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82" r:id="rId6"/>
    <p:sldId id="287" r:id="rId7"/>
    <p:sldId id="283" r:id="rId8"/>
    <p:sldId id="288" r:id="rId9"/>
    <p:sldId id="286" r:id="rId10"/>
    <p:sldId id="290" r:id="rId11"/>
    <p:sldId id="284" r:id="rId12"/>
    <p:sldId id="294" r:id="rId13"/>
    <p:sldId id="295" r:id="rId14"/>
    <p:sldId id="296" r:id="rId15"/>
    <p:sldId id="297" r:id="rId16"/>
    <p:sldId id="298" r:id="rId17"/>
    <p:sldId id="29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A00"/>
    <a:srgbClr val="007233"/>
    <a:srgbClr val="00205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3243" autoAdjust="0"/>
  </p:normalViewPr>
  <p:slideViewPr>
    <p:cSldViewPr snapToGrid="0">
      <p:cViewPr varScale="1">
        <p:scale>
          <a:sx n="89" d="100"/>
          <a:sy n="89" d="100"/>
        </p:scale>
        <p:origin x="52" y="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852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9200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Oozie</a:t>
            </a:r>
            <a:r>
              <a:rPr lang="en-US" sz="1200" b="1" kern="1200" dirty="0" smtClean="0">
                <a:solidFill>
                  <a:schemeClr val="tx1"/>
                </a:solidFill>
                <a:effectLst/>
                <a:latin typeface="+mn-lt"/>
                <a:ea typeface="+mn-ea"/>
                <a:cs typeface="+mn-cs"/>
              </a:rPr>
              <a:t> Workflow Document</a:t>
            </a:r>
          </a:p>
          <a:p>
            <a:r>
              <a:rPr lang="en-US" sz="1200" kern="1200" dirty="0" smtClean="0">
                <a:solidFill>
                  <a:schemeClr val="tx1"/>
                </a:solidFill>
                <a:effectLst/>
                <a:latin typeface="+mn-lt"/>
                <a:ea typeface="+mn-ea"/>
                <a:cs typeface="+mn-cs"/>
              </a:rPr>
              <a:t>An </a:t>
            </a:r>
            <a:r>
              <a:rPr lang="en-US" sz="1200"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workflow is defined in an XML document that specifies a set of actions to be performed in a particular sequence. The workflow can include conditional branches to control the flow of the actions being performed, and you can use parameters to make the workflow flexible. The workflow XML file must be stored in an HDFS folder from which </a:t>
            </a:r>
            <a:r>
              <a:rPr lang="en-US" sz="1200"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can read it and initiate the actions it contains.</a:t>
            </a: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82778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6836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52030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87757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50149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Enter </a:t>
            </a:r>
            <a:r>
              <a:rPr lang="en-GB" dirty="0" err="1" smtClean="0"/>
              <a:t>sqoop</a:t>
            </a:r>
            <a:r>
              <a:rPr lang="en-GB" dirty="0" smtClean="0"/>
              <a:t> </a:t>
            </a:r>
            <a:r>
              <a:rPr lang="en-GB" i="0" dirty="0" smtClean="0"/>
              <a:t>help</a:t>
            </a:r>
            <a:r>
              <a:rPr lang="en-GB" i="0" baseline="0" dirty="0" smtClean="0"/>
              <a:t> </a:t>
            </a:r>
            <a:r>
              <a:rPr lang="en-GB" i="1" baseline="0" dirty="0" smtClean="0"/>
              <a:t>command</a:t>
            </a:r>
            <a:r>
              <a:rPr lang="en-GB" i="0" baseline="0" dirty="0" smtClean="0"/>
              <a:t> for command-specific syntax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919591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2101" y="3466407"/>
            <a:ext cx="8335064" cy="1485524"/>
          </a:xfrm>
          <a:solidFill>
            <a:srgbClr val="007233"/>
          </a:solidFill>
          <a:ln>
            <a:noFill/>
          </a:ln>
        </p:spPr>
        <p:txBody>
          <a:bodyPr/>
          <a:lstStyle/>
          <a:p>
            <a:pPr marL="914400" indent="-914400"/>
            <a:r>
              <a:rPr lang="en-GB" dirty="0" smtClean="0"/>
              <a:t>Big Data Workflows with </a:t>
            </a:r>
            <a:r>
              <a:rPr lang="en-GB" dirty="0" err="1" smtClean="0"/>
              <a:t>Oozie</a:t>
            </a:r>
            <a:r>
              <a:rPr lang="en-GB" dirty="0" smtClean="0"/>
              <a:t> and </a:t>
            </a:r>
            <a:r>
              <a:rPr lang="en-GB" dirty="0" err="1" smtClean="0"/>
              <a:t>Sqoop</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82573" y="1371340"/>
            <a:ext cx="11014397" cy="3158666"/>
          </a:xfrm>
        </p:spPr>
        <p:txBody>
          <a:bodyPr/>
          <a:lstStyle/>
          <a:p>
            <a:pPr marL="0" indent="0">
              <a:buNone/>
            </a:pPr>
            <a:r>
              <a:rPr lang="en-GB" dirty="0" err="1" smtClean="0"/>
              <a:t>Sqoop</a:t>
            </a:r>
            <a:r>
              <a:rPr lang="en-GB" dirty="0" smtClean="0"/>
              <a:t> is a database </a:t>
            </a:r>
            <a:r>
              <a:rPr lang="en-GB" dirty="0"/>
              <a:t>integration </a:t>
            </a:r>
            <a:r>
              <a:rPr lang="en-GB" dirty="0" smtClean="0"/>
              <a:t>service</a:t>
            </a:r>
          </a:p>
          <a:p>
            <a:r>
              <a:rPr lang="en-GB" dirty="0" smtClean="0"/>
              <a:t>Built on open source Hadoop technology</a:t>
            </a:r>
          </a:p>
          <a:p>
            <a:r>
              <a:rPr lang="en-GB" dirty="0" smtClean="0"/>
              <a:t>Enables bi-directional data transfer between Hadoop clusters and databases via JDBC</a:t>
            </a:r>
          </a:p>
          <a:p>
            <a:endParaRPr lang="en-US" dirty="0"/>
          </a:p>
        </p:txBody>
      </p:sp>
      <p:sp>
        <p:nvSpPr>
          <p:cNvPr id="9" name="Left-Right Arrow 8"/>
          <p:cNvSpPr/>
          <p:nvPr/>
        </p:nvSpPr>
        <p:spPr>
          <a:xfrm>
            <a:off x="4322537" y="4696309"/>
            <a:ext cx="4095223" cy="717406"/>
          </a:xfrm>
          <a:prstGeom prst="lef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636619" y="4141450"/>
            <a:ext cx="2681912" cy="1361514"/>
            <a:chOff x="218604" y="3194337"/>
            <a:chExt cx="3926277" cy="1993235"/>
          </a:xfrm>
        </p:grpSpPr>
        <p:grpSp>
          <p:nvGrpSpPr>
            <p:cNvPr id="24" name="Group 23"/>
            <p:cNvGrpSpPr/>
            <p:nvPr/>
          </p:nvGrpSpPr>
          <p:grpSpPr>
            <a:xfrm>
              <a:off x="218604" y="3194337"/>
              <a:ext cx="3165330" cy="1897645"/>
              <a:chOff x="801667" y="4238750"/>
              <a:chExt cx="3165330" cy="1897645"/>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67" y="4238750"/>
                <a:ext cx="1023730" cy="1897645"/>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074" y="4238750"/>
                <a:ext cx="1023730" cy="189764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267" y="4238750"/>
                <a:ext cx="1023730" cy="1897645"/>
              </a:xfrm>
              <a:prstGeom prst="rect">
                <a:avLst/>
              </a:prstGeom>
            </p:spPr>
          </p:pic>
        </p:grpSp>
        <p:pic>
          <p:nvPicPr>
            <p:cNvPr id="10" name="Picture 9"/>
            <p:cNvPicPr>
              <a:picLocks noChangeAspect="1"/>
            </p:cNvPicPr>
            <p:nvPr/>
          </p:nvPicPr>
          <p:blipFill>
            <a:blip r:embed="rId4"/>
            <a:stretch>
              <a:fillRect/>
            </a:stretch>
          </p:blipFill>
          <p:spPr>
            <a:xfrm rot="16200000">
              <a:off x="3023183" y="4065875"/>
              <a:ext cx="985735" cy="1257660"/>
            </a:xfrm>
            <a:prstGeom prst="rect">
              <a:avLst/>
            </a:prstGeom>
          </p:spPr>
        </p:pic>
      </p:grpSp>
      <p:grpSp>
        <p:nvGrpSpPr>
          <p:cNvPr id="2" name="Group 1"/>
          <p:cNvGrpSpPr/>
          <p:nvPr/>
        </p:nvGrpSpPr>
        <p:grpSpPr>
          <a:xfrm>
            <a:off x="5083484" y="4169028"/>
            <a:ext cx="2344138" cy="1369951"/>
            <a:chOff x="5083484" y="4169028"/>
            <a:chExt cx="2344138" cy="1369951"/>
          </a:xfrm>
        </p:grpSpPr>
        <p:pic>
          <p:nvPicPr>
            <p:cNvPr id="14" name="Picture 13"/>
            <p:cNvPicPr>
              <a:picLocks noChangeAspect="1"/>
            </p:cNvPicPr>
            <p:nvPr/>
          </p:nvPicPr>
          <p:blipFill>
            <a:blip r:embed="rId5"/>
            <a:stretch>
              <a:fillRect/>
            </a:stretch>
          </p:blipFill>
          <p:spPr>
            <a:xfrm>
              <a:off x="5083484" y="4169028"/>
              <a:ext cx="2344138" cy="1369951"/>
            </a:xfrm>
            <a:prstGeom prst="rect">
              <a:avLst/>
            </a:prstGeom>
          </p:spPr>
        </p:pic>
        <p:grpSp>
          <p:nvGrpSpPr>
            <p:cNvPr id="17" name="Group 16"/>
            <p:cNvGrpSpPr/>
            <p:nvPr/>
          </p:nvGrpSpPr>
          <p:grpSpPr>
            <a:xfrm>
              <a:off x="5743850" y="4562444"/>
              <a:ext cx="973373" cy="851271"/>
              <a:chOff x="4537076" y="2716213"/>
              <a:chExt cx="898525" cy="785812"/>
            </a:xfrm>
          </p:grpSpPr>
          <p:sp>
            <p:nvSpPr>
              <p:cNvPr id="18"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p:nvGrpSpPr>
        <p:grpSpPr>
          <a:xfrm>
            <a:off x="8137121" y="3860635"/>
            <a:ext cx="1921660" cy="1712445"/>
            <a:chOff x="7937951" y="3634493"/>
            <a:chExt cx="1921660" cy="1712445"/>
          </a:xfrm>
        </p:grpSpPr>
        <p:grpSp>
          <p:nvGrpSpPr>
            <p:cNvPr id="26" name="Group 25"/>
            <p:cNvGrpSpPr>
              <a:grpSpLocks noChangeAspect="1"/>
            </p:cNvGrpSpPr>
            <p:nvPr/>
          </p:nvGrpSpPr>
          <p:grpSpPr>
            <a:xfrm>
              <a:off x="7937951" y="3634493"/>
              <a:ext cx="1073730" cy="1712445"/>
              <a:chOff x="8822083" y="2100326"/>
              <a:chExt cx="914400" cy="1458337"/>
            </a:xfrm>
          </p:grpSpPr>
          <p:grpSp>
            <p:nvGrpSpPr>
              <p:cNvPr id="27" name="Group 4"/>
              <p:cNvGrpSpPr>
                <a:grpSpLocks noChangeAspect="1"/>
              </p:cNvGrpSpPr>
              <p:nvPr/>
            </p:nvGrpSpPr>
            <p:grpSpPr bwMode="auto">
              <a:xfrm>
                <a:off x="9068949" y="2230438"/>
                <a:ext cx="530226" cy="1174751"/>
                <a:chOff x="5855" y="1405"/>
                <a:chExt cx="334" cy="740"/>
              </a:xfrm>
            </p:grpSpPr>
            <p:sp>
              <p:nvSpPr>
                <p:cNvPr id="29"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8839262" y="4746466"/>
              <a:ext cx="1020349" cy="460387"/>
              <a:chOff x="2904848" y="2885814"/>
              <a:chExt cx="1681162" cy="959376"/>
            </a:xfrm>
          </p:grpSpPr>
          <p:sp>
            <p:nvSpPr>
              <p:cNvPr id="12" name="Flowchart: Magnetic Disk 1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75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6" presetClass="entr" presetSubtype="37"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outVertical)">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run </a:t>
            </a:r>
            <a:r>
              <a:rPr lang="en-GB" dirty="0" err="1" smtClean="0"/>
              <a:t>Sqoop</a:t>
            </a:r>
            <a:r>
              <a:rPr lang="en-GB" smtClean="0"/>
              <a:t> commands?</a:t>
            </a:r>
            <a:endParaRPr lang="en-GB" dirty="0"/>
          </a:p>
        </p:txBody>
      </p:sp>
    </p:spTree>
    <p:extLst>
      <p:ext uri="{BB962C8B-B14F-4D97-AF65-F5344CB8AC3E}">
        <p14:creationId xmlns:p14="http://schemas.microsoft.com/office/powerpoint/2010/main" val="385135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873770"/>
            <a:ext cx="11525250" cy="4804844"/>
          </a:xfrm>
        </p:spPr>
        <p:txBody>
          <a:bodyPr/>
          <a:lstStyle/>
          <a:p>
            <a:r>
              <a:rPr lang="en-GB" dirty="0" smtClean="0"/>
              <a:t>Basic syntax:</a:t>
            </a:r>
          </a:p>
          <a:p>
            <a:pPr marL="457046" lvl="1" indent="0">
              <a:buNone/>
            </a:pPr>
            <a:r>
              <a:rPr lang="en-GB" dirty="0" err="1" smtClean="0">
                <a:latin typeface="Courier New" panose="02070309020205020404" pitchFamily="49" charset="0"/>
                <a:cs typeface="Courier New" panose="02070309020205020404" pitchFamily="49" charset="0"/>
              </a:rPr>
              <a:t>sqoop</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command</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arg1</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arg2</a:t>
            </a:r>
            <a:r>
              <a:rPr lang="en-GB" dirty="0" smtClean="0">
                <a:latin typeface="Courier New" panose="02070309020205020404" pitchFamily="49" charset="0"/>
                <a:cs typeface="Courier New" panose="02070309020205020404" pitchFamily="49" charset="0"/>
              </a:rPr>
              <a:t>, ...--</a:t>
            </a:r>
            <a:r>
              <a:rPr lang="en-GB" i="1" dirty="0" err="1" smtClean="0">
                <a:latin typeface="Courier New" panose="02070309020205020404" pitchFamily="49" charset="0"/>
                <a:cs typeface="Courier New" panose="02070309020205020404" pitchFamily="49" charset="0"/>
              </a:rPr>
              <a:t>argN</a:t>
            </a:r>
            <a:endParaRPr lang="en-GB" i="1" dirty="0" smtClean="0">
              <a:latin typeface="Courier New" panose="02070309020205020404" pitchFamily="49" charset="0"/>
              <a:cs typeface="Courier New" panose="02070309020205020404" pitchFamily="49" charset="0"/>
            </a:endParaRPr>
          </a:p>
          <a:p>
            <a:r>
              <a:rPr lang="en-GB" dirty="0" smtClean="0"/>
              <a:t>Commands:</a:t>
            </a:r>
          </a:p>
          <a:p>
            <a:pPr lvl="1">
              <a:buFont typeface="Wingdings" panose="05000000000000000000" pitchFamily="2" charset="2"/>
              <a:buChar char="§"/>
            </a:pPr>
            <a:r>
              <a:rPr lang="en-GB" dirty="0" smtClean="0"/>
              <a:t>import</a:t>
            </a:r>
          </a:p>
          <a:p>
            <a:pPr lvl="1">
              <a:buFont typeface="Wingdings" panose="05000000000000000000" pitchFamily="2" charset="2"/>
              <a:buChar char="§"/>
            </a:pPr>
            <a:r>
              <a:rPr lang="en-GB" dirty="0" smtClean="0"/>
              <a:t>export</a:t>
            </a:r>
          </a:p>
          <a:p>
            <a:pPr lvl="1">
              <a:buFont typeface="Wingdings" panose="05000000000000000000" pitchFamily="2" charset="2"/>
              <a:buChar char="§"/>
            </a:pPr>
            <a:r>
              <a:rPr lang="en-GB" dirty="0" smtClean="0"/>
              <a:t>help</a:t>
            </a:r>
          </a:p>
          <a:p>
            <a:pPr lvl="1">
              <a:buFont typeface="Wingdings" panose="05000000000000000000" pitchFamily="2" charset="2"/>
              <a:buChar char="§"/>
            </a:pPr>
            <a:r>
              <a:rPr lang="en-GB" dirty="0" smtClean="0"/>
              <a:t>import-all-tables</a:t>
            </a:r>
          </a:p>
          <a:p>
            <a:pPr lvl="1">
              <a:buFont typeface="Wingdings" panose="05000000000000000000" pitchFamily="2" charset="2"/>
              <a:buChar char="§"/>
            </a:pPr>
            <a:r>
              <a:rPr lang="en-GB" dirty="0" smtClean="0"/>
              <a:t>create-hive-table</a:t>
            </a:r>
          </a:p>
          <a:p>
            <a:pPr lvl="1"/>
            <a:endParaRPr lang="en-US" dirty="0"/>
          </a:p>
        </p:txBody>
      </p:sp>
      <p:sp>
        <p:nvSpPr>
          <p:cNvPr id="5" name="Rectangle 4"/>
          <p:cNvSpPr/>
          <p:nvPr/>
        </p:nvSpPr>
        <p:spPr>
          <a:xfrm>
            <a:off x="3842478" y="3560803"/>
            <a:ext cx="6096000" cy="2554545"/>
          </a:xfrm>
          <a:prstGeom prst="rect">
            <a:avLst/>
          </a:prstGeom>
        </p:spPr>
        <p:txBody>
          <a:bodyPr>
            <a:spAutoFit/>
          </a:bodyPr>
          <a:lstStyle/>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list-databases</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list-tables</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err="1" smtClean="0">
                <a:solidFill>
                  <a:prstClr val="black"/>
                </a:solidFill>
                <a:latin typeface="Segoe UI Light" panose="020B0502040204020203" pitchFamily="34" charset="0"/>
                <a:cs typeface="Segoe UI Light" panose="020B0502040204020203" pitchFamily="34" charset="0"/>
              </a:rPr>
              <a:t>eval</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err="1" smtClean="0">
                <a:solidFill>
                  <a:prstClr val="black"/>
                </a:solidFill>
                <a:latin typeface="Segoe UI Light" panose="020B0502040204020203" pitchFamily="34" charset="0"/>
                <a:cs typeface="Segoe UI Light" panose="020B0502040204020203" pitchFamily="34" charset="0"/>
              </a:rPr>
              <a:t>codegen</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version</a:t>
            </a:r>
            <a:endParaRPr lang="en-GB" sz="28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4175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7001" y="1765300"/>
            <a:ext cx="12064999" cy="4557714"/>
          </a:xfrm>
        </p:spPr>
        <p:txBody>
          <a:bodyPr/>
          <a:lstStyle/>
          <a:p>
            <a:pPr marL="0" indent="0">
              <a:buNone/>
            </a:pPr>
            <a:r>
              <a:rPr lang="en-GB" sz="2400" dirty="0" err="1" smtClean="0">
                <a:latin typeface="Courier New" panose="02070309020205020404" pitchFamily="49" charset="0"/>
                <a:cs typeface="Courier New" panose="02070309020205020404" pitchFamily="49" charset="0"/>
              </a:rPr>
              <a:t>sqoop</a:t>
            </a:r>
            <a:r>
              <a:rPr lang="en-GB" sz="2400" dirty="0" smtClean="0">
                <a:latin typeface="Courier New" panose="02070309020205020404" pitchFamily="49" charset="0"/>
                <a:cs typeface="Courier New" panose="02070309020205020404" pitchFamily="49" charset="0"/>
              </a:rPr>
              <a:t> import</a:t>
            </a:r>
          </a:p>
          <a:p>
            <a:pPr marL="0" indent="0">
              <a:buNone/>
            </a:pPr>
            <a:r>
              <a:rPr lang="en-GB" sz="2400" dirty="0" smtClean="0">
                <a:latin typeface="Courier New" panose="02070309020205020404" pitchFamily="49" charset="0"/>
                <a:cs typeface="Courier New" panose="02070309020205020404" pitchFamily="49" charset="0"/>
              </a:rPr>
              <a:t>    --connect </a:t>
            </a:r>
            <a:r>
              <a:rPr lang="en-GB" sz="2400" i="1" dirty="0" err="1" smtClean="0">
                <a:latin typeface="Courier New" panose="02070309020205020404" pitchFamily="49" charset="0"/>
                <a:cs typeface="Courier New" panose="02070309020205020404" pitchFamily="49" charset="0"/>
              </a:rPr>
              <a:t>jdbc_connection_string</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--username </a:t>
            </a:r>
            <a:r>
              <a:rPr lang="en-GB" sz="2400" i="1" dirty="0" err="1" smtClean="0">
                <a:latin typeface="Courier New" panose="02070309020205020404" pitchFamily="49" charset="0"/>
                <a:cs typeface="Courier New" panose="02070309020205020404" pitchFamily="49" charset="0"/>
              </a:rPr>
              <a:t>user_name</a:t>
            </a:r>
            <a:r>
              <a:rPr lang="en-GB" sz="2400" dirty="0" smtClean="0">
                <a:latin typeface="Courier New" panose="02070309020205020404" pitchFamily="49" charset="0"/>
                <a:cs typeface="Courier New" panose="02070309020205020404" pitchFamily="49" charset="0"/>
              </a:rPr>
              <a:t> --password </a:t>
            </a:r>
            <a:r>
              <a:rPr lang="en-GB" sz="2400" i="1" dirty="0" err="1" smtClean="0">
                <a:latin typeface="Courier New" panose="02070309020205020404" pitchFamily="49" charset="0"/>
                <a:cs typeface="Courier New" panose="02070309020205020404" pitchFamily="49" charset="0"/>
              </a:rPr>
              <a:t>password</a:t>
            </a:r>
            <a:r>
              <a:rPr lang="en-GB" sz="2400" dirty="0" smtClean="0">
                <a:latin typeface="Courier New" panose="02070309020205020404" pitchFamily="49" charset="0"/>
                <a:cs typeface="Courier New" panose="02070309020205020404" pitchFamily="49" charset="0"/>
              </a:rPr>
              <a:t> | -P</a:t>
            </a:r>
          </a:p>
          <a:p>
            <a:pPr marL="0" indent="0">
              <a:buNone/>
            </a:pPr>
            <a:r>
              <a:rPr lang="en-GB" sz="2400" dirty="0" smtClean="0">
                <a:latin typeface="Courier New" panose="02070309020205020404" pitchFamily="49" charset="0"/>
                <a:cs typeface="Courier New" panose="02070309020205020404" pitchFamily="49" charset="0"/>
              </a:rPr>
              <a:t>    --table </a:t>
            </a:r>
            <a:r>
              <a:rPr lang="en-GB" sz="2400" i="1" dirty="0" err="1" smtClean="0">
                <a:latin typeface="Courier New" panose="02070309020205020404" pitchFamily="49" charset="0"/>
                <a:cs typeface="Courier New" panose="02070309020205020404" pitchFamily="49" charset="0"/>
              </a:rPr>
              <a:t>table_name</a:t>
            </a:r>
            <a:r>
              <a:rPr lang="en-GB" sz="2400" dirty="0" smtClean="0">
                <a:latin typeface="Courier New" panose="02070309020205020404" pitchFamily="49" charset="0"/>
                <a:cs typeface="Courier New" panose="02070309020205020404" pitchFamily="49" charset="0"/>
              </a:rPr>
              <a:t> --columns </a:t>
            </a:r>
            <a:r>
              <a:rPr lang="en-GB" sz="2400" i="1" dirty="0" smtClean="0">
                <a:latin typeface="Courier New" panose="02070309020205020404" pitchFamily="49" charset="0"/>
                <a:cs typeface="Courier New" panose="02070309020205020404" pitchFamily="49" charset="0"/>
              </a:rPr>
              <a:t>col1</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colN</a:t>
            </a:r>
            <a:r>
              <a:rPr lang="en-GB" sz="2400" dirty="0" smtClean="0">
                <a:latin typeface="Courier New" panose="02070309020205020404" pitchFamily="49" charset="0"/>
                <a:cs typeface="Courier New" panose="02070309020205020404" pitchFamily="49" charset="0"/>
              </a:rPr>
              <a:t> | --query '</a:t>
            </a:r>
            <a:r>
              <a:rPr lang="en-GB" sz="2400" i="1" dirty="0" smtClean="0">
                <a:latin typeface="Courier New" panose="02070309020205020404" pitchFamily="49" charset="0"/>
                <a:cs typeface="Courier New" panose="02070309020205020404" pitchFamily="49" charset="0"/>
              </a:rPr>
              <a:t>SELECT…</a:t>
            </a:r>
            <a:r>
              <a:rPr lang="en-GB" sz="2400" dirty="0" smtClean="0">
                <a:latin typeface="Courier New" panose="02070309020205020404" pitchFamily="49" charset="0"/>
                <a:cs typeface="Courier New" panose="02070309020205020404" pitchFamily="49" charset="0"/>
              </a:rPr>
              <a:t>'</a:t>
            </a:r>
          </a:p>
          <a:p>
            <a:pPr marL="0" indent="0">
              <a:buNone/>
            </a:pPr>
            <a:r>
              <a:rPr lang="en-GB" sz="2400" dirty="0" smtClean="0">
                <a:latin typeface="Courier New" panose="02070309020205020404" pitchFamily="49" charset="0"/>
                <a:cs typeface="Courier New" panose="02070309020205020404" pitchFamily="49" charset="0"/>
              </a:rPr>
              <a:t>    --warehouse-</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 --target-</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path</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--fields-terminated-by </a:t>
            </a:r>
            <a:r>
              <a:rPr lang="en-GB" sz="2400" i="1" dirty="0" smtClean="0">
                <a:latin typeface="Courier New" panose="02070309020205020404" pitchFamily="49" charset="0"/>
                <a:cs typeface="Courier New" panose="02070309020205020404" pitchFamily="49" charset="0"/>
              </a:rPr>
              <a:t>char</a:t>
            </a:r>
            <a:r>
              <a:rPr lang="en-GB" sz="2400" dirty="0" smtClean="0">
                <a:latin typeface="Courier New" panose="02070309020205020404" pitchFamily="49" charset="0"/>
                <a:cs typeface="Courier New" panose="02070309020205020404" pitchFamily="49" charset="0"/>
              </a:rPr>
              <a:t> --lines-terminated-by </a:t>
            </a:r>
            <a:r>
              <a:rPr lang="en-GB" sz="2400" i="1" dirty="0" smtClean="0">
                <a:latin typeface="Courier New" panose="02070309020205020404" pitchFamily="49" charset="0"/>
                <a:cs typeface="Courier New" panose="02070309020205020404" pitchFamily="49" charset="0"/>
              </a:rPr>
              <a:t>char</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--hive-import [--hive-overwrite]</a:t>
            </a: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-m | --</a:t>
            </a:r>
            <a:r>
              <a:rPr lang="en-GB" sz="2400" dirty="0" err="1" smtClean="0">
                <a:latin typeface="Courier New" panose="02070309020205020404" pitchFamily="49" charset="0"/>
                <a:cs typeface="Courier New" panose="02070309020205020404" pitchFamily="49" charset="0"/>
              </a:rPr>
              <a:t>num</a:t>
            </a:r>
            <a:r>
              <a:rPr lang="en-GB" sz="2400" dirty="0" smtClean="0">
                <a:latin typeface="Courier New" panose="02070309020205020404" pitchFamily="49" charset="0"/>
                <a:cs typeface="Courier New" panose="02070309020205020404" pitchFamily="49" charset="0"/>
              </a:rPr>
              <a:t>-mappers </a:t>
            </a:r>
            <a:r>
              <a:rPr lang="en-GB" sz="2400" i="1" dirty="0" err="1" smtClean="0">
                <a:latin typeface="Courier New" panose="02070309020205020404" pitchFamily="49" charset="0"/>
                <a:cs typeface="Courier New" panose="02070309020205020404" pitchFamily="49" charset="0"/>
              </a:rPr>
              <a:t>number_of_mappers</a:t>
            </a:r>
            <a:endParaRPr lang="en-GB"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383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30"/>
                                  </p:iterate>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30"/>
                                  </p:iterate>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30"/>
                                  </p:iterate>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30"/>
                                  </p:iterate>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30"/>
                                  </p:iterate>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30"/>
                                  </p:iterate>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7001" y="1765300"/>
            <a:ext cx="12064999" cy="4557714"/>
          </a:xfrm>
        </p:spPr>
        <p:txBody>
          <a:bodyPr/>
          <a:lstStyle/>
          <a:p>
            <a:pPr marL="0" indent="0">
              <a:buNone/>
            </a:pPr>
            <a:r>
              <a:rPr lang="en-GB" sz="2400" dirty="0" err="1" smtClean="0">
                <a:latin typeface="Courier New" panose="02070309020205020404" pitchFamily="49" charset="0"/>
                <a:cs typeface="Courier New" panose="02070309020205020404" pitchFamily="49" charset="0"/>
              </a:rPr>
              <a:t>sqoop</a:t>
            </a:r>
            <a:r>
              <a:rPr lang="en-GB" sz="2400" dirty="0" smtClean="0">
                <a:latin typeface="Courier New" panose="02070309020205020404" pitchFamily="49" charset="0"/>
                <a:cs typeface="Courier New" panose="02070309020205020404" pitchFamily="49" charset="0"/>
              </a:rPr>
              <a:t> export</a:t>
            </a:r>
          </a:p>
          <a:p>
            <a:pPr marL="0" indent="0">
              <a:buNone/>
            </a:pPr>
            <a:r>
              <a:rPr lang="en-GB" sz="2400" dirty="0" smtClean="0">
                <a:latin typeface="Courier New" panose="02070309020205020404" pitchFamily="49" charset="0"/>
                <a:cs typeface="Courier New" panose="02070309020205020404" pitchFamily="49" charset="0"/>
              </a:rPr>
              <a:t>    --connect </a:t>
            </a:r>
            <a:r>
              <a:rPr lang="en-GB" sz="2400" i="1" dirty="0" err="1" smtClean="0">
                <a:latin typeface="Courier New" panose="02070309020205020404" pitchFamily="49" charset="0"/>
                <a:cs typeface="Courier New" panose="02070309020205020404" pitchFamily="49" charset="0"/>
              </a:rPr>
              <a:t>jdbc_connection_string</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--username </a:t>
            </a:r>
            <a:r>
              <a:rPr lang="en-GB" sz="2400" i="1" dirty="0" err="1" smtClean="0">
                <a:latin typeface="Courier New" panose="02070309020205020404" pitchFamily="49" charset="0"/>
                <a:cs typeface="Courier New" panose="02070309020205020404" pitchFamily="49" charset="0"/>
              </a:rPr>
              <a:t>user_name</a:t>
            </a:r>
            <a:r>
              <a:rPr lang="en-GB" sz="2400" dirty="0" smtClean="0">
                <a:latin typeface="Courier New" panose="02070309020205020404" pitchFamily="49" charset="0"/>
                <a:cs typeface="Courier New" panose="02070309020205020404" pitchFamily="49" charset="0"/>
              </a:rPr>
              <a:t> --password </a:t>
            </a:r>
            <a:r>
              <a:rPr lang="en-GB" sz="2400" i="1" dirty="0" err="1" smtClean="0">
                <a:latin typeface="Courier New" panose="02070309020205020404" pitchFamily="49" charset="0"/>
                <a:cs typeface="Courier New" panose="02070309020205020404" pitchFamily="49" charset="0"/>
              </a:rPr>
              <a:t>password</a:t>
            </a:r>
            <a:r>
              <a:rPr lang="en-GB" sz="2400" dirty="0" smtClean="0">
                <a:latin typeface="Courier New" panose="02070309020205020404" pitchFamily="49" charset="0"/>
                <a:cs typeface="Courier New" panose="02070309020205020404" pitchFamily="49" charset="0"/>
              </a:rPr>
              <a:t> | -P</a:t>
            </a:r>
          </a:p>
          <a:p>
            <a:pPr marL="0" indent="0">
              <a:buNone/>
            </a:pPr>
            <a:r>
              <a:rPr lang="en-GB" sz="2400" dirty="0" smtClean="0">
                <a:latin typeface="Courier New" panose="02070309020205020404" pitchFamily="49" charset="0"/>
                <a:cs typeface="Courier New" panose="02070309020205020404" pitchFamily="49" charset="0"/>
              </a:rPr>
              <a:t>    --table </a:t>
            </a:r>
            <a:r>
              <a:rPr lang="en-GB" sz="2400" i="1" dirty="0" err="1" smtClean="0">
                <a:latin typeface="Courier New" panose="02070309020205020404" pitchFamily="49" charset="0"/>
                <a:cs typeface="Courier New" panose="02070309020205020404" pitchFamily="49" charset="0"/>
              </a:rPr>
              <a:t>table_name</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--export-</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path</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--fields-terminated-by </a:t>
            </a:r>
            <a:r>
              <a:rPr lang="en-GB" sz="2400" i="1" dirty="0" smtClean="0">
                <a:latin typeface="Courier New" panose="02070309020205020404" pitchFamily="49" charset="0"/>
                <a:cs typeface="Courier New" panose="02070309020205020404" pitchFamily="49" charset="0"/>
              </a:rPr>
              <a:t>char</a:t>
            </a:r>
            <a:r>
              <a:rPr lang="en-GB" sz="2400" dirty="0" smtClean="0">
                <a:latin typeface="Courier New" panose="02070309020205020404" pitchFamily="49" charset="0"/>
                <a:cs typeface="Courier New" panose="02070309020205020404" pitchFamily="49" charset="0"/>
              </a:rPr>
              <a:t> --lines-terminated-by </a:t>
            </a:r>
            <a:r>
              <a:rPr lang="en-GB" sz="2400" i="1" dirty="0" smtClean="0">
                <a:latin typeface="Courier New" panose="02070309020205020404" pitchFamily="49" charset="0"/>
                <a:cs typeface="Courier New" panose="02070309020205020404" pitchFamily="49" charset="0"/>
              </a:rPr>
              <a:t>char</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-m | --</a:t>
            </a:r>
            <a:r>
              <a:rPr lang="en-GB" sz="2400" dirty="0" err="1" smtClean="0">
                <a:latin typeface="Courier New" panose="02070309020205020404" pitchFamily="49" charset="0"/>
                <a:cs typeface="Courier New" panose="02070309020205020404" pitchFamily="49" charset="0"/>
              </a:rPr>
              <a:t>num</a:t>
            </a:r>
            <a:r>
              <a:rPr lang="en-GB" sz="2400" dirty="0" smtClean="0">
                <a:latin typeface="Courier New" panose="02070309020205020404" pitchFamily="49" charset="0"/>
                <a:cs typeface="Courier New" panose="02070309020205020404" pitchFamily="49" charset="0"/>
              </a:rPr>
              <a:t>-mappers </a:t>
            </a:r>
            <a:r>
              <a:rPr lang="en-GB" sz="2400" i="1" dirty="0" err="1" smtClean="0">
                <a:latin typeface="Courier New" panose="02070309020205020404" pitchFamily="49" charset="0"/>
                <a:cs typeface="Courier New" panose="02070309020205020404" pitchFamily="49" charset="0"/>
              </a:rPr>
              <a:t>number_of_mappers</a:t>
            </a:r>
            <a:endParaRPr lang="en-GB"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02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30"/>
                                  </p:iterate>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30"/>
                                  </p:iterate>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30"/>
                                  </p:iterate>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30"/>
                                  </p:iterate>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30"/>
                                  </p:iterate>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Oozie</a:t>
            </a:r>
            <a:r>
              <a:rPr lang="en-GB" dirty="0" smtClean="0"/>
              <a:t>?</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87104" y="1310184"/>
            <a:ext cx="6694796" cy="5368429"/>
          </a:xfrm>
        </p:spPr>
        <p:txBody>
          <a:bodyPr/>
          <a:lstStyle/>
          <a:p>
            <a:r>
              <a:rPr lang="en-GB" dirty="0" smtClean="0"/>
              <a:t>A workflow engine for actions in a Hadoop cluster</a:t>
            </a:r>
          </a:p>
          <a:p>
            <a:pPr lvl="1"/>
            <a:r>
              <a:rPr lang="en-GB" dirty="0" err="1" smtClean="0"/>
              <a:t>MapReduce</a:t>
            </a:r>
            <a:endParaRPr lang="en-GB" dirty="0" smtClean="0"/>
          </a:p>
          <a:p>
            <a:pPr lvl="1"/>
            <a:r>
              <a:rPr lang="en-GB" dirty="0" smtClean="0"/>
              <a:t>Hive</a:t>
            </a:r>
          </a:p>
          <a:p>
            <a:pPr lvl="1"/>
            <a:r>
              <a:rPr lang="en-GB" dirty="0" smtClean="0"/>
              <a:t>Pig</a:t>
            </a:r>
          </a:p>
          <a:p>
            <a:pPr lvl="1"/>
            <a:r>
              <a:rPr lang="en-GB" dirty="0" smtClean="0"/>
              <a:t>Others</a:t>
            </a:r>
          </a:p>
          <a:p>
            <a:r>
              <a:rPr lang="en-GB" dirty="0" smtClean="0"/>
              <a:t>Support </a:t>
            </a:r>
            <a:r>
              <a:rPr lang="en-GB" dirty="0"/>
              <a:t>parallel </a:t>
            </a:r>
            <a:r>
              <a:rPr lang="en-GB" dirty="0" err="1" smtClean="0"/>
              <a:t>workstreams</a:t>
            </a:r>
            <a:r>
              <a:rPr lang="en-GB" dirty="0" smtClean="0"/>
              <a:t> and conditional branching</a:t>
            </a:r>
            <a:endParaRPr lang="en-US" dirty="0"/>
          </a:p>
        </p:txBody>
      </p:sp>
      <p:grpSp>
        <p:nvGrpSpPr>
          <p:cNvPr id="116" name="Group 115"/>
          <p:cNvGrpSpPr/>
          <p:nvPr/>
        </p:nvGrpSpPr>
        <p:grpSpPr>
          <a:xfrm>
            <a:off x="9325744" y="1125819"/>
            <a:ext cx="1222997" cy="3853128"/>
            <a:chOff x="9325744" y="1125819"/>
            <a:chExt cx="1222997" cy="3853128"/>
          </a:xfrm>
        </p:grpSpPr>
        <p:grpSp>
          <p:nvGrpSpPr>
            <p:cNvPr id="62" name="Group 61"/>
            <p:cNvGrpSpPr/>
            <p:nvPr/>
          </p:nvGrpSpPr>
          <p:grpSpPr>
            <a:xfrm>
              <a:off x="9325744" y="1125819"/>
              <a:ext cx="1219295" cy="929112"/>
              <a:chOff x="9367837" y="1123764"/>
              <a:chExt cx="1219295" cy="929112"/>
            </a:xfrm>
          </p:grpSpPr>
          <p:grpSp>
            <p:nvGrpSpPr>
              <p:cNvPr id="16" name="Group 15"/>
              <p:cNvGrpSpPr/>
              <p:nvPr/>
            </p:nvGrpSpPr>
            <p:grpSpPr>
              <a:xfrm>
                <a:off x="9367837" y="1123764"/>
                <a:ext cx="973373" cy="851271"/>
                <a:chOff x="4537076" y="2716213"/>
                <a:chExt cx="898525" cy="785812"/>
              </a:xfrm>
            </p:grpSpPr>
            <p:sp>
              <p:nvSpPr>
                <p:cNvPr id="3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4"/>
              <p:cNvGrpSpPr>
                <a:grpSpLocks noChangeAspect="1"/>
              </p:cNvGrpSpPr>
              <p:nvPr/>
            </p:nvGrpSpPr>
            <p:grpSpPr bwMode="auto">
              <a:xfrm flipH="1">
                <a:off x="9939095" y="1440336"/>
                <a:ext cx="648037" cy="612540"/>
                <a:chOff x="645" y="1325"/>
                <a:chExt cx="1104" cy="1003"/>
              </a:xfrm>
            </p:grpSpPr>
            <p:sp>
              <p:nvSpPr>
                <p:cNvPr id="55"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8"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p:cNvGrpSpPr/>
            <p:nvPr/>
          </p:nvGrpSpPr>
          <p:grpSpPr>
            <a:xfrm>
              <a:off x="9329446" y="2537730"/>
              <a:ext cx="1219295" cy="929112"/>
              <a:chOff x="9367837" y="1123764"/>
              <a:chExt cx="1219295" cy="929112"/>
            </a:xfrm>
          </p:grpSpPr>
          <p:grpSp>
            <p:nvGrpSpPr>
              <p:cNvPr id="64" name="Group 63"/>
              <p:cNvGrpSpPr/>
              <p:nvPr/>
            </p:nvGrpSpPr>
            <p:grpSpPr>
              <a:xfrm>
                <a:off x="9367837" y="1123764"/>
                <a:ext cx="973373" cy="851271"/>
                <a:chOff x="4537076" y="2716213"/>
                <a:chExt cx="898525" cy="785812"/>
              </a:xfrm>
            </p:grpSpPr>
            <p:sp>
              <p:nvSpPr>
                <p:cNvPr id="7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flipH="1">
                <a:off x="9939095" y="1440336"/>
                <a:ext cx="648037" cy="612540"/>
                <a:chOff x="645" y="1325"/>
                <a:chExt cx="1104" cy="1003"/>
              </a:xfrm>
            </p:grpSpPr>
            <p:sp>
              <p:nvSpPr>
                <p:cNvPr id="66"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9"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76" name="Straight Arrow Connector 75"/>
            <p:cNvCxnSpPr/>
            <p:nvPr/>
          </p:nvCxnSpPr>
          <p:spPr>
            <a:xfrm flipH="1">
              <a:off x="9939094" y="2051044"/>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p:nvPr/>
          </p:nvCxnSpPr>
          <p:spPr>
            <a:xfrm flipH="1">
              <a:off x="9935392" y="3526964"/>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91" name="Group 90"/>
            <p:cNvGrpSpPr/>
            <p:nvPr/>
          </p:nvGrpSpPr>
          <p:grpSpPr>
            <a:xfrm>
              <a:off x="9329446" y="4049835"/>
              <a:ext cx="1219295" cy="929112"/>
              <a:chOff x="9367837" y="1123764"/>
              <a:chExt cx="1219295" cy="929112"/>
            </a:xfrm>
          </p:grpSpPr>
          <p:grpSp>
            <p:nvGrpSpPr>
              <p:cNvPr id="92" name="Group 91"/>
              <p:cNvGrpSpPr/>
              <p:nvPr/>
            </p:nvGrpSpPr>
            <p:grpSpPr>
              <a:xfrm>
                <a:off x="9367837" y="1123764"/>
                <a:ext cx="973373" cy="851271"/>
                <a:chOff x="4537076" y="2716213"/>
                <a:chExt cx="898525" cy="785812"/>
              </a:xfrm>
            </p:grpSpPr>
            <p:sp>
              <p:nvSpPr>
                <p:cNvPr id="101"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4"/>
              <p:cNvGrpSpPr>
                <a:grpSpLocks noChangeAspect="1"/>
              </p:cNvGrpSpPr>
              <p:nvPr/>
            </p:nvGrpSpPr>
            <p:grpSpPr bwMode="auto">
              <a:xfrm flipH="1">
                <a:off x="9939095" y="1440336"/>
                <a:ext cx="648037" cy="612540"/>
                <a:chOff x="645" y="1325"/>
                <a:chExt cx="1104" cy="1003"/>
              </a:xfrm>
            </p:grpSpPr>
            <p:sp>
              <p:nvSpPr>
                <p:cNvPr id="94"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37" name="Group 136"/>
          <p:cNvGrpSpPr/>
          <p:nvPr/>
        </p:nvGrpSpPr>
        <p:grpSpPr>
          <a:xfrm>
            <a:off x="7999273" y="1748661"/>
            <a:ext cx="4011843" cy="2934245"/>
            <a:chOff x="7999273" y="1748661"/>
            <a:chExt cx="4011843" cy="2934245"/>
          </a:xfrm>
        </p:grpSpPr>
        <p:grpSp>
          <p:nvGrpSpPr>
            <p:cNvPr id="78" name="Group 77"/>
            <p:cNvGrpSpPr/>
            <p:nvPr/>
          </p:nvGrpSpPr>
          <p:grpSpPr>
            <a:xfrm>
              <a:off x="10791821" y="2696016"/>
              <a:ext cx="1219295" cy="929112"/>
              <a:chOff x="9367837" y="1123764"/>
              <a:chExt cx="1219295" cy="929112"/>
            </a:xfrm>
          </p:grpSpPr>
          <p:grpSp>
            <p:nvGrpSpPr>
              <p:cNvPr id="79" name="Group 78"/>
              <p:cNvGrpSpPr/>
              <p:nvPr/>
            </p:nvGrpSpPr>
            <p:grpSpPr>
              <a:xfrm>
                <a:off x="9367837" y="1123764"/>
                <a:ext cx="973373" cy="851271"/>
                <a:chOff x="4537076" y="2716213"/>
                <a:chExt cx="898525" cy="785812"/>
              </a:xfrm>
            </p:grpSpPr>
            <p:sp>
              <p:nvSpPr>
                <p:cNvPr id="88"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
              <p:cNvGrpSpPr>
                <a:grpSpLocks noChangeAspect="1"/>
              </p:cNvGrpSpPr>
              <p:nvPr/>
            </p:nvGrpSpPr>
            <p:grpSpPr bwMode="auto">
              <a:xfrm flipH="1">
                <a:off x="9939095" y="1440336"/>
                <a:ext cx="648037" cy="612540"/>
                <a:chOff x="645" y="1325"/>
                <a:chExt cx="1104" cy="1003"/>
              </a:xfrm>
            </p:grpSpPr>
            <p:sp>
              <p:nvSpPr>
                <p:cNvPr id="8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4" name="Group 103"/>
            <p:cNvGrpSpPr/>
            <p:nvPr/>
          </p:nvGrpSpPr>
          <p:grpSpPr>
            <a:xfrm>
              <a:off x="7999273" y="2679700"/>
              <a:ext cx="1219295" cy="929112"/>
              <a:chOff x="9367837" y="1123764"/>
              <a:chExt cx="1219295" cy="929112"/>
            </a:xfrm>
          </p:grpSpPr>
          <p:grpSp>
            <p:nvGrpSpPr>
              <p:cNvPr id="105" name="Group 104"/>
              <p:cNvGrpSpPr/>
              <p:nvPr/>
            </p:nvGrpSpPr>
            <p:grpSpPr>
              <a:xfrm>
                <a:off x="9367837" y="1123764"/>
                <a:ext cx="973373" cy="851271"/>
                <a:chOff x="4537076" y="2716213"/>
                <a:chExt cx="898525" cy="785812"/>
              </a:xfrm>
            </p:grpSpPr>
            <p:sp>
              <p:nvSpPr>
                <p:cNvPr id="11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4"/>
              <p:cNvGrpSpPr>
                <a:grpSpLocks noChangeAspect="1"/>
              </p:cNvGrpSpPr>
              <p:nvPr/>
            </p:nvGrpSpPr>
            <p:grpSpPr bwMode="auto">
              <a:xfrm flipH="1">
                <a:off x="9939095" y="1440336"/>
                <a:ext cx="648037" cy="612540"/>
                <a:chOff x="645" y="1325"/>
                <a:chExt cx="1104" cy="1003"/>
              </a:xfrm>
            </p:grpSpPr>
            <p:sp>
              <p:nvSpPr>
                <p:cNvPr id="10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0"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18" name="Elbow Connector 117"/>
            <p:cNvCxnSpPr>
              <a:stCxn id="37" idx="3"/>
              <a:endCxn id="115" idx="7"/>
            </p:cNvCxnSpPr>
            <p:nvPr/>
          </p:nvCxnSpPr>
          <p:spPr>
            <a:xfrm flipH="1">
              <a:off x="8591077" y="1758891"/>
              <a:ext cx="737416" cy="920809"/>
            </a:xfrm>
            <a:prstGeom prst="bentConnector3">
              <a:avLst>
                <a:gd name="adj1" fmla="val 99277"/>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0" name="Elbow Connector 119"/>
            <p:cNvCxnSpPr>
              <a:stCxn id="55" idx="1"/>
              <a:endCxn id="89" idx="7"/>
            </p:cNvCxnSpPr>
            <p:nvPr/>
          </p:nvCxnSpPr>
          <p:spPr>
            <a:xfrm>
              <a:off x="10545039" y="1748661"/>
              <a:ext cx="838586" cy="947355"/>
            </a:xfrm>
            <a:prstGeom prst="bentConnector3">
              <a:avLst>
                <a:gd name="adj1" fmla="val 100068"/>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4" name="Elbow Connector 123"/>
            <p:cNvCxnSpPr>
              <a:stCxn id="81" idx="2"/>
              <a:endCxn id="94" idx="1"/>
            </p:cNvCxnSpPr>
            <p:nvPr/>
          </p:nvCxnSpPr>
          <p:spPr>
            <a:xfrm rot="5400000">
              <a:off x="10593229" y="3578808"/>
              <a:ext cx="1049381" cy="1138356"/>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7" name="Elbow Connector 126"/>
            <p:cNvCxnSpPr>
              <a:stCxn id="107" idx="2"/>
              <a:endCxn id="101" idx="3"/>
            </p:cNvCxnSpPr>
            <p:nvPr/>
          </p:nvCxnSpPr>
          <p:spPr>
            <a:xfrm rot="16200000" flipH="1">
              <a:off x="8575409" y="3926120"/>
              <a:ext cx="1075927" cy="437646"/>
            </a:xfrm>
            <a:prstGeom prst="bentConnector4">
              <a:avLst>
                <a:gd name="adj1" fmla="val 43197"/>
                <a:gd name="adj2" fmla="val 635"/>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138" name="Group 137"/>
          <p:cNvGrpSpPr/>
          <p:nvPr/>
        </p:nvGrpSpPr>
        <p:grpSpPr>
          <a:xfrm>
            <a:off x="9180130" y="4978946"/>
            <a:ext cx="984133" cy="1425902"/>
            <a:chOff x="9180130" y="4978946"/>
            <a:chExt cx="984133" cy="1425902"/>
          </a:xfrm>
        </p:grpSpPr>
        <p:grpSp>
          <p:nvGrpSpPr>
            <p:cNvPr id="5" name="Group 4"/>
            <p:cNvGrpSpPr>
              <a:grpSpLocks noChangeAspect="1"/>
            </p:cNvGrpSpPr>
            <p:nvPr/>
          </p:nvGrpSpPr>
          <p:grpSpPr>
            <a:xfrm>
              <a:off x="9180130" y="5687976"/>
              <a:ext cx="716872" cy="716872"/>
              <a:chOff x="9659407" y="1948784"/>
              <a:chExt cx="1371600" cy="1371600"/>
            </a:xfrm>
          </p:grpSpPr>
          <p:sp>
            <p:nvSpPr>
              <p:cNvPr id="6" name="Oval 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131" name="Elbow Connector 130"/>
            <p:cNvCxnSpPr>
              <a:stCxn id="99" idx="2"/>
              <a:endCxn id="6" idx="0"/>
            </p:cNvCxnSpPr>
            <p:nvPr/>
          </p:nvCxnSpPr>
          <p:spPr>
            <a:xfrm rot="5400000">
              <a:off x="9496900" y="5020613"/>
              <a:ext cx="709029" cy="625696"/>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139" name="Group 138"/>
          <p:cNvGrpSpPr/>
          <p:nvPr/>
        </p:nvGrpSpPr>
        <p:grpSpPr>
          <a:xfrm>
            <a:off x="10364720" y="4978946"/>
            <a:ext cx="785537" cy="1425902"/>
            <a:chOff x="10364720" y="4978946"/>
            <a:chExt cx="785537" cy="1425902"/>
          </a:xfrm>
        </p:grpSpPr>
        <p:grpSp>
          <p:nvGrpSpPr>
            <p:cNvPr id="8" name="Group 7"/>
            <p:cNvGrpSpPr>
              <a:grpSpLocks noChangeAspect="1"/>
            </p:cNvGrpSpPr>
            <p:nvPr/>
          </p:nvGrpSpPr>
          <p:grpSpPr>
            <a:xfrm>
              <a:off x="10433385" y="5687976"/>
              <a:ext cx="716872" cy="716872"/>
              <a:chOff x="7759185" y="3876159"/>
              <a:chExt cx="1371600" cy="1371600"/>
            </a:xfrm>
          </p:grpSpPr>
          <p:sp>
            <p:nvSpPr>
              <p:cNvPr id="9" name="Oval 8"/>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cxnSp>
          <p:nvCxnSpPr>
            <p:cNvPr id="134" name="Elbow Connector 133"/>
            <p:cNvCxnSpPr>
              <a:stCxn id="100" idx="4"/>
              <a:endCxn id="9" idx="0"/>
            </p:cNvCxnSpPr>
            <p:nvPr/>
          </p:nvCxnSpPr>
          <p:spPr>
            <a:xfrm rot="16200000" flipH="1">
              <a:off x="10223756" y="5119910"/>
              <a:ext cx="709029" cy="427102"/>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92403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up)">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up)">
                                      <p:cBhvr>
                                        <p:cTn id="26" dur="500"/>
                                        <p:tgtEl>
                                          <p:spTgt spid="137"/>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wipe(up)">
                                      <p:cBhvr>
                                        <p:cTn id="30" dur="500"/>
                                        <p:tgtEl>
                                          <p:spTgt spid="13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wipe(up)">
                                      <p:cBhvr>
                                        <p:cTn id="34"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3558380"/>
            <a:ext cx="11525250" cy="3120234"/>
          </a:xfrm>
        </p:spPr>
        <p:txBody>
          <a:bodyPr/>
          <a:lstStyle/>
          <a:p>
            <a:r>
              <a:rPr lang="en-US" dirty="0" err="1"/>
              <a:t>Oozie</a:t>
            </a:r>
            <a:r>
              <a:rPr lang="en-US" dirty="0"/>
              <a:t> </a:t>
            </a:r>
            <a:r>
              <a:rPr lang="en-US" dirty="0" smtClean="0"/>
              <a:t>workflow file</a:t>
            </a:r>
            <a:endParaRPr lang="en-US" dirty="0"/>
          </a:p>
          <a:p>
            <a:pPr lvl="1"/>
            <a:r>
              <a:rPr lang="en-US" dirty="0"/>
              <a:t>XML file defining workflow actions</a:t>
            </a:r>
          </a:p>
          <a:p>
            <a:r>
              <a:rPr lang="en-US" dirty="0"/>
              <a:t>Script files</a:t>
            </a:r>
          </a:p>
          <a:p>
            <a:pPr lvl="1"/>
            <a:r>
              <a:rPr lang="en-US" dirty="0"/>
              <a:t>Files used by workflow actions - for example, </a:t>
            </a:r>
            <a:r>
              <a:rPr lang="en-US" dirty="0" err="1" smtClean="0"/>
              <a:t>HiveQL</a:t>
            </a:r>
            <a:r>
              <a:rPr lang="en-US" dirty="0" smtClean="0"/>
              <a:t> or Pig Latin</a:t>
            </a:r>
          </a:p>
          <a:p>
            <a:pPr marL="0" indent="0">
              <a:buNone/>
            </a:pPr>
            <a:endParaRPr lang="en-US" dirty="0"/>
          </a:p>
        </p:txBody>
      </p:sp>
      <p:grpSp>
        <p:nvGrpSpPr>
          <p:cNvPr id="31" name="Group 30"/>
          <p:cNvGrpSpPr/>
          <p:nvPr/>
        </p:nvGrpSpPr>
        <p:grpSpPr>
          <a:xfrm>
            <a:off x="5465031" y="1134675"/>
            <a:ext cx="1204130" cy="1592303"/>
            <a:chOff x="6740551" y="920060"/>
            <a:chExt cx="1204130" cy="1592303"/>
          </a:xfrm>
        </p:grpSpPr>
        <p:grpSp>
          <p:nvGrpSpPr>
            <p:cNvPr id="27" name="Group 20"/>
            <p:cNvGrpSpPr>
              <a:grpSpLocks noChangeAspect="1"/>
            </p:cNvGrpSpPr>
            <p:nvPr/>
          </p:nvGrpSpPr>
          <p:grpSpPr bwMode="auto">
            <a:xfrm>
              <a:off x="6740551" y="920060"/>
              <a:ext cx="1204130" cy="1592303"/>
              <a:chOff x="3915" y="2947"/>
              <a:chExt cx="456" cy="603"/>
            </a:xfrm>
            <a:solidFill>
              <a:schemeClr val="accent4">
                <a:lumMod val="20000"/>
                <a:lumOff val="80000"/>
              </a:schemeClr>
            </a:solidFill>
          </p:grpSpPr>
          <p:sp>
            <p:nvSpPr>
              <p:cNvPr id="2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0" name="TextBox 29"/>
            <p:cNvSpPr txBox="1"/>
            <p:nvPr/>
          </p:nvSpPr>
          <p:spPr>
            <a:xfrm>
              <a:off x="6767779" y="1339814"/>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a:t>
              </a:r>
              <a:endParaRPr lang="en-US" dirty="0">
                <a:latin typeface="Courier New" panose="02070309020205020404" pitchFamily="49" charset="0"/>
                <a:cs typeface="Courier New" panose="02070309020205020404" pitchFamily="49" charset="0"/>
              </a:endParaRPr>
            </a:p>
          </p:txBody>
        </p:sp>
      </p:grpSp>
      <p:grpSp>
        <p:nvGrpSpPr>
          <p:cNvPr id="32" name="Group 31"/>
          <p:cNvGrpSpPr/>
          <p:nvPr/>
        </p:nvGrpSpPr>
        <p:grpSpPr>
          <a:xfrm>
            <a:off x="6272524" y="1760938"/>
            <a:ext cx="1204130" cy="1592303"/>
            <a:chOff x="6740551" y="920060"/>
            <a:chExt cx="1204130" cy="1592303"/>
          </a:xfrm>
        </p:grpSpPr>
        <p:grpSp>
          <p:nvGrpSpPr>
            <p:cNvPr id="33" name="Group 20"/>
            <p:cNvGrpSpPr>
              <a:grpSpLocks noChangeAspect="1"/>
            </p:cNvGrpSpPr>
            <p:nvPr/>
          </p:nvGrpSpPr>
          <p:grpSpPr bwMode="auto">
            <a:xfrm>
              <a:off x="6740551" y="920060"/>
              <a:ext cx="1204130" cy="1592303"/>
              <a:chOff x="3915" y="2947"/>
              <a:chExt cx="456" cy="603"/>
            </a:xfrm>
            <a:solidFill>
              <a:schemeClr val="accent4">
                <a:lumMod val="20000"/>
                <a:lumOff val="80000"/>
              </a:schemeClr>
            </a:solidFill>
          </p:grpSpPr>
          <p:sp>
            <p:nvSpPr>
              <p:cNvPr id="3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6945203" y="1339814"/>
              <a:ext cx="873957"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 name="Group 1"/>
          <p:cNvGrpSpPr/>
          <p:nvPr/>
        </p:nvGrpSpPr>
        <p:grpSpPr>
          <a:xfrm>
            <a:off x="3832832" y="1456528"/>
            <a:ext cx="1204130" cy="1592303"/>
            <a:chOff x="776480" y="1211262"/>
            <a:chExt cx="1204130" cy="1592303"/>
          </a:xfrm>
        </p:grpSpPr>
        <p:grpSp>
          <p:nvGrpSpPr>
            <p:cNvPr id="51" name="Group 20"/>
            <p:cNvGrpSpPr>
              <a:grpSpLocks noChangeAspect="1"/>
            </p:cNvGrpSpPr>
            <p:nvPr/>
          </p:nvGrpSpPr>
          <p:grpSpPr bwMode="auto">
            <a:xfrm>
              <a:off x="776480" y="1211262"/>
              <a:ext cx="1204130" cy="1592303"/>
              <a:chOff x="3915" y="2947"/>
              <a:chExt cx="456" cy="603"/>
            </a:xfrm>
            <a:solidFill>
              <a:schemeClr val="accent4">
                <a:lumMod val="20000"/>
                <a:lumOff val="80000"/>
              </a:schemeClr>
            </a:solidFill>
          </p:grpSpPr>
          <p:sp>
            <p:nvSpPr>
              <p:cNvPr id="5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p:cNvGrpSpPr>
              <a:grpSpLocks noChangeAspect="1"/>
            </p:cNvGrpSpPr>
            <p:nvPr/>
          </p:nvGrpSpPr>
          <p:grpSpPr>
            <a:xfrm>
              <a:off x="1014606" y="1638361"/>
              <a:ext cx="830043" cy="1114612"/>
              <a:chOff x="9566783" y="3526973"/>
              <a:chExt cx="1016640" cy="1365181"/>
            </a:xfrm>
          </p:grpSpPr>
          <p:sp>
            <p:nvSpPr>
              <p:cNvPr id="39" name="Flowchart: Process 38"/>
              <p:cNvSpPr/>
              <p:nvPr/>
            </p:nvSpPr>
            <p:spPr bwMode="auto">
              <a:xfrm>
                <a:off x="9619234" y="3526973"/>
                <a:ext cx="439641" cy="17228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Down Arrow 39"/>
              <p:cNvSpPr/>
              <p:nvPr/>
            </p:nvSpPr>
            <p:spPr bwMode="auto">
              <a:xfrm>
                <a:off x="9799423" y="3729106"/>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Diamond 42"/>
              <p:cNvSpPr/>
              <p:nvPr/>
            </p:nvSpPr>
            <p:spPr bwMode="auto">
              <a:xfrm>
                <a:off x="9566783" y="3901432"/>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Down Arrow 43"/>
              <p:cNvSpPr/>
              <p:nvPr/>
            </p:nvSpPr>
            <p:spPr bwMode="auto">
              <a:xfrm>
                <a:off x="9799423" y="4142238"/>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9573704" y="4326381"/>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rot="16200000">
                <a:off x="10202171" y="4352999"/>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47" name="Oval 46"/>
              <p:cNvSpPr/>
              <p:nvPr/>
            </p:nvSpPr>
            <p:spPr bwMode="auto">
              <a:xfrm>
                <a:off x="10353870" y="4303877"/>
                <a:ext cx="229553" cy="226923"/>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Down Arrow 48"/>
              <p:cNvSpPr/>
              <p:nvPr/>
            </p:nvSpPr>
            <p:spPr bwMode="auto">
              <a:xfrm>
                <a:off x="9799423" y="4559913"/>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Process 49"/>
              <p:cNvSpPr/>
              <p:nvPr/>
            </p:nvSpPr>
            <p:spPr bwMode="auto">
              <a:xfrm>
                <a:off x="9639600" y="4739754"/>
                <a:ext cx="439641" cy="15240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74603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940" y="1307124"/>
            <a:ext cx="11890060" cy="5062924"/>
          </a:xfrm>
          <a:prstGeom prst="rect">
            <a:avLst/>
          </a:prstGeom>
        </p:spPr>
        <p:txBody>
          <a:bodyPr wrap="square">
            <a:spAutoFit/>
          </a:bodyPr>
          <a:lstStyle/>
          <a:p>
            <a:r>
              <a:rPr lang="en-US" sz="1900" dirty="0">
                <a:latin typeface="Courier New" panose="02070309020205020404" pitchFamily="49" charset="0"/>
                <a:cs typeface="Courier New" panose="02070309020205020404" pitchFamily="49" charset="0"/>
              </a:rPr>
              <a:t>&lt;workflow-app </a:t>
            </a:r>
            <a:r>
              <a:rPr lang="en-US" sz="1900" dirty="0" err="1">
                <a:latin typeface="Courier New" panose="02070309020205020404" pitchFamily="49" charset="0"/>
                <a:cs typeface="Courier New" panose="02070309020205020404" pitchFamily="49" charset="0"/>
              </a:rPr>
              <a:t>xmlns</a:t>
            </a:r>
            <a:r>
              <a:rPr lang="en-US" sz="1900" dirty="0">
                <a:latin typeface="Courier New" panose="02070309020205020404" pitchFamily="49" charset="0"/>
                <a:cs typeface="Courier New" panose="02070309020205020404" pitchFamily="49" charset="0"/>
              </a:rPr>
              <a:t>="uri:oozie:workflow:0.2"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MyWorkflow</a:t>
            </a:r>
            <a:r>
              <a:rPr lang="en-US" sz="1900" dirty="0">
                <a:latin typeface="Courier New" panose="02070309020205020404" pitchFamily="49" charset="0"/>
                <a:cs typeface="Courier New" panose="02070309020205020404" pitchFamily="49" charset="0"/>
              </a:rPr>
              <a:t>"&gt;</a:t>
            </a:r>
          </a:p>
          <a:p>
            <a:r>
              <a:rPr lang="en-US" sz="1900" dirty="0">
                <a:latin typeface="Courier New" panose="02070309020205020404" pitchFamily="49" charset="0"/>
                <a:cs typeface="Courier New" panose="02070309020205020404" pitchFamily="49" charset="0"/>
              </a:rPr>
              <a:t>  &lt;start </a:t>
            </a:r>
            <a:r>
              <a:rPr lang="en-US" sz="1900" dirty="0" smtClean="0">
                <a:latin typeface="Courier New" panose="02070309020205020404" pitchFamily="49" charset="0"/>
                <a:cs typeface="Courier New" panose="02070309020205020404" pitchFamily="49" charset="0"/>
              </a:rPr>
              <a:t>to="</a:t>
            </a:r>
            <a:r>
              <a:rPr lang="en-US" sz="1900" dirty="0" err="1" smtClean="0">
                <a:latin typeface="Courier New" panose="02070309020205020404" pitchFamily="49" charset="0"/>
                <a:cs typeface="Courier New" panose="02070309020205020404" pitchFamily="49" charset="0"/>
              </a:rPr>
              <a:t>FirstAction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&lt;action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FirstAction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&lt;hive </a:t>
            </a:r>
            <a:r>
              <a:rPr lang="en-US" sz="1900" dirty="0" err="1">
                <a:latin typeface="Courier New" panose="02070309020205020404" pitchFamily="49" charset="0"/>
                <a:cs typeface="Courier New" panose="02070309020205020404" pitchFamily="49" charset="0"/>
              </a:rPr>
              <a:t>xmlns</a:t>
            </a:r>
            <a:r>
              <a:rPr lang="en-US" sz="1900" dirty="0">
                <a:latin typeface="Courier New" panose="02070309020205020404" pitchFamily="49" charset="0"/>
                <a:cs typeface="Courier New" panose="02070309020205020404" pitchFamily="49" charset="0"/>
              </a:rPr>
              <a:t>="uri:oozie:hive-action:0.2"&gt;</a:t>
            </a:r>
          </a:p>
          <a:p>
            <a:r>
              <a:rPr lang="en-US" sz="1900" dirty="0">
                <a:latin typeface="Courier New" panose="02070309020205020404" pitchFamily="49" charset="0"/>
                <a:cs typeface="Courier New" panose="02070309020205020404" pitchFamily="49" charset="0"/>
              </a:rPr>
              <a:t>      &lt;</a:t>
            </a:r>
            <a:r>
              <a:rPr lang="en-US" sz="1900" dirty="0" smtClean="0">
                <a:latin typeface="Courier New" panose="02070309020205020404" pitchFamily="49" charset="0"/>
                <a:cs typeface="Courier New" panose="02070309020205020404" pitchFamily="49" charset="0"/>
              </a:rPr>
              <a:t>script&gt;</a:t>
            </a:r>
            <a:r>
              <a:rPr lang="en-US" sz="1900" dirty="0" err="1" smtClean="0">
                <a:latin typeface="Courier New" panose="02070309020205020404" pitchFamily="49" charset="0"/>
                <a:cs typeface="Courier New" panose="02070309020205020404" pitchFamily="49" charset="0"/>
              </a:rPr>
              <a:t>CreateTable.hql</a:t>
            </a:r>
            <a:r>
              <a:rPr lang="en-US" sz="1900" dirty="0" smtClean="0">
                <a:latin typeface="Courier New" panose="02070309020205020404" pitchFamily="49" charset="0"/>
                <a:cs typeface="Courier New" panose="02070309020205020404" pitchFamily="49" charset="0"/>
              </a:rPr>
              <a:t>&lt;/</a:t>
            </a:r>
            <a:r>
              <a:rPr lang="en-US" sz="1900" dirty="0">
                <a:latin typeface="Courier New" panose="02070309020205020404" pitchFamily="49" charset="0"/>
                <a:cs typeface="Courier New" panose="02070309020205020404" pitchFamily="49" charset="0"/>
              </a:rPr>
              <a:t>script&gt;</a:t>
            </a:r>
          </a:p>
          <a:p>
            <a:r>
              <a:rPr lang="en-US" sz="1900" dirty="0" smtClean="0">
                <a:latin typeface="Courier New" panose="02070309020205020404" pitchFamily="49" charset="0"/>
                <a:cs typeface="Courier New" panose="02070309020205020404" pitchFamily="49" charset="0"/>
              </a:rPr>
              <a:t>    &lt;/hive&gt;</a:t>
            </a:r>
          </a:p>
          <a:p>
            <a:r>
              <a:rPr lang="en-US" sz="1900" dirty="0" smtClean="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&lt;ok </a:t>
            </a:r>
            <a:r>
              <a:rPr lang="en-US" sz="1900" dirty="0" smtClean="0">
                <a:latin typeface="Courier New" panose="02070309020205020404" pitchFamily="49" charset="0"/>
                <a:cs typeface="Courier New" panose="02070309020205020404" pitchFamily="49" charset="0"/>
              </a:rPr>
              <a:t>to="</a:t>
            </a:r>
            <a:r>
              <a:rPr lang="en-US" sz="1900" dirty="0" err="1" smtClean="0">
                <a:latin typeface="Courier New" panose="02070309020205020404" pitchFamily="49" charset="0"/>
                <a:cs typeface="Courier New" panose="02070309020205020404" pitchFamily="49" charset="0"/>
              </a:rPr>
              <a:t>SecondAction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&lt;error to="fail"/&gt;</a:t>
            </a:r>
          </a:p>
          <a:p>
            <a:r>
              <a:rPr lang="en-US" sz="1900" dirty="0">
                <a:latin typeface="Courier New" panose="02070309020205020404" pitchFamily="49" charset="0"/>
                <a:cs typeface="Courier New" panose="02070309020205020404" pitchFamily="49" charset="0"/>
              </a:rPr>
              <a:t>  &lt;/action&gt;</a:t>
            </a:r>
          </a:p>
          <a:p>
            <a:r>
              <a:rPr lang="en-US" sz="1900" dirty="0">
                <a:latin typeface="Courier New" panose="02070309020205020404" pitchFamily="49" charset="0"/>
                <a:cs typeface="Courier New" panose="02070309020205020404" pitchFamily="49" charset="0"/>
              </a:rPr>
              <a:t>  &lt;action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SecondAction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r>
              <a:rPr lang="en-US" sz="1900" dirty="0" smtClean="0">
                <a:latin typeface="Courier New" panose="02070309020205020404" pitchFamily="49" charset="0"/>
                <a:cs typeface="Courier New" panose="02070309020205020404" pitchFamily="49" charset="0"/>
              </a:rPr>
              <a:t>  &lt;/</a:t>
            </a:r>
            <a:r>
              <a:rPr lang="en-US" sz="1900" dirty="0">
                <a:latin typeface="Courier New" panose="02070309020205020404" pitchFamily="49" charset="0"/>
                <a:cs typeface="Courier New" panose="02070309020205020404" pitchFamily="49" charset="0"/>
              </a:rPr>
              <a:t>action&gt;</a:t>
            </a:r>
          </a:p>
          <a:p>
            <a:r>
              <a:rPr lang="en-US" sz="1900" dirty="0">
                <a:latin typeface="Courier New" panose="02070309020205020404" pitchFamily="49" charset="0"/>
                <a:cs typeface="Courier New" panose="02070309020205020404" pitchFamily="49" charset="0"/>
              </a:rPr>
              <a:t>  &lt;kill name="fail"&gt;</a:t>
            </a:r>
          </a:p>
          <a:p>
            <a:r>
              <a:rPr lang="en-US" sz="1900" dirty="0">
                <a:latin typeface="Courier New" panose="02070309020205020404" pitchFamily="49" charset="0"/>
                <a:cs typeface="Courier New" panose="02070309020205020404" pitchFamily="49" charset="0"/>
              </a:rPr>
              <a:t>    &lt;message&gt;Workflow </a:t>
            </a:r>
            <a:r>
              <a:rPr lang="en-US" sz="1900" dirty="0" smtClean="0">
                <a:latin typeface="Courier New" panose="02070309020205020404" pitchFamily="49" charset="0"/>
                <a:cs typeface="Courier New" panose="02070309020205020404" pitchFamily="49" charset="0"/>
              </a:rPr>
              <a:t>failed. [${</a:t>
            </a:r>
            <a:r>
              <a:rPr lang="en-US" sz="1900" dirty="0" err="1">
                <a:latin typeface="Courier New" panose="02070309020205020404" pitchFamily="49" charset="0"/>
                <a:cs typeface="Courier New" panose="02070309020205020404" pitchFamily="49" charset="0"/>
              </a:rPr>
              <a:t>wf:errorMessage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wf:lastErrorNode</a:t>
            </a:r>
            <a:r>
              <a:rPr lang="en-US" sz="1900" dirty="0" smtClean="0">
                <a:latin typeface="Courier New" panose="02070309020205020404" pitchFamily="49" charset="0"/>
                <a:cs typeface="Courier New" panose="02070309020205020404" pitchFamily="49" charset="0"/>
              </a:rPr>
              <a:t>())}]&lt;/</a:t>
            </a:r>
            <a:r>
              <a:rPr lang="en-US" sz="1900" dirty="0">
                <a:latin typeface="Courier New" panose="02070309020205020404" pitchFamily="49" charset="0"/>
                <a:cs typeface="Courier New" panose="02070309020205020404" pitchFamily="49" charset="0"/>
              </a:rPr>
              <a:t>message&gt;</a:t>
            </a:r>
          </a:p>
          <a:p>
            <a:r>
              <a:rPr lang="en-US" sz="1900" dirty="0">
                <a:latin typeface="Courier New" panose="02070309020205020404" pitchFamily="49" charset="0"/>
                <a:cs typeface="Courier New" panose="02070309020205020404" pitchFamily="49" charset="0"/>
              </a:rPr>
              <a:t>  &lt;/kill&gt;</a:t>
            </a:r>
          </a:p>
          <a:p>
            <a:r>
              <a:rPr lang="en-US" sz="1900" dirty="0">
                <a:latin typeface="Courier New" panose="02070309020205020404" pitchFamily="49" charset="0"/>
                <a:cs typeface="Courier New" panose="02070309020205020404" pitchFamily="49" charset="0"/>
              </a:rPr>
              <a:t>  &lt;end name="end"/&gt;</a:t>
            </a:r>
          </a:p>
          <a:p>
            <a:r>
              <a:rPr lang="en-US" sz="1900" dirty="0">
                <a:latin typeface="Courier New" panose="02070309020205020404" pitchFamily="49" charset="0"/>
                <a:cs typeface="Courier New" panose="02070309020205020404" pitchFamily="49" charset="0"/>
              </a:rPr>
              <a:t>&lt;/workflow-app&gt;</a:t>
            </a:r>
          </a:p>
        </p:txBody>
      </p:sp>
      <p:sp>
        <p:nvSpPr>
          <p:cNvPr id="6" name="Rounded Rectangular Callout 5"/>
          <p:cNvSpPr/>
          <p:nvPr/>
        </p:nvSpPr>
        <p:spPr>
          <a:xfrm>
            <a:off x="7828567" y="1702686"/>
            <a:ext cx="2013439" cy="604030"/>
          </a:xfrm>
          <a:prstGeom prst="wedgeRoundRectCallout">
            <a:avLst>
              <a:gd name="adj1" fmla="val -214331"/>
              <a:gd name="adj2" fmla="val -367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Start here</a:t>
            </a:r>
            <a:endParaRPr lang="en-US" dirty="0"/>
          </a:p>
        </p:txBody>
      </p:sp>
      <p:sp>
        <p:nvSpPr>
          <p:cNvPr id="7" name="Rounded Rectangular Callout 6"/>
          <p:cNvSpPr/>
          <p:nvPr/>
        </p:nvSpPr>
        <p:spPr>
          <a:xfrm>
            <a:off x="7900931" y="2506133"/>
            <a:ext cx="2257955" cy="1018402"/>
          </a:xfrm>
          <a:prstGeom prst="wedgeRoundRectCallout">
            <a:avLst>
              <a:gd name="adj1" fmla="val -135134"/>
              <a:gd name="adj2" fmla="val -409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This action runs a Hive script file in the workflow folder</a:t>
            </a:r>
            <a:endParaRPr lang="en-US" dirty="0"/>
          </a:p>
        </p:txBody>
      </p:sp>
      <p:sp>
        <p:nvSpPr>
          <p:cNvPr id="8" name="Rounded Rectangular Callout 7"/>
          <p:cNvSpPr/>
          <p:nvPr/>
        </p:nvSpPr>
        <p:spPr>
          <a:xfrm>
            <a:off x="6041287" y="3658328"/>
            <a:ext cx="2286000" cy="1039831"/>
          </a:xfrm>
          <a:prstGeom prst="wedgeRoundRectCallout">
            <a:avLst>
              <a:gd name="adj1" fmla="val -145045"/>
              <a:gd name="adj2" fmla="val -662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Workflow branches based on action outcome</a:t>
            </a:r>
            <a:endParaRPr lang="en-US" dirty="0"/>
          </a:p>
        </p:txBody>
      </p:sp>
    </p:spTree>
    <p:extLst>
      <p:ext uri="{BB962C8B-B14F-4D97-AF65-F5344CB8AC3E}">
        <p14:creationId xmlns:p14="http://schemas.microsoft.com/office/powerpoint/2010/main" val="333768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6" y="1666891"/>
            <a:ext cx="10979288" cy="384721"/>
          </a:xfrm>
          <a:prstGeom prst="rect">
            <a:avLst/>
          </a:prstGeom>
          <a:noFill/>
        </p:spPr>
        <p:txBody>
          <a:bodyPr wrap="none" rtlCol="0">
            <a:spAutoFit/>
          </a:bodyPr>
          <a:lstStyle/>
          <a:p>
            <a:r>
              <a:rPr lang="en-GB" sz="1900" dirty="0" err="1" smtClean="0">
                <a:latin typeface="Courier New" panose="02070309020205020404" pitchFamily="49" charset="0"/>
                <a:cs typeface="Courier New" panose="02070309020205020404" pitchFamily="49" charset="0"/>
              </a:rPr>
              <a:t>oozie</a:t>
            </a:r>
            <a:r>
              <a:rPr lang="en-GB" sz="1900" dirty="0" smtClean="0">
                <a:latin typeface="Courier New" panose="02070309020205020404" pitchFamily="49" charset="0"/>
                <a:cs typeface="Courier New" panose="02070309020205020404" pitchFamily="49" charset="0"/>
              </a:rPr>
              <a:t> job -</a:t>
            </a:r>
            <a:r>
              <a:rPr lang="en-GB" sz="1900" dirty="0" err="1" smtClean="0">
                <a:latin typeface="Courier New" panose="02070309020205020404" pitchFamily="49" charset="0"/>
                <a:cs typeface="Courier New" panose="02070309020205020404" pitchFamily="49" charset="0"/>
              </a:rPr>
              <a:t>oozie</a:t>
            </a:r>
            <a:r>
              <a:rPr lang="en-GB" sz="1900" dirty="0" smtClean="0">
                <a:latin typeface="Courier New" panose="02070309020205020404" pitchFamily="49" charset="0"/>
                <a:cs typeface="Courier New" panose="02070309020205020404" pitchFamily="49" charset="0"/>
              </a:rPr>
              <a:t> http://localhost:11000/oozie -</a:t>
            </a:r>
            <a:r>
              <a:rPr lang="en-GB" sz="1900" dirty="0" err="1" smtClean="0">
                <a:latin typeface="Courier New" panose="02070309020205020404" pitchFamily="49" charset="0"/>
                <a:cs typeface="Courier New" panose="02070309020205020404" pitchFamily="49" charset="0"/>
              </a:rPr>
              <a:t>config</a:t>
            </a:r>
            <a:r>
              <a:rPr lang="en-GB" sz="1900" dirty="0" smtClean="0">
                <a:latin typeface="Courier New" panose="02070309020205020404" pitchFamily="49" charset="0"/>
                <a:cs typeface="Courier New" panose="02070309020205020404" pitchFamily="49" charset="0"/>
              </a:rPr>
              <a:t> </a:t>
            </a:r>
            <a:r>
              <a:rPr lang="en-GB" sz="1900" dirty="0" err="1" smtClean="0">
                <a:latin typeface="Courier New" panose="02070309020205020404" pitchFamily="49" charset="0"/>
                <a:cs typeface="Courier New" panose="02070309020205020404" pitchFamily="49" charset="0"/>
              </a:rPr>
              <a:t>job.properties</a:t>
            </a:r>
            <a:r>
              <a:rPr lang="en-GB" sz="1900" dirty="0" smtClean="0">
                <a:latin typeface="Courier New" panose="02070309020205020404" pitchFamily="49" charset="0"/>
                <a:cs typeface="Courier New" panose="02070309020205020404" pitchFamily="49" charset="0"/>
              </a:rPr>
              <a:t> -run</a:t>
            </a:r>
            <a:endParaRPr lang="en-US" sz="1900" dirty="0">
              <a:latin typeface="Courier New" panose="02070309020205020404" pitchFamily="49" charset="0"/>
              <a:cs typeface="Courier New" panose="02070309020205020404" pitchFamily="49" charset="0"/>
            </a:endParaRPr>
          </a:p>
        </p:txBody>
      </p:sp>
      <p:grpSp>
        <p:nvGrpSpPr>
          <p:cNvPr id="35" name="Group 34"/>
          <p:cNvGrpSpPr/>
          <p:nvPr/>
        </p:nvGrpSpPr>
        <p:grpSpPr>
          <a:xfrm>
            <a:off x="4240875" y="2004362"/>
            <a:ext cx="7545286" cy="2657265"/>
            <a:chOff x="4430435" y="2004362"/>
            <a:chExt cx="7545286" cy="2657265"/>
          </a:xfrm>
        </p:grpSpPr>
        <p:sp>
          <p:nvSpPr>
            <p:cNvPr id="5" name="Rectangle 4"/>
            <p:cNvSpPr/>
            <p:nvPr/>
          </p:nvSpPr>
          <p:spPr>
            <a:xfrm>
              <a:off x="4430435" y="2630302"/>
              <a:ext cx="7545286" cy="203132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dirty="0" err="1">
                  <a:latin typeface="Courier New" panose="02070309020205020404" pitchFamily="49" charset="0"/>
                  <a:cs typeface="Courier New" panose="02070309020205020404" pitchFamily="49" charset="0"/>
                </a:rPr>
                <a:t>nameNode</a:t>
              </a:r>
              <a:r>
                <a:rPr lang="en-US" dirty="0">
                  <a:latin typeface="Courier New" panose="02070309020205020404" pitchFamily="49" charset="0"/>
                  <a:cs typeface="Courier New" panose="02070309020205020404" pitchFamily="49" charset="0"/>
                </a:rPr>
                <a:t>=wasb</a:t>
              </a:r>
              <a:r>
                <a:rPr lang="en-US" dirty="0" smtClean="0">
                  <a:latin typeface="Courier New" panose="02070309020205020404" pitchFamily="49" charset="0"/>
                  <a:cs typeface="Courier New" panose="02070309020205020404" pitchFamily="49" charset="0"/>
                </a:rPr>
                <a:t>://hdfiles@hdstore.blob.core.windows.net</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jobTracker</a:t>
              </a:r>
              <a:r>
                <a:rPr lang="en-US" dirty="0">
                  <a:latin typeface="Courier New" panose="02070309020205020404" pitchFamily="49" charset="0"/>
                  <a:cs typeface="Courier New" panose="02070309020205020404" pitchFamily="49" charset="0"/>
                </a:rPr>
                <a:t>=jobtrackerhost:9010</a:t>
              </a:r>
            </a:p>
            <a:p>
              <a:r>
                <a:rPr lang="en-US" dirty="0" err="1">
                  <a:latin typeface="Courier New" panose="02070309020205020404" pitchFamily="49" charset="0"/>
                  <a:cs typeface="Courier New" panose="02070309020205020404" pitchFamily="49" charset="0"/>
                </a:rPr>
                <a:t>queueName</a:t>
              </a:r>
              <a:r>
                <a:rPr lang="en-US" dirty="0">
                  <a:latin typeface="Courier New" panose="02070309020205020404" pitchFamily="49" charset="0"/>
                  <a:cs typeface="Courier New" panose="02070309020205020404" pitchFamily="49" charset="0"/>
                </a:rPr>
                <a:t>=default</a:t>
              </a:r>
            </a:p>
            <a:p>
              <a:r>
                <a:rPr lang="en-US" dirty="0" err="1" smtClean="0">
                  <a:latin typeface="Courier New" panose="02070309020205020404" pitchFamily="49" charset="0"/>
                  <a:cs typeface="Courier New" panose="02070309020205020404" pitchFamily="49" charset="0"/>
                </a:rPr>
                <a:t>oozie.use.system.libpath</a:t>
              </a:r>
              <a:r>
                <a:rPr lang="en-US" dirty="0" smtClean="0">
                  <a:latin typeface="Courier New" panose="02070309020205020404" pitchFamily="49" charset="0"/>
                  <a:cs typeface="Courier New" panose="02070309020205020404" pitchFamily="49" charset="0"/>
                </a:rPr>
                <a:t>=true</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oozie.wf.application.path</a:t>
              </a:r>
              <a:r>
                <a:rPr lang="en-US" dirty="0" smtClean="0">
                  <a:latin typeface="Courier New" panose="02070309020205020404" pitchFamily="49" charset="0"/>
                  <a:cs typeface="Courier New" panose="02070309020205020404" pitchFamily="49" charset="0"/>
                </a:rPr>
                <a:t>=/data/workflow/</a:t>
              </a:r>
            </a:p>
            <a:p>
              <a:endParaRPr lang="en-US" dirty="0" smtClean="0">
                <a:latin typeface="Courier New" panose="02070309020205020404" pitchFamily="49" charset="0"/>
                <a:cs typeface="Courier New" panose="02070309020205020404" pitchFamily="49" charset="0"/>
              </a:endParaRPr>
            </a:p>
          </p:txBody>
        </p:sp>
        <p:cxnSp>
          <p:nvCxnSpPr>
            <p:cNvPr id="10" name="Straight Arrow Connector 9"/>
            <p:cNvCxnSpPr>
              <a:cxnSpLocks/>
              <a:stCxn id="15" idx="1"/>
            </p:cNvCxnSpPr>
            <p:nvPr/>
          </p:nvCxnSpPr>
          <p:spPr>
            <a:xfrm>
              <a:off x="9155285" y="2292565"/>
              <a:ext cx="0" cy="337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Left Brace 14"/>
            <p:cNvSpPr/>
            <p:nvPr/>
          </p:nvSpPr>
          <p:spPr>
            <a:xfrm rot="16200000">
              <a:off x="9011183" y="1134260"/>
              <a:ext cx="288203" cy="202840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33" name="Group 32"/>
          <p:cNvGrpSpPr/>
          <p:nvPr/>
        </p:nvGrpSpPr>
        <p:grpSpPr>
          <a:xfrm>
            <a:off x="192506" y="2004362"/>
            <a:ext cx="6406379" cy="4653112"/>
            <a:chOff x="192506" y="2004362"/>
            <a:chExt cx="6406379" cy="4653112"/>
          </a:xfrm>
        </p:grpSpPr>
        <p:pic>
          <p:nvPicPr>
            <p:cNvPr id="22" name="Picture 21"/>
            <p:cNvPicPr>
              <a:picLocks noChangeAspect="1"/>
            </p:cNvPicPr>
            <p:nvPr/>
          </p:nvPicPr>
          <p:blipFill>
            <a:blip r:embed="rId3"/>
            <a:stretch>
              <a:fillRect/>
            </a:stretch>
          </p:blipFill>
          <p:spPr>
            <a:xfrm>
              <a:off x="192506" y="4081532"/>
              <a:ext cx="4407722" cy="2575942"/>
            </a:xfrm>
            <a:prstGeom prst="rect">
              <a:avLst/>
            </a:prstGeom>
          </p:spPr>
        </p:pic>
        <p:sp>
          <p:nvSpPr>
            <p:cNvPr id="16" name="Left Brace 15"/>
            <p:cNvSpPr/>
            <p:nvPr/>
          </p:nvSpPr>
          <p:spPr>
            <a:xfrm rot="16200000">
              <a:off x="4533921" y="173269"/>
              <a:ext cx="233871" cy="3896057"/>
            </a:xfrm>
            <a:prstGeom prst="leftBrace">
              <a:avLst>
                <a:gd name="adj1" fmla="val 8333"/>
                <a:gd name="adj2" fmla="val 24183"/>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7" name="Group 16"/>
            <p:cNvGrpSpPr/>
            <p:nvPr/>
          </p:nvGrpSpPr>
          <p:grpSpPr>
            <a:xfrm>
              <a:off x="511272" y="5011994"/>
              <a:ext cx="2663074" cy="1645480"/>
              <a:chOff x="6154428" y="5461346"/>
              <a:chExt cx="1395123" cy="862029"/>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cxnSp>
          <p:nvCxnSpPr>
            <p:cNvPr id="24" name="Elbow Connector 23"/>
            <p:cNvCxnSpPr>
              <a:stCxn id="16" idx="1"/>
              <a:endCxn id="19" idx="0"/>
            </p:cNvCxnSpPr>
            <p:nvPr/>
          </p:nvCxnSpPr>
          <p:spPr>
            <a:xfrm rot="5400000">
              <a:off x="1357029" y="2724013"/>
              <a:ext cx="2773763" cy="180220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grpSp>
        <p:nvGrpSpPr>
          <p:cNvPr id="34" name="Group 33"/>
          <p:cNvGrpSpPr/>
          <p:nvPr/>
        </p:nvGrpSpPr>
        <p:grpSpPr>
          <a:xfrm>
            <a:off x="2950371" y="4266878"/>
            <a:ext cx="6951291" cy="2390593"/>
            <a:chOff x="2950371" y="4266878"/>
            <a:chExt cx="6951291" cy="2390593"/>
          </a:xfrm>
        </p:grpSpPr>
        <p:pic>
          <p:nvPicPr>
            <p:cNvPr id="21" name="Picture 20"/>
            <p:cNvPicPr>
              <a:picLocks noChangeAspect="1"/>
            </p:cNvPicPr>
            <p:nvPr/>
          </p:nvPicPr>
          <p:blipFill>
            <a:blip r:embed="rId5"/>
            <a:stretch>
              <a:fillRect/>
            </a:stretch>
          </p:blipFill>
          <p:spPr>
            <a:xfrm rot="16200000">
              <a:off x="3056980" y="5777942"/>
              <a:ext cx="772920" cy="986138"/>
            </a:xfrm>
            <a:prstGeom prst="rect">
              <a:avLst/>
            </a:prstGeom>
          </p:spPr>
        </p:pic>
        <p:sp>
          <p:nvSpPr>
            <p:cNvPr id="27" name="Left Brace 26"/>
            <p:cNvSpPr/>
            <p:nvPr/>
          </p:nvSpPr>
          <p:spPr>
            <a:xfrm rot="16200000">
              <a:off x="8750336" y="3356505"/>
              <a:ext cx="240953" cy="206169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8" name="Elbow Connector 27"/>
            <p:cNvCxnSpPr>
              <a:cxnSpLocks/>
              <a:stCxn id="27" idx="1"/>
            </p:cNvCxnSpPr>
            <p:nvPr/>
          </p:nvCxnSpPr>
          <p:spPr>
            <a:xfrm rot="5400000">
              <a:off x="5719064" y="2826728"/>
              <a:ext cx="1470647" cy="48328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grpSp>
        <p:nvGrpSpPr>
          <p:cNvPr id="71" name="Group 70"/>
          <p:cNvGrpSpPr/>
          <p:nvPr/>
        </p:nvGrpSpPr>
        <p:grpSpPr>
          <a:xfrm>
            <a:off x="3318826" y="5331970"/>
            <a:ext cx="602994" cy="748251"/>
            <a:chOff x="6829707" y="4994574"/>
            <a:chExt cx="602994" cy="748251"/>
          </a:xfrm>
        </p:grpSpPr>
        <p:grpSp>
          <p:nvGrpSpPr>
            <p:cNvPr id="59" name="Group 20"/>
            <p:cNvGrpSpPr>
              <a:grpSpLocks noChangeAspect="1"/>
            </p:cNvGrpSpPr>
            <p:nvPr/>
          </p:nvGrpSpPr>
          <p:grpSpPr bwMode="auto">
            <a:xfrm>
              <a:off x="6829707" y="4994574"/>
              <a:ext cx="450594" cy="595851"/>
              <a:chOff x="3915" y="2947"/>
              <a:chExt cx="456" cy="603"/>
            </a:xfrm>
            <a:solidFill>
              <a:schemeClr val="accent4">
                <a:lumMod val="20000"/>
                <a:lumOff val="80000"/>
              </a:schemeClr>
            </a:solidFill>
          </p:grpSpPr>
          <p:sp>
            <p:nvSpPr>
              <p:cNvPr id="6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20"/>
            <p:cNvGrpSpPr>
              <a:grpSpLocks noChangeAspect="1"/>
            </p:cNvGrpSpPr>
            <p:nvPr/>
          </p:nvGrpSpPr>
          <p:grpSpPr bwMode="auto">
            <a:xfrm>
              <a:off x="6982107" y="5146974"/>
              <a:ext cx="450594" cy="595851"/>
              <a:chOff x="3915" y="2947"/>
              <a:chExt cx="456" cy="603"/>
            </a:xfrm>
            <a:solidFill>
              <a:schemeClr val="accent4">
                <a:lumMod val="20000"/>
                <a:lumOff val="80000"/>
              </a:schemeClr>
            </a:solidFill>
          </p:grpSpPr>
          <p:sp>
            <p:nvSpPr>
              <p:cNvPr id="6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58" name="Group 57"/>
          <p:cNvGrpSpPr/>
          <p:nvPr/>
        </p:nvGrpSpPr>
        <p:grpSpPr>
          <a:xfrm>
            <a:off x="3613519" y="5625248"/>
            <a:ext cx="457626" cy="605150"/>
            <a:chOff x="776480" y="1211262"/>
            <a:chExt cx="1204130" cy="1592303"/>
          </a:xfrm>
        </p:grpSpPr>
        <p:grpSp>
          <p:nvGrpSpPr>
            <p:cNvPr id="60" name="Group 20"/>
            <p:cNvGrpSpPr>
              <a:grpSpLocks noChangeAspect="1"/>
            </p:cNvGrpSpPr>
            <p:nvPr/>
          </p:nvGrpSpPr>
          <p:grpSpPr bwMode="auto">
            <a:xfrm>
              <a:off x="776480" y="1211262"/>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a:grpSpLocks noChangeAspect="1"/>
            </p:cNvGrpSpPr>
            <p:nvPr/>
          </p:nvGrpSpPr>
          <p:grpSpPr>
            <a:xfrm>
              <a:off x="1014606" y="1638361"/>
              <a:ext cx="830043" cy="1114612"/>
              <a:chOff x="9566783" y="3526973"/>
              <a:chExt cx="1016640" cy="1365181"/>
            </a:xfrm>
          </p:grpSpPr>
          <p:sp>
            <p:nvSpPr>
              <p:cNvPr id="64" name="Flowchart: Process 63"/>
              <p:cNvSpPr/>
              <p:nvPr/>
            </p:nvSpPr>
            <p:spPr bwMode="auto">
              <a:xfrm>
                <a:off x="9619234" y="3526973"/>
                <a:ext cx="439641" cy="17228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Down Arrow 64"/>
              <p:cNvSpPr/>
              <p:nvPr/>
            </p:nvSpPr>
            <p:spPr bwMode="auto">
              <a:xfrm>
                <a:off x="9799423" y="3729106"/>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Diamond 71"/>
              <p:cNvSpPr/>
              <p:nvPr/>
            </p:nvSpPr>
            <p:spPr bwMode="auto">
              <a:xfrm>
                <a:off x="9566783" y="3901432"/>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Down Arrow 72"/>
              <p:cNvSpPr/>
              <p:nvPr/>
            </p:nvSpPr>
            <p:spPr bwMode="auto">
              <a:xfrm>
                <a:off x="9799423" y="4142238"/>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Diamond 73"/>
              <p:cNvSpPr/>
              <p:nvPr/>
            </p:nvSpPr>
            <p:spPr bwMode="auto">
              <a:xfrm>
                <a:off x="9573704" y="4326381"/>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5" name="Down Arrow 74"/>
              <p:cNvSpPr/>
              <p:nvPr/>
            </p:nvSpPr>
            <p:spPr bwMode="auto">
              <a:xfrm rot="16200000">
                <a:off x="10202171" y="4352999"/>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76" name="Oval 75"/>
              <p:cNvSpPr/>
              <p:nvPr/>
            </p:nvSpPr>
            <p:spPr bwMode="auto">
              <a:xfrm>
                <a:off x="10353870" y="4303877"/>
                <a:ext cx="229553" cy="226923"/>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Down Arrow 76"/>
              <p:cNvSpPr/>
              <p:nvPr/>
            </p:nvSpPr>
            <p:spPr bwMode="auto">
              <a:xfrm>
                <a:off x="9799423" y="4559913"/>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Process 77"/>
              <p:cNvSpPr/>
              <p:nvPr/>
            </p:nvSpPr>
            <p:spPr bwMode="auto">
              <a:xfrm>
                <a:off x="9639600" y="4739754"/>
                <a:ext cx="439641" cy="15240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7566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can I parameterize actions?</a:t>
            </a:r>
            <a:endParaRPr lang="en-GB" dirty="0"/>
          </a:p>
        </p:txBody>
      </p:sp>
    </p:spTree>
    <p:extLst>
      <p:ext uri="{BB962C8B-B14F-4D97-AF65-F5344CB8AC3E}">
        <p14:creationId xmlns:p14="http://schemas.microsoft.com/office/powerpoint/2010/main" val="13695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294" y="184841"/>
            <a:ext cx="11267054" cy="286232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err="1">
                <a:latin typeface="Courier New" panose="02070309020205020404" pitchFamily="49" charset="0"/>
                <a:cs typeface="Courier New" panose="02070309020205020404" pitchFamily="49" charset="0"/>
              </a:rPr>
              <a:t>nameNode</a:t>
            </a:r>
            <a:r>
              <a:rPr lang="en-US" sz="2000" dirty="0">
                <a:latin typeface="Courier New" panose="02070309020205020404" pitchFamily="49" charset="0"/>
                <a:cs typeface="Courier New" panose="02070309020205020404" pitchFamily="49" charset="0"/>
              </a:rPr>
              <a:t>=wasb://my_container@my_storage_account.blob.core.windows.net</a:t>
            </a:r>
          </a:p>
          <a:p>
            <a:r>
              <a:rPr lang="en-US" sz="2000" dirty="0" err="1">
                <a:latin typeface="Courier New" panose="02070309020205020404" pitchFamily="49" charset="0"/>
                <a:cs typeface="Courier New" panose="02070309020205020404" pitchFamily="49" charset="0"/>
              </a:rPr>
              <a:t>jobTracker</a:t>
            </a:r>
            <a:r>
              <a:rPr lang="en-US" sz="2000" dirty="0">
                <a:latin typeface="Courier New" panose="02070309020205020404" pitchFamily="49" charset="0"/>
                <a:cs typeface="Courier New" panose="02070309020205020404" pitchFamily="49" charset="0"/>
              </a:rPr>
              <a:t>=jobtrackerhost:9010</a:t>
            </a:r>
          </a:p>
          <a:p>
            <a:r>
              <a:rPr lang="en-US" sz="2000" dirty="0" err="1">
                <a:latin typeface="Courier New" panose="02070309020205020404" pitchFamily="49" charset="0"/>
                <a:cs typeface="Courier New" panose="02070309020205020404" pitchFamily="49" charset="0"/>
              </a:rPr>
              <a:t>queueName</a:t>
            </a:r>
            <a:r>
              <a:rPr lang="en-US" sz="2000" dirty="0">
                <a:latin typeface="Courier New" panose="02070309020205020404" pitchFamily="49" charset="0"/>
                <a:cs typeface="Courier New" panose="02070309020205020404" pitchFamily="49" charset="0"/>
              </a:rPr>
              <a:t>=default</a:t>
            </a:r>
          </a:p>
          <a:p>
            <a:r>
              <a:rPr lang="en-US" sz="2000" dirty="0" err="1" smtClean="0">
                <a:latin typeface="Courier New" panose="02070309020205020404" pitchFamily="49" charset="0"/>
                <a:cs typeface="Courier New" panose="02070309020205020404" pitchFamily="49" charset="0"/>
              </a:rPr>
              <a:t>oozie.use.system.libpath</a:t>
            </a:r>
            <a:r>
              <a:rPr lang="en-US" sz="2000" dirty="0" smtClean="0">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oozie.wf.application.path</a:t>
            </a:r>
            <a:r>
              <a:rPr lang="en-US" sz="2000" smtClean="0">
                <a:latin typeface="Courier New" panose="02070309020205020404" pitchFamily="49" charset="0"/>
                <a:cs typeface="Courier New" panose="02070309020205020404" pitchFamily="49" charset="0"/>
              </a:rPr>
              <a:t>=/data/workflow</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b="1" dirty="0" err="1" smtClean="0">
                <a:solidFill>
                  <a:srgbClr val="FF0000"/>
                </a:solidFill>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mytable</a:t>
            </a:r>
            <a:endParaRPr lang="en-US" sz="2000" dirty="0">
              <a:latin typeface="Courier New" panose="02070309020205020404" pitchFamily="49" charset="0"/>
              <a:cs typeface="Courier New" panose="02070309020205020404" pitchFamily="49" charset="0"/>
            </a:endParaRPr>
          </a:p>
          <a:p>
            <a:r>
              <a:rPr lang="en-US" sz="2000" b="1" dirty="0" err="1">
                <a:solidFill>
                  <a:srgbClr val="FF0000"/>
                </a:solidFill>
                <a:latin typeface="Courier New" panose="02070309020205020404" pitchFamily="49" charset="0"/>
                <a:cs typeface="Courier New" panose="02070309020205020404" pitchFamily="49" charset="0"/>
              </a:rPr>
              <a:t>tableFolder</a:t>
            </a:r>
            <a:r>
              <a:rPr lang="en-US" sz="2000" dirty="0" smtClean="0">
                <a:latin typeface="Courier New" panose="02070309020205020404" pitchFamily="49" charset="0"/>
                <a:cs typeface="Courier New" panose="02070309020205020404" pitchFamily="49" charset="0"/>
              </a:rPr>
              <a:t>=/data/</a:t>
            </a:r>
            <a:r>
              <a:rPr lang="en-US" sz="2000" dirty="0" err="1" smtClean="0">
                <a:latin typeface="Courier New" panose="02070309020205020404" pitchFamily="49" charset="0"/>
                <a:cs typeface="Courier New" panose="02070309020205020404" pitchFamily="49" charset="0"/>
              </a:rPr>
              <a:t>mytable</a:t>
            </a:r>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
        <p:nvSpPr>
          <p:cNvPr id="5" name="Rectangle 4"/>
          <p:cNvSpPr/>
          <p:nvPr/>
        </p:nvSpPr>
        <p:spPr>
          <a:xfrm>
            <a:off x="1505096" y="2741493"/>
            <a:ext cx="7991828" cy="224676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action </a:t>
            </a:r>
            <a:r>
              <a:rPr lang="en-US" sz="2000" dirty="0" smtClean="0">
                <a:latin typeface="Courier New" panose="02070309020205020404" pitchFamily="49" charset="0"/>
                <a:cs typeface="Courier New" panose="02070309020205020404" pitchFamily="49" charset="0"/>
              </a:rPr>
              <a:t>name="</a:t>
            </a:r>
            <a:r>
              <a:rPr lang="en-US" sz="2000" dirty="0" err="1" smtClean="0">
                <a:latin typeface="Courier New" panose="02070309020205020404" pitchFamily="49" charset="0"/>
                <a:cs typeface="Courier New" panose="02070309020205020404" pitchFamily="49" charset="0"/>
              </a:rPr>
              <a:t>FirstAction</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&lt;hive </a:t>
            </a:r>
            <a:r>
              <a:rPr lang="en-US" sz="2000" dirty="0" err="1">
                <a:latin typeface="Courier New" panose="02070309020205020404" pitchFamily="49" charset="0"/>
                <a:cs typeface="Courier New" panose="02070309020205020404" pitchFamily="49" charset="0"/>
              </a:rPr>
              <a:t>xmlns</a:t>
            </a:r>
            <a:r>
              <a:rPr lang="en-US" sz="2000" dirty="0">
                <a:latin typeface="Courier New" panose="02070309020205020404" pitchFamily="49" charset="0"/>
                <a:cs typeface="Courier New" panose="02070309020205020404" pitchFamily="49" charset="0"/>
              </a:rPr>
              <a:t>="uri:oozie:hive-action:0.2"&gt;</a:t>
            </a:r>
          </a:p>
          <a:p>
            <a:r>
              <a:rPr lang="en-US" sz="2000" dirty="0">
                <a:latin typeface="Courier New" panose="02070309020205020404" pitchFamily="49" charset="0"/>
                <a:cs typeface="Courier New" panose="02070309020205020404" pitchFamily="49" charset="0"/>
              </a:rPr>
              <a:t>      &lt;</a:t>
            </a:r>
            <a:r>
              <a:rPr lang="en-US" sz="2000" dirty="0" smtClean="0">
                <a:latin typeface="Courier New" panose="02070309020205020404" pitchFamily="49" charset="0"/>
                <a:cs typeface="Courier New" panose="02070309020205020404" pitchFamily="49" charset="0"/>
              </a:rPr>
              <a:t>script&gt;</a:t>
            </a:r>
            <a:r>
              <a:rPr lang="en-US" sz="2000" dirty="0" err="1" smtClean="0">
                <a:latin typeface="Courier New" panose="02070309020205020404" pitchFamily="49" charset="0"/>
                <a:cs typeface="Courier New" panose="02070309020205020404" pitchFamily="49" charset="0"/>
              </a:rPr>
              <a:t>CreateTable.hql</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script&gt;</a:t>
            </a:r>
          </a:p>
          <a:p>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r>
              <a:rPr lang="en-US" sz="2000" i="1" dirty="0">
                <a:solidFill>
                  <a:schemeClr val="accent6">
                    <a:lumMod val="75000"/>
                  </a:schemeClr>
                </a:solidFill>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tableName</a:t>
            </a:r>
            <a:r>
              <a:rPr lang="en-US" sz="2000" b="1"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r>
              <a:rPr lang="en-US" sz="2000" i="1" dirty="0">
                <a:solidFill>
                  <a:schemeClr val="accent6">
                    <a:lumMod val="75000"/>
                  </a:schemeClr>
                </a:solidFill>
                <a:latin typeface="Courier New" panose="02070309020205020404" pitchFamily="49" charset="0"/>
                <a:cs typeface="Courier New" panose="02070309020205020404" pitchFamily="49" charset="0"/>
              </a:rPr>
              <a:t>LOCATION</a:t>
            </a:r>
            <a:r>
              <a:rPr lang="en-US" sz="2000"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tableFolder</a:t>
            </a:r>
            <a:r>
              <a:rPr lang="en-US" sz="2000" b="1"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&lt;/hive&gt;</a:t>
            </a:r>
          </a:p>
          <a:p>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action</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p:txBody>
      </p:sp>
      <p:sp>
        <p:nvSpPr>
          <p:cNvPr id="9" name="Rectangle 8"/>
          <p:cNvSpPr/>
          <p:nvPr/>
        </p:nvSpPr>
        <p:spPr>
          <a:xfrm>
            <a:off x="4315327" y="4464758"/>
            <a:ext cx="7491664" cy="224676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a:latin typeface="Courier New" panose="02070309020205020404" pitchFamily="49" charset="0"/>
                <a:cs typeface="Courier New" panose="02070309020205020404" pitchFamily="49" charset="0"/>
              </a:rPr>
              <a:t>DROP TABLE IF EXISTS </a:t>
            </a:r>
            <a:r>
              <a:rPr lang="en-US" sz="2000" i="1" dirty="0">
                <a:solidFill>
                  <a:schemeClr val="accent6">
                    <a:lumMod val="75000"/>
                  </a:schemeClr>
                </a:solidFill>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CREATE EXTERNAL TABLE </a:t>
            </a:r>
            <a:r>
              <a:rPr lang="en-US" sz="2000" i="1" dirty="0">
                <a:solidFill>
                  <a:schemeClr val="accent6">
                    <a:lumMod val="75000"/>
                  </a:schemeClr>
                </a:solidFill>
                <a:latin typeface="Courier New" panose="02070309020205020404" pitchFamily="49" charset="0"/>
                <a:cs typeface="Courier New" panose="02070309020205020404" pitchFamily="49" charset="0"/>
              </a:rPr>
              <a:t>${TABLE_NAME}</a:t>
            </a:r>
          </a:p>
          <a:p>
            <a:r>
              <a:rPr lang="en-US" sz="2000" dirty="0" smtClean="0">
                <a:latin typeface="Courier New" panose="02070309020205020404" pitchFamily="49" charset="0"/>
                <a:cs typeface="Courier New" panose="02070309020205020404" pitchFamily="49" charset="0"/>
              </a:rPr>
              <a:t>(Col1 </a:t>
            </a:r>
            <a:r>
              <a:rPr lang="en-US" sz="2000" dirty="0">
                <a:latin typeface="Courier New" panose="02070309020205020404" pitchFamily="49" charset="0"/>
                <a:cs typeface="Courier New" panose="02070309020205020404" pitchFamily="49" charset="0"/>
              </a:rPr>
              <a:t>STRING,</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Col2 </a:t>
            </a:r>
            <a:r>
              <a:rPr lang="en-US" sz="2000" dirty="0">
                <a:latin typeface="Courier New" panose="02070309020205020404" pitchFamily="49" charset="0"/>
                <a:cs typeface="Courier New" panose="02070309020205020404" pitchFamily="49" charset="0"/>
              </a:rPr>
              <a:t>FLOAT,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Col3 </a:t>
            </a:r>
            <a:r>
              <a:rPr lang="en-US" sz="2000" dirty="0">
                <a:latin typeface="Courier New" panose="02070309020205020404" pitchFamily="49" charset="0"/>
                <a:cs typeface="Courier New" panose="02070309020205020404" pitchFamily="49" charset="0"/>
              </a:rPr>
              <a:t>FLOAT)</a:t>
            </a:r>
          </a:p>
          <a:p>
            <a:r>
              <a:rPr lang="en-US" sz="2000" dirty="0">
                <a:latin typeface="Courier New" panose="02070309020205020404" pitchFamily="49" charset="0"/>
                <a:cs typeface="Courier New" panose="02070309020205020404" pitchFamily="49" charset="0"/>
              </a:rPr>
              <a:t>ROW FORMAT DELIMITED FIELDS TERMINATED BY ','</a:t>
            </a:r>
          </a:p>
          <a:p>
            <a:r>
              <a:rPr lang="en-US" sz="2000" dirty="0">
                <a:latin typeface="Courier New" panose="02070309020205020404" pitchFamily="49" charset="0"/>
                <a:cs typeface="Courier New" panose="02070309020205020404" pitchFamily="49" charset="0"/>
              </a:rPr>
              <a:t>STORED AS TEXTFILE LOCATION '</a:t>
            </a:r>
            <a:r>
              <a:rPr lang="en-US" sz="2000" i="1" dirty="0">
                <a:solidFill>
                  <a:schemeClr val="accent6">
                    <a:lumMod val="75000"/>
                  </a:schemeClr>
                </a:solidFill>
                <a:latin typeface="Courier New" panose="02070309020205020404" pitchFamily="49" charset="0"/>
                <a:cs typeface="Courier New" panose="02070309020205020404" pitchFamily="49" charset="0"/>
              </a:rPr>
              <a:t>${LOCATION}</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81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Sqoop</a:t>
            </a:r>
            <a:r>
              <a:rPr lang="en-GB" dirty="0" smtClean="0"/>
              <a:t>?</a:t>
            </a:r>
            <a:endParaRPr lang="en-GB" dirty="0"/>
          </a:p>
        </p:txBody>
      </p:sp>
    </p:spTree>
    <p:extLst>
      <p:ext uri="{BB962C8B-B14F-4D97-AF65-F5344CB8AC3E}">
        <p14:creationId xmlns:p14="http://schemas.microsoft.com/office/powerpoint/2010/main" val="5857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636b0322-90fb-440c-9cbc-22749e7231e9"/>
    <ds:schemaRef ds:uri="http://www.w3.org/XML/1998/namespac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4021</TotalTime>
  <Words>551</Words>
  <Application>Microsoft Office PowerPoint</Application>
  <PresentationFormat>Widescreen</PresentationFormat>
  <Paragraphs>113</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150</cp:revision>
  <dcterms:created xsi:type="dcterms:W3CDTF">2013-02-15T23:12:42Z</dcterms:created>
  <dcterms:modified xsi:type="dcterms:W3CDTF">2016-01-04T11:20:11Z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