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68" r:id="rId15"/>
    <p:sldId id="269" r:id="rId16"/>
    <p:sldId id="270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FB3E-4CC5-40B6-9A59-2FB3B5B0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604FE5-CEA2-4466-8764-04289A1E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6FC97-3297-477C-B0F4-C910849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22C92-3830-414D-929F-8B837A3B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C0B78-0AB0-4A41-A7DF-878A350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6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E3E1-90D3-4803-874F-B3E7445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DDC2B-E418-45EB-8226-5F06E2F0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2BCF-5B0F-441C-A188-ABC9541D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6E1A-1361-4730-B588-51980109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8D46B-3054-48A0-B368-239247E5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7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373D5-AE17-4485-9484-1004B667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5C667-3DAF-403C-990D-B36F3221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00948-562A-42ED-AAE1-7FBA6197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CD05C-A7C3-49E2-90D6-9DA64CB3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B649E-7459-4F44-ADBC-C190DF10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8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0B405-1C92-4691-B306-E8E28B676167}"/>
              </a:ext>
            </a:extLst>
          </p:cNvPr>
          <p:cNvSpPr txBox="1"/>
          <p:nvPr userDrawn="1"/>
        </p:nvSpPr>
        <p:spPr>
          <a:xfrm>
            <a:off x="11280531" y="62865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E859B9-0670-436E-A25C-8240BCA370F0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8674C-E0D6-49BD-AEBF-688FD1BAE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7184"/>
            <a:ext cx="7772400" cy="5917540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FDE193-5083-4945-8522-DAC316324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76" y="334701"/>
            <a:ext cx="5934579" cy="93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章目录</a:t>
            </a:r>
          </a:p>
        </p:txBody>
      </p:sp>
    </p:spTree>
    <p:extLst>
      <p:ext uri="{BB962C8B-B14F-4D97-AF65-F5344CB8AC3E}">
        <p14:creationId xmlns:p14="http://schemas.microsoft.com/office/powerpoint/2010/main" val="333320395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F5B20E-24DA-42D7-B3EA-D9ECF3023382}"/>
              </a:ext>
            </a:extLst>
          </p:cNvPr>
          <p:cNvSpPr txBox="1"/>
          <p:nvPr userDrawn="1"/>
        </p:nvSpPr>
        <p:spPr>
          <a:xfrm>
            <a:off x="11280531" y="61477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E859B9-0670-436E-A25C-8240BCA370F0}" type="slidenum">
              <a:rPr lang="en-US" altLang="zh-CN" smtClean="0"/>
              <a:t>‹#›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88D4B9-4575-4ED0-BA90-738678E47B3E}"/>
              </a:ext>
            </a:extLst>
          </p:cNvPr>
          <p:cNvGrpSpPr/>
          <p:nvPr userDrawn="1"/>
        </p:nvGrpSpPr>
        <p:grpSpPr>
          <a:xfrm>
            <a:off x="335757" y="117524"/>
            <a:ext cx="1289307" cy="584775"/>
            <a:chOff x="-118854" y="217457"/>
            <a:chExt cx="1289307" cy="5847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B3CEBBD-BBFB-43D2-985F-6A808C5F5F26}"/>
                </a:ext>
              </a:extLst>
            </p:cNvPr>
            <p:cNvGrpSpPr/>
            <p:nvPr/>
          </p:nvGrpSpPr>
          <p:grpSpPr>
            <a:xfrm>
              <a:off x="-118854" y="245738"/>
              <a:ext cx="775800" cy="485415"/>
              <a:chOff x="-118854" y="245738"/>
              <a:chExt cx="775800" cy="485415"/>
            </a:xfrm>
          </p:grpSpPr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0CC87748-A1C5-43C3-8078-52AB1A70D394}"/>
                  </a:ext>
                </a:extLst>
              </p:cNvPr>
              <p:cNvSpPr/>
              <p:nvPr/>
            </p:nvSpPr>
            <p:spPr>
              <a:xfrm rot="16200000">
                <a:off x="-144600" y="327532"/>
                <a:ext cx="373318" cy="321826"/>
              </a:xfrm>
              <a:prstGeom prst="triangle">
                <a:avLst/>
              </a:prstGeom>
              <a:solidFill>
                <a:srgbClr val="2C3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8230CD79-8186-42C1-BB38-3E384FE3151A}"/>
                  </a:ext>
                </a:extLst>
              </p:cNvPr>
              <p:cNvSpPr/>
              <p:nvPr/>
            </p:nvSpPr>
            <p:spPr>
              <a:xfrm rot="5400000">
                <a:off x="205008" y="279215"/>
                <a:ext cx="485415" cy="41846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5C87886-B24F-4694-AAE3-5793AA6404B2}"/>
                </a:ext>
              </a:extLst>
            </p:cNvPr>
            <p:cNvSpPr txBox="1"/>
            <p:nvPr/>
          </p:nvSpPr>
          <p:spPr>
            <a:xfrm>
              <a:off x="985722" y="217457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32BCBCD-4F37-443F-AF98-6D42E7C629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1557" y="145805"/>
            <a:ext cx="6855450" cy="511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68112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EBDA-E772-4F94-9693-6BD71B40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32D4D-3BFC-4060-8D6C-8A5FA514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93F27-C35B-4207-AEA3-48FFB96B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12118-6632-445E-9C14-F74AB11F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56693-B523-43AF-8756-9686224A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9873-3E07-42DD-9314-49035361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795CA-0904-4B85-B421-221127E9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2D526-D2F6-4F66-8D73-91013215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E3655-FCA6-49CD-8FBA-1357236F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D2D0E-5D96-4983-9594-2120F474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D1AE9-AD04-4B1D-BAEE-D8241E37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A2754-EEAC-4D94-973C-8C7AD97C8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AE9A6-E6CA-4881-9DBD-2742090A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A096-2CBA-477E-B7C0-BAB7AAD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13738-9CD5-493E-9C82-399F5CEF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B0796-CD4D-44F2-9406-CE6F09EB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9081F-48A5-4457-94FF-BE0DAE43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EDB5B-9E7A-420E-B9FA-CAD57C97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BA214-D922-471B-A562-E9470BFD9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A7A87-4029-470C-97AF-BCDACCA19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EC8A1-ABD3-46FD-A4B7-C6B77D0A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6E57FC-1566-49A3-AF0C-D21F7A32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9D2439-EC36-4D9D-9C57-CBB18A8D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74A88-D505-46D8-8804-E030A83F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A0C0-7C86-4AB3-B227-08F09831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7288F-AC6B-42BA-BEBB-A7D472DC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64C5F5-C96A-46A0-9BEF-17EFB588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9D2FD-70B6-4F3B-878C-FD6CAD5E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F626C6-F38B-48D6-B646-5CFD3B4D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545F0-CF0E-4F25-A3B0-64E248D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907F8-C52F-4F83-AD86-736993A8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3442D-BDD7-4404-959D-88E88000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FED3-3343-41D3-BCDD-C5C0CFF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6877C-8845-43FA-8365-2E84A9A1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571B1-1026-48D6-BF8D-705C4E47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21DBD-A9B0-4565-B64F-E9A3FAC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7A83-BAAA-4797-8E23-6164B57B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1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02129-3A8B-4401-AE90-81EE1283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29E29-46A6-4E65-9909-40B6DB604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15D63-031B-441E-A048-29B8927F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1F9A3-D4A4-447B-A557-DEDCA1C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F2822-8E55-4CF8-9AFA-996E6C7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F3D49-D1BA-4A46-955D-A212C13D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814800-57BB-4E8C-A69A-D6CB38C9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C4EB0-FB0C-4FCA-AA6C-2429A72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7532-B3B6-406B-BE17-776D01508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996C-B95D-49ED-BC18-17B70DAEC14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BA5B0-563F-47B4-AF14-9DBD1D5CB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B1472-9E43-4916-BB49-60E8B0D5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687F-7E99-45D1-A1AC-577460D73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6AA913-3F44-480C-9707-914DB4FF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75" y="2390774"/>
            <a:ext cx="8891599" cy="352358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Production of charmed hadron</a:t>
            </a:r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989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3.J/ψ production in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Au+Au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 @200GeV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CCB3A7-5C7A-4EEA-AA31-2E4C994AF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6" y="690562"/>
            <a:ext cx="5732571" cy="32242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543540-2733-4625-98E7-910933C25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97" y="2228850"/>
            <a:ext cx="590684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788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4.Two jets contribution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D3A666-E2D2-4BDD-A800-A5401AEDFA03}"/>
              </a:ext>
            </a:extLst>
          </p:cNvPr>
          <p:cNvSpPr txBox="1"/>
          <p:nvPr/>
        </p:nvSpPr>
        <p:spPr>
          <a:xfrm>
            <a:off x="747711" y="840373"/>
            <a:ext cx="10501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At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higher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energy or higher jet density,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such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as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 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LHC, the contribution              should be taken into account.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41FF39-4855-4FED-9112-DF8CD2D7B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490662"/>
            <a:ext cx="5210175" cy="13049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D535B62-3422-4374-8C0E-C1EF551BB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883652"/>
            <a:ext cx="590550" cy="2952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8C9F1FB-476E-4462-A627-B4ECFC28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3152775"/>
            <a:ext cx="3019425" cy="5524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643A0E2-8226-466B-8C79-5B9548D261EC}"/>
              </a:ext>
            </a:extLst>
          </p:cNvPr>
          <p:cNvSpPr txBox="1"/>
          <p:nvPr/>
        </p:nvSpPr>
        <p:spPr>
          <a:xfrm>
            <a:off x="747711" y="3881735"/>
            <a:ext cx="1018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overlap function             between the two neighboring jets, reflects the probability for the overlap of the two shower </a:t>
            </a:r>
            <a:r>
              <a:rPr lang="en-US" altLang="zh-CN" dirty="0" err="1"/>
              <a:t>partons</a:t>
            </a:r>
            <a:r>
              <a:rPr lang="en-US" altLang="zh-CN" dirty="0"/>
              <a:t>, relating to            .        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56DEFB9-2AE5-4365-8B59-4403D6FA7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3862000"/>
            <a:ext cx="657225" cy="3429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A021F0E-3B5A-4AD1-AB74-30911BBC7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1" y="4185166"/>
            <a:ext cx="581025" cy="342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FDA23C5-8552-44B4-8108-1C473E019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4883885"/>
            <a:ext cx="2952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277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4.Two jets contribution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923736-3A29-425D-900F-FCC8B630F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5" y="800563"/>
            <a:ext cx="5794989" cy="4472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AC33F8-A871-4CDB-9BC0-2E5825CDA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48" y="834509"/>
            <a:ext cx="520056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82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4.Two jets contribution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010E97-9536-435C-8386-8DE80F4B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003273"/>
            <a:ext cx="7267575" cy="53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780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872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en-US" altLang="zh-CN" sz="1800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.Apply SPD to calculate the di-hadron correlation of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J/ψ on near and away sides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7D3FB-8733-4453-9D9E-D61B9F300F78}"/>
              </a:ext>
            </a:extLst>
          </p:cNvPr>
          <p:cNvSpPr txBox="1"/>
          <p:nvPr/>
        </p:nvSpPr>
        <p:spPr>
          <a:xfrm>
            <a:off x="1376362" y="964198"/>
            <a:ext cx="76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Q3: Trigger particle (pi) ? 	Associated particle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J/ψ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) ?	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        Near side?	 	Away side?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F22B10-8176-497F-8E54-C311ABFEB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629782"/>
            <a:ext cx="11382375" cy="953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B7AE89-E7AD-49C2-B120-C75E257B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664127"/>
            <a:ext cx="5173088" cy="41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00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872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en-US" altLang="zh-CN" sz="1800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.Apply SPD to calculate the di-hadron correlation of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J/ψ on near and away sides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7D3FB-8733-4453-9D9E-D61B9F300F78}"/>
              </a:ext>
            </a:extLst>
          </p:cNvPr>
          <p:cNvSpPr txBox="1"/>
          <p:nvPr/>
        </p:nvSpPr>
        <p:spPr>
          <a:xfrm>
            <a:off x="1376362" y="964198"/>
            <a:ext cx="761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Q4: Yield function?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91540E-D18A-4F6B-B020-8D7F42E4D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6" y="2886075"/>
            <a:ext cx="5514975" cy="819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357427-5522-47D6-A0DA-0F7DD393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2" y="1228724"/>
            <a:ext cx="4417684" cy="3724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1D0DA2-44C5-45FD-80D1-54EF6091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710"/>
            <a:ext cx="7496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60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872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en-US" altLang="zh-CN" sz="1800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.Apply SPD to calculate the di-hadron correlation of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J/ψ on near and away sides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7D3FB-8733-4453-9D9E-D61B9F300F78}"/>
              </a:ext>
            </a:extLst>
          </p:cNvPr>
          <p:cNvSpPr txBox="1"/>
          <p:nvPr/>
        </p:nvSpPr>
        <p:spPr>
          <a:xfrm>
            <a:off x="1376362" y="964198"/>
            <a:ext cx="761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Elliptic flow v2 ?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26FF11-CE1B-43E6-9141-2F343AC4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5" y="3429000"/>
            <a:ext cx="4584301" cy="34193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A32775-D462-42CD-A777-9CA0CC5E5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842962"/>
            <a:ext cx="3733800" cy="581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4E5029-E32A-4493-B7FD-65F87B62E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653"/>
            <a:ext cx="12192000" cy="20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3964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6AA913-3F44-480C-9707-914DB4FF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References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AD469D-DA76-42EB-8732-394DFE09FA38}"/>
              </a:ext>
            </a:extLst>
          </p:cNvPr>
          <p:cNvSpPr txBox="1"/>
          <p:nvPr/>
        </p:nvSpPr>
        <p:spPr>
          <a:xfrm>
            <a:off x="490526" y="1704975"/>
            <a:ext cx="6891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[1]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J/ψ production and elliptic flow parameter v2 at LHC energy.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[2]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J/ψ</a:t>
            </a:r>
            <a:r>
              <a:rPr lang="el-GR" altLang="zh-CN" dirty="0">
                <a:ea typeface="Adobe 黑体 Std R" panose="020B0400000000000000" pitchFamily="34" charset="-122"/>
              </a:rPr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production in Au + Au collisions at √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sNN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= 200 GeV in the recombination model.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[3]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Productions of Heavy Flavored Mesons in Relativistic Heavy Ion Collisions in the Recombination Model.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[4]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π-J/ψ Correlation and Elliptic Flow Parameter v2 of Charmed Mesons at RHIC Energy.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[5]</a:t>
            </a:r>
            <a:r>
              <a:rPr lang="en-US" altLang="zh-CN" dirty="0"/>
              <a:t> 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Hadron production in heavy ion collisions: Fragmentation and recombination from a dense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parton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phase.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96971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6AA913-3F44-480C-9707-914DB4FF7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275" y="943638"/>
            <a:ext cx="8891599" cy="497072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1.Charm SPD &amp; FF</a:t>
            </a:r>
          </a:p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2.Production of charmed meson</a:t>
            </a:r>
          </a:p>
          <a:p>
            <a:r>
              <a:rPr lang="en-US" altLang="zh-CN" sz="3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J/ψ production in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Au+Au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 @200GeV</a:t>
            </a:r>
          </a:p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4.Two jets contribution</a:t>
            </a:r>
          </a:p>
          <a:p>
            <a:r>
              <a:rPr lang="en-US" altLang="zh-CN" sz="3600" dirty="0">
                <a:solidFill>
                  <a:prstClr val="black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5.Apply SPD to calculate the di-hadron correlation of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J/ψ on near and away sides</a:t>
            </a:r>
            <a:endParaRPr lang="en-US" altLang="zh-CN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sz="3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4330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1.Charm SPD &amp; FF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AC5BF4-307E-4F65-9AB1-C66F294F4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1023937"/>
            <a:ext cx="3952875" cy="409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8473FD-EEE3-4ED4-913E-0824A6D22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1433512"/>
            <a:ext cx="5133975" cy="10287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5F6F0B6-0FFD-4243-A5DA-81B1E71147DE}"/>
              </a:ext>
            </a:extLst>
          </p:cNvPr>
          <p:cNvSpPr txBox="1"/>
          <p:nvPr/>
        </p:nvSpPr>
        <p:spPr>
          <a:xfrm>
            <a:off x="633412" y="2648517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where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2125633-9175-4355-B900-7B5C8D42A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2453758"/>
            <a:ext cx="6686550" cy="828675"/>
          </a:xfrm>
          <a:prstGeom prst="rect">
            <a:avLst/>
          </a:prstGeom>
        </p:spPr>
      </p:pic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77E22646-C72C-4082-B9A6-85A522675D6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945507"/>
            <a:ext cx="3105150" cy="466725"/>
          </a:xfr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F7535EF-AD43-4DB6-9938-76B6771ECC66}"/>
              </a:ext>
            </a:extLst>
          </p:cNvPr>
          <p:cNvSpPr txBox="1"/>
          <p:nvPr/>
        </p:nvSpPr>
        <p:spPr>
          <a:xfrm>
            <a:off x="633412" y="4054613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Parametrized SPD 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365C9C8-9D24-4915-BDE3-EFEE622FE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4016929"/>
            <a:ext cx="3505200" cy="2857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48342BA-470B-432D-92BE-AF221EE1A7B8}"/>
              </a:ext>
            </a:extLst>
          </p:cNvPr>
          <p:cNvSpPr txBox="1"/>
          <p:nvPr/>
        </p:nvSpPr>
        <p:spPr>
          <a:xfrm>
            <a:off x="6162676" y="4345661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Q=3GeV/c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6C9AFBC-4833-478E-B8CC-05C3A8E60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5117274"/>
            <a:ext cx="352425" cy="304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54701EF-B3A1-4082-90DB-7B1D5A6CC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8" y="4898023"/>
            <a:ext cx="5591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4387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C6BDEF-E50B-458A-8715-990B0B3F7613}"/>
              </a:ext>
            </a:extLst>
          </p:cNvPr>
          <p:cNvSpPr txBox="1"/>
          <p:nvPr/>
        </p:nvSpPr>
        <p:spPr>
          <a:xfrm>
            <a:off x="1162050" y="243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1.Charm SPD &amp; FF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BE511-CECA-4BA2-98BF-CCDBE43B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1343025"/>
            <a:ext cx="5675869" cy="3281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9B5EFF-1013-40D4-A208-C5A6ADA8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2" y="1343024"/>
            <a:ext cx="5781186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01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2.Production of charmed meson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E86BE3-0975-450B-941E-09A6BD66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752475"/>
            <a:ext cx="3276600" cy="76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DD006F-0893-42D9-BC03-278421EEB877}"/>
              </a:ext>
            </a:extLst>
          </p:cNvPr>
          <p:cNvSpPr txBox="1"/>
          <p:nvPr/>
        </p:nvSpPr>
        <p:spPr>
          <a:xfrm>
            <a:off x="1376362" y="964198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Meson production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9D9F06-AE95-435E-97AA-0B471C93F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813173"/>
            <a:ext cx="6515100" cy="733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636AEF4-DB7F-4A03-8B47-8B9105701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723882"/>
            <a:ext cx="4895850" cy="1000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D1BFBD-5602-4D61-9226-1CAE0B26E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901291"/>
            <a:ext cx="3609975" cy="7810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6B25497-53C0-411D-A872-DFAFAC845431}"/>
              </a:ext>
            </a:extLst>
          </p:cNvPr>
          <p:cNvSpPr txBox="1"/>
          <p:nvPr/>
        </p:nvSpPr>
        <p:spPr>
          <a:xfrm>
            <a:off x="8424862" y="1466612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Q1: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通过</a:t>
            </a:r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FF*RF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得到？</a:t>
            </a:r>
          </a:p>
        </p:txBody>
      </p:sp>
    </p:spTree>
    <p:extLst>
      <p:ext uri="{BB962C8B-B14F-4D97-AF65-F5344CB8AC3E}">
        <p14:creationId xmlns:p14="http://schemas.microsoft.com/office/powerpoint/2010/main" val="102054427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2.Production of charmed meson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D006F-0893-42D9-BC03-278421EEB877}"/>
              </a:ext>
            </a:extLst>
          </p:cNvPr>
          <p:cNvSpPr txBox="1"/>
          <p:nvPr/>
        </p:nvSpPr>
        <p:spPr>
          <a:xfrm>
            <a:off x="1376362" y="964198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第一项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9D9F06-AE95-435E-97AA-0B471C93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766762"/>
            <a:ext cx="6515100" cy="733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91EF66-F8D9-479E-9E1E-A8550A64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2133600"/>
            <a:ext cx="4600575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DAF48F-9888-4EF1-8755-30589B743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3043236"/>
            <a:ext cx="3495675" cy="523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5B62200-406D-4F40-A43E-2375BAB9F57F}"/>
              </a:ext>
            </a:extLst>
          </p:cNvPr>
          <p:cNvSpPr txBox="1"/>
          <p:nvPr/>
        </p:nvSpPr>
        <p:spPr>
          <a:xfrm>
            <a:off x="1376362" y="3135897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Wave function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E9CB51-7713-422A-BFEA-5B2BDC224A1C}"/>
              </a:ext>
            </a:extLst>
          </p:cNvPr>
          <p:cNvSpPr txBox="1"/>
          <p:nvPr/>
        </p:nvSpPr>
        <p:spPr>
          <a:xfrm>
            <a:off x="1376361" y="4426524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2 fitted parameters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19893B9-C074-4992-A3F4-D122229CB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93" y="4966295"/>
            <a:ext cx="1482914" cy="2877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897379F-FEE0-4007-BB28-639209CDA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7" y="4371963"/>
            <a:ext cx="3019425" cy="4476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FB4AFD-6F6E-447A-977E-1E02D8420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4398353"/>
            <a:ext cx="514350" cy="3619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D32FD3C-6A56-45BA-8739-EACA29EE36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9" y="5110160"/>
            <a:ext cx="1182075" cy="2905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9EB5593-5BF1-49B8-8A3B-9242A7FBE0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5141321"/>
            <a:ext cx="342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667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2.Production of charmed meson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D006F-0893-42D9-BC03-278421EEB877}"/>
              </a:ext>
            </a:extLst>
          </p:cNvPr>
          <p:cNvSpPr txBox="1"/>
          <p:nvPr/>
        </p:nvSpPr>
        <p:spPr>
          <a:xfrm>
            <a:off x="1376362" y="964198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第二项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36AEF4-DB7F-4A03-8B47-8B910570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02689"/>
            <a:ext cx="4895850" cy="10001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768DF4-B800-40D5-B2C4-C108BFA19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2163246"/>
            <a:ext cx="5648325" cy="73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058BE5-5309-49E6-86E3-6D5285100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3429000"/>
            <a:ext cx="3533775" cy="68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B80623-685B-4E0F-981C-2C62FF42A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4337119"/>
            <a:ext cx="2924175" cy="685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D272AD-D290-43BB-897C-3DE41D49DA16}"/>
              </a:ext>
            </a:extLst>
          </p:cNvPr>
          <p:cNvSpPr txBox="1"/>
          <p:nvPr/>
        </p:nvSpPr>
        <p:spPr>
          <a:xfrm>
            <a:off x="7715250" y="3440713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Q2:formula of thermal</a:t>
            </a:r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？</a:t>
            </a:r>
            <a:endParaRPr lang="en-US" altLang="zh-CN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4F1EC8-DF9B-4303-A413-9C63A1939B76}"/>
              </a:ext>
            </a:extLst>
          </p:cNvPr>
          <p:cNvSpPr txBox="1"/>
          <p:nvPr/>
        </p:nvSpPr>
        <p:spPr>
          <a:xfrm>
            <a:off x="1376361" y="4497108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SPD in central collision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D3651C-561E-4BF6-B35B-4D0A2DD72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2" y="5022919"/>
            <a:ext cx="2733675" cy="6667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6980A66-0C13-4383-88DC-C1F84ACA4C4C}"/>
              </a:ext>
            </a:extLst>
          </p:cNvPr>
          <p:cNvSpPr txBox="1"/>
          <p:nvPr/>
        </p:nvSpPr>
        <p:spPr>
          <a:xfrm>
            <a:off x="7419974" y="5241130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Distribution from fi to Fi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  <a:cs typeface="Dubai" panose="020B0503030403030204" pitchFamily="34" charset="-7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6C2A42-45D9-4700-A452-F88E3D6A6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5895096"/>
            <a:ext cx="34671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27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2.Production of charmed meson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D006F-0893-42D9-BC03-278421EEB877}"/>
              </a:ext>
            </a:extLst>
          </p:cNvPr>
          <p:cNvSpPr txBox="1"/>
          <p:nvPr/>
        </p:nvSpPr>
        <p:spPr>
          <a:xfrm>
            <a:off x="1376362" y="964198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Dubai" panose="020B0503030403030204" pitchFamily="34" charset="-78"/>
              </a:rPr>
              <a:t>第三项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D1BFBD-5602-4D61-9226-1CAE0B26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742950"/>
            <a:ext cx="3609975" cy="781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DD1825-8F75-4450-A291-A40755E21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84432"/>
            <a:ext cx="27813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20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1B483A-EC16-4EF2-A9EA-528010DE4097}"/>
              </a:ext>
            </a:extLst>
          </p:cNvPr>
          <p:cNvSpPr txBox="1"/>
          <p:nvPr/>
        </p:nvSpPr>
        <p:spPr>
          <a:xfrm>
            <a:off x="1143000" y="234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3.J/ψ production in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Au+Au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rPr>
              <a:t> @200GeV</a:t>
            </a:r>
            <a:endParaRPr lang="en-US" altLang="zh-CN" sz="1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0FBEBE-8F85-4752-B74A-8A351D446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793164"/>
            <a:ext cx="6734175" cy="904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F50EED-D497-400B-AF88-13C734BCA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790700"/>
            <a:ext cx="2838450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BA84A0-AC65-4BC2-B665-986A7899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419350"/>
            <a:ext cx="828675" cy="8191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1EF1CF-1288-4AB7-80A1-A600CC1AA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2495550"/>
            <a:ext cx="4572000" cy="6667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9F2E72-8F6F-4A0B-803D-7641556A6E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3619501"/>
            <a:ext cx="4276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646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401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Adobe 黑体 Std R</vt:lpstr>
      <vt:lpstr>Microsoft JhengHei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Huanjing</dc:creator>
  <cp:lastModifiedBy>Gong Huanjing</cp:lastModifiedBy>
  <cp:revision>58</cp:revision>
  <dcterms:created xsi:type="dcterms:W3CDTF">2022-03-21T06:46:56Z</dcterms:created>
  <dcterms:modified xsi:type="dcterms:W3CDTF">2022-03-22T02:56:02Z</dcterms:modified>
</cp:coreProperties>
</file>