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83" r:id="rId4"/>
    <p:sldId id="275" r:id="rId5"/>
    <p:sldId id="285" r:id="rId6"/>
    <p:sldId id="279" r:id="rId7"/>
    <p:sldId id="280" r:id="rId8"/>
    <p:sldId id="284" r:id="rId9"/>
    <p:sldId id="281" r:id="rId10"/>
    <p:sldId id="282" r:id="rId11"/>
    <p:sldId id="264" r:id="rId12"/>
    <p:sldId id="286" r:id="rId13"/>
    <p:sldId id="278" r:id="rId14"/>
    <p:sldId id="27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933" userDrawn="1">
          <p15:clr>
            <a:srgbClr val="A4A3A4"/>
          </p15:clr>
        </p15:guide>
        <p15:guide id="2" pos="3931" userDrawn="1">
          <p15:clr>
            <a:srgbClr val="A4A3A4"/>
          </p15:clr>
        </p15:guide>
        <p15:guide id="5" orient="horz" pos="2954" userDrawn="1">
          <p15:clr>
            <a:srgbClr val="A4A3A4"/>
          </p15:clr>
        </p15:guide>
        <p15:guide id="6" orient="horz" pos="1434" userDrawn="1">
          <p15:clr>
            <a:srgbClr val="A4A3A4"/>
          </p15:clr>
        </p15:guide>
        <p15:guide id="7" orient="horz" pos="354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C71717"/>
    <a:srgbClr val="E03030"/>
    <a:srgbClr val="FFCCCC"/>
    <a:srgbClr val="942923"/>
    <a:srgbClr val="5B4A42"/>
    <a:srgbClr val="3EBCCA"/>
    <a:srgbClr val="BEAEA6"/>
    <a:srgbClr val="9D3E2E"/>
    <a:srgbClr val="8168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62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-436" y="-72"/>
      </p:cViewPr>
      <p:guideLst>
        <p:guide orient="horz" pos="1933"/>
        <p:guide orient="horz" pos="2954"/>
        <p:guide orient="horz" pos="1434"/>
        <p:guide orient="horz" pos="3543"/>
        <p:guide pos="3931"/>
      </p:guideLst>
    </p:cSldViewPr>
  </p:slid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C065B-2CCB-43E6-9268-FD101CC2C663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7DF82-93EC-41D9-8DF5-35D737321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377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3C18-2ADA-47FE-9F9D-9F4410CB5CA8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F7EF-80FB-4E89-91FB-55DD94354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785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6627150" y="329825"/>
            <a:ext cx="5564850" cy="697724"/>
            <a:chOff x="4758000" y="3018130"/>
            <a:chExt cx="5564850" cy="821739"/>
          </a:xfrm>
        </p:grpSpPr>
        <p:sp>
          <p:nvSpPr>
            <p:cNvPr id="8" name="矩形 7"/>
            <p:cNvSpPr/>
            <p:nvPr/>
          </p:nvSpPr>
          <p:spPr>
            <a:xfrm>
              <a:off x="9640170" y="3163813"/>
              <a:ext cx="682680" cy="530374"/>
            </a:xfrm>
            <a:prstGeom prst="rect">
              <a:avLst/>
            </a:prstGeom>
            <a:blipFill dpi="0" rotWithShape="1">
              <a:blip r:embed="rId2"/>
              <a:srcRect/>
              <a:tile tx="0" ty="0" sx="93000" sy="100000" flip="none" algn="tl"/>
            </a:blipFill>
            <a:ln>
              <a:noFill/>
            </a:ln>
            <a:effectLst>
              <a:outerShdw blurRad="203200" dist="50800" dir="5400000" sx="105000" sy="105000" algn="ctr" rotWithShape="0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758000" y="3018130"/>
              <a:ext cx="4983480" cy="821739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  <a:effectLst>
              <a:outerShdw blurRad="203200" dist="50800" dir="5400000" sx="105000" sy="105000" algn="ctr" rotWithShape="0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842790" y="3152000"/>
              <a:ext cx="480060" cy="652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000" dirty="0" smtClean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4</a:t>
              </a:r>
              <a:endParaRPr lang="zh-CN" altLang="en-US" sz="30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11" name="文本框 10"/>
          <p:cNvSpPr txBox="1"/>
          <p:nvPr userDrawn="1"/>
        </p:nvSpPr>
        <p:spPr>
          <a:xfrm>
            <a:off x="7632769" y="386300"/>
            <a:ext cx="34832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键入这里输入标题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9828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3C18-2ADA-47FE-9F9D-9F4410CB5CA8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F7EF-80FB-4E89-91FB-55DD94354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07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3C18-2ADA-47FE-9F9D-9F4410CB5CA8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F7EF-80FB-4E89-91FB-55DD94354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590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3C18-2ADA-47FE-9F9D-9F4410CB5CA8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F7EF-80FB-4E89-91FB-55DD94354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971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3C18-2ADA-47FE-9F9D-9F4410CB5CA8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F7EF-80FB-4E89-91FB-55DD94354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267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3C18-2ADA-47FE-9F9D-9F4410CB5CA8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F7EF-80FB-4E89-91FB-55DD94354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512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3C18-2ADA-47FE-9F9D-9F4410CB5CA8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F7EF-80FB-4E89-91FB-55DD94354444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0" y="329825"/>
            <a:ext cx="5559480" cy="697724"/>
            <a:chOff x="4758000" y="1859597"/>
            <a:chExt cx="5559480" cy="821739"/>
          </a:xfrm>
        </p:grpSpPr>
        <p:sp>
          <p:nvSpPr>
            <p:cNvPr id="27" name="矩形 26"/>
            <p:cNvSpPr/>
            <p:nvPr/>
          </p:nvSpPr>
          <p:spPr>
            <a:xfrm>
              <a:off x="4758000" y="2005279"/>
              <a:ext cx="682680" cy="530374"/>
            </a:xfrm>
            <a:prstGeom prst="rect">
              <a:avLst/>
            </a:prstGeom>
            <a:blipFill dpi="0" rotWithShape="1">
              <a:blip r:embed="rId2"/>
              <a:srcRect/>
              <a:tile tx="0" ty="0" sx="93000" sy="100000" flip="none" algn="tl"/>
            </a:blipFill>
            <a:ln>
              <a:noFill/>
            </a:ln>
            <a:effectLst>
              <a:outerShdw blurRad="203200" dist="50800" dir="5400000" sx="105000" sy="105000" algn="ctr" rotWithShape="0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334000" y="1859597"/>
              <a:ext cx="4983480" cy="821739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  <a:effectLst>
              <a:outerShdw blurRad="203200" dist="50800" dir="5400000" sx="105000" sy="105000" algn="ctr" rotWithShape="0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758000" y="1993467"/>
              <a:ext cx="480060" cy="652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000" dirty="0" smtClean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</a:t>
              </a:r>
              <a:endParaRPr lang="zh-CN" altLang="en-US" sz="30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30" name="文本框 29"/>
          <p:cNvSpPr txBox="1"/>
          <p:nvPr userDrawn="1"/>
        </p:nvSpPr>
        <p:spPr>
          <a:xfrm>
            <a:off x="1005619" y="386300"/>
            <a:ext cx="34832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键入</a:t>
            </a:r>
            <a:r>
              <a:rPr lang="zh-CN" altLang="en-US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这里输入标题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2150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3C18-2ADA-47FE-9F9D-9F4410CB5CA8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F7EF-80FB-4E89-91FB-55DD94354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01821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64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6627150" y="329825"/>
            <a:ext cx="5564850" cy="697724"/>
            <a:chOff x="4758000" y="3018130"/>
            <a:chExt cx="5564850" cy="821739"/>
          </a:xfrm>
        </p:grpSpPr>
        <p:sp>
          <p:nvSpPr>
            <p:cNvPr id="9" name="矩形 8"/>
            <p:cNvSpPr/>
            <p:nvPr/>
          </p:nvSpPr>
          <p:spPr>
            <a:xfrm>
              <a:off x="9640170" y="3163813"/>
              <a:ext cx="682680" cy="530374"/>
            </a:xfrm>
            <a:prstGeom prst="rect">
              <a:avLst/>
            </a:prstGeom>
            <a:blipFill dpi="0" rotWithShape="1">
              <a:blip r:embed="rId2"/>
              <a:srcRect/>
              <a:tile tx="0" ty="0" sx="93000" sy="100000" flip="none" algn="tl"/>
            </a:blipFill>
            <a:ln>
              <a:noFill/>
            </a:ln>
            <a:effectLst>
              <a:outerShdw blurRad="203200" dist="50800" dir="5400000" sx="105000" sy="105000" algn="ctr" rotWithShape="0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4758000" y="3018130"/>
              <a:ext cx="4983480" cy="821739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  <a:effectLst>
              <a:outerShdw blurRad="203200" dist="50800" dir="5400000" sx="105000" sy="105000" algn="ctr" rotWithShape="0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842790" y="3152000"/>
              <a:ext cx="480060" cy="652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0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endParaRPr lang="zh-CN" altLang="en-US" sz="30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12" name="文本框 11"/>
          <p:cNvSpPr txBox="1"/>
          <p:nvPr userDrawn="1"/>
        </p:nvSpPr>
        <p:spPr>
          <a:xfrm>
            <a:off x="7632769" y="386300"/>
            <a:ext cx="34832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键入这里输入标题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7894503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4021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329825"/>
            <a:ext cx="5559480" cy="697724"/>
            <a:chOff x="4758000" y="1859597"/>
            <a:chExt cx="5559480" cy="821739"/>
          </a:xfrm>
        </p:grpSpPr>
        <p:sp>
          <p:nvSpPr>
            <p:cNvPr id="9" name="矩形 8"/>
            <p:cNvSpPr/>
            <p:nvPr/>
          </p:nvSpPr>
          <p:spPr>
            <a:xfrm>
              <a:off x="4758000" y="2005279"/>
              <a:ext cx="682680" cy="530374"/>
            </a:xfrm>
            <a:prstGeom prst="rect">
              <a:avLst/>
            </a:prstGeom>
            <a:blipFill dpi="0" rotWithShape="1">
              <a:blip r:embed="rId2"/>
              <a:srcRect/>
              <a:tile tx="0" ty="0" sx="93000" sy="100000" flip="none" algn="tl"/>
            </a:blipFill>
            <a:ln>
              <a:noFill/>
            </a:ln>
            <a:effectLst>
              <a:outerShdw blurRad="203200" dist="50800" dir="5400000" sx="105000" sy="105000" algn="ctr" rotWithShape="0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334000" y="1859597"/>
              <a:ext cx="4983480" cy="821739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  <a:effectLst>
              <a:outerShdw blurRad="203200" dist="50800" dir="5400000" sx="105000" sy="105000" algn="ctr" rotWithShape="0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758000" y="1993467"/>
              <a:ext cx="480060" cy="652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000" dirty="0" smtClean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endParaRPr lang="zh-CN" altLang="en-US" sz="30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12" name="文本框 11"/>
          <p:cNvSpPr txBox="1"/>
          <p:nvPr userDrawn="1"/>
        </p:nvSpPr>
        <p:spPr>
          <a:xfrm>
            <a:off x="1005619" y="386300"/>
            <a:ext cx="34832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键入</a:t>
            </a:r>
            <a:r>
              <a:rPr lang="zh-CN" altLang="en-US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这里输入标题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4007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F3C18-2ADA-47FE-9F9D-9F4410CB5CA8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CF7EF-80FB-4E89-91FB-55DD94354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818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jp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647334"/>
            <a:ext cx="12192000" cy="210932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10507" y="2165174"/>
            <a:ext cx="5170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err="1" smtClean="0">
                <a:ea typeface="方正清刻本悦宋简体" panose="02000000000000000000" pitchFamily="2" charset="-122"/>
              </a:rPr>
              <a:t>Valon</a:t>
            </a:r>
            <a:r>
              <a:rPr lang="en-US" altLang="zh-CN" sz="4800" dirty="0" smtClean="0">
                <a:ea typeface="方正清刻本悦宋简体" panose="02000000000000000000" pitchFamily="2" charset="-122"/>
              </a:rPr>
              <a:t> model</a:t>
            </a:r>
            <a:endParaRPr lang="zh-CN" altLang="en-US" sz="4800" dirty="0">
              <a:ea typeface="方正清刻本悦宋简体" panose="020000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83130" y="4618814"/>
            <a:ext cx="56257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主讲人</a:t>
            </a:r>
            <a:r>
              <a:rPr lang="zh-CN" altLang="en-US" sz="3000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：</a:t>
            </a:r>
            <a:r>
              <a:rPr lang="zh-CN" altLang="en-US" sz="30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叶致</a:t>
            </a:r>
            <a:r>
              <a:rPr lang="zh-CN" altLang="en-US" sz="3000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臻 </a:t>
            </a:r>
            <a:endParaRPr lang="en-US" altLang="zh-CN" sz="3000" dirty="0" smtClean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r>
              <a:rPr lang="zh-CN" altLang="en-US" sz="3000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龚环京 刘桂琪 陈廷俊</a:t>
            </a:r>
            <a:endParaRPr lang="zh-CN" altLang="en-US" sz="3000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6621" y="6366748"/>
            <a:ext cx="311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日星期五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3906090"/>
            <a:ext cx="12192000" cy="138968"/>
          </a:xfrm>
          <a:prstGeom prst="rect">
            <a:avLst/>
          </a:prstGeom>
          <a:solidFill>
            <a:srgbClr val="942923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-1" y="1364501"/>
            <a:ext cx="12192000" cy="138968"/>
          </a:xfrm>
          <a:prstGeom prst="rect">
            <a:avLst/>
          </a:prstGeom>
          <a:solidFill>
            <a:srgbClr val="942923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03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258417" y="554344"/>
            <a:ext cx="6579904" cy="697725"/>
            <a:chOff x="-258417" y="554344"/>
            <a:chExt cx="6579904" cy="697725"/>
          </a:xfrm>
        </p:grpSpPr>
        <p:grpSp>
          <p:nvGrpSpPr>
            <p:cNvPr id="3" name="组合 2"/>
            <p:cNvGrpSpPr/>
            <p:nvPr/>
          </p:nvGrpSpPr>
          <p:grpSpPr>
            <a:xfrm>
              <a:off x="298174" y="554344"/>
              <a:ext cx="6023313" cy="697724"/>
              <a:chOff x="4986600" y="1039001"/>
              <a:chExt cx="6023313" cy="697724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4986600" y="1039001"/>
                <a:ext cx="5559480" cy="697724"/>
                <a:chOff x="4758000" y="1859597"/>
                <a:chExt cx="5559480" cy="821739"/>
              </a:xfrm>
            </p:grpSpPr>
            <p:sp>
              <p:nvSpPr>
                <p:cNvPr id="7" name="矩形 6"/>
                <p:cNvSpPr/>
                <p:nvPr/>
              </p:nvSpPr>
              <p:spPr>
                <a:xfrm>
                  <a:off x="4758000" y="2005279"/>
                  <a:ext cx="682680" cy="530374"/>
                </a:xfrm>
                <a:prstGeom prst="rect">
                  <a:avLst/>
                </a:prstGeom>
                <a:blipFill dpi="0" rotWithShape="1">
                  <a:blip r:embed="rId2"/>
                  <a:srcRect/>
                  <a:tile tx="0" ty="0" sx="93000" sy="100000" flip="none" algn="tl"/>
                </a:blipFill>
                <a:ln>
                  <a:noFill/>
                </a:ln>
                <a:effectLst>
                  <a:outerShdw blurRad="203200" dist="50800" dir="5400000" sx="105000" sy="105000" algn="ctr" rotWithShape="0">
                    <a:srgbClr val="000000">
                      <a:alpha val="32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5334000" y="1859597"/>
                  <a:ext cx="4983480" cy="82173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>
                  <a:outerShdw blurRad="203200" dist="50800" dir="5400000" sx="105000" sy="105000" algn="ctr" rotWithShape="0">
                    <a:srgbClr val="000000">
                      <a:alpha val="32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" name="文本框 8"/>
                <p:cNvSpPr txBox="1"/>
                <p:nvPr/>
              </p:nvSpPr>
              <p:spPr>
                <a:xfrm>
                  <a:off x="4857390" y="1993467"/>
                  <a:ext cx="480060" cy="6524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000" dirty="0">
                      <a:solidFill>
                        <a:schemeClr val="bg1"/>
                      </a:solidFill>
                      <a:latin typeface="Meiryo" panose="020B0604030504040204" pitchFamily="34" charset="-128"/>
                      <a:ea typeface="Meiryo" panose="020B0604030504040204" pitchFamily="34" charset="-128"/>
                    </a:rPr>
                    <a:t>3</a:t>
                  </a:r>
                  <a:endParaRPr lang="zh-CN" altLang="en-US" sz="3000" dirty="0">
                    <a:solidFill>
                      <a:schemeClr val="bg1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6" name="文本框 5"/>
              <p:cNvSpPr txBox="1"/>
              <p:nvPr/>
            </p:nvSpPr>
            <p:spPr>
              <a:xfrm>
                <a:off x="5669279" y="1110865"/>
                <a:ext cx="534063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0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Valons&amp;Partons</a:t>
                </a:r>
                <a:r>
                  <a:rPr lang="en-US" altLang="zh-CN" sz="3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in Proton</a:t>
                </a:r>
                <a:endParaRPr lang="zh-CN" altLang="en-US" sz="3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-258417" y="554345"/>
              <a:ext cx="556591" cy="697724"/>
            </a:xfrm>
            <a:prstGeom prst="rect">
              <a:avLst/>
            </a:prstGeom>
            <a:blipFill dpi="0" rotWithShape="1">
              <a:blip r:embed="rId2"/>
              <a:srcRect/>
              <a:tile tx="0" ty="0" sx="93000" sy="100000" flip="none" algn="tl"/>
            </a:blipFill>
            <a:ln>
              <a:noFill/>
            </a:ln>
            <a:effectLst>
              <a:outerShdw blurRad="203200" dist="50800" dir="5400000" sx="105000" sy="105000" algn="ctr" rotWithShape="0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矩形 14"/>
          <p:cNvSpPr/>
          <p:nvPr/>
        </p:nvSpPr>
        <p:spPr>
          <a:xfrm>
            <a:off x="1767839" y="2241550"/>
            <a:ext cx="8656322" cy="269249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4504" y="1384664"/>
            <a:ext cx="11965576" cy="5320936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50800" dir="5400000"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19878" y="1384664"/>
                <a:ext cx="6357256" cy="4933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由以上结论可知，</a:t>
                </a:r>
                <a:r>
                  <a:rPr lang="en-US" altLang="zh-CN" dirty="0" err="1" smtClean="0"/>
                  <a:t>valon</a:t>
                </a:r>
                <a:r>
                  <a:rPr lang="zh-CN" altLang="en-US" dirty="0" smtClean="0"/>
                  <a:t>分布反卷积可以表示为</a:t>
                </a:r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𝐺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𝑈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CN" b="0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l-GR" altLang="zh-CN" dirty="0"/>
                            <m:t>α</m:t>
                          </m:r>
                          <m:r>
                            <a:rPr lang="en-US" altLang="zh-CN" b="0" i="1" dirty="0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CN" b="0" i="1" dirty="0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CN" b="0" i="1" dirty="0" smtClean="0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l-GR" altLang="zh-CN" dirty="0"/>
                            <m:t>α</m:t>
                          </m:r>
                          <m:r>
                            <a:rPr lang="en-US" altLang="zh-CN" b="0" i="1" dirty="0" smtClean="0">
                              <a:latin typeface="Cambria Math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l-GR" altLang="zh-CN" dirty="0"/>
                            <m:t>β</m:t>
                          </m:r>
                          <m:r>
                            <a:rPr lang="en-US" altLang="zh-CN" b="0" i="1" dirty="0" smtClean="0">
                              <a:latin typeface="Cambria Math"/>
                            </a:rPr>
                            <m:t>+2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l-GR" altLang="zh-CN" dirty="0"/>
                            <m:t>α</m:t>
                          </m:r>
                          <m:r>
                            <a:rPr lang="en-US" altLang="zh-CN" b="0" i="1" dirty="0" smtClean="0">
                              <a:latin typeface="Cambria Math"/>
                            </a:rPr>
                            <m:t>+1,</m:t>
                          </m:r>
                          <m:r>
                            <m:rPr>
                              <m:nor/>
                            </m:rPr>
                            <a:rPr lang="el-GR" altLang="zh-CN" dirty="0"/>
                            <m:t>α</m:t>
                          </m:r>
                          <m:r>
                            <a:rPr lang="en-US" altLang="zh-CN" b="0" i="1" dirty="0" smtClean="0">
                              <a:latin typeface="Cambria Math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l-GR" altLang="zh-CN" dirty="0"/>
                            <m:t>β</m:t>
                          </m:r>
                          <m:r>
                            <a:rPr lang="en-US" altLang="zh-CN" b="0" i="1" dirty="0" smtClean="0">
                              <a:latin typeface="Cambria Math"/>
                            </a:rPr>
                            <m:t>+2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𝐺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CN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𝐵</m:t>
                          </m:r>
                          <m:r>
                            <a:rPr lang="en-US" altLang="zh-CN" i="1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l-GR" altLang="zh-CN" dirty="0" smtClean="0"/>
                            <m:t>β</m:t>
                          </m:r>
                          <m:r>
                            <a:rPr lang="en-US" altLang="zh-CN" i="1" dirty="0">
                              <a:latin typeface="Cambria Math"/>
                            </a:rPr>
                            <m:t>+</m:t>
                          </m:r>
                          <m:r>
                            <a:rPr lang="en-US" altLang="zh-CN" i="1" dirty="0">
                              <a:latin typeface="Cambria Math"/>
                            </a:rPr>
                            <m:t>𝑛</m:t>
                          </m:r>
                          <m:r>
                            <a:rPr lang="en-US" altLang="zh-CN" i="1" dirty="0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altLang="zh-CN" b="0" i="0" dirty="0" smtClean="0">
                              <a:latin typeface="Cambria Math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l-GR" altLang="zh-CN" dirty="0"/>
                            <m:t>α</m:t>
                          </m:r>
                          <m:r>
                            <a:rPr lang="en-US" altLang="zh-CN" i="1" dirty="0">
                              <a:latin typeface="Cambria Math"/>
                            </a:rPr>
                            <m:t>+2</m:t>
                          </m:r>
                          <m:r>
                            <a:rPr lang="en-US" altLang="zh-CN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zh-CN" i="1">
                              <a:latin typeface="Cambria Math"/>
                            </a:rPr>
                            <m:t>𝐵</m:t>
                          </m:r>
                          <m:r>
                            <a:rPr lang="en-US" altLang="zh-CN" i="1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l-GR" altLang="zh-CN" dirty="0"/>
                            <m:t>β</m:t>
                          </m:r>
                          <m:r>
                            <a:rPr lang="en-US" altLang="zh-CN" i="1" dirty="0">
                              <a:latin typeface="Cambria Math"/>
                            </a:rPr>
                            <m:t>+1,</m:t>
                          </m:r>
                          <m:r>
                            <m:rPr>
                              <m:nor/>
                            </m:rPr>
                            <a:rPr lang="en-US" altLang="zh-CN" b="0" i="0" dirty="0" smtClean="0">
                              <a:latin typeface="Cambria Math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l-GR" altLang="zh-CN" dirty="0"/>
                            <m:t>α</m:t>
                          </m:r>
                          <m:r>
                            <a:rPr lang="en-US" altLang="zh-CN" i="1" dirty="0">
                              <a:latin typeface="Cambria Math"/>
                            </a:rPr>
                            <m:t>+2</m:t>
                          </m:r>
                          <m:r>
                            <a:rPr lang="en-US" altLang="zh-CN" i="1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 smtClean="0"/>
                  <a:t>二者比率可化简为</a:t>
                </a:r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𝐺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𝑈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𝐺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𝐷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zh-CN" altLang="en-US" i="1">
                          <a:latin typeface="Cambria Math"/>
                        </a:rPr>
                        <m:t>𝛾</m:t>
                      </m:r>
                      <m:r>
                        <a:rPr lang="en-US" altLang="zh-CN" i="1">
                          <a:latin typeface="Cambria Math"/>
                        </a:rPr>
                        <m:t>(</m:t>
                      </m:r>
                      <m:r>
                        <m:rPr>
                          <m:nor/>
                        </m:rPr>
                        <a:rPr lang="el-GR" altLang="zh-CN" dirty="0"/>
                        <m:t>α</m:t>
                      </m:r>
                      <m:r>
                        <m:rPr>
                          <m:nor/>
                        </m:rPr>
                        <a:rPr lang="en-US" altLang="zh-CN" dirty="0"/>
                        <m:t>,</m:t>
                      </m:r>
                      <m:r>
                        <m:rPr>
                          <m:nor/>
                        </m:rPr>
                        <a:rPr lang="el-GR" altLang="zh-CN" dirty="0"/>
                        <m:t>β</m:t>
                      </m:r>
                      <m:r>
                        <a:rPr lang="en-US" altLang="zh-CN" i="1" dirty="0">
                          <a:latin typeface="Cambria Math"/>
                        </a:rPr>
                        <m:t>,</m:t>
                      </m:r>
                      <m:r>
                        <a:rPr lang="en-US" altLang="zh-CN" i="1" dirty="0">
                          <a:latin typeface="Cambria Math"/>
                        </a:rPr>
                        <m:t>𝑛</m:t>
                      </m:r>
                      <m:r>
                        <a:rPr lang="en-US" altLang="zh-CN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𝐶</m:t>
                      </m:r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=2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=10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[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latin typeface="Cambria Math"/>
                                    </a:rPr>
                                    <m:t>𝛾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altLang="zh-CN" dirty="0"/>
                                        <m:t>α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altLang="zh-CN" dirty="0"/>
                                        <m:t>,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l-GR" altLang="zh-CN" dirty="0"/>
                                        <m:t>β</m:t>
                                      </m:r>
                                      <m:r>
                                        <a:rPr lang="en-US" altLang="zh-CN" i="1" dirty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altLang="zh-CN" i="1" dirty="0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</m:d>
                                  <m:r>
                                    <m:rPr>
                                      <m:nor/>
                                    </m:rPr>
                                    <a:rPr lang="en-US" altLang="zh-CN" dirty="0"/>
                                    <m:t> </m:t>
                                  </m:r>
                                  <m:r>
                                    <a:rPr lang="en-US" altLang="zh-CN" b="0" i="1" dirty="0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b="0" i="1" dirty="0" smtClean="0">
                                      <a:latin typeface="Cambria Math"/>
                                    </a:rPr>
                                    <m:t>𝑟</m:t>
                                  </m:r>
                                  <m:r>
                                    <a:rPr lang="en-US" altLang="zh-CN" b="0" i="1" dirty="0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zh-CN" b="0" i="1" dirty="0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altLang="zh-CN" b="0" i="1" dirty="0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b="0" i="1" dirty="0" smtClean="0">
                                      <a:latin typeface="Cambria Math"/>
                                    </a:rPr>
                                    <m:t>𝑄</m:t>
                                  </m:r>
                                  <m:r>
                                    <a:rPr lang="en-US" altLang="zh-CN" b="0" i="1" dirty="0" smtClean="0">
                                      <a:latin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latin typeface="Cambria Math"/>
                                    </a:rPr>
                                    <m:t>𝛾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altLang="zh-CN" dirty="0"/>
                                        <m:t>α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altLang="zh-CN" dirty="0"/>
                                        <m:t>,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l-GR" altLang="zh-CN" dirty="0"/>
                                        <m:t>β</m:t>
                                      </m:r>
                                      <m:r>
                                        <a:rPr lang="en-US" altLang="zh-CN" i="1" dirty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altLang="zh-CN" i="1" dirty="0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</m:d>
                                  <m:r>
                                    <m:rPr>
                                      <m:nor/>
                                    </m:rPr>
                                    <a:rPr lang="en-US" altLang="zh-CN" dirty="0"/>
                                    <m:t> </m:t>
                                  </m:r>
                                  <m:r>
                                    <a:rPr lang="en-US" altLang="zh-CN" b="0" i="1" dirty="0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altLang="zh-CN" b="0" i="1" dirty="0" smtClean="0">
                                      <a:latin typeface="Cambria Math"/>
                                    </a:rPr>
                                    <m:t>𝑟</m:t>
                                  </m:r>
                                  <m:r>
                                    <a:rPr lang="en-US" altLang="zh-CN" b="0" i="1" dirty="0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zh-CN" b="0" i="1" dirty="0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altLang="zh-CN" b="0" i="1" dirty="0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b="0" i="1" dirty="0" smtClean="0">
                                      <a:latin typeface="Cambria Math"/>
                                    </a:rPr>
                                    <m:t>𝑄</m:t>
                                  </m:r>
                                  <m:r>
                                    <a:rPr lang="en-US" altLang="zh-CN" b="0" i="1" dirty="0" smtClean="0">
                                      <a:latin typeface="Cambria Math"/>
                                    </a:rPr>
                                    <m:t>)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/>
                                </a:rPr>
                                <m:t>]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 smtClean="0"/>
                  <a:t>通过使参数</a:t>
                </a:r>
                <a:r>
                  <a:rPr lang="en-US" altLang="zh-CN" dirty="0" smtClean="0"/>
                  <a:t>C</a:t>
                </a:r>
                <a:r>
                  <a:rPr lang="zh-CN" altLang="en-US" dirty="0" smtClean="0"/>
                  <a:t>最小得到了</a:t>
                </a:r>
                <a:r>
                  <a:rPr lang="el-GR" altLang="zh-CN" dirty="0" smtClean="0"/>
                  <a:t>α</a:t>
                </a:r>
                <a:r>
                  <a:rPr lang="en-US" altLang="zh-CN" dirty="0"/>
                  <a:t>,</a:t>
                </a:r>
                <a:r>
                  <a:rPr lang="el-GR" altLang="zh-CN" dirty="0" smtClean="0"/>
                  <a:t>β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与</a:t>
                </a:r>
                <a:r>
                  <a:rPr lang="en-US" altLang="zh-CN" dirty="0" smtClean="0"/>
                  <a:t>Q</a:t>
                </a:r>
                <a:r>
                  <a:rPr lang="zh-CN" altLang="en-US" dirty="0"/>
                  <a:t>弱</a:t>
                </a:r>
                <a:r>
                  <a:rPr lang="zh-CN" altLang="en-US" dirty="0" smtClean="0"/>
                  <a:t>相关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的值，</a:t>
                </a:r>
                <a:endParaRPr lang="en-US" altLang="zh-CN" dirty="0" smtClean="0"/>
              </a:p>
              <a:p>
                <a:r>
                  <a:rPr lang="el-GR" altLang="zh-CN" dirty="0"/>
                  <a:t>α = 1.755, β = 1.05, </a:t>
                </a:r>
                <a:r>
                  <a:rPr lang="en-US" altLang="zh-CN" dirty="0"/>
                  <a:t>for Q = 1 GeV/c</a:t>
                </a:r>
                <a:r>
                  <a:rPr lang="en-US" altLang="zh-CN" dirty="0" smtClean="0"/>
                  <a:t>.</a:t>
                </a:r>
              </a:p>
              <a:p>
                <a:r>
                  <a:rPr lang="en-US" altLang="zh-CN" dirty="0" smtClean="0"/>
                  <a:t>Moments n=2</a:t>
                </a:r>
                <a:r>
                  <a:rPr lang="zh-CN" altLang="en-US" dirty="0" smtClean="0"/>
                  <a:t>时反卷积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𝐺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𝑈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 smtClean="0"/>
                  <a:t>给出</a:t>
                </a:r>
                <a:r>
                  <a:rPr lang="en-US" altLang="zh-CN" dirty="0" err="1" smtClean="0"/>
                  <a:t>valon</a:t>
                </a:r>
                <a:r>
                  <a:rPr lang="zh-CN" altLang="en-US" dirty="0" smtClean="0"/>
                  <a:t>动量分数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可得</a:t>
                </a:r>
                <a:r>
                  <a:rPr lang="en-US" altLang="zh-CN" dirty="0" smtClean="0"/>
                  <a:t>U </a:t>
                </a:r>
                <a:r>
                  <a:rPr lang="en-US" altLang="zh-CN" dirty="0" err="1" smtClean="0"/>
                  <a:t>valon</a:t>
                </a:r>
                <a:r>
                  <a:rPr lang="en-US" altLang="zh-CN" dirty="0"/>
                  <a:t> </a:t>
                </a:r>
                <a:r>
                  <a:rPr lang="zh-CN" altLang="en-US" dirty="0" smtClean="0"/>
                  <a:t>和 </a:t>
                </a:r>
                <a:r>
                  <a:rPr lang="en-US" altLang="zh-CN" dirty="0" smtClean="0"/>
                  <a:t>D </a:t>
                </a:r>
                <a:r>
                  <a:rPr lang="en-US" altLang="zh-CN" dirty="0" err="1" smtClean="0"/>
                  <a:t>valon</a:t>
                </a:r>
                <a:r>
                  <a:rPr lang="zh-CN" altLang="en-US" dirty="0" smtClean="0"/>
                  <a:t>的动量分数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&lt;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𝑈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&gt;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=0.3644,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&lt;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𝐷</m:t>
                        </m:r>
                        <m:r>
                          <a:rPr lang="en-US" altLang="zh-CN" i="1">
                            <a:latin typeface="Cambria Math"/>
                          </a:rPr>
                          <m:t>&gt;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altLang="zh-CN" b="0" i="0" smtClean="0">
                        <a:latin typeface="Cambria Math"/>
                      </a:rPr>
                      <m:t>=0.2712</m:t>
                    </m:r>
                  </m:oMath>
                </a14:m>
                <a:r>
                  <a:rPr lang="en-US" altLang="zh-CN" dirty="0" smtClean="0"/>
                  <a:t> for Q=1GeV/c</a:t>
                </a:r>
              </a:p>
              <a:p>
                <a:r>
                  <a:rPr lang="zh-CN" altLang="en-US" dirty="0" smtClean="0"/>
                  <a:t>满足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  <m:r>
                          <a:rPr lang="en-US" altLang="zh-CN" i="1">
                            <a:latin typeface="Cambria Math"/>
                          </a:rPr>
                          <m:t>&lt;</m:t>
                        </m:r>
                        <m:r>
                          <a:rPr lang="en-US" altLang="zh-CN" i="1">
                            <a:latin typeface="Cambria Math"/>
                          </a:rPr>
                          <m:t>𝑈</m:t>
                        </m:r>
                        <m:r>
                          <a:rPr lang="en-US" altLang="zh-CN" i="1">
                            <a:latin typeface="Cambria Math"/>
                          </a:rPr>
                          <m:t>&gt;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altLang="zh-CN" b="0" i="0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&lt;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𝐷</m:t>
                        </m:r>
                        <m:r>
                          <a:rPr lang="en-US" altLang="zh-CN" i="1">
                            <a:latin typeface="Cambria Math"/>
                          </a:rPr>
                          <m:t>&gt;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altLang="zh-CN" b="0" i="0" smtClean="0">
                        <a:latin typeface="Cambria Math"/>
                      </a:rPr>
                      <m:t>=1</m:t>
                    </m:r>
                  </m:oMath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8" y="1384664"/>
                <a:ext cx="6357256" cy="4933851"/>
              </a:xfrm>
              <a:prstGeom prst="rect">
                <a:avLst/>
              </a:prstGeom>
              <a:blipFill rotWithShape="1">
                <a:blip r:embed="rId4"/>
                <a:stretch>
                  <a:fillRect l="-767" t="-988" b="-1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156961" y="1393375"/>
                <a:ext cx="6104708" cy="3301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在得到</a:t>
                </a:r>
                <a:r>
                  <a:rPr lang="en-US" altLang="zh-CN" dirty="0" err="1" smtClean="0"/>
                  <a:t>valon</a:t>
                </a:r>
                <a:r>
                  <a:rPr lang="zh-CN" altLang="en-US" dirty="0" smtClean="0"/>
                  <a:t>分布后，就可以得到其中的夸克和胶子分布</a:t>
                </a:r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𝐾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𝑁𝑆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b="0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b="0" i="0" smtClean="0">
                          <a:latin typeface="Cambria Math"/>
                        </a:rPr>
                        <m:t>/2</m:t>
                      </m:r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𝐺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𝑈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zh-CN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/>
                      <m:t>反夸克的</m:t>
                    </m:r>
                  </m:oMath>
                </a14:m>
                <a:r>
                  <a:rPr lang="en-US" altLang="zh-CN" dirty="0" smtClean="0"/>
                  <a:t>moments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𝑢</m:t>
                            </m:r>
                          </m:e>
                        </m:acc>
                      </m:e>
                    </m:acc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𝑄</m:t>
                    </m:r>
                    <m:r>
                      <a:rPr lang="en-US" altLang="zh-CN" b="0" i="1" smtClean="0">
                        <a:latin typeface="Cambria Math"/>
                      </a:rPr>
                      <m:t>)=2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𝐺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𝑈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e>
                    </m:d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rgbClr val="5B4A42"/>
                            </a:solidFill>
                            <a:latin typeface="Cambria Math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5B4A42"/>
                            </a:solidFill>
                            <a:latin typeface="Cambria Math"/>
                            <a:ea typeface="微软雅黑" panose="020B0503020204020204" pitchFamily="34" charset="-122"/>
                          </a:rPr>
                          <m:t>𝑛</m:t>
                        </m:r>
                        <m:r>
                          <a:rPr lang="en-US" altLang="zh-CN" i="1">
                            <a:solidFill>
                              <a:srgbClr val="5B4A42"/>
                            </a:solidFill>
                            <a:latin typeface="Cambria Math"/>
                            <a:ea typeface="微软雅黑" panose="020B0503020204020204" pitchFamily="34" charset="-122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 dirty="0">
                                <a:solidFill>
                                  <a:srgbClr val="5B4A42"/>
                                </a:solidFill>
                                <a:latin typeface="Cambria Math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solidFill>
                                  <a:srgbClr val="5B4A42"/>
                                </a:solidFill>
                                <a:latin typeface="Cambria Math"/>
                                <a:ea typeface="微软雅黑" panose="020B0503020204020204" pitchFamily="34" charset="-122"/>
                              </a:rPr>
                              <m:t>𝑄</m:t>
                            </m:r>
                          </m:e>
                          <m:sup>
                            <m:r>
                              <a:rPr lang="en-US" altLang="zh-CN" i="1" dirty="0">
                                <a:solidFill>
                                  <a:srgbClr val="5B4A42"/>
                                </a:solidFill>
                                <a:latin typeface="Cambria Math"/>
                                <a:ea typeface="微软雅黑" panose="020B0503020204020204" pitchFamily="34" charset="-122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solidFill>
                          <a:srgbClr val="5B4A42"/>
                        </a:solidFill>
                        <a:latin typeface="Cambria Math"/>
                        <a:ea typeface="微软雅黑" panose="020B0503020204020204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𝐺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rgbClr val="5B4A42"/>
                            </a:solidFill>
                            <a:latin typeface="Cambria Math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5B4A42"/>
                            </a:solidFill>
                            <a:latin typeface="Cambria Math"/>
                            <a:ea typeface="微软雅黑" panose="020B0503020204020204" pitchFamily="34" charset="-122"/>
                          </a:rPr>
                          <m:t>𝑛</m:t>
                        </m:r>
                      </m:e>
                    </m:d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altLang="zh-CN" i="1">
                        <a:solidFill>
                          <a:srgbClr val="5B4A42"/>
                        </a:solidFill>
                        <a:latin typeface="Cambria Math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5B4A42"/>
                        </a:solidFill>
                        <a:latin typeface="Cambria Math"/>
                        <a:ea typeface="微软雅黑" panose="020B0503020204020204" pitchFamily="34" charset="-122"/>
                      </a:rPr>
                      <m:t>𝑛</m:t>
                    </m:r>
                    <m:r>
                      <a:rPr lang="en-US" altLang="zh-CN" i="1">
                        <a:solidFill>
                          <a:srgbClr val="5B4A42"/>
                        </a:solidFill>
                        <a:latin typeface="Cambria Math"/>
                        <a:ea typeface="微软雅黑" panose="020B0503020204020204" pitchFamily="34" charset="-122"/>
                      </a:rPr>
                      <m:t>,</m:t>
                    </m:r>
                    <m:sSup>
                      <m:sSupPr>
                        <m:ctrlPr>
                          <a:rPr lang="en-US" altLang="zh-CN" i="1" dirty="0">
                            <a:solidFill>
                              <a:srgbClr val="5B4A42"/>
                            </a:solidFill>
                            <a:latin typeface="Cambria Math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i="1" dirty="0">
                            <a:solidFill>
                              <a:srgbClr val="5B4A42"/>
                            </a:solidFill>
                            <a:latin typeface="Cambria Math"/>
                            <a:ea typeface="微软雅黑" panose="020B0503020204020204" pitchFamily="34" charset="-122"/>
                          </a:rPr>
                          <m:t>𝑄</m:t>
                        </m:r>
                      </m:e>
                      <m:sup>
                        <m:r>
                          <a:rPr lang="en-US" altLang="zh-CN" i="1" dirty="0">
                            <a:solidFill>
                              <a:srgbClr val="5B4A42"/>
                            </a:solidFill>
                            <a:latin typeface="Cambria Math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/>
                  <a:t>)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>
                            <a:latin typeface="Cambria Math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𝑑</m:t>
                            </m:r>
                          </m:e>
                        </m:acc>
                      </m:e>
                    </m:acc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𝑛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𝑄</m:t>
                    </m:r>
                    <m:r>
                      <a:rPr lang="en-US" altLang="zh-CN" i="1">
                        <a:latin typeface="Cambria Math"/>
                      </a:rPr>
                      <m:t>)=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𝐺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e>
                    </m:d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rgbClr val="5B4A42"/>
                            </a:solidFill>
                            <a:latin typeface="Cambria Math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5B4A42"/>
                            </a:solidFill>
                            <a:latin typeface="Cambria Math"/>
                            <a:ea typeface="微软雅黑" panose="020B0503020204020204" pitchFamily="34" charset="-122"/>
                          </a:rPr>
                          <m:t>𝑛</m:t>
                        </m:r>
                        <m:r>
                          <a:rPr lang="en-US" altLang="zh-CN" i="1">
                            <a:solidFill>
                              <a:srgbClr val="5B4A42"/>
                            </a:solidFill>
                            <a:latin typeface="Cambria Math"/>
                            <a:ea typeface="微软雅黑" panose="020B0503020204020204" pitchFamily="34" charset="-122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 dirty="0">
                                <a:solidFill>
                                  <a:srgbClr val="5B4A42"/>
                                </a:solidFill>
                                <a:latin typeface="Cambria Math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solidFill>
                                  <a:srgbClr val="5B4A42"/>
                                </a:solidFill>
                                <a:latin typeface="Cambria Math"/>
                                <a:ea typeface="微软雅黑" panose="020B0503020204020204" pitchFamily="34" charset="-122"/>
                              </a:rPr>
                              <m:t>𝑄</m:t>
                            </m:r>
                          </m:e>
                          <m:sup>
                            <m:r>
                              <a:rPr lang="en-US" altLang="zh-CN" i="1" dirty="0">
                                <a:solidFill>
                                  <a:srgbClr val="5B4A42"/>
                                </a:solidFill>
                                <a:latin typeface="Cambria Math"/>
                                <a:ea typeface="微软雅黑" panose="020B0503020204020204" pitchFamily="34" charset="-122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solidFill>
                          <a:srgbClr val="5B4A42"/>
                        </a:solidFill>
                        <a:latin typeface="Cambria Math"/>
                        <a:ea typeface="微软雅黑" panose="020B0503020204020204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  <m:acc>
                          <m:accPr>
                            <m:chr m:val="̃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𝐺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𝑈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rgbClr val="5B4A42"/>
                            </a:solidFill>
                            <a:latin typeface="Cambria Math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5B4A42"/>
                            </a:solidFill>
                            <a:latin typeface="Cambria Math"/>
                            <a:ea typeface="微软雅黑" panose="020B0503020204020204" pitchFamily="34" charset="-122"/>
                          </a:rPr>
                          <m:t>𝑛</m:t>
                        </m:r>
                      </m:e>
                    </m:d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altLang="zh-CN" i="1">
                        <a:solidFill>
                          <a:srgbClr val="5B4A42"/>
                        </a:solidFill>
                        <a:latin typeface="Cambria Math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i="1">
                        <a:solidFill>
                          <a:srgbClr val="5B4A42"/>
                        </a:solidFill>
                        <a:latin typeface="Cambria Math"/>
                        <a:ea typeface="微软雅黑" panose="020B0503020204020204" pitchFamily="34" charset="-122"/>
                      </a:rPr>
                      <m:t>𝑛</m:t>
                    </m:r>
                    <m:r>
                      <a:rPr lang="en-US" altLang="zh-CN" i="1">
                        <a:solidFill>
                          <a:srgbClr val="5B4A42"/>
                        </a:solidFill>
                        <a:latin typeface="Cambria Math"/>
                        <a:ea typeface="微软雅黑" panose="020B0503020204020204" pitchFamily="34" charset="-122"/>
                      </a:rPr>
                      <m:t>,</m:t>
                    </m:r>
                    <m:sSup>
                      <m:sSupPr>
                        <m:ctrlPr>
                          <a:rPr lang="en-US" altLang="zh-CN" i="1" dirty="0">
                            <a:solidFill>
                              <a:srgbClr val="5B4A42"/>
                            </a:solidFill>
                            <a:latin typeface="Cambria Math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i="1" dirty="0">
                            <a:solidFill>
                              <a:srgbClr val="5B4A42"/>
                            </a:solidFill>
                            <a:latin typeface="Cambria Math"/>
                            <a:ea typeface="微软雅黑" panose="020B0503020204020204" pitchFamily="34" charset="-122"/>
                          </a:rPr>
                          <m:t>𝑄</m:t>
                        </m:r>
                      </m:e>
                      <m:sup>
                        <m:r>
                          <a:rPr lang="en-US" altLang="zh-CN" i="1" dirty="0">
                            <a:solidFill>
                              <a:srgbClr val="5B4A42"/>
                            </a:solidFill>
                            <a:latin typeface="Cambria Math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)</a:t>
                </a:r>
              </a:p>
              <a:p>
                <a:r>
                  <a:rPr lang="zh-CN" altLang="en-US" dirty="0" smtClean="0"/>
                  <a:t>奇异夸克和胶子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</m:acc>
                    <m:d>
                      <m:d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[</m:t>
                    </m:r>
                    <m:r>
                      <a:rPr lang="en-US" altLang="zh-CN" i="1">
                        <a:latin typeface="Cambria Math"/>
                      </a:rPr>
                      <m:t>2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𝐺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𝑈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</a:rPr>
                      <m:t>)+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𝐺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rgbClr val="5B4A42"/>
                            </a:solidFill>
                            <a:latin typeface="Cambria Math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5B4A42"/>
                            </a:solidFill>
                            <a:latin typeface="Cambria Math"/>
                            <a:ea typeface="微软雅黑" panose="020B0503020204020204" pitchFamily="34" charset="-122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5B4A42"/>
                        </a:solidFill>
                        <a:latin typeface="Cambria Math"/>
                        <a:ea typeface="微软雅黑" panose="020B0503020204020204" pitchFamily="34" charset="-122"/>
                      </a:rPr>
                      <m:t>]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altLang="zh-CN" i="1">
                        <a:solidFill>
                          <a:srgbClr val="5B4A42"/>
                        </a:solidFill>
                        <a:latin typeface="Cambria Math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i="1">
                        <a:solidFill>
                          <a:srgbClr val="5B4A42"/>
                        </a:solidFill>
                        <a:latin typeface="Cambria Math"/>
                        <a:ea typeface="微软雅黑" panose="020B0503020204020204" pitchFamily="34" charset="-122"/>
                      </a:rPr>
                      <m:t>𝑛</m:t>
                    </m:r>
                    <m:r>
                      <a:rPr lang="en-US" altLang="zh-CN" i="1">
                        <a:solidFill>
                          <a:srgbClr val="5B4A42"/>
                        </a:solidFill>
                        <a:latin typeface="Cambria Math"/>
                        <a:ea typeface="微软雅黑" panose="020B0503020204020204" pitchFamily="34" charset="-122"/>
                      </a:rPr>
                      <m:t>,</m:t>
                    </m:r>
                    <m:sSup>
                      <m:sSupPr>
                        <m:ctrlPr>
                          <a:rPr lang="en-US" altLang="zh-CN" i="1" dirty="0">
                            <a:solidFill>
                              <a:srgbClr val="5B4A42"/>
                            </a:solidFill>
                            <a:latin typeface="Cambria Math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i="1" dirty="0">
                            <a:solidFill>
                              <a:srgbClr val="5B4A42"/>
                            </a:solidFill>
                            <a:latin typeface="Cambria Math"/>
                            <a:ea typeface="微软雅黑" panose="020B0503020204020204" pitchFamily="34" charset="-122"/>
                          </a:rPr>
                          <m:t>𝑄</m:t>
                        </m:r>
                      </m:e>
                      <m:sup>
                        <m:r>
                          <a:rPr lang="en-US" altLang="zh-CN" i="1" dirty="0">
                            <a:solidFill>
                              <a:srgbClr val="5B4A42"/>
                            </a:solidFill>
                            <a:latin typeface="Cambria Math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)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=[2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𝐺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𝑈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</a:rPr>
                      <m:t>)+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𝐺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rgbClr val="5B4A42"/>
                            </a:solidFill>
                            <a:latin typeface="Cambria Math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5B4A42"/>
                            </a:solidFill>
                            <a:latin typeface="Cambria Math"/>
                            <a:ea typeface="微软雅黑" panose="020B0503020204020204" pitchFamily="34" charset="-122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solidFill>
                          <a:srgbClr val="5B4A42"/>
                        </a:solidFill>
                        <a:latin typeface="Cambria Math"/>
                        <a:ea typeface="微软雅黑" panose="020B0503020204020204" pitchFamily="34" charset="-122"/>
                      </a:rPr>
                      <m:t>]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𝑔</m:t>
                        </m:r>
                      </m:sub>
                    </m:sSub>
                    <m:r>
                      <a:rPr lang="en-US" altLang="zh-CN" i="1">
                        <a:solidFill>
                          <a:srgbClr val="5B4A42"/>
                        </a:solidFill>
                        <a:latin typeface="Cambria Math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i="1">
                        <a:solidFill>
                          <a:srgbClr val="5B4A42"/>
                        </a:solidFill>
                        <a:latin typeface="Cambria Math"/>
                        <a:ea typeface="微软雅黑" panose="020B0503020204020204" pitchFamily="34" charset="-122"/>
                      </a:rPr>
                      <m:t>𝑛</m:t>
                    </m:r>
                    <m:r>
                      <a:rPr lang="en-US" altLang="zh-CN" i="1">
                        <a:solidFill>
                          <a:srgbClr val="5B4A42"/>
                        </a:solidFill>
                        <a:latin typeface="Cambria Math"/>
                        <a:ea typeface="微软雅黑" panose="020B0503020204020204" pitchFamily="34" charset="-122"/>
                      </a:rPr>
                      <m:t>,</m:t>
                    </m:r>
                    <m:sSup>
                      <m:sSupPr>
                        <m:ctrlPr>
                          <a:rPr lang="en-US" altLang="zh-CN" i="1" dirty="0">
                            <a:solidFill>
                              <a:srgbClr val="5B4A42"/>
                            </a:solidFill>
                            <a:latin typeface="Cambria Math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i="1" dirty="0">
                            <a:solidFill>
                              <a:srgbClr val="5B4A42"/>
                            </a:solidFill>
                            <a:latin typeface="Cambria Math"/>
                            <a:ea typeface="微软雅黑" panose="020B0503020204020204" pitchFamily="34" charset="-122"/>
                          </a:rPr>
                          <m:t>𝑄</m:t>
                        </m:r>
                      </m:e>
                      <m:sup>
                        <m:r>
                          <a:rPr lang="en-US" altLang="zh-CN" i="1" dirty="0">
                            <a:solidFill>
                              <a:srgbClr val="5B4A42"/>
                            </a:solidFill>
                            <a:latin typeface="Cambria Math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)</a:t>
                </a:r>
              </a:p>
              <a:p>
                <a:r>
                  <a:rPr lang="zh-CN" altLang="zh-CN" dirty="0"/>
                  <a:t>联立以上诸式，利用反卷积，可得到</a:t>
                </a:r>
                <a:r>
                  <a:rPr lang="en-US" altLang="zh-CN" dirty="0" err="1"/>
                  <a:t>valon</a:t>
                </a:r>
                <a:r>
                  <a:rPr lang="en-US" altLang="zh-CN" dirty="0"/>
                  <a:t> model</a:t>
                </a:r>
                <a:r>
                  <a:rPr lang="zh-CN" altLang="zh-CN" dirty="0"/>
                  <a:t>的全部函数，为方便使用，对系数进行了参数化</a:t>
                </a:r>
              </a:p>
              <a:p>
                <a:r>
                  <a:rPr lang="zh-CN" altLang="zh-CN" dirty="0"/>
                  <a:t>每个</a:t>
                </a:r>
                <a:r>
                  <a:rPr lang="en-US" altLang="zh-CN" dirty="0" err="1"/>
                  <a:t>valon</a:t>
                </a:r>
                <a:r>
                  <a:rPr lang="zh-CN" altLang="zh-CN" dirty="0"/>
                  <a:t>中</a:t>
                </a:r>
                <a:r>
                  <a:rPr lang="en-US" altLang="zh-CN" dirty="0" err="1"/>
                  <a:t>parton</a:t>
                </a:r>
                <a:r>
                  <a:rPr lang="zh-CN" altLang="zh-CN" dirty="0"/>
                  <a:t>的动量分数和为</a:t>
                </a:r>
                <a:r>
                  <a:rPr lang="en-US" altLang="zh-CN"/>
                  <a:t>1</a:t>
                </a:r>
                <a:endParaRPr lang="zh-CN" altLang="zh-CN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961" y="1393375"/>
                <a:ext cx="6104708" cy="3301032"/>
              </a:xfrm>
              <a:prstGeom prst="rect">
                <a:avLst/>
              </a:prstGeom>
              <a:blipFill rotWithShape="1">
                <a:blip r:embed="rId5"/>
                <a:stretch>
                  <a:fillRect l="-799" t="-1479" b="-22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354" y="2411794"/>
            <a:ext cx="46291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689" y="3476904"/>
            <a:ext cx="448945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354" y="4694407"/>
            <a:ext cx="25273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923" y="4934048"/>
            <a:ext cx="367665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011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652" y="1016000"/>
            <a:ext cx="5930347" cy="46085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组合 7"/>
          <p:cNvGrpSpPr/>
          <p:nvPr/>
        </p:nvGrpSpPr>
        <p:grpSpPr>
          <a:xfrm>
            <a:off x="1281043" y="1233488"/>
            <a:ext cx="5564850" cy="697724"/>
            <a:chOff x="1281043" y="1233488"/>
            <a:chExt cx="5564850" cy="697724"/>
          </a:xfrm>
        </p:grpSpPr>
        <p:grpSp>
          <p:nvGrpSpPr>
            <p:cNvPr id="2" name="组合 1"/>
            <p:cNvGrpSpPr/>
            <p:nvPr/>
          </p:nvGrpSpPr>
          <p:grpSpPr>
            <a:xfrm>
              <a:off x="1281043" y="1233488"/>
              <a:ext cx="5564850" cy="697724"/>
              <a:chOff x="4758000" y="3018130"/>
              <a:chExt cx="5564850" cy="821739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9640170" y="3163813"/>
                <a:ext cx="682680" cy="530374"/>
              </a:xfrm>
              <a:prstGeom prst="rect">
                <a:avLst/>
              </a:prstGeom>
              <a:blipFill dpi="0" rotWithShape="1">
                <a:blip r:embed="rId3"/>
                <a:srcRect/>
                <a:tile tx="0" ty="0" sx="93000" sy="100000" flip="none" algn="tl"/>
              </a:blipFill>
              <a:ln>
                <a:noFill/>
              </a:ln>
              <a:effectLst>
                <a:outerShdw blurRad="203200" dist="50800" dir="5400000" sx="105000" sy="105000" algn="ctr" rotWithShape="0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4758000" y="3018130"/>
                <a:ext cx="4983480" cy="8217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>
                <a:outerShdw blurRad="203200" dist="50800" dir="5400000" sx="105000" sy="105000" algn="ctr" rotWithShape="0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9842790" y="3152000"/>
                <a:ext cx="480060" cy="6524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000" dirty="0">
                    <a:solidFill>
                      <a:schemeClr val="bg1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4</a:t>
                </a:r>
                <a:endParaRPr lang="zh-CN" altLang="en-US" sz="30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2282107" y="1322009"/>
              <a:ext cx="348321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我们的问题</a:t>
              </a:r>
              <a:endPara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690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H="1">
            <a:off x="6317978" y="554344"/>
            <a:ext cx="6116071" cy="697725"/>
            <a:chOff x="-258417" y="554344"/>
            <a:chExt cx="6116071" cy="697725"/>
          </a:xfrm>
        </p:grpSpPr>
        <p:grpSp>
          <p:nvGrpSpPr>
            <p:cNvPr id="3" name="组合 2"/>
            <p:cNvGrpSpPr/>
            <p:nvPr/>
          </p:nvGrpSpPr>
          <p:grpSpPr>
            <a:xfrm>
              <a:off x="283264" y="554344"/>
              <a:ext cx="5574390" cy="697724"/>
              <a:chOff x="4971690" y="1039001"/>
              <a:chExt cx="5574390" cy="697724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4971690" y="1039001"/>
                <a:ext cx="5574390" cy="697724"/>
                <a:chOff x="4743090" y="1859597"/>
                <a:chExt cx="5574390" cy="821739"/>
              </a:xfrm>
            </p:grpSpPr>
            <p:sp>
              <p:nvSpPr>
                <p:cNvPr id="7" name="矩形 6"/>
                <p:cNvSpPr/>
                <p:nvPr/>
              </p:nvSpPr>
              <p:spPr>
                <a:xfrm>
                  <a:off x="4758000" y="2005279"/>
                  <a:ext cx="682680" cy="530374"/>
                </a:xfrm>
                <a:prstGeom prst="rect">
                  <a:avLst/>
                </a:prstGeom>
                <a:blipFill dpi="0" rotWithShape="1">
                  <a:blip r:embed="rId2"/>
                  <a:srcRect/>
                  <a:tile tx="0" ty="0" sx="93000" sy="100000" flip="none" algn="tl"/>
                </a:blipFill>
                <a:ln>
                  <a:noFill/>
                </a:ln>
                <a:effectLst>
                  <a:outerShdw blurRad="203200" dist="50800" dir="5400000" sx="105000" sy="105000" algn="ctr" rotWithShape="0">
                    <a:srgbClr val="000000">
                      <a:alpha val="32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5334000" y="1859597"/>
                  <a:ext cx="4983480" cy="82173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>
                  <a:outerShdw blurRad="203200" dist="50800" dir="5400000" sx="105000" sy="105000" algn="ctr" rotWithShape="0">
                    <a:srgbClr val="000000">
                      <a:alpha val="32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" name="文本框 8"/>
                <p:cNvSpPr txBox="1"/>
                <p:nvPr/>
              </p:nvSpPr>
              <p:spPr>
                <a:xfrm>
                  <a:off x="4743090" y="1993469"/>
                  <a:ext cx="480060" cy="6524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000" dirty="0">
                      <a:latin typeface="Meiryo" panose="020B0604030504040204" pitchFamily="34" charset="-128"/>
                      <a:ea typeface="Meiryo" panose="020B0604030504040204" pitchFamily="34" charset="-128"/>
                    </a:rPr>
                    <a:t>2</a:t>
                  </a:r>
                  <a:endParaRPr lang="zh-CN" altLang="en-US" sz="3000" dirty="0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6" name="文本框 5"/>
              <p:cNvSpPr txBox="1"/>
              <p:nvPr/>
            </p:nvSpPr>
            <p:spPr>
              <a:xfrm>
                <a:off x="6366075" y="1075725"/>
                <a:ext cx="34832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Questions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-258417" y="554345"/>
              <a:ext cx="556591" cy="697724"/>
            </a:xfrm>
            <a:prstGeom prst="rect">
              <a:avLst/>
            </a:prstGeom>
            <a:blipFill dpi="0" rotWithShape="1">
              <a:blip r:embed="rId2"/>
              <a:srcRect/>
              <a:tile tx="0" ty="0" sx="93000" sy="100000" flip="none" algn="tl"/>
            </a:blipFill>
            <a:ln>
              <a:noFill/>
            </a:ln>
            <a:effectLst>
              <a:outerShdw blurRad="203200" dist="50800" dir="5400000" sx="105000" sy="105000" algn="ctr" rotWithShape="0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5" name="直接连接符 34"/>
          <p:cNvCxnSpPr/>
          <p:nvPr/>
        </p:nvCxnSpPr>
        <p:spPr>
          <a:xfrm>
            <a:off x="1674838" y="4693371"/>
            <a:ext cx="8558018" cy="4534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24">
            <a:extLst>
              <a:ext uri="{FF2B5EF4-FFF2-40B4-BE49-F238E27FC236}">
                <a16:creationId xmlns="" xmlns:a16="http://schemas.microsoft.com/office/drawing/2014/main" id="{F6E443E2-3C37-4C53-A68B-7955FF14CC9E}"/>
              </a:ext>
            </a:extLst>
          </p:cNvPr>
          <p:cNvSpPr txBox="1"/>
          <p:nvPr/>
        </p:nvSpPr>
        <p:spPr>
          <a:xfrm>
            <a:off x="603680" y="1702959"/>
            <a:ext cx="1120005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>
                <a:latin typeface="+mn-ea"/>
              </a:rPr>
              <a:t>Moments </a:t>
            </a:r>
            <a:r>
              <a:rPr lang="zh-CN" altLang="en-US" sz="2000" dirty="0" smtClean="0">
                <a:latin typeface="+mn-ea"/>
              </a:rPr>
              <a:t>代表什么，反卷积的过程是什么样的</a:t>
            </a:r>
            <a:endParaRPr lang="en-US" altLang="zh-CN" sz="2000" dirty="0" smtClean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>
                <a:latin typeface="+mn-ea"/>
              </a:rPr>
              <a:t>动量分数</a:t>
            </a:r>
            <a:r>
              <a:rPr lang="en-US" altLang="zh-CN" sz="2000" dirty="0" smtClean="0">
                <a:latin typeface="+mn-ea"/>
              </a:rPr>
              <a:t>(</a:t>
            </a:r>
            <a:r>
              <a:rPr lang="en-US" altLang="zh-CN" sz="2000" dirty="0">
                <a:latin typeface="+mn-ea"/>
              </a:rPr>
              <a:t>momentum </a:t>
            </a:r>
            <a:r>
              <a:rPr lang="en-US" altLang="zh-CN" sz="2000" dirty="0" smtClean="0">
                <a:latin typeface="+mn-ea"/>
              </a:rPr>
              <a:t>fraction)</a:t>
            </a:r>
            <a:r>
              <a:rPr lang="zh-CN" altLang="en-US" sz="2000" dirty="0" smtClean="0">
                <a:latin typeface="+mn-ea"/>
              </a:rPr>
              <a:t>的物理意义是什么，为什么可以正交</a:t>
            </a:r>
            <a:r>
              <a:rPr lang="zh-CN" altLang="en-US" sz="2000" dirty="0" smtClean="0">
                <a:latin typeface="+mn-ea"/>
              </a:rPr>
              <a:t>归一化</a:t>
            </a:r>
            <a:endParaRPr lang="en-US" altLang="zh-CN" sz="2000" dirty="0" smtClean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>
                <a:latin typeface="+mn-ea"/>
              </a:rPr>
              <a:t>Parton</a:t>
            </a:r>
            <a:r>
              <a:rPr lang="zh-CN" altLang="en-US" sz="2000" dirty="0" smtClean="0">
                <a:latin typeface="+mn-ea"/>
              </a:rPr>
              <a:t>分布函数为什么要乘动量分数</a:t>
            </a:r>
            <a:endParaRPr lang="en-US" altLang="zh-CN" sz="2000" dirty="0" smtClean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>
                <a:latin typeface="+mn-ea"/>
              </a:rPr>
              <a:t>深度非弹性散射和重原子对心碰撞两实验的联系，</a:t>
            </a:r>
            <a:r>
              <a:rPr lang="en-US" altLang="zh-CN" sz="2000" dirty="0" smtClean="0">
                <a:latin typeface="+mn-ea"/>
              </a:rPr>
              <a:t>Q2</a:t>
            </a:r>
            <a:r>
              <a:rPr lang="zh-CN" altLang="en-US" sz="2000" dirty="0" smtClean="0">
                <a:latin typeface="+mn-ea"/>
              </a:rPr>
              <a:t>与</a:t>
            </a:r>
            <a:r>
              <a:rPr lang="en-US" altLang="zh-CN" sz="2000" dirty="0" err="1" smtClean="0">
                <a:latin typeface="+mn-ea"/>
              </a:rPr>
              <a:t>Snn</a:t>
            </a:r>
            <a:r>
              <a:rPr lang="zh-CN" altLang="en-US" sz="2000" dirty="0" smtClean="0">
                <a:latin typeface="+mn-ea"/>
              </a:rPr>
              <a:t>的关系</a:t>
            </a:r>
            <a:endParaRPr lang="en-US" altLang="zh-CN" sz="2000" dirty="0" smtClean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err="1" smtClean="0">
                <a:latin typeface="+mn-ea"/>
              </a:rPr>
              <a:t>Moment</a:t>
            </a:r>
            <a:r>
              <a:rPr lang="en-US" altLang="zh-CN" sz="2000" dirty="0" err="1" smtClean="0">
                <a:latin typeface="+mn-ea"/>
              </a:rPr>
              <a:t>,order</a:t>
            </a:r>
            <a:r>
              <a:rPr lang="zh-CN" altLang="en-US" sz="2000" dirty="0" smtClean="0">
                <a:latin typeface="+mn-ea"/>
              </a:rPr>
              <a:t>代表什么意思</a:t>
            </a:r>
            <a:endParaRPr lang="en-US" altLang="zh-CN" sz="2000" dirty="0" smtClean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>
                <a:latin typeface="+mn-ea"/>
              </a:rPr>
              <a:t>n</a:t>
            </a:r>
            <a:r>
              <a:rPr lang="zh-CN" altLang="en-US" sz="2000" dirty="0" smtClean="0">
                <a:latin typeface="+mn-ea"/>
              </a:rPr>
              <a:t>代表</a:t>
            </a:r>
            <a:r>
              <a:rPr lang="zh-CN" altLang="en-US" sz="2000" dirty="0" smtClean="0">
                <a:latin typeface="+mn-ea"/>
              </a:rPr>
              <a:t>什么，为什么</a:t>
            </a:r>
            <a:r>
              <a:rPr lang="zh-CN" altLang="en-US" sz="2000" dirty="0" smtClean="0">
                <a:latin typeface="+mn-ea"/>
              </a:rPr>
              <a:t>取</a:t>
            </a:r>
            <a:r>
              <a:rPr lang="en-US" altLang="zh-CN" sz="2000" dirty="0" smtClean="0">
                <a:latin typeface="+mn-ea"/>
              </a:rPr>
              <a:t>2</a:t>
            </a:r>
            <a:r>
              <a:rPr lang="zh-CN" altLang="en-US" sz="2000" dirty="0" smtClean="0">
                <a:latin typeface="+mn-ea"/>
              </a:rPr>
              <a:t>，</a:t>
            </a:r>
            <a:r>
              <a:rPr lang="en-US" altLang="zh-CN" sz="2000" dirty="0" smtClean="0">
                <a:latin typeface="+mn-ea"/>
              </a:rPr>
              <a:t>3</a:t>
            </a:r>
            <a:r>
              <a:rPr lang="zh-CN" altLang="en-US" sz="2000" dirty="0" smtClean="0">
                <a:latin typeface="+mn-ea"/>
              </a:rPr>
              <a:t>，</a:t>
            </a:r>
            <a:r>
              <a:rPr lang="en-US" altLang="zh-CN" sz="2000" dirty="0" smtClean="0">
                <a:latin typeface="+mn-ea"/>
              </a:rPr>
              <a:t>~</a:t>
            </a:r>
            <a:r>
              <a:rPr lang="en-US" altLang="zh-CN" sz="2000" dirty="0" smtClean="0">
                <a:latin typeface="+mn-ea"/>
              </a:rPr>
              <a:t>10</a:t>
            </a:r>
            <a:endParaRPr lang="en-US" altLang="zh-CN" sz="2000" dirty="0" smtClean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the virtual emission and absorption of </a:t>
            </a:r>
            <a:r>
              <a:rPr lang="en-US" altLang="zh-CN" sz="2000" dirty="0" err="1"/>
              <a:t>gtuons</a:t>
            </a:r>
            <a:r>
              <a:rPr lang="en-US" altLang="zh-CN" sz="2000" dirty="0"/>
              <a:t> in a </a:t>
            </a:r>
            <a:r>
              <a:rPr lang="en-US" altLang="zh-CN" sz="2000" dirty="0" err="1"/>
              <a:t>valon</a:t>
            </a:r>
            <a:r>
              <a:rPr lang="en-US" altLang="zh-CN" sz="2000" dirty="0"/>
              <a:t> become </a:t>
            </a:r>
            <a:r>
              <a:rPr lang="en-US" altLang="zh-CN" sz="2000" dirty="0">
                <a:solidFill>
                  <a:srgbClr val="FF0000"/>
                </a:solidFill>
              </a:rPr>
              <a:t>bremsstrahlung</a:t>
            </a:r>
            <a:r>
              <a:rPr lang="en-US" altLang="zh-CN" sz="2000" dirty="0"/>
              <a:t> and </a:t>
            </a:r>
            <a:r>
              <a:rPr lang="en-US" altLang="zh-CN" sz="2000" dirty="0">
                <a:solidFill>
                  <a:srgbClr val="FF0000"/>
                </a:solidFill>
              </a:rPr>
              <a:t>pair creation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processes</a:t>
            </a:r>
            <a:r>
              <a:rPr lang="en-US" altLang="zh-CN" sz="2000" dirty="0"/>
              <a:t> under </a:t>
            </a:r>
            <a:r>
              <a:rPr lang="en-US" altLang="zh-CN" sz="2000" dirty="0" smtClean="0"/>
              <a:t>scattering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>
                <a:latin typeface="+mn-ea"/>
              </a:rPr>
              <a:t>怎样将</a:t>
            </a:r>
            <a:r>
              <a:rPr lang="en-US" altLang="zh-CN" sz="2000" dirty="0" err="1" smtClean="0">
                <a:latin typeface="+mn-ea"/>
              </a:rPr>
              <a:t>valon</a:t>
            </a:r>
            <a:r>
              <a:rPr lang="zh-CN" altLang="en-US" sz="2000" dirty="0" smtClean="0">
                <a:latin typeface="+mn-ea"/>
              </a:rPr>
              <a:t>模型应用到不同的</a:t>
            </a:r>
            <a:r>
              <a:rPr lang="en-US" altLang="zh-CN" sz="2000" dirty="0" smtClean="0">
                <a:latin typeface="+mn-ea"/>
              </a:rPr>
              <a:t>Q2</a:t>
            </a:r>
            <a:r>
              <a:rPr lang="zh-CN" altLang="en-US" sz="2000" dirty="0" smtClean="0">
                <a:latin typeface="+mn-ea"/>
              </a:rPr>
              <a:t>上</a:t>
            </a:r>
            <a:endParaRPr lang="en-US" altLang="zh-CN" sz="2000" dirty="0" smtClean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Handbook of perturbative </a:t>
            </a:r>
            <a:r>
              <a:rPr lang="en-US" altLang="zh-CN" sz="2000" dirty="0" smtClean="0"/>
              <a:t>QCD</a:t>
            </a:r>
            <a:r>
              <a:rPr lang="zh-CN" altLang="en-US" sz="2000" smtClean="0"/>
              <a:t>有必要研究下吗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5268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258417" y="554344"/>
            <a:ext cx="6116071" cy="697725"/>
            <a:chOff x="-258417" y="554344"/>
            <a:chExt cx="6116071" cy="697725"/>
          </a:xfrm>
        </p:grpSpPr>
        <p:grpSp>
          <p:nvGrpSpPr>
            <p:cNvPr id="3" name="组合 2"/>
            <p:cNvGrpSpPr/>
            <p:nvPr/>
          </p:nvGrpSpPr>
          <p:grpSpPr>
            <a:xfrm>
              <a:off x="298174" y="554344"/>
              <a:ext cx="5559480" cy="697724"/>
              <a:chOff x="4986600" y="1039001"/>
              <a:chExt cx="5559480" cy="697724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4986600" y="1039001"/>
                <a:ext cx="5559480" cy="697724"/>
                <a:chOff x="4758000" y="1859597"/>
                <a:chExt cx="5559480" cy="821739"/>
              </a:xfrm>
            </p:grpSpPr>
            <p:sp>
              <p:nvSpPr>
                <p:cNvPr id="7" name="矩形 6"/>
                <p:cNvSpPr/>
                <p:nvPr/>
              </p:nvSpPr>
              <p:spPr>
                <a:xfrm>
                  <a:off x="4758000" y="2005279"/>
                  <a:ext cx="682680" cy="530374"/>
                </a:xfrm>
                <a:prstGeom prst="rect">
                  <a:avLst/>
                </a:prstGeom>
                <a:blipFill dpi="0" rotWithShape="1">
                  <a:blip r:embed="rId2"/>
                  <a:srcRect/>
                  <a:tile tx="0" ty="0" sx="93000" sy="100000" flip="none" algn="tl"/>
                </a:blipFill>
                <a:ln>
                  <a:noFill/>
                </a:ln>
                <a:effectLst>
                  <a:outerShdw blurRad="203200" dist="50800" dir="5400000" sx="105000" sy="105000" algn="ctr" rotWithShape="0">
                    <a:srgbClr val="000000">
                      <a:alpha val="32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5334000" y="1859597"/>
                  <a:ext cx="4983480" cy="82173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>
                  <a:outerShdw blurRad="203200" dist="50800" dir="5400000" sx="105000" sy="105000" algn="ctr" rotWithShape="0">
                    <a:srgbClr val="000000">
                      <a:alpha val="32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" name="文本框 8"/>
                <p:cNvSpPr txBox="1"/>
                <p:nvPr/>
              </p:nvSpPr>
              <p:spPr>
                <a:xfrm>
                  <a:off x="4857390" y="1993467"/>
                  <a:ext cx="480060" cy="6524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000" dirty="0">
                      <a:solidFill>
                        <a:schemeClr val="bg1"/>
                      </a:solidFill>
                      <a:latin typeface="Meiryo" panose="020B0604030504040204" pitchFamily="34" charset="-128"/>
                      <a:ea typeface="Meiryo" panose="020B0604030504040204" pitchFamily="34" charset="-128"/>
                    </a:rPr>
                    <a:t>3</a:t>
                  </a:r>
                  <a:endParaRPr lang="zh-CN" altLang="en-US" sz="3000" dirty="0">
                    <a:solidFill>
                      <a:schemeClr val="bg1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6" name="文本框 5"/>
              <p:cNvSpPr txBox="1"/>
              <p:nvPr/>
            </p:nvSpPr>
            <p:spPr>
              <a:xfrm>
                <a:off x="6366075" y="1140109"/>
                <a:ext cx="348321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参考文献</a:t>
                </a:r>
                <a:endParaRPr lang="zh-CN" altLang="en-US" sz="3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-258417" y="554345"/>
              <a:ext cx="556591" cy="697724"/>
            </a:xfrm>
            <a:prstGeom prst="rect">
              <a:avLst/>
            </a:prstGeom>
            <a:blipFill dpi="0" rotWithShape="1">
              <a:blip r:embed="rId2"/>
              <a:srcRect/>
              <a:tile tx="0" ty="0" sx="93000" sy="100000" flip="none" algn="tl"/>
            </a:blipFill>
            <a:ln>
              <a:noFill/>
            </a:ln>
            <a:effectLst>
              <a:outerShdw blurRad="203200" dist="50800" dir="5400000" sx="105000" sy="105000" algn="ctr" rotWithShape="0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 useBgFill="1">
        <p:nvSpPr>
          <p:cNvPr id="16" name="矩形 15"/>
          <p:cNvSpPr/>
          <p:nvPr/>
        </p:nvSpPr>
        <p:spPr>
          <a:xfrm>
            <a:off x="1003714" y="4273600"/>
            <a:ext cx="9707880" cy="2692498"/>
          </a:xfrm>
          <a:prstGeom prst="rect">
            <a:avLst/>
          </a:prstGeom>
          <a:ln>
            <a:noFill/>
          </a:ln>
          <a:effectLst>
            <a:outerShdw dist="50800" dir="5400000"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03714" y="1529625"/>
            <a:ext cx="1010816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rgbClr val="5B4A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[1] </a:t>
            </a:r>
            <a:r>
              <a:rPr lang="en-US" altLang="zh-CN" sz="2600" dirty="0" err="1">
                <a:solidFill>
                  <a:srgbClr val="5B4A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Sheibani</a:t>
            </a:r>
            <a:r>
              <a:rPr lang="en-US" altLang="zh-CN" sz="2600" dirty="0">
                <a:solidFill>
                  <a:srgbClr val="5B4A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 ,  </a:t>
            </a:r>
            <a:r>
              <a:rPr lang="en-US" altLang="zh-CN" sz="2600" dirty="0" err="1">
                <a:solidFill>
                  <a:srgbClr val="5B4A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Mirjalili</a:t>
            </a:r>
            <a:r>
              <a:rPr lang="en-US" altLang="zh-CN" sz="2600" dirty="0">
                <a:solidFill>
                  <a:srgbClr val="5B4A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,  Tehrani S A . Parton and </a:t>
            </a:r>
            <a:r>
              <a:rPr lang="en-US" altLang="zh-CN" sz="2600" dirty="0" err="1">
                <a:solidFill>
                  <a:srgbClr val="5B4A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Valon</a:t>
            </a:r>
            <a:r>
              <a:rPr lang="en-US" altLang="zh-CN" sz="2600" dirty="0">
                <a:solidFill>
                  <a:srgbClr val="5B4A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Distributions in the Nuclei[J]. International Journal of Theoretical Physics, 2020, 59(1</a:t>
            </a:r>
            <a:r>
              <a:rPr lang="en-US" altLang="zh-CN" sz="2600" dirty="0" smtClean="0">
                <a:solidFill>
                  <a:srgbClr val="5B4A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).</a:t>
            </a:r>
          </a:p>
          <a:p>
            <a:r>
              <a:rPr lang="en-US" altLang="zh-CN" sz="2600" dirty="0" smtClean="0">
                <a:solidFill>
                  <a:srgbClr val="5B4A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[2] </a:t>
            </a:r>
            <a:r>
              <a:rPr lang="en-US" altLang="zh-CN" sz="2600" dirty="0">
                <a:solidFill>
                  <a:srgbClr val="5B4A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Hwa R C . The Role of </a:t>
            </a:r>
            <a:r>
              <a:rPr lang="en-US" altLang="zh-CN" sz="2600" dirty="0" err="1">
                <a:solidFill>
                  <a:srgbClr val="5B4A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Valons</a:t>
            </a:r>
            <a:r>
              <a:rPr lang="en-US" altLang="zh-CN" sz="2600" dirty="0">
                <a:solidFill>
                  <a:srgbClr val="5B4A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 Low $</a:t>
            </a:r>
            <a:r>
              <a:rPr lang="en-US" altLang="zh-CN" sz="2600" dirty="0" err="1">
                <a:solidFill>
                  <a:srgbClr val="5B4A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p_T</a:t>
            </a:r>
            <a:r>
              <a:rPr lang="en-US" altLang="zh-CN" sz="2600" dirty="0">
                <a:solidFill>
                  <a:srgbClr val="5B4A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Physics.  1980</a:t>
            </a:r>
            <a:r>
              <a:rPr lang="en-US" altLang="zh-CN" sz="2600" dirty="0" smtClean="0">
                <a:solidFill>
                  <a:srgbClr val="5B4A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r>
              <a:rPr lang="en-US" altLang="zh-CN" sz="2600" dirty="0" smtClean="0">
                <a:solidFill>
                  <a:srgbClr val="5B4A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[3] </a:t>
            </a:r>
            <a:r>
              <a:rPr lang="en-US" altLang="zh-CN" sz="2600" dirty="0">
                <a:solidFill>
                  <a:srgbClr val="5B4A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Hwa R C ,  Yang C B . Parton Distributions in the </a:t>
            </a:r>
            <a:r>
              <a:rPr lang="en-US" altLang="zh-CN" sz="2600" dirty="0" err="1">
                <a:solidFill>
                  <a:srgbClr val="5B4A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Valon</a:t>
            </a:r>
            <a:r>
              <a:rPr lang="en-US" altLang="zh-CN" sz="2600" dirty="0">
                <a:solidFill>
                  <a:srgbClr val="5B4A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Model[J]. Physical Review C, 2002, 66(2):207-212</a:t>
            </a:r>
            <a:r>
              <a:rPr lang="en-US" altLang="zh-CN" sz="2600" dirty="0" smtClean="0">
                <a:solidFill>
                  <a:srgbClr val="5B4A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r>
              <a:rPr lang="en-US" altLang="zh-CN" sz="2600" dirty="0" smtClean="0">
                <a:solidFill>
                  <a:srgbClr val="5B4A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[4] </a:t>
            </a:r>
            <a:r>
              <a:rPr lang="en-US" altLang="zh-CN" sz="2600" dirty="0">
                <a:solidFill>
                  <a:srgbClr val="5B4A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Hwa R C ,  Yang C B . Production of strange particles at intermediate </a:t>
            </a:r>
            <a:r>
              <a:rPr lang="en-US" altLang="zh-CN" sz="2600" dirty="0" err="1">
                <a:solidFill>
                  <a:srgbClr val="5B4A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  <a:r>
              <a:rPr lang="en-US" altLang="zh-CN" sz="2600" dirty="0">
                <a:solidFill>
                  <a:srgbClr val="5B4A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at RHIC[J]. physics, 2006.</a:t>
            </a:r>
            <a:endParaRPr lang="zh-CN" altLang="en-US" sz="2600" dirty="0">
              <a:solidFill>
                <a:srgbClr val="5B4A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295054" y="1555750"/>
            <a:ext cx="685800" cy="68580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 rot="10800000">
            <a:off x="11111881" y="5377545"/>
            <a:ext cx="685800" cy="685800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4325257" y="5428343"/>
            <a:ext cx="3541486" cy="753938"/>
          </a:xfrm>
          <a:prstGeom prst="rect">
            <a:avLst/>
          </a:prstGeom>
          <a:solidFill>
            <a:srgbClr val="5B4A42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B4A42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601028" y="5540125"/>
            <a:ext cx="3483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参考了</a:t>
            </a:r>
            <a:r>
              <a:rPr lang="en-US" altLang="zh-CN" sz="2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wikipedia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973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647334"/>
            <a:ext cx="12192000" cy="210932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3906090"/>
            <a:ext cx="12192000" cy="138968"/>
          </a:xfrm>
          <a:prstGeom prst="rect">
            <a:avLst/>
          </a:prstGeom>
          <a:solidFill>
            <a:srgbClr val="942923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-1" y="1364501"/>
            <a:ext cx="12192000" cy="138968"/>
          </a:xfrm>
          <a:prstGeom prst="rect">
            <a:avLst/>
          </a:prstGeom>
          <a:solidFill>
            <a:srgbClr val="942923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4"/>
          <p:cNvSpPr txBox="1"/>
          <p:nvPr/>
        </p:nvSpPr>
        <p:spPr>
          <a:xfrm>
            <a:off x="4689410" y="2406285"/>
            <a:ext cx="28131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latin typeface="+mn-ea"/>
              </a:rPr>
              <a:t>谢 谢</a:t>
            </a:r>
            <a:endParaRPr lang="zh-CN" altLang="en-US" sz="6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072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8319" y="374600"/>
            <a:ext cx="1719283" cy="530374"/>
          </a:xfrm>
          <a:prstGeom prst="rect">
            <a:avLst/>
          </a:prstGeom>
          <a:blipFill dpi="0" rotWithShape="1">
            <a:blip r:embed="rId2"/>
            <a:srcRect/>
            <a:tile tx="0" ty="0" sx="93000" sy="100000" flip="none" algn="tl"/>
          </a:blip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372662"/>
            <a:ext cx="480536" cy="530374"/>
          </a:xfrm>
          <a:prstGeom prst="rect">
            <a:avLst/>
          </a:prstGeom>
          <a:blipFill dpi="0" rotWithShape="1">
            <a:blip r:embed="rId2"/>
            <a:srcRect/>
            <a:tile tx="0" ty="0" sx="93000" sy="100000" flip="none" algn="tl"/>
          </a:blip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80536" y="372662"/>
            <a:ext cx="1317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C0000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目  录</a:t>
            </a:r>
            <a:endParaRPr lang="zh-CN" altLang="en-US" sz="3200" dirty="0">
              <a:solidFill>
                <a:srgbClr val="C00000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914210" y="1736594"/>
            <a:ext cx="5559480" cy="697724"/>
            <a:chOff x="4758000" y="1859597"/>
            <a:chExt cx="5559480" cy="821739"/>
          </a:xfrm>
        </p:grpSpPr>
        <p:sp>
          <p:nvSpPr>
            <p:cNvPr id="5" name="矩形 4"/>
            <p:cNvSpPr/>
            <p:nvPr/>
          </p:nvSpPr>
          <p:spPr>
            <a:xfrm>
              <a:off x="4758000" y="2005279"/>
              <a:ext cx="682680" cy="530374"/>
            </a:xfrm>
            <a:prstGeom prst="rect">
              <a:avLst/>
            </a:prstGeom>
            <a:blipFill dpi="0" rotWithShape="1">
              <a:blip r:embed="rId2"/>
              <a:srcRect/>
              <a:tile tx="0" ty="0" sx="93000" sy="100000" flip="none" algn="tl"/>
            </a:blipFill>
            <a:ln>
              <a:noFill/>
            </a:ln>
            <a:effectLst>
              <a:outerShdw blurRad="203200" dist="50800" dir="5400000" sx="105000" sy="105000" algn="ctr" rotWithShape="0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334000" y="1859597"/>
              <a:ext cx="4983480" cy="821739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  <a:effectLst>
              <a:outerShdw blurRad="203200" dist="50800" dir="5400000" sx="105000" sy="105000" algn="ctr" rotWithShape="0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758000" y="1993467"/>
              <a:ext cx="480060" cy="652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000" dirty="0" smtClean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</a:t>
              </a:r>
              <a:endParaRPr lang="zh-CN" altLang="en-US" sz="30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8" name="Freeform 9"/>
          <p:cNvSpPr>
            <a:spLocks noEditPoints="1"/>
          </p:cNvSpPr>
          <p:nvPr/>
        </p:nvSpPr>
        <p:spPr bwMode="black">
          <a:xfrm>
            <a:off x="3085603" y="493849"/>
            <a:ext cx="288000" cy="288000"/>
          </a:xfrm>
          <a:custGeom>
            <a:avLst/>
            <a:gdLst>
              <a:gd name="T0" fmla="*/ 88 w 149"/>
              <a:gd name="T1" fmla="*/ 67 h 149"/>
              <a:gd name="T2" fmla="*/ 65 w 149"/>
              <a:gd name="T3" fmla="*/ 46 h 149"/>
              <a:gd name="T4" fmla="*/ 84 w 149"/>
              <a:gd name="T5" fmla="*/ 46 h 149"/>
              <a:gd name="T6" fmla="*/ 115 w 149"/>
              <a:gd name="T7" fmla="*/ 75 h 149"/>
              <a:gd name="T8" fmla="*/ 84 w 149"/>
              <a:gd name="T9" fmla="*/ 104 h 149"/>
              <a:gd name="T10" fmla="*/ 65 w 149"/>
              <a:gd name="T11" fmla="*/ 104 h 149"/>
              <a:gd name="T12" fmla="*/ 88 w 149"/>
              <a:gd name="T13" fmla="*/ 82 h 149"/>
              <a:gd name="T14" fmla="*/ 36 w 149"/>
              <a:gd name="T15" fmla="*/ 82 h 149"/>
              <a:gd name="T16" fmla="*/ 36 w 149"/>
              <a:gd name="T17" fmla="*/ 67 h 149"/>
              <a:gd name="T18" fmla="*/ 88 w 149"/>
              <a:gd name="T19" fmla="*/ 67 h 149"/>
              <a:gd name="T20" fmla="*/ 74 w 149"/>
              <a:gd name="T21" fmla="*/ 9 h 149"/>
              <a:gd name="T22" fmla="*/ 140 w 149"/>
              <a:gd name="T23" fmla="*/ 75 h 149"/>
              <a:gd name="T24" fmla="*/ 74 w 149"/>
              <a:gd name="T25" fmla="*/ 140 h 149"/>
              <a:gd name="T26" fmla="*/ 9 w 149"/>
              <a:gd name="T27" fmla="*/ 75 h 149"/>
              <a:gd name="T28" fmla="*/ 74 w 149"/>
              <a:gd name="T29" fmla="*/ 9 h 149"/>
              <a:gd name="T30" fmla="*/ 74 w 149"/>
              <a:gd name="T31" fmla="*/ 0 h 149"/>
              <a:gd name="T32" fmla="*/ 0 w 149"/>
              <a:gd name="T33" fmla="*/ 75 h 149"/>
              <a:gd name="T34" fmla="*/ 74 w 149"/>
              <a:gd name="T35" fmla="*/ 149 h 149"/>
              <a:gd name="T36" fmla="*/ 149 w 149"/>
              <a:gd name="T37" fmla="*/ 75 h 149"/>
              <a:gd name="T38" fmla="*/ 74 w 149"/>
              <a:gd name="T39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9" h="149">
                <a:moveTo>
                  <a:pt x="88" y="67"/>
                </a:moveTo>
                <a:cubicBezTo>
                  <a:pt x="65" y="46"/>
                  <a:pt x="65" y="46"/>
                  <a:pt x="65" y="46"/>
                </a:cubicBezTo>
                <a:cubicBezTo>
                  <a:pt x="84" y="46"/>
                  <a:pt x="84" y="46"/>
                  <a:pt x="84" y="46"/>
                </a:cubicBezTo>
                <a:cubicBezTo>
                  <a:pt x="115" y="75"/>
                  <a:pt x="115" y="75"/>
                  <a:pt x="115" y="75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88" y="82"/>
                  <a:pt x="88" y="82"/>
                  <a:pt x="88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67"/>
                  <a:pt x="36" y="67"/>
                  <a:pt x="36" y="67"/>
                </a:cubicBezTo>
                <a:lnTo>
                  <a:pt x="88" y="67"/>
                </a:lnTo>
                <a:close/>
                <a:moveTo>
                  <a:pt x="74" y="9"/>
                </a:moveTo>
                <a:cubicBezTo>
                  <a:pt x="110" y="9"/>
                  <a:pt x="140" y="39"/>
                  <a:pt x="140" y="75"/>
                </a:cubicBezTo>
                <a:cubicBezTo>
                  <a:pt x="140" y="111"/>
                  <a:pt x="110" y="140"/>
                  <a:pt x="74" y="140"/>
                </a:cubicBezTo>
                <a:cubicBezTo>
                  <a:pt x="38" y="140"/>
                  <a:pt x="9" y="111"/>
                  <a:pt x="9" y="75"/>
                </a:cubicBezTo>
                <a:cubicBezTo>
                  <a:pt x="9" y="39"/>
                  <a:pt x="38" y="9"/>
                  <a:pt x="74" y="9"/>
                </a:cubicBezTo>
                <a:moveTo>
                  <a:pt x="74" y="0"/>
                </a:moveTo>
                <a:cubicBezTo>
                  <a:pt x="33" y="0"/>
                  <a:pt x="0" y="33"/>
                  <a:pt x="0" y="75"/>
                </a:cubicBezTo>
                <a:cubicBezTo>
                  <a:pt x="0" y="116"/>
                  <a:pt x="33" y="149"/>
                  <a:pt x="74" y="149"/>
                </a:cubicBezTo>
                <a:cubicBezTo>
                  <a:pt x="116" y="149"/>
                  <a:pt x="149" y="116"/>
                  <a:pt x="149" y="75"/>
                </a:cubicBezTo>
                <a:cubicBezTo>
                  <a:pt x="149" y="33"/>
                  <a:pt x="116" y="0"/>
                  <a:pt x="74" y="0"/>
                </a:cubicBezTo>
              </a:path>
            </a:pathLst>
          </a:custGeom>
          <a:solidFill>
            <a:sysClr val="window" lastClr="FFFFFF">
              <a:alpha val="94000"/>
            </a:sysClr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548640" tIns="146304" rIns="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 Light" panose="020F0302020204030204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914210" y="2836505"/>
            <a:ext cx="5564850" cy="697724"/>
            <a:chOff x="4758000" y="3018130"/>
            <a:chExt cx="5564850" cy="821739"/>
          </a:xfrm>
        </p:grpSpPr>
        <p:sp>
          <p:nvSpPr>
            <p:cNvPr id="9" name="矩形 8"/>
            <p:cNvSpPr/>
            <p:nvPr/>
          </p:nvSpPr>
          <p:spPr>
            <a:xfrm>
              <a:off x="9640170" y="3163813"/>
              <a:ext cx="682680" cy="530374"/>
            </a:xfrm>
            <a:prstGeom prst="rect">
              <a:avLst/>
            </a:prstGeom>
            <a:blipFill dpi="0" rotWithShape="1">
              <a:blip r:embed="rId2"/>
              <a:srcRect/>
              <a:tile tx="0" ty="0" sx="93000" sy="100000" flip="none" algn="tl"/>
            </a:blipFill>
            <a:ln>
              <a:noFill/>
            </a:ln>
            <a:effectLst>
              <a:outerShdw blurRad="203200" dist="50800" dir="5400000" sx="105000" sy="105000" algn="ctr" rotWithShape="0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4758000" y="3018130"/>
              <a:ext cx="4983480" cy="821739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  <a:effectLst>
              <a:outerShdw blurRad="203200" dist="50800" dir="5400000" sx="105000" sy="105000" algn="ctr" rotWithShape="0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842790" y="3152000"/>
              <a:ext cx="480060" cy="652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0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endParaRPr lang="zh-CN" altLang="en-US" sz="30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914210" y="3936416"/>
            <a:ext cx="5559480" cy="697724"/>
            <a:chOff x="4758000" y="1859597"/>
            <a:chExt cx="5559480" cy="821739"/>
          </a:xfrm>
        </p:grpSpPr>
        <p:sp>
          <p:nvSpPr>
            <p:cNvPr id="15" name="矩形 14"/>
            <p:cNvSpPr/>
            <p:nvPr/>
          </p:nvSpPr>
          <p:spPr>
            <a:xfrm>
              <a:off x="4758000" y="2005279"/>
              <a:ext cx="682680" cy="530374"/>
            </a:xfrm>
            <a:prstGeom prst="rect">
              <a:avLst/>
            </a:prstGeom>
            <a:blipFill dpi="0" rotWithShape="1">
              <a:blip r:embed="rId2"/>
              <a:srcRect/>
              <a:tile tx="0" ty="0" sx="93000" sy="100000" flip="none" algn="tl"/>
            </a:blipFill>
            <a:ln>
              <a:noFill/>
            </a:ln>
            <a:effectLst>
              <a:outerShdw blurRad="203200" dist="50800" dir="5400000" sx="105000" sy="105000" algn="ctr" rotWithShape="0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5334000" y="1859597"/>
              <a:ext cx="4983480" cy="821739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  <a:effectLst>
              <a:outerShdw blurRad="203200" dist="50800" dir="5400000" sx="105000" sy="105000" algn="ctr" rotWithShape="0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758000" y="1993467"/>
              <a:ext cx="480060" cy="652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0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endParaRPr lang="zh-CN" altLang="en-US" sz="30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914210" y="5036326"/>
            <a:ext cx="5564850" cy="697724"/>
            <a:chOff x="4758000" y="3018130"/>
            <a:chExt cx="5564850" cy="821739"/>
          </a:xfrm>
        </p:grpSpPr>
        <p:sp>
          <p:nvSpPr>
            <p:cNvPr id="19" name="矩形 18"/>
            <p:cNvSpPr/>
            <p:nvPr/>
          </p:nvSpPr>
          <p:spPr>
            <a:xfrm>
              <a:off x="9640170" y="3163813"/>
              <a:ext cx="682680" cy="530374"/>
            </a:xfrm>
            <a:prstGeom prst="rect">
              <a:avLst/>
            </a:prstGeom>
            <a:blipFill dpi="0" rotWithShape="1">
              <a:blip r:embed="rId2"/>
              <a:srcRect/>
              <a:tile tx="0" ty="0" sx="93000" sy="100000" flip="none" algn="tl"/>
            </a:blipFill>
            <a:ln>
              <a:noFill/>
            </a:ln>
            <a:effectLst>
              <a:outerShdw blurRad="203200" dist="50800" dir="5400000" sx="105000" sy="105000" algn="ctr" rotWithShape="0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4758000" y="3018130"/>
              <a:ext cx="4983480" cy="821739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  <a:effectLst>
              <a:outerShdw blurRad="203200" dist="50800" dir="5400000" sx="105000" sy="105000" algn="ctr" rotWithShape="0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842790" y="3152000"/>
              <a:ext cx="480060" cy="652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000" dirty="0" smtClean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4</a:t>
              </a:r>
              <a:endParaRPr lang="zh-CN" altLang="en-US" sz="30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5919829" y="1793069"/>
            <a:ext cx="34832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Valon</a:t>
            </a:r>
            <a:r>
              <a:rPr lang="en-US" altLang="zh-CN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model</a:t>
            </a:r>
            <a:r>
              <a:rPr lang="zh-CN" altLang="en-US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919829" y="2892980"/>
            <a:ext cx="34832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Low-</a:t>
            </a:r>
            <a:r>
              <a:rPr lang="en-US" altLang="zh-CN" sz="3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  <a:r>
              <a:rPr lang="zh-CN" altLang="en-US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下的</a:t>
            </a:r>
            <a:r>
              <a:rPr lang="en-US" altLang="zh-CN" sz="3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valon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919828" y="3992891"/>
            <a:ext cx="44869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Proton</a:t>
            </a:r>
            <a:r>
              <a:rPr lang="zh-CN" altLang="en-US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3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valon</a:t>
            </a:r>
            <a:r>
              <a:rPr lang="en-US" altLang="zh-CN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model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919829" y="5092801"/>
            <a:ext cx="34832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问题讨论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68" y="1620239"/>
            <a:ext cx="3431178" cy="382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76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-258417" y="554344"/>
            <a:ext cx="10902924" cy="697725"/>
            <a:chOff x="-258417" y="554344"/>
            <a:chExt cx="10902924" cy="697725"/>
          </a:xfrm>
        </p:grpSpPr>
        <p:grpSp>
          <p:nvGrpSpPr>
            <p:cNvPr id="2" name="组合 1"/>
            <p:cNvGrpSpPr/>
            <p:nvPr/>
          </p:nvGrpSpPr>
          <p:grpSpPr>
            <a:xfrm>
              <a:off x="298174" y="554344"/>
              <a:ext cx="10346333" cy="697724"/>
              <a:chOff x="4986600" y="1039001"/>
              <a:chExt cx="10346333" cy="697724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4986600" y="1039001"/>
                <a:ext cx="5559480" cy="697724"/>
                <a:chOff x="4758000" y="1859597"/>
                <a:chExt cx="5559480" cy="821739"/>
              </a:xfrm>
            </p:grpSpPr>
            <p:sp>
              <p:nvSpPr>
                <p:cNvPr id="5" name="矩形 4"/>
                <p:cNvSpPr/>
                <p:nvPr/>
              </p:nvSpPr>
              <p:spPr>
                <a:xfrm>
                  <a:off x="4758000" y="2005279"/>
                  <a:ext cx="682680" cy="530374"/>
                </a:xfrm>
                <a:prstGeom prst="rect">
                  <a:avLst/>
                </a:prstGeom>
                <a:blipFill dpi="0" rotWithShape="1">
                  <a:blip r:embed="rId2"/>
                  <a:srcRect/>
                  <a:tile tx="0" ty="0" sx="93000" sy="100000" flip="none" algn="tl"/>
                </a:blipFill>
                <a:ln>
                  <a:noFill/>
                </a:ln>
                <a:effectLst>
                  <a:outerShdw blurRad="203200" dist="50800" dir="5400000" sx="105000" sy="105000" algn="ctr" rotWithShape="0">
                    <a:srgbClr val="000000">
                      <a:alpha val="32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5334000" y="1859597"/>
                  <a:ext cx="4983480" cy="82173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>
                  <a:outerShdw blurRad="203200" dist="50800" dir="5400000" sx="105000" sy="105000" algn="ctr" rotWithShape="0">
                    <a:srgbClr val="000000">
                      <a:alpha val="32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" name="文本框 6"/>
                <p:cNvSpPr txBox="1"/>
                <p:nvPr/>
              </p:nvSpPr>
              <p:spPr>
                <a:xfrm>
                  <a:off x="4857390" y="1993467"/>
                  <a:ext cx="480060" cy="6524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000" dirty="0">
                      <a:solidFill>
                        <a:schemeClr val="bg1"/>
                      </a:solidFill>
                      <a:latin typeface="Meiryo" panose="020B0604030504040204" pitchFamily="34" charset="-128"/>
                      <a:ea typeface="Meiryo" panose="020B0604030504040204" pitchFamily="34" charset="-128"/>
                    </a:rPr>
                    <a:t>1</a:t>
                  </a:r>
                  <a:endParaRPr lang="zh-CN" altLang="en-US" sz="3000" dirty="0">
                    <a:solidFill>
                      <a:schemeClr val="bg1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4" name="文本框 3"/>
              <p:cNvSpPr txBox="1"/>
              <p:nvPr/>
            </p:nvSpPr>
            <p:spPr>
              <a:xfrm>
                <a:off x="5669280" y="1140109"/>
                <a:ext cx="96636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深度非弹性散射                  </a:t>
                </a:r>
                <a:r>
                  <a:rPr lang="en-US" altLang="zh-CN" sz="2800" dirty="0" smtClean="0"/>
                  <a:t>Deep </a:t>
                </a:r>
                <a:r>
                  <a:rPr lang="en-US" altLang="zh-CN" sz="2800" dirty="0"/>
                  <a:t>inelastic </a:t>
                </a:r>
                <a:r>
                  <a:rPr lang="en-US" altLang="zh-CN" sz="2800" dirty="0" smtClean="0"/>
                  <a:t>scattering</a:t>
                </a:r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-258417" y="554345"/>
              <a:ext cx="556591" cy="697724"/>
            </a:xfrm>
            <a:prstGeom prst="rect">
              <a:avLst/>
            </a:prstGeom>
            <a:blipFill dpi="0" rotWithShape="1">
              <a:blip r:embed="rId2"/>
              <a:srcRect/>
              <a:tile tx="0" ty="0" sx="93000" sy="100000" flip="none" algn="tl"/>
            </a:blipFill>
            <a:ln>
              <a:noFill/>
            </a:ln>
            <a:effectLst>
              <a:outerShdw blurRad="203200" dist="50800" dir="5400000" sx="105000" sy="105000" algn="ctr" rotWithShape="0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245724" y="795046"/>
            <a:ext cx="4987718" cy="568118"/>
            <a:chOff x="6096000" y="1939137"/>
            <a:chExt cx="4987718" cy="568118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6096000" y="2223196"/>
              <a:ext cx="441960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/>
            <p:cNvSpPr/>
            <p:nvPr/>
          </p:nvSpPr>
          <p:spPr>
            <a:xfrm>
              <a:off x="10515600" y="1939137"/>
              <a:ext cx="568118" cy="568118"/>
            </a:xfrm>
            <a:prstGeom prst="ellipse">
              <a:avLst/>
            </a:prstGeom>
            <a:solidFill>
              <a:srgbClr val="5B4A42"/>
            </a:solidFill>
            <a:ln>
              <a:noFill/>
            </a:ln>
            <a:effectLst>
              <a:outerShdw blurRad="50800" dist="38100" dir="2700000" sx="101000" sy="101000" algn="tl" rotWithShape="0">
                <a:schemeClr val="bg1">
                  <a:lumMod val="50000"/>
                  <a:alpha val="4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Freeform 9"/>
            <p:cNvSpPr>
              <a:spLocks noEditPoints="1"/>
            </p:cNvSpPr>
            <p:nvPr/>
          </p:nvSpPr>
          <p:spPr bwMode="black">
            <a:xfrm rot="10800000">
              <a:off x="10607995" y="2031533"/>
              <a:ext cx="383328" cy="383328"/>
            </a:xfrm>
            <a:custGeom>
              <a:avLst/>
              <a:gdLst>
                <a:gd name="T0" fmla="*/ 88 w 149"/>
                <a:gd name="T1" fmla="*/ 67 h 149"/>
                <a:gd name="T2" fmla="*/ 65 w 149"/>
                <a:gd name="T3" fmla="*/ 46 h 149"/>
                <a:gd name="T4" fmla="*/ 84 w 149"/>
                <a:gd name="T5" fmla="*/ 46 h 149"/>
                <a:gd name="T6" fmla="*/ 115 w 149"/>
                <a:gd name="T7" fmla="*/ 75 h 149"/>
                <a:gd name="T8" fmla="*/ 84 w 149"/>
                <a:gd name="T9" fmla="*/ 104 h 149"/>
                <a:gd name="T10" fmla="*/ 65 w 149"/>
                <a:gd name="T11" fmla="*/ 104 h 149"/>
                <a:gd name="T12" fmla="*/ 88 w 149"/>
                <a:gd name="T13" fmla="*/ 82 h 149"/>
                <a:gd name="T14" fmla="*/ 36 w 149"/>
                <a:gd name="T15" fmla="*/ 82 h 149"/>
                <a:gd name="T16" fmla="*/ 36 w 149"/>
                <a:gd name="T17" fmla="*/ 67 h 149"/>
                <a:gd name="T18" fmla="*/ 88 w 149"/>
                <a:gd name="T19" fmla="*/ 67 h 149"/>
                <a:gd name="T20" fmla="*/ 74 w 149"/>
                <a:gd name="T21" fmla="*/ 9 h 149"/>
                <a:gd name="T22" fmla="*/ 140 w 149"/>
                <a:gd name="T23" fmla="*/ 75 h 149"/>
                <a:gd name="T24" fmla="*/ 74 w 149"/>
                <a:gd name="T25" fmla="*/ 140 h 149"/>
                <a:gd name="T26" fmla="*/ 9 w 149"/>
                <a:gd name="T27" fmla="*/ 75 h 149"/>
                <a:gd name="T28" fmla="*/ 74 w 149"/>
                <a:gd name="T29" fmla="*/ 9 h 149"/>
                <a:gd name="T30" fmla="*/ 74 w 149"/>
                <a:gd name="T31" fmla="*/ 0 h 149"/>
                <a:gd name="T32" fmla="*/ 0 w 149"/>
                <a:gd name="T33" fmla="*/ 75 h 149"/>
                <a:gd name="T34" fmla="*/ 74 w 149"/>
                <a:gd name="T35" fmla="*/ 149 h 149"/>
                <a:gd name="T36" fmla="*/ 149 w 149"/>
                <a:gd name="T37" fmla="*/ 75 h 149"/>
                <a:gd name="T38" fmla="*/ 74 w 149"/>
                <a:gd name="T39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9" h="149">
                  <a:moveTo>
                    <a:pt x="88" y="67"/>
                  </a:moveTo>
                  <a:cubicBezTo>
                    <a:pt x="65" y="46"/>
                    <a:pt x="65" y="46"/>
                    <a:pt x="65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115" y="75"/>
                    <a:pt x="115" y="75"/>
                    <a:pt x="115" y="75"/>
                  </a:cubicBezTo>
                  <a:cubicBezTo>
                    <a:pt x="84" y="104"/>
                    <a:pt x="84" y="104"/>
                    <a:pt x="84" y="104"/>
                  </a:cubicBezTo>
                  <a:cubicBezTo>
                    <a:pt x="65" y="104"/>
                    <a:pt x="65" y="104"/>
                    <a:pt x="65" y="104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36" y="82"/>
                    <a:pt x="36" y="82"/>
                    <a:pt x="36" y="82"/>
                  </a:cubicBezTo>
                  <a:cubicBezTo>
                    <a:pt x="36" y="67"/>
                    <a:pt x="36" y="67"/>
                    <a:pt x="36" y="67"/>
                  </a:cubicBezTo>
                  <a:lnTo>
                    <a:pt x="88" y="67"/>
                  </a:lnTo>
                  <a:close/>
                  <a:moveTo>
                    <a:pt x="74" y="9"/>
                  </a:moveTo>
                  <a:cubicBezTo>
                    <a:pt x="110" y="9"/>
                    <a:pt x="140" y="39"/>
                    <a:pt x="140" y="75"/>
                  </a:cubicBezTo>
                  <a:cubicBezTo>
                    <a:pt x="140" y="111"/>
                    <a:pt x="110" y="140"/>
                    <a:pt x="74" y="140"/>
                  </a:cubicBezTo>
                  <a:cubicBezTo>
                    <a:pt x="38" y="140"/>
                    <a:pt x="9" y="111"/>
                    <a:pt x="9" y="75"/>
                  </a:cubicBezTo>
                  <a:cubicBezTo>
                    <a:pt x="9" y="39"/>
                    <a:pt x="38" y="9"/>
                    <a:pt x="74" y="9"/>
                  </a:cubicBezTo>
                  <a:moveTo>
                    <a:pt x="74" y="0"/>
                  </a:moveTo>
                  <a:cubicBezTo>
                    <a:pt x="33" y="0"/>
                    <a:pt x="0" y="33"/>
                    <a:pt x="0" y="75"/>
                  </a:cubicBezTo>
                  <a:cubicBezTo>
                    <a:pt x="0" y="116"/>
                    <a:pt x="33" y="149"/>
                    <a:pt x="74" y="149"/>
                  </a:cubicBezTo>
                  <a:cubicBezTo>
                    <a:pt x="116" y="149"/>
                    <a:pt x="149" y="116"/>
                    <a:pt x="149" y="75"/>
                  </a:cubicBezTo>
                  <a:cubicBezTo>
                    <a:pt x="149" y="33"/>
                    <a:pt x="116" y="0"/>
                    <a:pt x="74" y="0"/>
                  </a:cubicBezTo>
                </a:path>
              </a:pathLst>
            </a:custGeom>
            <a:solidFill>
              <a:sysClr val="window" lastClr="FFFFFF">
                <a:alpha val="94000"/>
              </a:sys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548640" tIns="146304" rIns="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 Light" panose="020F0302020204030204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4615542" y="1461102"/>
            <a:ext cx="690589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 smtClean="0">
                <a:latin typeface="+mj-lt"/>
              </a:rPr>
              <a:t>	Deep:</a:t>
            </a:r>
            <a:r>
              <a:rPr lang="zh-CN" altLang="en-US" sz="2200" dirty="0" smtClean="0">
                <a:latin typeface="+mj-lt"/>
              </a:rPr>
              <a:t>轻子能量很高</a:t>
            </a:r>
            <a:r>
              <a:rPr lang="en-US" altLang="zh-CN" sz="2200" dirty="0" smtClean="0">
                <a:latin typeface="+mj-lt"/>
              </a:rPr>
              <a:t>,</a:t>
            </a:r>
            <a:r>
              <a:rPr lang="zh-CN" altLang="en-US" sz="2200" dirty="0" smtClean="0">
                <a:latin typeface="+mj-lt"/>
              </a:rPr>
              <a:t>从而有更短的波长</a:t>
            </a:r>
            <a:r>
              <a:rPr lang="en-US" altLang="zh-CN" sz="2200" dirty="0" smtClean="0">
                <a:latin typeface="+mj-lt"/>
              </a:rPr>
              <a:t>,</a:t>
            </a:r>
            <a:r>
              <a:rPr lang="zh-CN" altLang="en-US" sz="2200" dirty="0" smtClean="0">
                <a:latin typeface="+mj-lt"/>
              </a:rPr>
              <a:t>可以探索小于强子尺度的细节。</a:t>
            </a:r>
            <a:r>
              <a:rPr lang="en-US" altLang="zh-CN" sz="2200" dirty="0" smtClean="0">
                <a:latin typeface="+mj-lt"/>
              </a:rPr>
              <a:t>Inelastic:</a:t>
            </a:r>
            <a:r>
              <a:rPr lang="zh-CN" altLang="en-US" sz="2200" dirty="0" smtClean="0">
                <a:latin typeface="+mn-ea"/>
              </a:rPr>
              <a:t>轻子部分动能被目标吸收。</a:t>
            </a:r>
            <a:r>
              <a:rPr lang="en-US" altLang="zh-CN" sz="2200" dirty="0" smtClean="0">
                <a:latin typeface="+mj-lt"/>
              </a:rPr>
              <a:t>Scattering</a:t>
            </a:r>
            <a:r>
              <a:rPr lang="en-US" altLang="zh-CN" sz="2200" dirty="0" smtClean="0">
                <a:latin typeface="+mn-ea"/>
              </a:rPr>
              <a:t>:</a:t>
            </a:r>
            <a:r>
              <a:rPr lang="zh-CN" altLang="en-US" sz="2200" dirty="0" smtClean="0">
                <a:solidFill>
                  <a:srgbClr val="5B4A42"/>
                </a:solidFill>
                <a:latin typeface="+mn-ea"/>
              </a:rPr>
              <a:t>发射</a:t>
            </a:r>
            <a:r>
              <a:rPr lang="zh-CN" altLang="en-US" sz="2200" dirty="0">
                <a:solidFill>
                  <a:srgbClr val="5B4A42"/>
                </a:solidFill>
                <a:latin typeface="+mn-ea"/>
              </a:rPr>
              <a:t>轻子的</a:t>
            </a:r>
            <a:r>
              <a:rPr lang="zh-CN" altLang="en-US" sz="2200" dirty="0" smtClean="0">
                <a:solidFill>
                  <a:srgbClr val="5B4A42"/>
                </a:solidFill>
                <a:latin typeface="+mn-ea"/>
              </a:rPr>
              <a:t>散射</a:t>
            </a:r>
            <a:r>
              <a:rPr lang="en-US" altLang="zh-CN" sz="2200" dirty="0" smtClean="0">
                <a:solidFill>
                  <a:srgbClr val="5B4A42"/>
                </a:solidFill>
                <a:latin typeface="+mn-ea"/>
              </a:rPr>
              <a:t>,</a:t>
            </a:r>
            <a:r>
              <a:rPr lang="zh-CN" altLang="en-US" sz="2200" dirty="0" smtClean="0">
                <a:solidFill>
                  <a:srgbClr val="5B4A42"/>
                </a:solidFill>
                <a:latin typeface="+mn-ea"/>
              </a:rPr>
              <a:t>通过测量偏转角度获得过程有关信息。</a:t>
            </a:r>
            <a:endParaRPr lang="en-US" altLang="zh-CN" sz="2200" dirty="0" smtClean="0">
              <a:solidFill>
                <a:srgbClr val="5B4A42"/>
              </a:solidFill>
              <a:latin typeface="+mn-ea"/>
            </a:endParaRPr>
          </a:p>
          <a:p>
            <a:r>
              <a:rPr lang="en-US" altLang="zh-CN" sz="2200" dirty="0" smtClean="0">
                <a:solidFill>
                  <a:srgbClr val="5B4A42"/>
                </a:solidFill>
                <a:latin typeface="+mn-ea"/>
              </a:rPr>
              <a:t>	</a:t>
            </a:r>
            <a:r>
              <a:rPr lang="zh-CN" altLang="en-US" sz="2200" dirty="0" smtClean="0">
                <a:solidFill>
                  <a:srgbClr val="5B4A42"/>
                </a:solidFill>
                <a:latin typeface="+mn-ea"/>
              </a:rPr>
              <a:t>当高能轻子与目标非弹性碰撞时</a:t>
            </a:r>
            <a:r>
              <a:rPr lang="en-US" altLang="zh-CN" sz="2200" dirty="0" smtClean="0">
                <a:solidFill>
                  <a:srgbClr val="5B4A42"/>
                </a:solidFill>
                <a:latin typeface="+mn-ea"/>
              </a:rPr>
              <a:t>,</a:t>
            </a:r>
            <a:r>
              <a:rPr lang="zh-CN" altLang="en-US" sz="2200" dirty="0" smtClean="0">
                <a:solidFill>
                  <a:srgbClr val="5B4A42"/>
                </a:solidFill>
                <a:latin typeface="+mn-ea"/>
              </a:rPr>
              <a:t>被击碎</a:t>
            </a:r>
            <a:r>
              <a:rPr lang="en-US" altLang="zh-CN" sz="2200" dirty="0" smtClean="0">
                <a:solidFill>
                  <a:srgbClr val="5B4A42"/>
                </a:solidFill>
                <a:latin typeface="+mn-ea"/>
              </a:rPr>
              <a:t>(</a:t>
            </a:r>
            <a:r>
              <a:rPr lang="en-US" altLang="zh-CN" sz="2200" dirty="0">
                <a:solidFill>
                  <a:srgbClr val="5B4A42"/>
                </a:solidFill>
                <a:latin typeface="+mn-ea"/>
              </a:rPr>
              <a:t>shattered</a:t>
            </a:r>
            <a:r>
              <a:rPr lang="en-US" altLang="zh-CN" sz="2200" dirty="0" smtClean="0">
                <a:solidFill>
                  <a:srgbClr val="5B4A42"/>
                </a:solidFill>
                <a:latin typeface="+mn-ea"/>
              </a:rPr>
              <a:t>),</a:t>
            </a:r>
            <a:r>
              <a:rPr lang="zh-CN" altLang="en-US" sz="2200" dirty="0" smtClean="0">
                <a:solidFill>
                  <a:srgbClr val="5B4A42"/>
                </a:solidFill>
                <a:latin typeface="+mn-ea"/>
              </a:rPr>
              <a:t>发射出新强子粒子。但该过程被过分简化为目标强子的组成夸克被击出</a:t>
            </a:r>
            <a:r>
              <a:rPr lang="en-US" altLang="zh-CN" sz="2200" dirty="0">
                <a:solidFill>
                  <a:srgbClr val="5B4A42"/>
                </a:solidFill>
                <a:latin typeface="+mn-ea"/>
              </a:rPr>
              <a:t>(knocked out</a:t>
            </a:r>
            <a:r>
              <a:rPr lang="en-US" altLang="zh-CN" sz="2200" dirty="0" smtClean="0">
                <a:solidFill>
                  <a:srgbClr val="5B4A42"/>
                </a:solidFill>
                <a:latin typeface="+mn-ea"/>
              </a:rPr>
              <a:t>)</a:t>
            </a:r>
            <a:r>
              <a:rPr lang="zh-CN" altLang="en-US" sz="2200" dirty="0" smtClean="0">
                <a:solidFill>
                  <a:srgbClr val="5B4A42"/>
                </a:solidFill>
                <a:latin typeface="+mn-ea"/>
              </a:rPr>
              <a:t>。由于夸克禁闭，夸克并未实际被观测到</a:t>
            </a:r>
            <a:r>
              <a:rPr lang="en-US" altLang="zh-CN" sz="2200" dirty="0" smtClean="0">
                <a:solidFill>
                  <a:srgbClr val="5B4A42"/>
                </a:solidFill>
                <a:latin typeface="+mn-ea"/>
              </a:rPr>
              <a:t>,</a:t>
            </a:r>
            <a:r>
              <a:rPr lang="zh-CN" altLang="en-US" sz="2200" dirty="0" smtClean="0">
                <a:solidFill>
                  <a:srgbClr val="5B4A42"/>
                </a:solidFill>
                <a:latin typeface="+mn-ea"/>
              </a:rPr>
              <a:t>而是强子化产生了可观测粒子。</a:t>
            </a:r>
            <a:endParaRPr lang="en-US" altLang="zh-CN" sz="2200" dirty="0" smtClean="0">
              <a:solidFill>
                <a:srgbClr val="5B4A42"/>
              </a:solidFill>
              <a:latin typeface="+mn-ea"/>
            </a:endParaRPr>
          </a:p>
          <a:p>
            <a:r>
              <a:rPr lang="en-US" altLang="zh-CN" sz="2200" dirty="0">
                <a:solidFill>
                  <a:srgbClr val="5B4A42"/>
                </a:solidFill>
                <a:latin typeface="+mn-ea"/>
              </a:rPr>
              <a:t>	</a:t>
            </a:r>
            <a:r>
              <a:rPr lang="zh-CN" altLang="en-US" sz="2200" dirty="0" smtClean="0">
                <a:solidFill>
                  <a:srgbClr val="5B4A42"/>
                </a:solidFill>
                <a:latin typeface="+mn-ea"/>
              </a:rPr>
              <a:t>在微扰近似中</a:t>
            </a:r>
            <a:r>
              <a:rPr lang="en-US" altLang="zh-CN" sz="2200" dirty="0" smtClean="0">
                <a:solidFill>
                  <a:srgbClr val="5B4A42"/>
                </a:solidFill>
                <a:latin typeface="+mn-ea"/>
              </a:rPr>
              <a:t>,</a:t>
            </a:r>
            <a:r>
              <a:rPr lang="zh-CN" altLang="en-US" sz="2200" dirty="0" smtClean="0">
                <a:solidFill>
                  <a:srgbClr val="5B4A42"/>
                </a:solidFill>
                <a:latin typeface="+mn-ea"/>
              </a:rPr>
              <a:t>该过程可描述为轻子发射的高能新光子被强子吸收</a:t>
            </a:r>
            <a:r>
              <a:rPr lang="en-US" altLang="zh-CN" sz="2200" dirty="0" smtClean="0">
                <a:solidFill>
                  <a:srgbClr val="5B4A42"/>
                </a:solidFill>
                <a:latin typeface="+mn-ea"/>
              </a:rPr>
              <a:t>,</a:t>
            </a:r>
            <a:r>
              <a:rPr lang="zh-CN" altLang="en-US" sz="2200" dirty="0" smtClean="0">
                <a:solidFill>
                  <a:srgbClr val="5B4A42"/>
                </a:solidFill>
                <a:latin typeface="+mn-ea"/>
              </a:rPr>
              <a:t>将能量转移到了组成夸克上。</a:t>
            </a:r>
            <a:endParaRPr lang="en-US" altLang="zh-CN" sz="2200" dirty="0">
              <a:solidFill>
                <a:srgbClr val="5B4A42"/>
              </a:solidFill>
              <a:latin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74174" y="1576251"/>
            <a:ext cx="3602032" cy="3516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24" y="1493994"/>
            <a:ext cx="3598582" cy="359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0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>
            <a:endCxn id="16" idx="0"/>
          </p:cNvCxnSpPr>
          <p:nvPr/>
        </p:nvCxnSpPr>
        <p:spPr>
          <a:xfrm>
            <a:off x="1668022" y="3098968"/>
            <a:ext cx="8558018" cy="4534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 flipH="1">
            <a:off x="6317978" y="554344"/>
            <a:ext cx="6116071" cy="697725"/>
            <a:chOff x="-258417" y="554344"/>
            <a:chExt cx="6116071" cy="697725"/>
          </a:xfrm>
        </p:grpSpPr>
        <p:grpSp>
          <p:nvGrpSpPr>
            <p:cNvPr id="3" name="组合 2"/>
            <p:cNvGrpSpPr/>
            <p:nvPr/>
          </p:nvGrpSpPr>
          <p:grpSpPr>
            <a:xfrm>
              <a:off x="283264" y="554344"/>
              <a:ext cx="5574390" cy="697724"/>
              <a:chOff x="4971690" y="1039001"/>
              <a:chExt cx="5574390" cy="697724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4971690" y="1039001"/>
                <a:ext cx="5574390" cy="697724"/>
                <a:chOff x="4743090" y="1859597"/>
                <a:chExt cx="5574390" cy="821739"/>
              </a:xfrm>
            </p:grpSpPr>
            <p:sp>
              <p:nvSpPr>
                <p:cNvPr id="7" name="矩形 6"/>
                <p:cNvSpPr/>
                <p:nvPr/>
              </p:nvSpPr>
              <p:spPr>
                <a:xfrm>
                  <a:off x="4758000" y="2005279"/>
                  <a:ext cx="682680" cy="530374"/>
                </a:xfrm>
                <a:prstGeom prst="rect">
                  <a:avLst/>
                </a:prstGeom>
                <a:blipFill dpi="0" rotWithShape="1">
                  <a:blip r:embed="rId2"/>
                  <a:srcRect/>
                  <a:tile tx="0" ty="0" sx="93000" sy="100000" flip="none" algn="tl"/>
                </a:blipFill>
                <a:ln>
                  <a:noFill/>
                </a:ln>
                <a:effectLst>
                  <a:outerShdw blurRad="203200" dist="50800" dir="5400000" sx="105000" sy="105000" algn="ctr" rotWithShape="0">
                    <a:srgbClr val="000000">
                      <a:alpha val="32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5334000" y="1859597"/>
                  <a:ext cx="4983480" cy="82173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>
                  <a:outerShdw blurRad="203200" dist="50800" dir="5400000" sx="105000" sy="105000" algn="ctr" rotWithShape="0">
                    <a:srgbClr val="000000">
                      <a:alpha val="32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" name="文本框 8"/>
                <p:cNvSpPr txBox="1"/>
                <p:nvPr/>
              </p:nvSpPr>
              <p:spPr>
                <a:xfrm>
                  <a:off x="4743090" y="1993469"/>
                  <a:ext cx="480060" cy="6524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000" dirty="0">
                      <a:latin typeface="Meiryo" panose="020B0604030504040204" pitchFamily="34" charset="-128"/>
                      <a:ea typeface="Meiryo" panose="020B0604030504040204" pitchFamily="34" charset="-128"/>
                    </a:rPr>
                    <a:t>2</a:t>
                  </a:r>
                  <a:endParaRPr lang="zh-CN" altLang="en-US" sz="3000" dirty="0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6" name="文本框 5"/>
              <p:cNvSpPr txBox="1"/>
              <p:nvPr/>
            </p:nvSpPr>
            <p:spPr>
              <a:xfrm>
                <a:off x="6366075" y="1140109"/>
                <a:ext cx="348321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文献</a:t>
                </a:r>
                <a:r>
                  <a:rPr lang="en-US" altLang="zh-CN" sz="3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3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模型构建过程</a:t>
                </a:r>
                <a:endParaRPr lang="zh-CN" altLang="en-US" sz="3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-258417" y="554345"/>
              <a:ext cx="556591" cy="697724"/>
            </a:xfrm>
            <a:prstGeom prst="rect">
              <a:avLst/>
            </a:prstGeom>
            <a:blipFill dpi="0" rotWithShape="1">
              <a:blip r:embed="rId2"/>
              <a:srcRect/>
              <a:tile tx="0" ty="0" sx="93000" sy="100000" flip="none" algn="tl"/>
            </a:blipFill>
            <a:ln>
              <a:noFill/>
            </a:ln>
            <a:effectLst>
              <a:outerShdw blurRad="203200" dist="50800" dir="5400000" sx="105000" sy="105000" algn="ctr" rotWithShape="0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53440" y="1517529"/>
            <a:ext cx="9997440" cy="1554480"/>
            <a:chOff x="853440" y="1517529"/>
            <a:chExt cx="9997440" cy="1554480"/>
          </a:xfrm>
        </p:grpSpPr>
        <p:grpSp>
          <p:nvGrpSpPr>
            <p:cNvPr id="13" name="组合 12"/>
            <p:cNvGrpSpPr/>
            <p:nvPr/>
          </p:nvGrpSpPr>
          <p:grpSpPr>
            <a:xfrm>
              <a:off x="853440" y="1517529"/>
              <a:ext cx="1554480" cy="1554480"/>
              <a:chOff x="853440" y="1828800"/>
              <a:chExt cx="1645920" cy="1645920"/>
            </a:xfrm>
          </p:grpSpPr>
          <p:sp>
            <p:nvSpPr>
              <p:cNvPr id="10" name="同心圆 9"/>
              <p:cNvSpPr/>
              <p:nvPr/>
            </p:nvSpPr>
            <p:spPr>
              <a:xfrm>
                <a:off x="853440" y="1828800"/>
                <a:ext cx="1645920" cy="1645920"/>
              </a:xfrm>
              <a:prstGeom prst="donut">
                <a:avLst>
                  <a:gd name="adj" fmla="val 1757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>
                <a:outerShdw blurRad="203200" dist="50800" dir="5400000" sx="105000" sy="105000" algn="ctr" rotWithShape="0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空心弧 10"/>
              <p:cNvSpPr/>
              <p:nvPr/>
            </p:nvSpPr>
            <p:spPr>
              <a:xfrm rot="5400000" flipH="1">
                <a:off x="853440" y="1828800"/>
                <a:ext cx="1645200" cy="1645200"/>
              </a:xfrm>
              <a:prstGeom prst="blockArc">
                <a:avLst>
                  <a:gd name="adj1" fmla="val 14080386"/>
                  <a:gd name="adj2" fmla="val 21419914"/>
                  <a:gd name="adj3" fmla="val 17152"/>
                </a:avLst>
              </a:prstGeom>
              <a:solidFill>
                <a:srgbClr val="C00000"/>
              </a:solidFill>
              <a:ln>
                <a:noFill/>
              </a:ln>
              <a:effectLst>
                <a:outerShdw dist="50800" sx="1000" sy="1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287421" y="2420567"/>
                <a:ext cx="792392" cy="423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30%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2817111" y="1799421"/>
              <a:ext cx="80337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dirty="0" err="1"/>
                <a:t>Valon</a:t>
              </a:r>
              <a:r>
                <a:rPr lang="en-US" altLang="zh-CN" dirty="0"/>
                <a:t> model</a:t>
              </a:r>
              <a:r>
                <a:rPr lang="zh-CN" altLang="en-US" dirty="0"/>
                <a:t>中核子被假设为</a:t>
              </a:r>
              <a:r>
                <a:rPr lang="en-US" altLang="zh-CN" dirty="0"/>
                <a:t>3</a:t>
              </a:r>
              <a:r>
                <a:rPr lang="zh-CN" altLang="en-US" dirty="0"/>
                <a:t>个价夸克簇的束缚态。在高</a:t>
              </a:r>
              <a:r>
                <a:rPr lang="en-US" altLang="zh-CN" dirty="0"/>
                <a:t>Q2</a:t>
              </a:r>
              <a:r>
                <a:rPr lang="zh-CN" altLang="en-US" dirty="0"/>
                <a:t>时微扰</a:t>
              </a:r>
              <a:r>
                <a:rPr lang="en-US" altLang="zh-CN" dirty="0"/>
                <a:t>QCD</a:t>
              </a:r>
              <a:r>
                <a:rPr lang="zh-CN" altLang="en-US" dirty="0"/>
                <a:t>前导序项描述了</a:t>
              </a:r>
              <a:r>
                <a:rPr lang="en-US" altLang="zh-CN" dirty="0" err="1"/>
                <a:t>valons</a:t>
              </a:r>
              <a:r>
                <a:rPr lang="zh-CN" altLang="en-US" dirty="0"/>
                <a:t>的结构。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210095" y="3103502"/>
            <a:ext cx="9793185" cy="1554480"/>
            <a:chOff x="1210095" y="3071329"/>
            <a:chExt cx="9793185" cy="1554480"/>
          </a:xfrm>
        </p:grpSpPr>
        <p:grpSp>
          <p:nvGrpSpPr>
            <p:cNvPr id="15" name="组合 14"/>
            <p:cNvGrpSpPr/>
            <p:nvPr/>
          </p:nvGrpSpPr>
          <p:grpSpPr>
            <a:xfrm>
              <a:off x="9448800" y="3071329"/>
              <a:ext cx="1554480" cy="1554480"/>
              <a:chOff x="853440" y="1828800"/>
              <a:chExt cx="1645920" cy="1645920"/>
            </a:xfrm>
          </p:grpSpPr>
          <p:sp>
            <p:nvSpPr>
              <p:cNvPr id="16" name="同心圆 15"/>
              <p:cNvSpPr/>
              <p:nvPr/>
            </p:nvSpPr>
            <p:spPr>
              <a:xfrm>
                <a:off x="853440" y="1828800"/>
                <a:ext cx="1645920" cy="1645920"/>
              </a:xfrm>
              <a:prstGeom prst="donut">
                <a:avLst>
                  <a:gd name="adj" fmla="val 1757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>
                <a:outerShdw blurRad="203200" dist="50800" dir="5400000" sx="105000" sy="105000" algn="ctr" rotWithShape="0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空心弧 16"/>
              <p:cNvSpPr/>
              <p:nvPr/>
            </p:nvSpPr>
            <p:spPr>
              <a:xfrm rot="5400000" flipH="1">
                <a:off x="853440" y="1828800"/>
                <a:ext cx="1645200" cy="1645200"/>
              </a:xfrm>
              <a:prstGeom prst="blockArc">
                <a:avLst>
                  <a:gd name="adj1" fmla="val 8215050"/>
                  <a:gd name="adj2" fmla="val 21419914"/>
                  <a:gd name="adj3" fmla="val 17152"/>
                </a:avLst>
              </a:prstGeom>
              <a:solidFill>
                <a:srgbClr val="00B0F0"/>
              </a:solidFill>
              <a:ln>
                <a:noFill/>
              </a:ln>
              <a:effectLst>
                <a:outerShdw dist="50800" sx="1000" sy="1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1287421" y="2420567"/>
                <a:ext cx="792392" cy="423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0%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1210095" y="3371175"/>
              <a:ext cx="803376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根据质子和中子的深度非弹性散射实验数据，确定了核子中</a:t>
              </a:r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与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flavor</a:t>
              </a:r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有关的</a:t>
              </a:r>
              <a:r>
                <a:rPr lang="en-US" altLang="zh-CN" sz="24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valon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分布。然后对高</a:t>
              </a:r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Q2</a:t>
              </a:r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Parton</a:t>
              </a:r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分布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</a:t>
              </a:r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预测</a:t>
              </a:r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不考虑低</a:t>
              </a:r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Q2</a:t>
              </a:r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下的夸克</a:t>
              </a:r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胶子分布</a:t>
              </a:r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853440" y="4689475"/>
            <a:ext cx="9997440" cy="1554480"/>
            <a:chOff x="853440" y="4689475"/>
            <a:chExt cx="9997440" cy="1554480"/>
          </a:xfrm>
        </p:grpSpPr>
        <p:grpSp>
          <p:nvGrpSpPr>
            <p:cNvPr id="20" name="组合 19"/>
            <p:cNvGrpSpPr/>
            <p:nvPr/>
          </p:nvGrpSpPr>
          <p:grpSpPr>
            <a:xfrm>
              <a:off x="853440" y="4689475"/>
              <a:ext cx="1554480" cy="1554480"/>
              <a:chOff x="853440" y="1828800"/>
              <a:chExt cx="1645920" cy="1645920"/>
            </a:xfrm>
          </p:grpSpPr>
          <p:sp>
            <p:nvSpPr>
              <p:cNvPr id="21" name="同心圆 20"/>
              <p:cNvSpPr/>
              <p:nvPr/>
            </p:nvSpPr>
            <p:spPr>
              <a:xfrm>
                <a:off x="853440" y="1828800"/>
                <a:ext cx="1645920" cy="1645920"/>
              </a:xfrm>
              <a:prstGeom prst="donut">
                <a:avLst>
                  <a:gd name="adj" fmla="val 1757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>
                <a:outerShdw blurRad="203200" dist="50800" dir="5400000" sx="105000" sy="105000" algn="ctr" rotWithShape="0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空心弧 21"/>
              <p:cNvSpPr/>
              <p:nvPr/>
            </p:nvSpPr>
            <p:spPr>
              <a:xfrm rot="5400000" flipH="1">
                <a:off x="853440" y="1828800"/>
                <a:ext cx="1645200" cy="1645200"/>
              </a:xfrm>
              <a:prstGeom prst="blockArc">
                <a:avLst>
                  <a:gd name="adj1" fmla="val 21553113"/>
                  <a:gd name="adj2" fmla="val 21419914"/>
                  <a:gd name="adj3" fmla="val 17152"/>
                </a:avLst>
              </a:prstGeom>
              <a:solidFill>
                <a:srgbClr val="92D050"/>
              </a:solidFill>
              <a:ln>
                <a:noFill/>
              </a:ln>
              <a:effectLst>
                <a:outerShdw dist="50800" sx="1000" sy="1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1287421" y="2420567"/>
                <a:ext cx="792392" cy="423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30%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" name="文本框 23"/>
            <p:cNvSpPr txBox="1"/>
            <p:nvPr/>
          </p:nvSpPr>
          <p:spPr>
            <a:xfrm>
              <a:off x="2817111" y="4971367"/>
              <a:ext cx="80337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海夸克和胶子分布在非常小的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上有一个尖峰</a:t>
              </a:r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。在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不同数量的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flavor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之间</a:t>
              </a:r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</a:t>
              </a:r>
              <a:r>
                <a:rPr lang="zh-CN" altLang="en-US" sz="24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插值来提供便利的</a:t>
              </a:r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参数化</a:t>
              </a:r>
              <a:r>
                <a:rPr lang="zh-CN" altLang="en-US" sz="24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5" name="直接连接符 34"/>
          <p:cNvCxnSpPr/>
          <p:nvPr/>
        </p:nvCxnSpPr>
        <p:spPr>
          <a:xfrm>
            <a:off x="1674838" y="4693371"/>
            <a:ext cx="8558018" cy="4534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07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H="1">
            <a:off x="6317978" y="554344"/>
            <a:ext cx="6116071" cy="744610"/>
            <a:chOff x="-258417" y="554344"/>
            <a:chExt cx="6116071" cy="744610"/>
          </a:xfrm>
        </p:grpSpPr>
        <p:grpSp>
          <p:nvGrpSpPr>
            <p:cNvPr id="3" name="组合 2"/>
            <p:cNvGrpSpPr/>
            <p:nvPr/>
          </p:nvGrpSpPr>
          <p:grpSpPr>
            <a:xfrm>
              <a:off x="283264" y="554344"/>
              <a:ext cx="5574390" cy="744610"/>
              <a:chOff x="4971690" y="1039001"/>
              <a:chExt cx="5574390" cy="744610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4971690" y="1039001"/>
                <a:ext cx="5574390" cy="697724"/>
                <a:chOff x="4743090" y="1859597"/>
                <a:chExt cx="5574390" cy="821739"/>
              </a:xfrm>
            </p:grpSpPr>
            <p:sp>
              <p:nvSpPr>
                <p:cNvPr id="7" name="矩形 6"/>
                <p:cNvSpPr/>
                <p:nvPr/>
              </p:nvSpPr>
              <p:spPr>
                <a:xfrm>
                  <a:off x="4758000" y="2005279"/>
                  <a:ext cx="682680" cy="530374"/>
                </a:xfrm>
                <a:prstGeom prst="rect">
                  <a:avLst/>
                </a:prstGeom>
                <a:blipFill dpi="0" rotWithShape="1">
                  <a:blip r:embed="rId2"/>
                  <a:srcRect/>
                  <a:tile tx="0" ty="0" sx="93000" sy="100000" flip="none" algn="tl"/>
                </a:blipFill>
                <a:ln>
                  <a:noFill/>
                </a:ln>
                <a:effectLst>
                  <a:outerShdw blurRad="203200" dist="50800" dir="5400000" sx="105000" sy="105000" algn="ctr" rotWithShape="0">
                    <a:srgbClr val="000000">
                      <a:alpha val="32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5334000" y="1859597"/>
                  <a:ext cx="4983480" cy="82173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>
                  <a:outerShdw blurRad="203200" dist="50800" dir="5400000" sx="105000" sy="105000" algn="ctr" rotWithShape="0">
                    <a:srgbClr val="000000">
                      <a:alpha val="32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" name="文本框 8"/>
                <p:cNvSpPr txBox="1"/>
                <p:nvPr/>
              </p:nvSpPr>
              <p:spPr>
                <a:xfrm>
                  <a:off x="4743090" y="1993469"/>
                  <a:ext cx="480060" cy="6524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000" dirty="0">
                      <a:latin typeface="Meiryo" panose="020B0604030504040204" pitchFamily="34" charset="-128"/>
                      <a:ea typeface="Meiryo" panose="020B0604030504040204" pitchFamily="34" charset="-128"/>
                    </a:rPr>
                    <a:t>2</a:t>
                  </a:r>
                  <a:endParaRPr lang="zh-CN" altLang="en-US" sz="3000" dirty="0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6" name="文本框 5"/>
              <p:cNvSpPr txBox="1"/>
              <p:nvPr/>
            </p:nvSpPr>
            <p:spPr>
              <a:xfrm>
                <a:off x="6366075" y="1075725"/>
                <a:ext cx="348321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THE ROLE OF VALONS IN LOW-</a:t>
                </a:r>
                <a:r>
                  <a:rPr lang="en-US" altLang="zh-CN" sz="20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p_T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PHYICS</a:t>
                </a: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-258417" y="554345"/>
              <a:ext cx="556591" cy="697724"/>
            </a:xfrm>
            <a:prstGeom prst="rect">
              <a:avLst/>
            </a:prstGeom>
            <a:blipFill dpi="0" rotWithShape="1">
              <a:blip r:embed="rId2"/>
              <a:srcRect/>
              <a:tile tx="0" ty="0" sx="93000" sy="100000" flip="none" algn="tl"/>
            </a:blipFill>
            <a:ln>
              <a:noFill/>
            </a:ln>
            <a:effectLst>
              <a:outerShdw blurRad="203200" dist="50800" dir="5400000" sx="105000" sy="105000" algn="ctr" rotWithShape="0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5" name="直接连接符 34"/>
          <p:cNvCxnSpPr/>
          <p:nvPr/>
        </p:nvCxnSpPr>
        <p:spPr>
          <a:xfrm>
            <a:off x="1674838" y="4693371"/>
            <a:ext cx="8558018" cy="4534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24">
            <a:extLst>
              <a:ext uri="{FF2B5EF4-FFF2-40B4-BE49-F238E27FC236}">
                <a16:creationId xmlns="" xmlns:a16="http://schemas.microsoft.com/office/drawing/2014/main" id="{F6E443E2-3C37-4C53-A68B-7955FF14CC9E}"/>
              </a:ext>
            </a:extLst>
          </p:cNvPr>
          <p:cNvSpPr txBox="1"/>
          <p:nvPr/>
        </p:nvSpPr>
        <p:spPr>
          <a:xfrm>
            <a:off x="603680" y="1702959"/>
            <a:ext cx="11200051" cy="3970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提出问题：小</a:t>
            </a:r>
            <a:r>
              <a:rPr lang="en-US" altLang="zh-CN" dirty="0"/>
              <a:t> Q^2 </a:t>
            </a:r>
            <a:r>
              <a:rPr lang="zh-CN" altLang="en-US" dirty="0"/>
              <a:t>是否适用该模型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en-US" altLang="zh-CN" dirty="0"/>
              <a:t>.</a:t>
            </a:r>
            <a:r>
              <a:rPr lang="zh-CN" altLang="en-US" dirty="0"/>
              <a:t>强子结构函数： 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valons</a:t>
            </a:r>
            <a:r>
              <a:rPr lang="en-US" altLang="zh-CN" dirty="0"/>
              <a:t>: </a:t>
            </a:r>
            <a:r>
              <a:rPr lang="zh-CN" altLang="en-US" dirty="0"/>
              <a:t>束缚态的价夸克簇，包括胶子。</a:t>
            </a:r>
            <a:r>
              <a:rPr lang="en-US" altLang="zh-CN" dirty="0"/>
              <a:t>G(y):</a:t>
            </a:r>
            <a:r>
              <a:rPr lang="zh-CN" altLang="en-US" dirty="0"/>
              <a:t>拥有动量分数</a:t>
            </a:r>
            <a:r>
              <a:rPr lang="en-US" altLang="zh-CN" dirty="0"/>
              <a:t>y</a:t>
            </a:r>
            <a:r>
              <a:rPr lang="zh-CN" altLang="en-US" dirty="0"/>
              <a:t>的</a:t>
            </a:r>
            <a:r>
              <a:rPr lang="en-US" altLang="zh-CN" dirty="0" err="1"/>
              <a:t>valon</a:t>
            </a:r>
            <a:r>
              <a:rPr lang="zh-CN" altLang="en-US" dirty="0"/>
              <a:t>的概率。</a:t>
            </a:r>
            <a:r>
              <a:rPr lang="en-US" altLang="zh-CN" dirty="0"/>
              <a:t>F(z,Q^2):</a:t>
            </a:r>
            <a:r>
              <a:rPr lang="zh-CN" altLang="en-US" dirty="0"/>
              <a:t>结构函数，可有</a:t>
            </a:r>
            <a:r>
              <a:rPr lang="en-US" altLang="zh-CN" dirty="0"/>
              <a:t>G</a:t>
            </a:r>
            <a:r>
              <a:rPr lang="zh-CN" altLang="en-US" dirty="0"/>
              <a:t>卷积得到。</a:t>
            </a:r>
            <a:endParaRPr lang="en-US" altLang="zh-CN" dirty="0"/>
          </a:p>
          <a:p>
            <a:r>
              <a:rPr lang="zh-CN" altLang="en-US" dirty="0"/>
              <a:t>由于夸克禁闭，通过深度非弹性散射测量得到</a:t>
            </a:r>
            <a:r>
              <a:rPr lang="en-US" altLang="zh-CN" dirty="0"/>
              <a:t>mu</a:t>
            </a:r>
            <a:r>
              <a:rPr lang="zh-CN" altLang="en-US" dirty="0"/>
              <a:t>子和中微子散射实验数据，从而得到</a:t>
            </a:r>
            <a:r>
              <a:rPr lang="en-US" altLang="zh-CN" dirty="0"/>
              <a:t>G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en-US" altLang="zh-CN" dirty="0"/>
              <a:t>Moments M</a:t>
            </a:r>
            <a:r>
              <a:rPr lang="zh-CN" altLang="en-US" dirty="0"/>
              <a:t>在大</a:t>
            </a:r>
            <a:r>
              <a:rPr lang="en-US" altLang="zh-CN" dirty="0"/>
              <a:t>Q^2</a:t>
            </a:r>
            <a:r>
              <a:rPr lang="zh-CN" altLang="en-US" dirty="0"/>
              <a:t>符合指数形式，引入</a:t>
            </a:r>
            <a:r>
              <a:rPr lang="en-US" altLang="zh-CN" dirty="0"/>
              <a:t>s</a:t>
            </a:r>
            <a:r>
              <a:rPr lang="zh-CN" altLang="en-US" dirty="0"/>
              <a:t>参数</a:t>
            </a:r>
            <a:endParaRPr lang="en-US" altLang="zh-CN" dirty="0"/>
          </a:p>
          <a:p>
            <a:r>
              <a:rPr lang="zh-CN" altLang="en-US" dirty="0"/>
              <a:t>对于质子，给出了</a:t>
            </a:r>
            <a:r>
              <a:rPr lang="en-US" altLang="zh-CN" dirty="0"/>
              <a:t>G_UUD/P(y1,y2,y3)=</a:t>
            </a:r>
            <a:r>
              <a:rPr lang="en-US" altLang="zh-CN" dirty="0" smtClean="0"/>
              <a:t>alpha </a:t>
            </a:r>
            <a:r>
              <a:rPr lang="en-US" altLang="zh-CN" dirty="0"/>
              <a:t>(y1 y2)^a*y3^b*delta, </a:t>
            </a:r>
            <a:r>
              <a:rPr lang="en-US" altLang="zh-CN" dirty="0">
                <a:solidFill>
                  <a:srgbClr val="FF0000"/>
                </a:solidFill>
              </a:rPr>
              <a:t>Q0=0.8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GeV,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lambda=0.65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GeV(for all hadron)</a:t>
            </a:r>
            <a:r>
              <a:rPr lang="en-US" altLang="zh-CN" dirty="0"/>
              <a:t>, a=0.65, b=0.35(depend on hadron)</a:t>
            </a:r>
          </a:p>
          <a:p>
            <a:r>
              <a:rPr lang="zh-CN" altLang="en-US" dirty="0"/>
              <a:t>从而得到了</a:t>
            </a:r>
            <a:r>
              <a:rPr lang="en-US" altLang="zh-CN" dirty="0"/>
              <a:t>G_U=7.98y^0.65(1-y)^2, G_P=6.01y^0.35(1-y)^2.3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夸克强子化（与重组和模型的联系）</a:t>
            </a:r>
            <a:endParaRPr lang="en-US" altLang="zh-CN" dirty="0"/>
          </a:p>
          <a:p>
            <a:r>
              <a:rPr lang="en-US" altLang="zh-CN" dirty="0"/>
              <a:t>G--&gt;R</a:t>
            </a:r>
            <a:r>
              <a:rPr lang="zh-CN" altLang="en-US" dirty="0"/>
              <a:t>得到重组和函数，文中得到了</a:t>
            </a:r>
            <a:r>
              <a:rPr lang="en-US" altLang="zh-CN" dirty="0"/>
              <a:t>pi</a:t>
            </a:r>
            <a:r>
              <a:rPr lang="zh-CN" altLang="en-US" dirty="0"/>
              <a:t>介子的</a:t>
            </a:r>
            <a:r>
              <a:rPr lang="zh-CN" altLang="en-US" dirty="0" smtClean="0"/>
              <a:t>重组合函数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低横动量区的反应</a:t>
            </a:r>
            <a:endParaRPr lang="en-US" altLang="zh-CN" dirty="0"/>
          </a:p>
          <a:p>
            <a:r>
              <a:rPr lang="zh-CN" altLang="en-US" dirty="0"/>
              <a:t>中心问题：初始</a:t>
            </a:r>
            <a:r>
              <a:rPr lang="en-US" altLang="zh-CN" dirty="0" err="1"/>
              <a:t>valons</a:t>
            </a:r>
            <a:r>
              <a:rPr lang="zh-CN" altLang="en-US" dirty="0"/>
              <a:t>如何转换为最后很多的</a:t>
            </a:r>
            <a:r>
              <a:rPr lang="en-US" altLang="zh-CN" dirty="0" err="1"/>
              <a:t>valons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zh-CN" altLang="en-US" dirty="0"/>
              <a:t>通过在</a:t>
            </a:r>
            <a:r>
              <a:rPr lang="en-US" altLang="zh-CN" dirty="0"/>
              <a:t>low Q^2</a:t>
            </a:r>
            <a:r>
              <a:rPr lang="zh-CN" altLang="en-US" dirty="0"/>
              <a:t>数据拟合得到初始</a:t>
            </a:r>
            <a:r>
              <a:rPr lang="en-US" altLang="zh-CN" dirty="0" err="1"/>
              <a:t>valons</a:t>
            </a:r>
            <a:r>
              <a:rPr lang="zh-CN" altLang="en-US" dirty="0"/>
              <a:t>分布</a:t>
            </a:r>
            <a:r>
              <a:rPr lang="en-US" altLang="zh-CN" dirty="0"/>
              <a:t>P(z)</a:t>
            </a:r>
            <a:r>
              <a:rPr lang="zh-CN" altLang="en-US" dirty="0"/>
              <a:t>，最后计算得到不含参的结果与实验吻合（</a:t>
            </a:r>
            <a:r>
              <a:rPr lang="en-US" altLang="zh-CN" dirty="0"/>
              <a:t>pp-&gt;pi+ + X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25302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258417" y="554344"/>
            <a:ext cx="6116071" cy="697725"/>
            <a:chOff x="-258417" y="554344"/>
            <a:chExt cx="6116071" cy="697725"/>
          </a:xfrm>
        </p:grpSpPr>
        <p:grpSp>
          <p:nvGrpSpPr>
            <p:cNvPr id="3" name="组合 2"/>
            <p:cNvGrpSpPr/>
            <p:nvPr/>
          </p:nvGrpSpPr>
          <p:grpSpPr>
            <a:xfrm>
              <a:off x="298174" y="554344"/>
              <a:ext cx="5559480" cy="697724"/>
              <a:chOff x="4986600" y="1039001"/>
              <a:chExt cx="5559480" cy="697724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4986600" y="1039001"/>
                <a:ext cx="5559480" cy="697724"/>
                <a:chOff x="4758000" y="1859597"/>
                <a:chExt cx="5559480" cy="821739"/>
              </a:xfrm>
            </p:grpSpPr>
            <p:sp>
              <p:nvSpPr>
                <p:cNvPr id="7" name="矩形 6"/>
                <p:cNvSpPr/>
                <p:nvPr/>
              </p:nvSpPr>
              <p:spPr>
                <a:xfrm>
                  <a:off x="4758000" y="2005279"/>
                  <a:ext cx="682680" cy="530374"/>
                </a:xfrm>
                <a:prstGeom prst="rect">
                  <a:avLst/>
                </a:prstGeom>
                <a:blipFill dpi="0" rotWithShape="1">
                  <a:blip r:embed="rId2"/>
                  <a:srcRect/>
                  <a:tile tx="0" ty="0" sx="93000" sy="100000" flip="none" algn="tl"/>
                </a:blipFill>
                <a:ln>
                  <a:noFill/>
                </a:ln>
                <a:effectLst>
                  <a:outerShdw blurRad="203200" dist="50800" dir="5400000" sx="105000" sy="105000" algn="ctr" rotWithShape="0">
                    <a:srgbClr val="000000">
                      <a:alpha val="32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5334000" y="1859597"/>
                  <a:ext cx="4983480" cy="82173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>
                  <a:outerShdw blurRad="203200" dist="50800" dir="5400000" sx="105000" sy="105000" algn="ctr" rotWithShape="0">
                    <a:srgbClr val="000000">
                      <a:alpha val="32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" name="文本框 8"/>
                <p:cNvSpPr txBox="1"/>
                <p:nvPr/>
              </p:nvSpPr>
              <p:spPr>
                <a:xfrm>
                  <a:off x="4857390" y="1993467"/>
                  <a:ext cx="480060" cy="6524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000" dirty="0">
                      <a:solidFill>
                        <a:schemeClr val="bg1"/>
                      </a:solidFill>
                      <a:latin typeface="Meiryo" panose="020B0604030504040204" pitchFamily="34" charset="-128"/>
                      <a:ea typeface="Meiryo" panose="020B0604030504040204" pitchFamily="34" charset="-128"/>
                    </a:rPr>
                    <a:t>3</a:t>
                  </a:r>
                  <a:endParaRPr lang="zh-CN" altLang="en-US" sz="3000" dirty="0">
                    <a:solidFill>
                      <a:schemeClr val="bg1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6" name="文本框 5"/>
              <p:cNvSpPr txBox="1"/>
              <p:nvPr/>
            </p:nvSpPr>
            <p:spPr>
              <a:xfrm>
                <a:off x="6366075" y="1140109"/>
                <a:ext cx="348321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文献</a:t>
                </a:r>
                <a:r>
                  <a:rPr lang="en-US" altLang="zh-CN" sz="3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lang="zh-CN" altLang="en-US" sz="3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研究过程</a:t>
                </a:r>
                <a:endParaRPr lang="zh-CN" altLang="en-US" sz="3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-258417" y="554345"/>
              <a:ext cx="556591" cy="697724"/>
            </a:xfrm>
            <a:prstGeom prst="rect">
              <a:avLst/>
            </a:prstGeom>
            <a:blipFill dpi="0" rotWithShape="1">
              <a:blip r:embed="rId2"/>
              <a:srcRect/>
              <a:tile tx="0" ty="0" sx="93000" sy="100000" flip="none" algn="tl"/>
            </a:blipFill>
            <a:ln>
              <a:noFill/>
            </a:ln>
            <a:effectLst>
              <a:outerShdw blurRad="203200" dist="50800" dir="5400000" sx="105000" sy="105000" algn="ctr" rotWithShape="0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785343" y="1398133"/>
            <a:ext cx="2054174" cy="4846160"/>
            <a:chOff x="4228202" y="1785489"/>
            <a:chExt cx="1627272" cy="3839023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60" name="任意多边形 59"/>
            <p:cNvSpPr/>
            <p:nvPr/>
          </p:nvSpPr>
          <p:spPr>
            <a:xfrm>
              <a:off x="4228202" y="1785489"/>
              <a:ext cx="1627272" cy="3839023"/>
            </a:xfrm>
            <a:custGeom>
              <a:avLst/>
              <a:gdLst>
                <a:gd name="connsiteX0" fmla="*/ 0 w 1986359"/>
                <a:gd name="connsiteY0" fmla="*/ 198636 h 5418667"/>
                <a:gd name="connsiteX1" fmla="*/ 198636 w 1986359"/>
                <a:gd name="connsiteY1" fmla="*/ 0 h 5418667"/>
                <a:gd name="connsiteX2" fmla="*/ 1787723 w 1986359"/>
                <a:gd name="connsiteY2" fmla="*/ 0 h 5418667"/>
                <a:gd name="connsiteX3" fmla="*/ 1986359 w 1986359"/>
                <a:gd name="connsiteY3" fmla="*/ 198636 h 5418667"/>
                <a:gd name="connsiteX4" fmla="*/ 1986359 w 1986359"/>
                <a:gd name="connsiteY4" fmla="*/ 5220031 h 5418667"/>
                <a:gd name="connsiteX5" fmla="*/ 1787723 w 1986359"/>
                <a:gd name="connsiteY5" fmla="*/ 5418667 h 5418667"/>
                <a:gd name="connsiteX6" fmla="*/ 198636 w 1986359"/>
                <a:gd name="connsiteY6" fmla="*/ 5418667 h 5418667"/>
                <a:gd name="connsiteX7" fmla="*/ 0 w 1986359"/>
                <a:gd name="connsiteY7" fmla="*/ 5220031 h 5418667"/>
                <a:gd name="connsiteX8" fmla="*/ 0 w 1986359"/>
                <a:gd name="connsiteY8" fmla="*/ 198636 h 5418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86359" h="5418667">
                  <a:moveTo>
                    <a:pt x="0" y="198636"/>
                  </a:moveTo>
                  <a:cubicBezTo>
                    <a:pt x="0" y="88932"/>
                    <a:pt x="88932" y="0"/>
                    <a:pt x="198636" y="0"/>
                  </a:cubicBezTo>
                  <a:lnTo>
                    <a:pt x="1787723" y="0"/>
                  </a:lnTo>
                  <a:cubicBezTo>
                    <a:pt x="1897427" y="0"/>
                    <a:pt x="1986359" y="88932"/>
                    <a:pt x="1986359" y="198636"/>
                  </a:cubicBezTo>
                  <a:lnTo>
                    <a:pt x="1986359" y="5220031"/>
                  </a:lnTo>
                  <a:cubicBezTo>
                    <a:pt x="1986359" y="5329735"/>
                    <a:pt x="1897427" y="5418667"/>
                    <a:pt x="1787723" y="5418667"/>
                  </a:cubicBezTo>
                  <a:lnTo>
                    <a:pt x="198636" y="5418667"/>
                  </a:lnTo>
                  <a:cubicBezTo>
                    <a:pt x="88932" y="5418667"/>
                    <a:pt x="0" y="5329735"/>
                    <a:pt x="0" y="5220031"/>
                  </a:cubicBezTo>
                  <a:lnTo>
                    <a:pt x="0" y="198636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203200" dist="50800" dir="5400000" sx="105000" sy="105000" algn="ctr" rotWithShape="0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320040" tIns="2487506" rIns="320040" bIns="1403775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500" kern="1200"/>
            </a:p>
          </p:txBody>
        </p:sp>
        <p:sp>
          <p:nvSpPr>
            <p:cNvPr id="61" name="椭圆 60"/>
            <p:cNvSpPr/>
            <p:nvPr/>
          </p:nvSpPr>
          <p:spPr>
            <a:xfrm>
              <a:off x="4718011" y="1972832"/>
              <a:ext cx="647653" cy="64765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203200" dist="50800" dir="5400000" sx="105000" sy="105000" algn="ctr" rotWithShape="0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文本框 31"/>
            <p:cNvSpPr txBox="1"/>
            <p:nvPr/>
          </p:nvSpPr>
          <p:spPr>
            <a:xfrm>
              <a:off x="4276908" y="2741553"/>
              <a:ext cx="1529861" cy="195051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2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CTEQ</a:t>
              </a:r>
              <a:r>
                <a:rPr lang="zh-CN" altLang="en-US" sz="2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在低</a:t>
              </a:r>
              <a:r>
                <a:rPr lang="en-US" altLang="zh-CN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Q2</a:t>
              </a:r>
              <a:r>
                <a:rPr lang="zh-CN" altLang="en-US" sz="2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下确定</a:t>
              </a:r>
              <a:r>
                <a:rPr lang="zh-CN" altLang="en-US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en-US" altLang="zh-CN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Parton</a:t>
              </a:r>
              <a:r>
                <a:rPr lang="zh-CN" altLang="en-US" sz="2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PDFs</a:t>
              </a:r>
              <a:r>
                <a:rPr lang="zh-CN" altLang="en-US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作为输入来，</a:t>
              </a:r>
              <a:r>
                <a:rPr lang="zh-CN" altLang="en-US" sz="2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检验</a:t>
              </a:r>
              <a:r>
                <a:rPr lang="en-US" altLang="zh-CN" sz="22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valon</a:t>
              </a:r>
              <a:r>
                <a:rPr lang="zh-CN" altLang="en-US" sz="2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模型的有效性</a:t>
              </a:r>
            </a:p>
          </p:txBody>
        </p:sp>
      </p:grpSp>
      <p:sp>
        <p:nvSpPr>
          <p:cNvPr id="63" name="Freeform 9"/>
          <p:cNvSpPr>
            <a:spLocks noEditPoints="1"/>
          </p:cNvSpPr>
          <p:nvPr/>
        </p:nvSpPr>
        <p:spPr bwMode="black">
          <a:xfrm>
            <a:off x="1504907" y="1735881"/>
            <a:ext cx="615046" cy="615046"/>
          </a:xfrm>
          <a:custGeom>
            <a:avLst/>
            <a:gdLst>
              <a:gd name="T0" fmla="*/ 88 w 149"/>
              <a:gd name="T1" fmla="*/ 67 h 149"/>
              <a:gd name="T2" fmla="*/ 65 w 149"/>
              <a:gd name="T3" fmla="*/ 46 h 149"/>
              <a:gd name="T4" fmla="*/ 84 w 149"/>
              <a:gd name="T5" fmla="*/ 46 h 149"/>
              <a:gd name="T6" fmla="*/ 115 w 149"/>
              <a:gd name="T7" fmla="*/ 75 h 149"/>
              <a:gd name="T8" fmla="*/ 84 w 149"/>
              <a:gd name="T9" fmla="*/ 104 h 149"/>
              <a:gd name="T10" fmla="*/ 65 w 149"/>
              <a:gd name="T11" fmla="*/ 104 h 149"/>
              <a:gd name="T12" fmla="*/ 88 w 149"/>
              <a:gd name="T13" fmla="*/ 82 h 149"/>
              <a:gd name="T14" fmla="*/ 36 w 149"/>
              <a:gd name="T15" fmla="*/ 82 h 149"/>
              <a:gd name="T16" fmla="*/ 36 w 149"/>
              <a:gd name="T17" fmla="*/ 67 h 149"/>
              <a:gd name="T18" fmla="*/ 88 w 149"/>
              <a:gd name="T19" fmla="*/ 67 h 149"/>
              <a:gd name="T20" fmla="*/ 74 w 149"/>
              <a:gd name="T21" fmla="*/ 9 h 149"/>
              <a:gd name="T22" fmla="*/ 140 w 149"/>
              <a:gd name="T23" fmla="*/ 75 h 149"/>
              <a:gd name="T24" fmla="*/ 74 w 149"/>
              <a:gd name="T25" fmla="*/ 140 h 149"/>
              <a:gd name="T26" fmla="*/ 9 w 149"/>
              <a:gd name="T27" fmla="*/ 75 h 149"/>
              <a:gd name="T28" fmla="*/ 74 w 149"/>
              <a:gd name="T29" fmla="*/ 9 h 149"/>
              <a:gd name="T30" fmla="*/ 74 w 149"/>
              <a:gd name="T31" fmla="*/ 0 h 149"/>
              <a:gd name="T32" fmla="*/ 0 w 149"/>
              <a:gd name="T33" fmla="*/ 75 h 149"/>
              <a:gd name="T34" fmla="*/ 74 w 149"/>
              <a:gd name="T35" fmla="*/ 149 h 149"/>
              <a:gd name="T36" fmla="*/ 149 w 149"/>
              <a:gd name="T37" fmla="*/ 75 h 149"/>
              <a:gd name="T38" fmla="*/ 74 w 149"/>
              <a:gd name="T39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9" h="149">
                <a:moveTo>
                  <a:pt x="88" y="67"/>
                </a:moveTo>
                <a:cubicBezTo>
                  <a:pt x="65" y="46"/>
                  <a:pt x="65" y="46"/>
                  <a:pt x="65" y="46"/>
                </a:cubicBezTo>
                <a:cubicBezTo>
                  <a:pt x="84" y="46"/>
                  <a:pt x="84" y="46"/>
                  <a:pt x="84" y="46"/>
                </a:cubicBezTo>
                <a:cubicBezTo>
                  <a:pt x="115" y="75"/>
                  <a:pt x="115" y="75"/>
                  <a:pt x="115" y="75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88" y="82"/>
                  <a:pt x="88" y="82"/>
                  <a:pt x="88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67"/>
                  <a:pt x="36" y="67"/>
                  <a:pt x="36" y="67"/>
                </a:cubicBezTo>
                <a:lnTo>
                  <a:pt x="88" y="67"/>
                </a:lnTo>
                <a:close/>
                <a:moveTo>
                  <a:pt x="74" y="9"/>
                </a:moveTo>
                <a:cubicBezTo>
                  <a:pt x="110" y="9"/>
                  <a:pt x="140" y="39"/>
                  <a:pt x="140" y="75"/>
                </a:cubicBezTo>
                <a:cubicBezTo>
                  <a:pt x="140" y="111"/>
                  <a:pt x="110" y="140"/>
                  <a:pt x="74" y="140"/>
                </a:cubicBezTo>
                <a:cubicBezTo>
                  <a:pt x="38" y="140"/>
                  <a:pt x="9" y="111"/>
                  <a:pt x="9" y="75"/>
                </a:cubicBezTo>
                <a:cubicBezTo>
                  <a:pt x="9" y="39"/>
                  <a:pt x="38" y="9"/>
                  <a:pt x="74" y="9"/>
                </a:cubicBezTo>
                <a:moveTo>
                  <a:pt x="74" y="0"/>
                </a:moveTo>
                <a:cubicBezTo>
                  <a:pt x="33" y="0"/>
                  <a:pt x="0" y="33"/>
                  <a:pt x="0" y="75"/>
                </a:cubicBezTo>
                <a:cubicBezTo>
                  <a:pt x="0" y="116"/>
                  <a:pt x="33" y="149"/>
                  <a:pt x="74" y="149"/>
                </a:cubicBezTo>
                <a:cubicBezTo>
                  <a:pt x="116" y="149"/>
                  <a:pt x="149" y="116"/>
                  <a:pt x="149" y="75"/>
                </a:cubicBezTo>
                <a:cubicBezTo>
                  <a:pt x="149" y="33"/>
                  <a:pt x="116" y="0"/>
                  <a:pt x="74" y="0"/>
                </a:cubicBezTo>
              </a:path>
            </a:pathLst>
          </a:custGeom>
          <a:solidFill>
            <a:srgbClr val="00B050">
              <a:alpha val="94000"/>
            </a:srgbClr>
          </a:solidFill>
          <a:ln w="12700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548640" tIns="146304" rIns="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 Light" panose="020F0302020204030204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3614772" y="1398133"/>
            <a:ext cx="2054174" cy="4846160"/>
            <a:chOff x="4228202" y="1785489"/>
            <a:chExt cx="1627272" cy="383902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6" name="任意多边形 65"/>
            <p:cNvSpPr/>
            <p:nvPr/>
          </p:nvSpPr>
          <p:spPr>
            <a:xfrm>
              <a:off x="4228202" y="1785489"/>
              <a:ext cx="1627272" cy="3839023"/>
            </a:xfrm>
            <a:custGeom>
              <a:avLst/>
              <a:gdLst>
                <a:gd name="connsiteX0" fmla="*/ 0 w 1986359"/>
                <a:gd name="connsiteY0" fmla="*/ 198636 h 5418667"/>
                <a:gd name="connsiteX1" fmla="*/ 198636 w 1986359"/>
                <a:gd name="connsiteY1" fmla="*/ 0 h 5418667"/>
                <a:gd name="connsiteX2" fmla="*/ 1787723 w 1986359"/>
                <a:gd name="connsiteY2" fmla="*/ 0 h 5418667"/>
                <a:gd name="connsiteX3" fmla="*/ 1986359 w 1986359"/>
                <a:gd name="connsiteY3" fmla="*/ 198636 h 5418667"/>
                <a:gd name="connsiteX4" fmla="*/ 1986359 w 1986359"/>
                <a:gd name="connsiteY4" fmla="*/ 5220031 h 5418667"/>
                <a:gd name="connsiteX5" fmla="*/ 1787723 w 1986359"/>
                <a:gd name="connsiteY5" fmla="*/ 5418667 h 5418667"/>
                <a:gd name="connsiteX6" fmla="*/ 198636 w 1986359"/>
                <a:gd name="connsiteY6" fmla="*/ 5418667 h 5418667"/>
                <a:gd name="connsiteX7" fmla="*/ 0 w 1986359"/>
                <a:gd name="connsiteY7" fmla="*/ 5220031 h 5418667"/>
                <a:gd name="connsiteX8" fmla="*/ 0 w 1986359"/>
                <a:gd name="connsiteY8" fmla="*/ 198636 h 5418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86359" h="5418667">
                  <a:moveTo>
                    <a:pt x="0" y="198636"/>
                  </a:moveTo>
                  <a:cubicBezTo>
                    <a:pt x="0" y="88932"/>
                    <a:pt x="88932" y="0"/>
                    <a:pt x="198636" y="0"/>
                  </a:cubicBezTo>
                  <a:lnTo>
                    <a:pt x="1787723" y="0"/>
                  </a:lnTo>
                  <a:cubicBezTo>
                    <a:pt x="1897427" y="0"/>
                    <a:pt x="1986359" y="88932"/>
                    <a:pt x="1986359" y="198636"/>
                  </a:cubicBezTo>
                  <a:lnTo>
                    <a:pt x="1986359" y="5220031"/>
                  </a:lnTo>
                  <a:cubicBezTo>
                    <a:pt x="1986359" y="5329735"/>
                    <a:pt x="1897427" y="5418667"/>
                    <a:pt x="1787723" y="5418667"/>
                  </a:cubicBezTo>
                  <a:lnTo>
                    <a:pt x="198636" y="5418667"/>
                  </a:lnTo>
                  <a:cubicBezTo>
                    <a:pt x="88932" y="5418667"/>
                    <a:pt x="0" y="5329735"/>
                    <a:pt x="0" y="5220031"/>
                  </a:cubicBezTo>
                  <a:lnTo>
                    <a:pt x="0" y="198636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203200" dist="50800" dir="5400000" sx="105000" sy="105000" algn="ctr" rotWithShape="0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320040" tIns="2487506" rIns="320040" bIns="1403775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500" kern="1200"/>
            </a:p>
          </p:txBody>
        </p:sp>
        <p:sp>
          <p:nvSpPr>
            <p:cNvPr id="67" name="椭圆 66"/>
            <p:cNvSpPr/>
            <p:nvPr/>
          </p:nvSpPr>
          <p:spPr>
            <a:xfrm>
              <a:off x="4718011" y="1972832"/>
              <a:ext cx="647653" cy="64765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203200" dist="50800" dir="5400000" sx="105000" sy="105000" algn="ctr" rotWithShape="0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8" name="文本框 31"/>
            <p:cNvSpPr txBox="1"/>
            <p:nvPr/>
          </p:nvSpPr>
          <p:spPr>
            <a:xfrm>
              <a:off x="4276908" y="2741553"/>
              <a:ext cx="1529861" cy="248690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核子中</a:t>
              </a:r>
              <a:r>
                <a:rPr lang="en-US" altLang="zh-CN" sz="22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Valon</a:t>
              </a:r>
              <a:r>
                <a:rPr lang="zh-CN" altLang="en-US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分布与</a:t>
              </a:r>
              <a:r>
                <a:rPr lang="en-US" altLang="zh-CN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Q2</a:t>
              </a:r>
              <a:r>
                <a:rPr lang="zh-CN" altLang="en-US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无关；</a:t>
              </a:r>
              <a:r>
                <a:rPr lang="en-US" altLang="zh-CN" sz="22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valon</a:t>
              </a:r>
              <a:r>
                <a:rPr lang="zh-CN" altLang="en-US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中的</a:t>
              </a:r>
              <a:r>
                <a:rPr lang="en-US" altLang="zh-CN" sz="22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parton</a:t>
              </a:r>
              <a:r>
                <a:rPr lang="zh-CN" altLang="en-US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分布与</a:t>
              </a:r>
              <a:r>
                <a:rPr lang="en-US" altLang="zh-CN" sz="22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valon</a:t>
              </a:r>
              <a:r>
                <a:rPr lang="zh-CN" altLang="en-US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的种类（味）无关；</a:t>
              </a:r>
              <a:endPara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22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Valon</a:t>
              </a:r>
              <a:r>
                <a:rPr lang="zh-CN" altLang="en-US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中各类</a:t>
              </a:r>
              <a:r>
                <a:rPr lang="en-US" altLang="zh-CN" sz="22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parton</a:t>
              </a:r>
              <a:r>
                <a:rPr lang="zh-CN" altLang="en-US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动量分数相加为</a:t>
              </a:r>
              <a:r>
                <a:rPr lang="en-US" altLang="zh-CN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9" name="Freeform 9"/>
          <p:cNvSpPr>
            <a:spLocks noEditPoints="1"/>
          </p:cNvSpPr>
          <p:nvPr/>
        </p:nvSpPr>
        <p:spPr bwMode="black">
          <a:xfrm>
            <a:off x="4334337" y="1750787"/>
            <a:ext cx="615046" cy="615046"/>
          </a:xfrm>
          <a:custGeom>
            <a:avLst/>
            <a:gdLst>
              <a:gd name="T0" fmla="*/ 88 w 149"/>
              <a:gd name="T1" fmla="*/ 67 h 149"/>
              <a:gd name="T2" fmla="*/ 65 w 149"/>
              <a:gd name="T3" fmla="*/ 46 h 149"/>
              <a:gd name="T4" fmla="*/ 84 w 149"/>
              <a:gd name="T5" fmla="*/ 46 h 149"/>
              <a:gd name="T6" fmla="*/ 115 w 149"/>
              <a:gd name="T7" fmla="*/ 75 h 149"/>
              <a:gd name="T8" fmla="*/ 84 w 149"/>
              <a:gd name="T9" fmla="*/ 104 h 149"/>
              <a:gd name="T10" fmla="*/ 65 w 149"/>
              <a:gd name="T11" fmla="*/ 104 h 149"/>
              <a:gd name="T12" fmla="*/ 88 w 149"/>
              <a:gd name="T13" fmla="*/ 82 h 149"/>
              <a:gd name="T14" fmla="*/ 36 w 149"/>
              <a:gd name="T15" fmla="*/ 82 h 149"/>
              <a:gd name="T16" fmla="*/ 36 w 149"/>
              <a:gd name="T17" fmla="*/ 67 h 149"/>
              <a:gd name="T18" fmla="*/ 88 w 149"/>
              <a:gd name="T19" fmla="*/ 67 h 149"/>
              <a:gd name="T20" fmla="*/ 74 w 149"/>
              <a:gd name="T21" fmla="*/ 9 h 149"/>
              <a:gd name="T22" fmla="*/ 140 w 149"/>
              <a:gd name="T23" fmla="*/ 75 h 149"/>
              <a:gd name="T24" fmla="*/ 74 w 149"/>
              <a:gd name="T25" fmla="*/ 140 h 149"/>
              <a:gd name="T26" fmla="*/ 9 w 149"/>
              <a:gd name="T27" fmla="*/ 75 h 149"/>
              <a:gd name="T28" fmla="*/ 74 w 149"/>
              <a:gd name="T29" fmla="*/ 9 h 149"/>
              <a:gd name="T30" fmla="*/ 74 w 149"/>
              <a:gd name="T31" fmla="*/ 0 h 149"/>
              <a:gd name="T32" fmla="*/ 0 w 149"/>
              <a:gd name="T33" fmla="*/ 75 h 149"/>
              <a:gd name="T34" fmla="*/ 74 w 149"/>
              <a:gd name="T35" fmla="*/ 149 h 149"/>
              <a:gd name="T36" fmla="*/ 149 w 149"/>
              <a:gd name="T37" fmla="*/ 75 h 149"/>
              <a:gd name="T38" fmla="*/ 74 w 149"/>
              <a:gd name="T39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9" h="149">
                <a:moveTo>
                  <a:pt x="88" y="67"/>
                </a:moveTo>
                <a:cubicBezTo>
                  <a:pt x="65" y="46"/>
                  <a:pt x="65" y="46"/>
                  <a:pt x="65" y="46"/>
                </a:cubicBezTo>
                <a:cubicBezTo>
                  <a:pt x="84" y="46"/>
                  <a:pt x="84" y="46"/>
                  <a:pt x="84" y="46"/>
                </a:cubicBezTo>
                <a:cubicBezTo>
                  <a:pt x="115" y="75"/>
                  <a:pt x="115" y="75"/>
                  <a:pt x="115" y="75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88" y="82"/>
                  <a:pt x="88" y="82"/>
                  <a:pt x="88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67"/>
                  <a:pt x="36" y="67"/>
                  <a:pt x="36" y="67"/>
                </a:cubicBezTo>
                <a:lnTo>
                  <a:pt x="88" y="67"/>
                </a:lnTo>
                <a:close/>
                <a:moveTo>
                  <a:pt x="74" y="9"/>
                </a:moveTo>
                <a:cubicBezTo>
                  <a:pt x="110" y="9"/>
                  <a:pt x="140" y="39"/>
                  <a:pt x="140" y="75"/>
                </a:cubicBezTo>
                <a:cubicBezTo>
                  <a:pt x="140" y="111"/>
                  <a:pt x="110" y="140"/>
                  <a:pt x="74" y="140"/>
                </a:cubicBezTo>
                <a:cubicBezTo>
                  <a:pt x="38" y="140"/>
                  <a:pt x="9" y="111"/>
                  <a:pt x="9" y="75"/>
                </a:cubicBezTo>
                <a:cubicBezTo>
                  <a:pt x="9" y="39"/>
                  <a:pt x="38" y="9"/>
                  <a:pt x="74" y="9"/>
                </a:cubicBezTo>
                <a:moveTo>
                  <a:pt x="74" y="0"/>
                </a:moveTo>
                <a:cubicBezTo>
                  <a:pt x="33" y="0"/>
                  <a:pt x="0" y="33"/>
                  <a:pt x="0" y="75"/>
                </a:cubicBezTo>
                <a:cubicBezTo>
                  <a:pt x="0" y="116"/>
                  <a:pt x="33" y="149"/>
                  <a:pt x="74" y="149"/>
                </a:cubicBezTo>
                <a:cubicBezTo>
                  <a:pt x="116" y="149"/>
                  <a:pt x="149" y="116"/>
                  <a:pt x="149" y="75"/>
                </a:cubicBezTo>
                <a:cubicBezTo>
                  <a:pt x="149" y="33"/>
                  <a:pt x="116" y="0"/>
                  <a:pt x="74" y="0"/>
                </a:cubicBezTo>
              </a:path>
            </a:pathLst>
          </a:custGeom>
          <a:solidFill>
            <a:srgbClr val="0070C0">
              <a:alpha val="94000"/>
            </a:srgbClr>
          </a:solidFill>
          <a:ln w="12700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548640" tIns="146304" rIns="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 Light" panose="020F0302020204030204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6513952" y="1413039"/>
            <a:ext cx="2054174" cy="4846160"/>
            <a:chOff x="4228202" y="1785489"/>
            <a:chExt cx="1627272" cy="3839023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71" name="任意多边形 70"/>
            <p:cNvSpPr/>
            <p:nvPr/>
          </p:nvSpPr>
          <p:spPr>
            <a:xfrm>
              <a:off x="4228202" y="1785489"/>
              <a:ext cx="1627272" cy="3839023"/>
            </a:xfrm>
            <a:custGeom>
              <a:avLst/>
              <a:gdLst>
                <a:gd name="connsiteX0" fmla="*/ 0 w 1986359"/>
                <a:gd name="connsiteY0" fmla="*/ 198636 h 5418667"/>
                <a:gd name="connsiteX1" fmla="*/ 198636 w 1986359"/>
                <a:gd name="connsiteY1" fmla="*/ 0 h 5418667"/>
                <a:gd name="connsiteX2" fmla="*/ 1787723 w 1986359"/>
                <a:gd name="connsiteY2" fmla="*/ 0 h 5418667"/>
                <a:gd name="connsiteX3" fmla="*/ 1986359 w 1986359"/>
                <a:gd name="connsiteY3" fmla="*/ 198636 h 5418667"/>
                <a:gd name="connsiteX4" fmla="*/ 1986359 w 1986359"/>
                <a:gd name="connsiteY4" fmla="*/ 5220031 h 5418667"/>
                <a:gd name="connsiteX5" fmla="*/ 1787723 w 1986359"/>
                <a:gd name="connsiteY5" fmla="*/ 5418667 h 5418667"/>
                <a:gd name="connsiteX6" fmla="*/ 198636 w 1986359"/>
                <a:gd name="connsiteY6" fmla="*/ 5418667 h 5418667"/>
                <a:gd name="connsiteX7" fmla="*/ 0 w 1986359"/>
                <a:gd name="connsiteY7" fmla="*/ 5220031 h 5418667"/>
                <a:gd name="connsiteX8" fmla="*/ 0 w 1986359"/>
                <a:gd name="connsiteY8" fmla="*/ 198636 h 5418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86359" h="5418667">
                  <a:moveTo>
                    <a:pt x="0" y="198636"/>
                  </a:moveTo>
                  <a:cubicBezTo>
                    <a:pt x="0" y="88932"/>
                    <a:pt x="88932" y="0"/>
                    <a:pt x="198636" y="0"/>
                  </a:cubicBezTo>
                  <a:lnTo>
                    <a:pt x="1787723" y="0"/>
                  </a:lnTo>
                  <a:cubicBezTo>
                    <a:pt x="1897427" y="0"/>
                    <a:pt x="1986359" y="88932"/>
                    <a:pt x="1986359" y="198636"/>
                  </a:cubicBezTo>
                  <a:lnTo>
                    <a:pt x="1986359" y="5220031"/>
                  </a:lnTo>
                  <a:cubicBezTo>
                    <a:pt x="1986359" y="5329735"/>
                    <a:pt x="1897427" y="5418667"/>
                    <a:pt x="1787723" y="5418667"/>
                  </a:cubicBezTo>
                  <a:lnTo>
                    <a:pt x="198636" y="5418667"/>
                  </a:lnTo>
                  <a:cubicBezTo>
                    <a:pt x="88932" y="5418667"/>
                    <a:pt x="0" y="5329735"/>
                    <a:pt x="0" y="5220031"/>
                  </a:cubicBezTo>
                  <a:lnTo>
                    <a:pt x="0" y="198636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203200" dist="50800" dir="5400000" sx="105000" sy="105000" algn="ctr" rotWithShape="0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320040" tIns="2487506" rIns="320040" bIns="1403775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500" kern="1200"/>
            </a:p>
          </p:txBody>
        </p:sp>
        <p:sp>
          <p:nvSpPr>
            <p:cNvPr id="72" name="椭圆 71"/>
            <p:cNvSpPr/>
            <p:nvPr/>
          </p:nvSpPr>
          <p:spPr>
            <a:xfrm>
              <a:off x="4718011" y="1972832"/>
              <a:ext cx="647653" cy="64765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203200" dist="50800" dir="5400000" sx="105000" sy="105000" algn="ctr" rotWithShape="0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文本框 31"/>
            <p:cNvSpPr txBox="1"/>
            <p:nvPr/>
          </p:nvSpPr>
          <p:spPr>
            <a:xfrm>
              <a:off x="4276908" y="2741553"/>
              <a:ext cx="1529861" cy="16823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验证了</a:t>
              </a:r>
              <a:r>
                <a:rPr lang="en-US" altLang="zh-CN" sz="22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Valon</a:t>
              </a:r>
              <a:r>
                <a:rPr lang="en-US" altLang="zh-CN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model </a:t>
              </a:r>
              <a:r>
                <a:rPr lang="zh-CN" altLang="en-US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</a:t>
              </a:r>
              <a:r>
                <a:rPr lang="en-US" altLang="zh-CN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1&lt;Q&lt;100GeV/c &amp; 0.01&lt;x&lt;1 </a:t>
              </a:r>
              <a:r>
                <a:rPr lang="zh-CN" altLang="en-US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范围内的有效性</a:t>
              </a:r>
              <a:endPara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4" name="Freeform 9"/>
          <p:cNvSpPr>
            <a:spLocks noEditPoints="1"/>
          </p:cNvSpPr>
          <p:nvPr/>
        </p:nvSpPr>
        <p:spPr bwMode="black">
          <a:xfrm>
            <a:off x="7233516" y="1750787"/>
            <a:ext cx="615046" cy="615046"/>
          </a:xfrm>
          <a:custGeom>
            <a:avLst/>
            <a:gdLst>
              <a:gd name="T0" fmla="*/ 88 w 149"/>
              <a:gd name="T1" fmla="*/ 67 h 149"/>
              <a:gd name="T2" fmla="*/ 65 w 149"/>
              <a:gd name="T3" fmla="*/ 46 h 149"/>
              <a:gd name="T4" fmla="*/ 84 w 149"/>
              <a:gd name="T5" fmla="*/ 46 h 149"/>
              <a:gd name="T6" fmla="*/ 115 w 149"/>
              <a:gd name="T7" fmla="*/ 75 h 149"/>
              <a:gd name="T8" fmla="*/ 84 w 149"/>
              <a:gd name="T9" fmla="*/ 104 h 149"/>
              <a:gd name="T10" fmla="*/ 65 w 149"/>
              <a:gd name="T11" fmla="*/ 104 h 149"/>
              <a:gd name="T12" fmla="*/ 88 w 149"/>
              <a:gd name="T13" fmla="*/ 82 h 149"/>
              <a:gd name="T14" fmla="*/ 36 w 149"/>
              <a:gd name="T15" fmla="*/ 82 h 149"/>
              <a:gd name="T16" fmla="*/ 36 w 149"/>
              <a:gd name="T17" fmla="*/ 67 h 149"/>
              <a:gd name="T18" fmla="*/ 88 w 149"/>
              <a:gd name="T19" fmla="*/ 67 h 149"/>
              <a:gd name="T20" fmla="*/ 74 w 149"/>
              <a:gd name="T21" fmla="*/ 9 h 149"/>
              <a:gd name="T22" fmla="*/ 140 w 149"/>
              <a:gd name="T23" fmla="*/ 75 h 149"/>
              <a:gd name="T24" fmla="*/ 74 w 149"/>
              <a:gd name="T25" fmla="*/ 140 h 149"/>
              <a:gd name="T26" fmla="*/ 9 w 149"/>
              <a:gd name="T27" fmla="*/ 75 h 149"/>
              <a:gd name="T28" fmla="*/ 74 w 149"/>
              <a:gd name="T29" fmla="*/ 9 h 149"/>
              <a:gd name="T30" fmla="*/ 74 w 149"/>
              <a:gd name="T31" fmla="*/ 0 h 149"/>
              <a:gd name="T32" fmla="*/ 0 w 149"/>
              <a:gd name="T33" fmla="*/ 75 h 149"/>
              <a:gd name="T34" fmla="*/ 74 w 149"/>
              <a:gd name="T35" fmla="*/ 149 h 149"/>
              <a:gd name="T36" fmla="*/ 149 w 149"/>
              <a:gd name="T37" fmla="*/ 75 h 149"/>
              <a:gd name="T38" fmla="*/ 74 w 149"/>
              <a:gd name="T39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9" h="149">
                <a:moveTo>
                  <a:pt x="88" y="67"/>
                </a:moveTo>
                <a:cubicBezTo>
                  <a:pt x="65" y="46"/>
                  <a:pt x="65" y="46"/>
                  <a:pt x="65" y="46"/>
                </a:cubicBezTo>
                <a:cubicBezTo>
                  <a:pt x="84" y="46"/>
                  <a:pt x="84" y="46"/>
                  <a:pt x="84" y="46"/>
                </a:cubicBezTo>
                <a:cubicBezTo>
                  <a:pt x="115" y="75"/>
                  <a:pt x="115" y="75"/>
                  <a:pt x="115" y="75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88" y="82"/>
                  <a:pt x="88" y="82"/>
                  <a:pt x="88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67"/>
                  <a:pt x="36" y="67"/>
                  <a:pt x="36" y="67"/>
                </a:cubicBezTo>
                <a:lnTo>
                  <a:pt x="88" y="67"/>
                </a:lnTo>
                <a:close/>
                <a:moveTo>
                  <a:pt x="74" y="9"/>
                </a:moveTo>
                <a:cubicBezTo>
                  <a:pt x="110" y="9"/>
                  <a:pt x="140" y="39"/>
                  <a:pt x="140" y="75"/>
                </a:cubicBezTo>
                <a:cubicBezTo>
                  <a:pt x="140" y="111"/>
                  <a:pt x="110" y="140"/>
                  <a:pt x="74" y="140"/>
                </a:cubicBezTo>
                <a:cubicBezTo>
                  <a:pt x="38" y="140"/>
                  <a:pt x="9" y="111"/>
                  <a:pt x="9" y="75"/>
                </a:cubicBezTo>
                <a:cubicBezTo>
                  <a:pt x="9" y="39"/>
                  <a:pt x="38" y="9"/>
                  <a:pt x="74" y="9"/>
                </a:cubicBezTo>
                <a:moveTo>
                  <a:pt x="74" y="0"/>
                </a:moveTo>
                <a:cubicBezTo>
                  <a:pt x="33" y="0"/>
                  <a:pt x="0" y="33"/>
                  <a:pt x="0" y="75"/>
                </a:cubicBezTo>
                <a:cubicBezTo>
                  <a:pt x="0" y="116"/>
                  <a:pt x="33" y="149"/>
                  <a:pt x="74" y="149"/>
                </a:cubicBezTo>
                <a:cubicBezTo>
                  <a:pt x="116" y="149"/>
                  <a:pt x="149" y="116"/>
                  <a:pt x="149" y="75"/>
                </a:cubicBezTo>
                <a:cubicBezTo>
                  <a:pt x="149" y="33"/>
                  <a:pt x="116" y="0"/>
                  <a:pt x="74" y="0"/>
                </a:cubicBezTo>
              </a:path>
            </a:pathLst>
          </a:custGeom>
          <a:solidFill>
            <a:srgbClr val="FFFF00">
              <a:alpha val="94000"/>
            </a:srgbClr>
          </a:solidFill>
          <a:ln w="1270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548640" tIns="146304" rIns="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 Light" panose="020F0302020204030204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9411183" y="1413039"/>
            <a:ext cx="2054174" cy="4846160"/>
            <a:chOff x="4228202" y="1785489"/>
            <a:chExt cx="1627272" cy="3839023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81" name="任意多边形 80"/>
            <p:cNvSpPr/>
            <p:nvPr/>
          </p:nvSpPr>
          <p:spPr>
            <a:xfrm>
              <a:off x="4228202" y="1785489"/>
              <a:ext cx="1627272" cy="3839023"/>
            </a:xfrm>
            <a:custGeom>
              <a:avLst/>
              <a:gdLst>
                <a:gd name="connsiteX0" fmla="*/ 0 w 1986359"/>
                <a:gd name="connsiteY0" fmla="*/ 198636 h 5418667"/>
                <a:gd name="connsiteX1" fmla="*/ 198636 w 1986359"/>
                <a:gd name="connsiteY1" fmla="*/ 0 h 5418667"/>
                <a:gd name="connsiteX2" fmla="*/ 1787723 w 1986359"/>
                <a:gd name="connsiteY2" fmla="*/ 0 h 5418667"/>
                <a:gd name="connsiteX3" fmla="*/ 1986359 w 1986359"/>
                <a:gd name="connsiteY3" fmla="*/ 198636 h 5418667"/>
                <a:gd name="connsiteX4" fmla="*/ 1986359 w 1986359"/>
                <a:gd name="connsiteY4" fmla="*/ 5220031 h 5418667"/>
                <a:gd name="connsiteX5" fmla="*/ 1787723 w 1986359"/>
                <a:gd name="connsiteY5" fmla="*/ 5418667 h 5418667"/>
                <a:gd name="connsiteX6" fmla="*/ 198636 w 1986359"/>
                <a:gd name="connsiteY6" fmla="*/ 5418667 h 5418667"/>
                <a:gd name="connsiteX7" fmla="*/ 0 w 1986359"/>
                <a:gd name="connsiteY7" fmla="*/ 5220031 h 5418667"/>
                <a:gd name="connsiteX8" fmla="*/ 0 w 1986359"/>
                <a:gd name="connsiteY8" fmla="*/ 198636 h 5418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86359" h="5418667">
                  <a:moveTo>
                    <a:pt x="0" y="198636"/>
                  </a:moveTo>
                  <a:cubicBezTo>
                    <a:pt x="0" y="88932"/>
                    <a:pt x="88932" y="0"/>
                    <a:pt x="198636" y="0"/>
                  </a:cubicBezTo>
                  <a:lnTo>
                    <a:pt x="1787723" y="0"/>
                  </a:lnTo>
                  <a:cubicBezTo>
                    <a:pt x="1897427" y="0"/>
                    <a:pt x="1986359" y="88932"/>
                    <a:pt x="1986359" y="198636"/>
                  </a:cubicBezTo>
                  <a:lnTo>
                    <a:pt x="1986359" y="5220031"/>
                  </a:lnTo>
                  <a:cubicBezTo>
                    <a:pt x="1986359" y="5329735"/>
                    <a:pt x="1897427" y="5418667"/>
                    <a:pt x="1787723" y="5418667"/>
                  </a:cubicBezTo>
                  <a:lnTo>
                    <a:pt x="198636" y="5418667"/>
                  </a:lnTo>
                  <a:cubicBezTo>
                    <a:pt x="88932" y="5418667"/>
                    <a:pt x="0" y="5329735"/>
                    <a:pt x="0" y="5220031"/>
                  </a:cubicBezTo>
                  <a:lnTo>
                    <a:pt x="0" y="198636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203200" dist="50800" dir="5400000" sx="105000" sy="105000" algn="ctr" rotWithShape="0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320040" tIns="2487506" rIns="320040" bIns="1403775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500" kern="1200"/>
            </a:p>
          </p:txBody>
        </p:sp>
        <p:sp>
          <p:nvSpPr>
            <p:cNvPr id="82" name="椭圆 81"/>
            <p:cNvSpPr/>
            <p:nvPr/>
          </p:nvSpPr>
          <p:spPr>
            <a:xfrm>
              <a:off x="4718011" y="1972832"/>
              <a:ext cx="647653" cy="64765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203200" dist="50800" dir="5400000" sx="105000" sy="105000" algn="ctr" rotWithShape="0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文本框 31"/>
            <p:cNvSpPr txBox="1"/>
            <p:nvPr/>
          </p:nvSpPr>
          <p:spPr>
            <a:xfrm>
              <a:off x="4276908" y="2741553"/>
              <a:ext cx="1529861" cy="141412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便于</a:t>
              </a:r>
              <a:r>
                <a:rPr lang="en-US" altLang="zh-CN" sz="22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valon</a:t>
              </a:r>
              <a:r>
                <a:rPr lang="en-US" altLang="zh-CN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2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parton</a:t>
              </a:r>
              <a:r>
                <a:rPr lang="zh-CN" altLang="en-US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模型的使用，对各种分布函数进行了参数化</a:t>
              </a:r>
              <a:endPara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4" name="Freeform 9"/>
          <p:cNvSpPr>
            <a:spLocks noEditPoints="1"/>
          </p:cNvSpPr>
          <p:nvPr/>
        </p:nvSpPr>
        <p:spPr bwMode="black">
          <a:xfrm>
            <a:off x="10130747" y="1735881"/>
            <a:ext cx="615046" cy="615046"/>
          </a:xfrm>
          <a:custGeom>
            <a:avLst/>
            <a:gdLst>
              <a:gd name="T0" fmla="*/ 88 w 149"/>
              <a:gd name="T1" fmla="*/ 67 h 149"/>
              <a:gd name="T2" fmla="*/ 65 w 149"/>
              <a:gd name="T3" fmla="*/ 46 h 149"/>
              <a:gd name="T4" fmla="*/ 84 w 149"/>
              <a:gd name="T5" fmla="*/ 46 h 149"/>
              <a:gd name="T6" fmla="*/ 115 w 149"/>
              <a:gd name="T7" fmla="*/ 75 h 149"/>
              <a:gd name="T8" fmla="*/ 84 w 149"/>
              <a:gd name="T9" fmla="*/ 104 h 149"/>
              <a:gd name="T10" fmla="*/ 65 w 149"/>
              <a:gd name="T11" fmla="*/ 104 h 149"/>
              <a:gd name="T12" fmla="*/ 88 w 149"/>
              <a:gd name="T13" fmla="*/ 82 h 149"/>
              <a:gd name="T14" fmla="*/ 36 w 149"/>
              <a:gd name="T15" fmla="*/ 82 h 149"/>
              <a:gd name="T16" fmla="*/ 36 w 149"/>
              <a:gd name="T17" fmla="*/ 67 h 149"/>
              <a:gd name="T18" fmla="*/ 88 w 149"/>
              <a:gd name="T19" fmla="*/ 67 h 149"/>
              <a:gd name="T20" fmla="*/ 74 w 149"/>
              <a:gd name="T21" fmla="*/ 9 h 149"/>
              <a:gd name="T22" fmla="*/ 140 w 149"/>
              <a:gd name="T23" fmla="*/ 75 h 149"/>
              <a:gd name="T24" fmla="*/ 74 w 149"/>
              <a:gd name="T25" fmla="*/ 140 h 149"/>
              <a:gd name="T26" fmla="*/ 9 w 149"/>
              <a:gd name="T27" fmla="*/ 75 h 149"/>
              <a:gd name="T28" fmla="*/ 74 w 149"/>
              <a:gd name="T29" fmla="*/ 9 h 149"/>
              <a:gd name="T30" fmla="*/ 74 w 149"/>
              <a:gd name="T31" fmla="*/ 0 h 149"/>
              <a:gd name="T32" fmla="*/ 0 w 149"/>
              <a:gd name="T33" fmla="*/ 75 h 149"/>
              <a:gd name="T34" fmla="*/ 74 w 149"/>
              <a:gd name="T35" fmla="*/ 149 h 149"/>
              <a:gd name="T36" fmla="*/ 149 w 149"/>
              <a:gd name="T37" fmla="*/ 75 h 149"/>
              <a:gd name="T38" fmla="*/ 74 w 149"/>
              <a:gd name="T39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9" h="149">
                <a:moveTo>
                  <a:pt x="88" y="67"/>
                </a:moveTo>
                <a:cubicBezTo>
                  <a:pt x="65" y="46"/>
                  <a:pt x="65" y="46"/>
                  <a:pt x="65" y="46"/>
                </a:cubicBezTo>
                <a:cubicBezTo>
                  <a:pt x="84" y="46"/>
                  <a:pt x="84" y="46"/>
                  <a:pt x="84" y="46"/>
                </a:cubicBezTo>
                <a:cubicBezTo>
                  <a:pt x="115" y="75"/>
                  <a:pt x="115" y="75"/>
                  <a:pt x="115" y="75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88" y="82"/>
                  <a:pt x="88" y="82"/>
                  <a:pt x="88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67"/>
                  <a:pt x="36" y="67"/>
                  <a:pt x="36" y="67"/>
                </a:cubicBezTo>
                <a:lnTo>
                  <a:pt x="88" y="67"/>
                </a:lnTo>
                <a:close/>
                <a:moveTo>
                  <a:pt x="74" y="9"/>
                </a:moveTo>
                <a:cubicBezTo>
                  <a:pt x="110" y="9"/>
                  <a:pt x="140" y="39"/>
                  <a:pt x="140" y="75"/>
                </a:cubicBezTo>
                <a:cubicBezTo>
                  <a:pt x="140" y="111"/>
                  <a:pt x="110" y="140"/>
                  <a:pt x="74" y="140"/>
                </a:cubicBezTo>
                <a:cubicBezTo>
                  <a:pt x="38" y="140"/>
                  <a:pt x="9" y="111"/>
                  <a:pt x="9" y="75"/>
                </a:cubicBezTo>
                <a:cubicBezTo>
                  <a:pt x="9" y="39"/>
                  <a:pt x="38" y="9"/>
                  <a:pt x="74" y="9"/>
                </a:cubicBezTo>
                <a:moveTo>
                  <a:pt x="74" y="0"/>
                </a:moveTo>
                <a:cubicBezTo>
                  <a:pt x="33" y="0"/>
                  <a:pt x="0" y="33"/>
                  <a:pt x="0" y="75"/>
                </a:cubicBezTo>
                <a:cubicBezTo>
                  <a:pt x="0" y="116"/>
                  <a:pt x="33" y="149"/>
                  <a:pt x="74" y="149"/>
                </a:cubicBezTo>
                <a:cubicBezTo>
                  <a:pt x="116" y="149"/>
                  <a:pt x="149" y="116"/>
                  <a:pt x="149" y="75"/>
                </a:cubicBezTo>
                <a:cubicBezTo>
                  <a:pt x="149" y="33"/>
                  <a:pt x="116" y="0"/>
                  <a:pt x="74" y="0"/>
                </a:cubicBezTo>
              </a:path>
            </a:pathLst>
          </a:custGeom>
          <a:solidFill>
            <a:srgbClr val="7030A0">
              <a:alpha val="94000"/>
            </a:srgbClr>
          </a:solidFill>
          <a:ln w="12700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548640" tIns="146304" rIns="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2852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258417" y="554344"/>
            <a:ext cx="6579904" cy="697725"/>
            <a:chOff x="-258417" y="554344"/>
            <a:chExt cx="6579904" cy="697725"/>
          </a:xfrm>
        </p:grpSpPr>
        <p:grpSp>
          <p:nvGrpSpPr>
            <p:cNvPr id="3" name="组合 2"/>
            <p:cNvGrpSpPr/>
            <p:nvPr/>
          </p:nvGrpSpPr>
          <p:grpSpPr>
            <a:xfrm>
              <a:off x="298174" y="554344"/>
              <a:ext cx="6023313" cy="697724"/>
              <a:chOff x="4986600" y="1039001"/>
              <a:chExt cx="6023313" cy="697724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4986600" y="1039001"/>
                <a:ext cx="5559480" cy="697724"/>
                <a:chOff x="4758000" y="1859597"/>
                <a:chExt cx="5559480" cy="821739"/>
              </a:xfrm>
            </p:grpSpPr>
            <p:sp>
              <p:nvSpPr>
                <p:cNvPr id="7" name="矩形 6"/>
                <p:cNvSpPr/>
                <p:nvPr/>
              </p:nvSpPr>
              <p:spPr>
                <a:xfrm>
                  <a:off x="4758000" y="2005279"/>
                  <a:ext cx="682680" cy="530374"/>
                </a:xfrm>
                <a:prstGeom prst="rect">
                  <a:avLst/>
                </a:prstGeom>
                <a:blipFill dpi="0" rotWithShape="1">
                  <a:blip r:embed="rId2"/>
                  <a:srcRect/>
                  <a:tile tx="0" ty="0" sx="93000" sy="100000" flip="none" algn="tl"/>
                </a:blipFill>
                <a:ln>
                  <a:noFill/>
                </a:ln>
                <a:effectLst>
                  <a:outerShdw blurRad="203200" dist="50800" dir="5400000" sx="105000" sy="105000" algn="ctr" rotWithShape="0">
                    <a:srgbClr val="000000">
                      <a:alpha val="32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5334000" y="1859597"/>
                  <a:ext cx="4983480" cy="82173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>
                  <a:outerShdw blurRad="203200" dist="50800" dir="5400000" sx="105000" sy="105000" algn="ctr" rotWithShape="0">
                    <a:srgbClr val="000000">
                      <a:alpha val="32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" name="文本框 8"/>
                <p:cNvSpPr txBox="1"/>
                <p:nvPr/>
              </p:nvSpPr>
              <p:spPr>
                <a:xfrm>
                  <a:off x="4857390" y="1993467"/>
                  <a:ext cx="480060" cy="6524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000" dirty="0">
                      <a:solidFill>
                        <a:schemeClr val="bg1"/>
                      </a:solidFill>
                      <a:latin typeface="Meiryo" panose="020B0604030504040204" pitchFamily="34" charset="-128"/>
                      <a:ea typeface="Meiryo" panose="020B0604030504040204" pitchFamily="34" charset="-128"/>
                    </a:rPr>
                    <a:t>3</a:t>
                  </a:r>
                  <a:endParaRPr lang="zh-CN" altLang="en-US" sz="3000" dirty="0">
                    <a:solidFill>
                      <a:schemeClr val="bg1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6" name="文本框 5"/>
              <p:cNvSpPr txBox="1"/>
              <p:nvPr/>
            </p:nvSpPr>
            <p:spPr>
              <a:xfrm>
                <a:off x="5669279" y="1110865"/>
                <a:ext cx="534063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0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Valons&amp;Partons</a:t>
                </a:r>
                <a:r>
                  <a:rPr lang="en-US" altLang="zh-CN" sz="3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in Proton</a:t>
                </a:r>
                <a:endParaRPr lang="zh-CN" altLang="en-US" sz="3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-258417" y="554345"/>
              <a:ext cx="556591" cy="697724"/>
            </a:xfrm>
            <a:prstGeom prst="rect">
              <a:avLst/>
            </a:prstGeom>
            <a:blipFill dpi="0" rotWithShape="1">
              <a:blip r:embed="rId2"/>
              <a:srcRect/>
              <a:tile tx="0" ty="0" sx="93000" sy="100000" flip="none" algn="tl"/>
            </a:blipFill>
            <a:ln>
              <a:noFill/>
            </a:ln>
            <a:effectLst>
              <a:outerShdw blurRad="203200" dist="50800" dir="5400000" sx="105000" sy="105000" algn="ctr" rotWithShape="0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矩形 14"/>
          <p:cNvSpPr/>
          <p:nvPr/>
        </p:nvSpPr>
        <p:spPr>
          <a:xfrm>
            <a:off x="1767839" y="2241550"/>
            <a:ext cx="8656322" cy="269249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4504" y="1384664"/>
            <a:ext cx="11965576" cy="5320936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50800" dir="5400000"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187286" y="1384664"/>
                <a:ext cx="6357256" cy="4766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5B4A42"/>
                    </a:solidFill>
                    <a:latin typeface="+mn-ea"/>
                  </a:rPr>
                  <a:t>质子由</a:t>
                </a:r>
                <a:r>
                  <a:rPr lang="en-US" altLang="zh-CN" dirty="0" smtClean="0">
                    <a:solidFill>
                      <a:srgbClr val="5B4A42"/>
                    </a:solidFill>
                    <a:latin typeface="+mn-ea"/>
                  </a:rPr>
                  <a:t>UUD</a:t>
                </a:r>
                <a:r>
                  <a:rPr lang="zh-CN" altLang="en-US" dirty="0" smtClean="0">
                    <a:solidFill>
                      <a:srgbClr val="5B4A42"/>
                    </a:solidFill>
                    <a:latin typeface="+mn-ea"/>
                  </a:rPr>
                  <a:t>构成，</a:t>
                </a:r>
                <a:r>
                  <a:rPr lang="en-US" altLang="zh-CN" dirty="0" smtClean="0">
                    <a:solidFill>
                      <a:srgbClr val="5B4A42"/>
                    </a:solidFill>
                    <a:latin typeface="+mn-ea"/>
                  </a:rPr>
                  <a:t>3</a:t>
                </a:r>
                <a:r>
                  <a:rPr lang="zh-CN" altLang="en-US" dirty="0" smtClean="0">
                    <a:solidFill>
                      <a:srgbClr val="5B4A42"/>
                    </a:solidFill>
                    <a:latin typeface="+mn-ea"/>
                  </a:rPr>
                  <a:t>个</a:t>
                </a:r>
                <a:r>
                  <a:rPr lang="en-US" altLang="zh-CN" dirty="0" err="1" smtClean="0">
                    <a:solidFill>
                      <a:srgbClr val="5B4A42"/>
                    </a:solidFill>
                    <a:latin typeface="+mn-ea"/>
                  </a:rPr>
                  <a:t>valon</a:t>
                </a:r>
                <a:r>
                  <a:rPr lang="zh-CN" altLang="en-US" dirty="0" smtClean="0">
                    <a:solidFill>
                      <a:srgbClr val="5B4A42"/>
                    </a:solidFill>
                    <a:latin typeface="+mn-ea"/>
                  </a:rPr>
                  <a:t>的动量分数之和为</a:t>
                </a:r>
                <a:r>
                  <a:rPr lang="en-US" altLang="zh-CN" dirty="0" smtClean="0">
                    <a:solidFill>
                      <a:srgbClr val="5B4A42"/>
                    </a:solidFill>
                    <a:latin typeface="+mn-ea"/>
                  </a:rPr>
                  <a:t>1</a:t>
                </a:r>
                <a:r>
                  <a:rPr lang="zh-CN" altLang="en-US" dirty="0" smtClean="0">
                    <a:solidFill>
                      <a:srgbClr val="5B4A42"/>
                    </a:solidFill>
                    <a:latin typeface="+mn-ea"/>
                  </a:rPr>
                  <a:t>，</a:t>
                </a:r>
                <a:endParaRPr lang="en-US" altLang="zh-CN" dirty="0" smtClean="0">
                  <a:solidFill>
                    <a:srgbClr val="5B4A42"/>
                  </a:solidFill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𝐺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UUD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rgbClr val="5B4A42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5B4A42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𝑔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zh-CN" altLang="en-US" b="0" i="1" smtClean="0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𝛼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5B4A42"/>
                                      </a:solidFill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5B4A42"/>
                                      </a:solidFill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5B4A42"/>
                                      </a:solidFill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5B4A42"/>
                                      </a:solidFill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5B4A42"/>
                                      </a:solidFill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5B4A42"/>
                                      </a:solidFill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zh-CN" altLang="en-US" b="0" i="1" smtClean="0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𝛽</m:t>
                          </m:r>
                        </m:sup>
                      </m:sSup>
                      <m:r>
                        <a:rPr lang="zh-CN" altLang="en-US" b="0" i="1" smtClean="0">
                          <a:solidFill>
                            <a:srgbClr val="5B4A42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𝛿</m:t>
                      </m:r>
                      <m:r>
                        <a:rPr lang="en-US" altLang="zh-CN" b="0" i="1" smtClean="0">
                          <a:solidFill>
                            <a:srgbClr val="5B4A42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5B4A42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5B4A42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5B4A42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−1)</m:t>
                      </m:r>
                    </m:oMath>
                  </m:oMathPara>
                </a14:m>
                <a:endParaRPr lang="en-US" altLang="zh-CN" dirty="0" smtClean="0">
                  <a:solidFill>
                    <a:srgbClr val="5B4A4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solidFill>
                      <a:srgbClr val="5B4A42"/>
                    </a:solidFill>
                    <a:latin typeface="+mn-ea"/>
                  </a:rPr>
                  <a:t>利用归一化条件可得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rgbClr val="5B4A42"/>
                        </a:solidFill>
                        <a:latin typeface="Cambria Math"/>
                      </a:rPr>
                      <m:t>𝑔</m:t>
                    </m:r>
                  </m:oMath>
                </a14:m>
                <a:r>
                  <a:rPr lang="zh-CN" altLang="en-US" dirty="0">
                    <a:solidFill>
                      <a:srgbClr val="5B4A42"/>
                    </a:solidFill>
                    <a:latin typeface="+mn-ea"/>
                  </a:rPr>
                  <a:t>值，对概率密度函数积分</a:t>
                </a:r>
                <a:endParaRPr lang="en-US" altLang="zh-CN" dirty="0">
                  <a:solidFill>
                    <a:srgbClr val="5B4A42"/>
                  </a:solidFill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𝑈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5B4A42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5B4A42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𝑔</m:t>
                      </m:r>
                      <m:r>
                        <a:rPr lang="en-US" altLang="zh-CN" b="0" i="1" smtClean="0">
                          <a:solidFill>
                            <a:srgbClr val="5B4A42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5B4A42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𝐵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𝛼</m:t>
                          </m:r>
                          <m:r>
                            <a:rPr lang="en-US" altLang="zh-CN" b="0" i="1" smtClean="0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+1,</m:t>
                          </m:r>
                          <m:r>
                            <a:rPr lang="zh-CN" altLang="en-US" i="1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𝛽</m:t>
                          </m:r>
                          <m:r>
                            <a:rPr lang="en-US" altLang="zh-CN" b="0" i="1" smtClean="0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+1</m:t>
                          </m:r>
                        </m:e>
                      </m:d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𝑦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𝛼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1−</m:t>
                              </m:r>
                              <m:r>
                                <a:rPr lang="en-US" altLang="zh-CN" b="0" i="1" smtClean="0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l-GR" altLang="zh-CN" i="1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𝛼</m:t>
                          </m:r>
                          <m:r>
                            <a:rPr lang="el-GR" altLang="zh-CN" i="1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+</m:t>
                          </m:r>
                          <m:r>
                            <a:rPr lang="el-GR" altLang="zh-CN" i="1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𝛽</m:t>
                          </m:r>
                          <m:r>
                            <a:rPr lang="el-GR" altLang="zh-CN" i="1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altLang="zh-CN" b="0" i="1" dirty="0" smtClean="0">
                  <a:solidFill>
                    <a:srgbClr val="5B4A42"/>
                  </a:solidFill>
                  <a:latin typeface="Cambria Math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𝑦</m:t>
                          </m:r>
                        </m:e>
                      </m:d>
                      <m:r>
                        <a:rPr lang="en-US" altLang="zh-CN" i="1">
                          <a:solidFill>
                            <a:srgbClr val="5B4A42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i="1">
                          <a:solidFill>
                            <a:srgbClr val="5B4A42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𝑔</m:t>
                      </m:r>
                      <m:r>
                        <a:rPr lang="en-US" altLang="zh-CN" i="1">
                          <a:solidFill>
                            <a:srgbClr val="5B4A42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 </m:t>
                      </m:r>
                      <m:r>
                        <a:rPr lang="en-US" altLang="zh-CN" i="1">
                          <a:solidFill>
                            <a:srgbClr val="5B4A42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𝐵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𝛼</m:t>
                          </m:r>
                          <m:r>
                            <a:rPr lang="en-US" altLang="zh-CN" i="1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+1,</m:t>
                          </m:r>
                          <m:r>
                            <m:rPr>
                              <m:nor/>
                            </m:rPr>
                            <a:rPr lang="es-ES" altLang="zh-CN" dirty="0"/>
                            <m:t>α</m:t>
                          </m:r>
                          <m:r>
                            <a:rPr lang="en-US" altLang="zh-CN" i="1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+1</m:t>
                          </m:r>
                        </m:e>
                      </m:d>
                      <m:sSup>
                        <m:sSupPr>
                          <m:ctrlPr>
                            <a:rPr lang="en-US" altLang="zh-CN" i="1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𝑦</m:t>
                          </m:r>
                        </m:e>
                        <m:sup>
                          <m:r>
                            <a:rPr lang="el-GR" altLang="zh-CN" i="1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𝛽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1−</m:t>
                              </m:r>
                              <m:r>
                                <a:rPr lang="en-US" altLang="zh-CN" i="1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2</m:t>
                          </m:r>
                          <m:r>
                            <a:rPr lang="el-GR" altLang="zh-CN" i="1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𝛼</m:t>
                          </m:r>
                          <m:r>
                            <a:rPr lang="el-GR" altLang="zh-CN" i="1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altLang="zh-CN" dirty="0" smtClean="0">
                  <a:solidFill>
                    <a:srgbClr val="5B4A4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solidFill>
                      <a:srgbClr val="5B4A42"/>
                    </a:solidFill>
                    <a:latin typeface="+mn-ea"/>
                  </a:rPr>
                  <a:t>因为</a:t>
                </a:r>
                <a:r>
                  <a:rPr lang="en-US" altLang="zh-CN" dirty="0" err="1">
                    <a:solidFill>
                      <a:srgbClr val="5B4A42"/>
                    </a:solidFill>
                    <a:latin typeface="+mn-ea"/>
                  </a:rPr>
                  <a:t>valons</a:t>
                </a:r>
                <a:r>
                  <a:rPr lang="zh-CN" altLang="en-US" dirty="0">
                    <a:solidFill>
                      <a:srgbClr val="5B4A42"/>
                    </a:solidFill>
                    <a:latin typeface="+mn-ea"/>
                  </a:rPr>
                  <a:t>组成质子的结构函数与探针</a:t>
                </a:r>
                <a:r>
                  <a:rPr lang="en-US" altLang="zh-CN" dirty="0">
                    <a:solidFill>
                      <a:srgbClr val="5B4A42"/>
                    </a:solidFill>
                    <a:latin typeface="+mn-ea"/>
                  </a:rPr>
                  <a:t>(</a:t>
                </a:r>
                <a:r>
                  <a:rPr lang="zh-CN" altLang="en-US" dirty="0">
                    <a:solidFill>
                      <a:srgbClr val="5B4A42"/>
                    </a:solidFill>
                    <a:latin typeface="+mn-ea"/>
                  </a:rPr>
                  <a:t>测量</a:t>
                </a:r>
                <a:r>
                  <a:rPr lang="en-US" altLang="zh-CN" dirty="0">
                    <a:solidFill>
                      <a:srgbClr val="5B4A42"/>
                    </a:solidFill>
                    <a:latin typeface="+mn-ea"/>
                  </a:rPr>
                  <a:t>)</a:t>
                </a:r>
                <a:r>
                  <a:rPr lang="zh-CN" altLang="en-US" dirty="0">
                    <a:solidFill>
                      <a:srgbClr val="5B4A42"/>
                    </a:solidFill>
                    <a:latin typeface="+mn-ea"/>
                  </a:rPr>
                  <a:t>无关，</a:t>
                </a:r>
                <a:endParaRPr lang="en-US" altLang="zh-CN" dirty="0">
                  <a:solidFill>
                    <a:srgbClr val="5B4A42"/>
                  </a:solidFill>
                  <a:latin typeface="+mn-ea"/>
                </a:endParaRPr>
              </a:p>
              <a:p>
                <a:r>
                  <a:rPr lang="zh-CN" altLang="en-US" dirty="0">
                    <a:solidFill>
                      <a:srgbClr val="5B4A42"/>
                    </a:solidFill>
                    <a:latin typeface="+mn-ea"/>
                  </a:rPr>
                  <a:t>则</a:t>
                </a:r>
                <a:r>
                  <a:rPr lang="en-US" altLang="zh-CN" dirty="0">
                    <a:solidFill>
                      <a:srgbClr val="5B4A42"/>
                    </a:solidFill>
                    <a:latin typeface="+mn-ea"/>
                  </a:rPr>
                  <a:t>patron</a:t>
                </a:r>
                <a:r>
                  <a:rPr lang="zh-CN" altLang="en-US" dirty="0">
                    <a:solidFill>
                      <a:srgbClr val="5B4A42"/>
                    </a:solidFill>
                    <a:latin typeface="+mn-ea"/>
                  </a:rPr>
                  <a:t>分布可以表示为核子中的</a:t>
                </a:r>
                <a:r>
                  <a:rPr lang="en-US" altLang="zh-CN" dirty="0" err="1">
                    <a:solidFill>
                      <a:srgbClr val="5B4A42"/>
                    </a:solidFill>
                    <a:latin typeface="+mn-ea"/>
                  </a:rPr>
                  <a:t>valon</a:t>
                </a:r>
                <a:r>
                  <a:rPr lang="zh-CN" altLang="en-US" dirty="0">
                    <a:solidFill>
                      <a:srgbClr val="5B4A42"/>
                    </a:solidFill>
                    <a:latin typeface="+mn-ea"/>
                  </a:rPr>
                  <a:t>分布</a:t>
                </a:r>
                <a:r>
                  <a:rPr lang="zh-CN" altLang="en-US" dirty="0" smtClean="0">
                    <a:solidFill>
                      <a:srgbClr val="5B4A42"/>
                    </a:solidFill>
                    <a:latin typeface="+mn-ea"/>
                  </a:rPr>
                  <a:t>与</a:t>
                </a:r>
                <a:r>
                  <a:rPr lang="en-US" altLang="zh-CN" dirty="0" err="1" smtClean="0">
                    <a:solidFill>
                      <a:srgbClr val="5B4A42"/>
                    </a:solidFill>
                    <a:latin typeface="+mn-ea"/>
                  </a:rPr>
                  <a:t>valon</a:t>
                </a:r>
                <a:endParaRPr lang="en-US" altLang="zh-CN" dirty="0" smtClean="0">
                  <a:solidFill>
                    <a:srgbClr val="5B4A42"/>
                  </a:solidFill>
                  <a:latin typeface="+mn-ea"/>
                </a:endParaRPr>
              </a:p>
              <a:p>
                <a:r>
                  <a:rPr lang="zh-CN" altLang="en-US" dirty="0" smtClean="0">
                    <a:solidFill>
                      <a:srgbClr val="5B4A42"/>
                    </a:solidFill>
                    <a:latin typeface="+mn-ea"/>
                  </a:rPr>
                  <a:t>中</a:t>
                </a:r>
                <a:r>
                  <a:rPr lang="zh-CN" altLang="en-US" dirty="0">
                    <a:solidFill>
                      <a:srgbClr val="5B4A42"/>
                    </a:solidFill>
                    <a:latin typeface="+mn-ea"/>
                  </a:rPr>
                  <a:t>的</a:t>
                </a:r>
                <a:r>
                  <a:rPr lang="en-US" altLang="zh-CN" dirty="0" err="1">
                    <a:solidFill>
                      <a:srgbClr val="5B4A42"/>
                    </a:solidFill>
                    <a:latin typeface="+mn-ea"/>
                  </a:rPr>
                  <a:t>parton</a:t>
                </a:r>
                <a:r>
                  <a:rPr lang="zh-CN" altLang="en-US" dirty="0">
                    <a:solidFill>
                      <a:srgbClr val="5B4A42"/>
                    </a:solidFill>
                    <a:latin typeface="+mn-ea"/>
                  </a:rPr>
                  <a:t>分布的卷积</a:t>
                </a:r>
                <a:endParaRPr lang="en-US" altLang="zh-CN" dirty="0">
                  <a:solidFill>
                    <a:srgbClr val="5B4A42"/>
                  </a:solidFill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dirty="0">
                          <a:solidFill>
                            <a:srgbClr val="5B4A42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x</m:t>
                      </m:r>
                      <m:r>
                        <m:rPr>
                          <m:sty m:val="p"/>
                        </m:rPr>
                        <a:rPr lang="en-US" altLang="zh-CN" b="0" i="0" dirty="0" smtClean="0">
                          <a:solidFill>
                            <a:srgbClr val="5B4A42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u</m:t>
                      </m:r>
                      <m:d>
                        <m:dPr>
                          <m:ctrlPr>
                            <a:rPr lang="en-US" altLang="zh-CN" b="0" i="1" dirty="0" smtClean="0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x</m:t>
                          </m:r>
                          <m:r>
                            <a:rPr lang="en-US" altLang="zh-CN" b="0" i="0" dirty="0" smtClean="0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b="0" i="1" dirty="0" smtClean="0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dirty="0" smtClean="0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altLang="zh-CN" b="0" i="1" dirty="0" smtClean="0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b="0" i="0" dirty="0" smtClean="0">
                          <a:solidFill>
                            <a:srgbClr val="5B4A42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=</m:t>
                      </m:r>
                      <m:nary>
                        <m:naryPr>
                          <m:ctrlPr>
                            <a:rPr lang="en-US" altLang="zh-CN" b="0" i="1" dirty="0" smtClean="0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dirty="0" smtClean="0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𝑥</m:t>
                          </m:r>
                        </m:sub>
                        <m:sup>
                          <m:r>
                            <a:rPr lang="en-US" altLang="zh-CN" b="0" i="1" dirty="0" smtClean="0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1</m:t>
                          </m:r>
                        </m:sup>
                        <m:e>
                          <m:r>
                            <a:rPr lang="en-US" altLang="zh-CN" b="0" i="1" dirty="0" smtClean="0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𝑑𝑦</m:t>
                          </m:r>
                          <m:r>
                            <a:rPr lang="en-US" altLang="zh-CN" b="0" i="1" dirty="0" smtClean="0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[2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𝑈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𝐾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solidFill>
                                        <a:srgbClr val="5B4A42"/>
                                      </a:solidFill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solidFill>
                                        <a:srgbClr val="5B4A42"/>
                                      </a:solidFill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solidFill>
                                        <a:srgbClr val="5B4A42"/>
                                      </a:solidFill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  <m:t>𝑦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 dirty="0">
                                      <a:solidFill>
                                        <a:srgbClr val="5B4A42"/>
                                      </a:solidFill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dirty="0">
                                      <a:solidFill>
                                        <a:srgbClr val="5B4A42"/>
                                      </a:solidFill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altLang="zh-CN" i="1" dirty="0">
                                      <a:solidFill>
                                        <a:srgbClr val="5B4A42"/>
                                      </a:solidFill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b="0" i="1" smtClean="0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𝐷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𝑦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𝑦</m:t>
                              </m:r>
                            </m:den>
                          </m:f>
                          <m:r>
                            <a:rPr lang="en-US" altLang="zh-CN" i="1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 dirty="0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altLang="zh-CN" i="1" dirty="0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)]</m:t>
                          </m:r>
                        </m:e>
                      </m:nary>
                      <m:r>
                        <a:rPr lang="en-US" altLang="zh-CN" b="0" i="0" dirty="0" smtClean="0">
                          <a:solidFill>
                            <a:srgbClr val="5B4A42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 </m:t>
                      </m:r>
                    </m:oMath>
                  </m:oMathPara>
                </a14:m>
                <a:endParaRPr lang="en-US" altLang="zh-CN" b="0" dirty="0" smtClean="0">
                  <a:solidFill>
                    <a:srgbClr val="5B4A4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dirty="0">
                          <a:solidFill>
                            <a:srgbClr val="5B4A42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x</m:t>
                      </m:r>
                      <m:r>
                        <a:rPr lang="en-US" altLang="zh-CN" b="0" i="1" dirty="0" smtClean="0">
                          <a:solidFill>
                            <a:srgbClr val="5B4A42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𝑑</m:t>
                      </m:r>
                      <m:d>
                        <m:dPr>
                          <m:ctrlPr>
                            <a:rPr lang="en-US" altLang="zh-CN" i="1" dirty="0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dirty="0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x</m:t>
                          </m:r>
                          <m:r>
                            <a:rPr lang="en-US" altLang="zh-CN" dirty="0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 dirty="0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altLang="zh-CN" i="1" dirty="0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dirty="0">
                          <a:solidFill>
                            <a:srgbClr val="5B4A42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=</m:t>
                      </m:r>
                      <m:nary>
                        <m:naryPr>
                          <m:ctrlPr>
                            <a:rPr lang="en-US" altLang="zh-CN" i="1" dirty="0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 dirty="0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𝑥</m:t>
                          </m:r>
                        </m:sub>
                        <m:sup>
                          <m:r>
                            <a:rPr lang="en-US" altLang="zh-CN" i="1" dirty="0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1</m:t>
                          </m:r>
                        </m:sup>
                        <m:e>
                          <m:r>
                            <a:rPr lang="en-US" altLang="zh-CN" i="1" dirty="0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𝑑𝑦</m:t>
                          </m:r>
                          <m:r>
                            <a:rPr lang="en-US" altLang="zh-CN" i="1" dirty="0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𝐷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𝐾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rgbClr val="5B4A42"/>
                                      </a:solidFill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rgbClr val="5B4A42"/>
                                      </a:solidFill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rgbClr val="5B4A42"/>
                                      </a:solidFill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  <m:t>𝑦</m:t>
                                  </m:r>
                                </m:den>
                              </m:f>
                              <m:r>
                                <a:rPr lang="en-US" altLang="zh-CN" i="1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 dirty="0">
                                      <a:solidFill>
                                        <a:srgbClr val="5B4A42"/>
                                      </a:solidFill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dirty="0">
                                      <a:solidFill>
                                        <a:srgbClr val="5B4A42"/>
                                      </a:solidFill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altLang="zh-CN" i="1" dirty="0">
                                      <a:solidFill>
                                        <a:srgbClr val="5B4A42"/>
                                      </a:solidFill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i="1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  <m:r>
                                <a:rPr lang="en-US" altLang="zh-CN" i="1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𝑈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𝑦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𝑦</m:t>
                              </m:r>
                            </m:den>
                          </m:f>
                          <m:r>
                            <a:rPr lang="en-US" altLang="zh-CN" i="1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 dirty="0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altLang="zh-CN" i="1" dirty="0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)]</m:t>
                          </m:r>
                        </m:e>
                      </m:nary>
                      <m:r>
                        <a:rPr lang="en-US" altLang="zh-CN" dirty="0">
                          <a:solidFill>
                            <a:srgbClr val="5B4A42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 </m:t>
                      </m:r>
                    </m:oMath>
                  </m:oMathPara>
                </a14:m>
                <a:endParaRPr lang="zh-CN" altLang="en-US" dirty="0">
                  <a:solidFill>
                    <a:srgbClr val="5B4A4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solidFill>
                      <a:srgbClr val="5B4A42"/>
                    </a:solidFill>
                    <a:latin typeface="+mn-ea"/>
                  </a:rPr>
                  <a:t>上式</a:t>
                </a:r>
                <a:r>
                  <a:rPr lang="en-US" altLang="zh-CN" dirty="0">
                    <a:solidFill>
                      <a:srgbClr val="5B4A42"/>
                    </a:solidFill>
                    <a:latin typeface="+mn-ea"/>
                  </a:rPr>
                  <a:t>K</a:t>
                </a:r>
                <a:r>
                  <a:rPr lang="zh-CN" altLang="en-US" dirty="0">
                    <a:solidFill>
                      <a:srgbClr val="5B4A42"/>
                    </a:solidFill>
                    <a:latin typeface="+mn-ea"/>
                  </a:rPr>
                  <a:t>代表同味</a:t>
                </a:r>
                <a:r>
                  <a:rPr lang="en-US" altLang="zh-CN" dirty="0">
                    <a:solidFill>
                      <a:srgbClr val="5B4A42"/>
                    </a:solidFill>
                    <a:latin typeface="+mn-ea"/>
                  </a:rPr>
                  <a:t>Parton,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5B4A42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rgbClr val="5B4A42"/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zh-CN">
                            <a:solidFill>
                              <a:srgbClr val="5B4A42"/>
                            </a:solidFill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5B4A42"/>
                    </a:solidFill>
                    <a:latin typeface="+mn-ea"/>
                  </a:rPr>
                  <a:t>代表不同味</a:t>
                </a:r>
                <a:r>
                  <a:rPr lang="en-US" altLang="zh-CN" dirty="0" smtClean="0">
                    <a:solidFill>
                      <a:srgbClr val="5B4A42"/>
                    </a:solidFill>
                    <a:latin typeface="+mn-ea"/>
                  </a:rPr>
                  <a:t>Parton</a:t>
                </a:r>
                <a:r>
                  <a:rPr lang="en-US" altLang="zh-CN" dirty="0"/>
                  <a:t> (</a:t>
                </a:r>
                <a:r>
                  <a:rPr lang="zh-CN" altLang="en-US" dirty="0"/>
                  <a:t>海夸克</a:t>
                </a:r>
                <a:r>
                  <a:rPr lang="en-US" altLang="zh-CN" dirty="0"/>
                  <a:t>) </a:t>
                </a:r>
                <a:r>
                  <a:rPr lang="zh-CN" altLang="en-US" dirty="0" smtClean="0">
                    <a:solidFill>
                      <a:srgbClr val="5B4A42"/>
                    </a:solidFill>
                    <a:latin typeface="+mn-ea"/>
                  </a:rPr>
                  <a:t>，</a:t>
                </a:r>
                <a:endParaRPr lang="en-US" altLang="zh-CN" dirty="0" smtClean="0">
                  <a:solidFill>
                    <a:srgbClr val="5B4A42"/>
                  </a:solidFill>
                  <a:latin typeface="+mn-ea"/>
                </a:endParaRPr>
              </a:p>
              <a:p>
                <a:r>
                  <a:rPr lang="en-US" altLang="zh-CN" dirty="0" smtClean="0">
                    <a:solidFill>
                      <a:srgbClr val="5B4A42"/>
                    </a:solidFill>
                    <a:latin typeface="+mn-ea"/>
                  </a:rPr>
                  <a:t>K</a:t>
                </a:r>
                <a:r>
                  <a:rPr lang="zh-CN" altLang="en-US" dirty="0" smtClean="0">
                    <a:solidFill>
                      <a:srgbClr val="5B4A42"/>
                    </a:solidFill>
                    <a:latin typeface="+mn-ea"/>
                  </a:rPr>
                  <a:t>可分为</a:t>
                </a:r>
                <a:r>
                  <a:rPr lang="en-US" altLang="zh-CN" dirty="0" smtClean="0">
                    <a:solidFill>
                      <a:srgbClr val="5B4A42"/>
                    </a:solidFill>
                    <a:latin typeface="+mn-ea"/>
                  </a:rPr>
                  <a:t>2</a:t>
                </a:r>
                <a:r>
                  <a:rPr lang="zh-CN" altLang="en-US" dirty="0" smtClean="0">
                    <a:solidFill>
                      <a:srgbClr val="5B4A42"/>
                    </a:solidFill>
                    <a:latin typeface="+mn-ea"/>
                  </a:rPr>
                  <a:t>部分，价夸克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5B4A42"/>
                            </a:solidFill>
                            <a:latin typeface="Cambria Math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5B4A42"/>
                            </a:solidFill>
                            <a:latin typeface="Cambria Math"/>
                            <a:ea typeface="微软雅黑" panose="020B0503020204020204" pitchFamily="34" charset="-122"/>
                          </a:rPr>
                          <m:t>𝐾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5B4A42"/>
                            </a:solidFill>
                            <a:latin typeface="Cambria Math"/>
                            <a:ea typeface="微软雅黑" panose="020B0503020204020204" pitchFamily="34" charset="-122"/>
                          </a:rPr>
                          <m:t>𝑁𝑆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rgbClr val="5B4A42"/>
                    </a:solidFill>
                    <a:latin typeface="+mn-ea"/>
                  </a:rPr>
                  <a:t>和海夸克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5B4A42"/>
                            </a:solidFill>
                            <a:latin typeface="Cambria Math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5B4A42"/>
                            </a:solidFill>
                            <a:latin typeface="Cambria Math"/>
                            <a:ea typeface="微软雅黑" panose="020B0503020204020204" pitchFamily="34" charset="-122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5B4A42"/>
                            </a:solidFill>
                            <a:latin typeface="Cambria Math"/>
                            <a:ea typeface="微软雅黑" panose="020B0503020204020204" pitchFamily="34" charset="-122"/>
                          </a:rPr>
                          <m:t>𝑓</m:t>
                        </m:r>
                      </m:sub>
                    </m:sSub>
                  </m:oMath>
                </a14:m>
                <a:endParaRPr lang="en-US" altLang="zh-CN" dirty="0" smtClean="0">
                  <a:solidFill>
                    <a:srgbClr val="5B4A42"/>
                  </a:solidFill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dirty="0" smtClean="0">
                          <a:solidFill>
                            <a:srgbClr val="5B4A42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K</m:t>
                      </m:r>
                      <m:d>
                        <m:dPr>
                          <m:ctrlPr>
                            <a:rPr lang="en-US" altLang="zh-CN" i="1" dirty="0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z</m:t>
                          </m:r>
                          <m:r>
                            <a:rPr lang="en-US" altLang="zh-CN" dirty="0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 dirty="0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altLang="zh-CN" i="1" dirty="0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b="0" i="1" dirty="0" smtClean="0">
                          <a:solidFill>
                            <a:srgbClr val="5B4A42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𝑁𝑆</m:t>
                          </m:r>
                        </m:sub>
                      </m:sSub>
                      <m:d>
                        <m:dPr>
                          <m:ctrlPr>
                            <a:rPr lang="en-US" altLang="zh-CN" b="0" i="1" dirty="0" smtClean="0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𝑧</m:t>
                          </m:r>
                          <m:r>
                            <a:rPr lang="en-US" altLang="zh-CN" b="0" i="1" dirty="0" smtClean="0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 dirty="0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altLang="zh-CN" i="1" dirty="0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b="0" i="1" dirty="0" smtClean="0">
                          <a:solidFill>
                            <a:srgbClr val="5B4A42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𝑧</m:t>
                          </m:r>
                          <m:r>
                            <a:rPr lang="en-US" altLang="zh-CN" i="1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 dirty="0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altLang="zh-CN" i="1" dirty="0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dirty="0" smtClean="0">
                  <a:solidFill>
                    <a:srgbClr val="5B4A42"/>
                  </a:solidFill>
                  <a:latin typeface="+mn-ea"/>
                </a:endParaRPr>
              </a:p>
              <a:p>
                <a:r>
                  <a:rPr lang="en-US" altLang="zh-CN" dirty="0" err="1" smtClean="0">
                    <a:solidFill>
                      <a:srgbClr val="5B4A42"/>
                    </a:solidFill>
                    <a:latin typeface="+mn-ea"/>
                  </a:rPr>
                  <a:t>NS:non-singlet</a:t>
                </a:r>
                <a:endParaRPr lang="zh-CN" altLang="en-US" dirty="0">
                  <a:solidFill>
                    <a:srgbClr val="5B4A42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86" y="1384664"/>
                <a:ext cx="6357256" cy="4766048"/>
              </a:xfrm>
              <a:prstGeom prst="rect">
                <a:avLst/>
              </a:prstGeom>
              <a:blipFill rotWithShape="1">
                <a:blip r:embed="rId4"/>
                <a:stretch>
                  <a:fillRect l="-863" t="-639" b="-10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087292" y="1384664"/>
                <a:ext cx="6104708" cy="4059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由电荷共轭不变性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反夸克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海夸克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与夸克有相同分布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假设</a:t>
                </a:r>
                <a:r>
                  <a:rPr lang="en-US" altLang="zh-CN" dirty="0" smtClean="0"/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dirty="0">
                          <a:solidFill>
                            <a:srgbClr val="5B4A42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x</m:t>
                      </m:r>
                      <m:bar>
                        <m:barPr>
                          <m:pos m:val="top"/>
                          <m:ctrlPr>
                            <a:rPr lang="en-US" altLang="zh-CN" i="1" dirty="0" smtClean="0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barPr>
                        <m:e>
                          <m:r>
                            <a:rPr lang="en-US" altLang="zh-CN" b="0" i="1" dirty="0" smtClean="0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𝑢</m:t>
                          </m:r>
                        </m:e>
                      </m:bar>
                      <m:d>
                        <m:dPr>
                          <m:ctrlPr>
                            <a:rPr lang="en-US" altLang="zh-CN" i="1" dirty="0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dirty="0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x</m:t>
                          </m:r>
                          <m:r>
                            <a:rPr lang="en-US" altLang="zh-CN" dirty="0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 dirty="0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altLang="zh-CN" i="1" dirty="0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dirty="0">
                          <a:solidFill>
                            <a:srgbClr val="5B4A42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=</m:t>
                      </m:r>
                      <m:nary>
                        <m:naryPr>
                          <m:ctrlPr>
                            <a:rPr lang="en-US" altLang="zh-CN" i="1" dirty="0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 dirty="0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𝑥</m:t>
                          </m:r>
                        </m:sub>
                        <m:sup>
                          <m:r>
                            <a:rPr lang="en-US" altLang="zh-CN" i="1" dirty="0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1</m:t>
                          </m:r>
                        </m:sup>
                        <m:e>
                          <m:r>
                            <a:rPr lang="en-US" altLang="zh-CN" i="1" dirty="0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𝑑𝑦</m:t>
                          </m:r>
                          <m:r>
                            <a:rPr lang="en-US" altLang="zh-CN" i="1" dirty="0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[2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𝑈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𝑦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𝑓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rgbClr val="5B4A42"/>
                                      </a:solidFill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rgbClr val="5B4A42"/>
                                      </a:solidFill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rgbClr val="5B4A42"/>
                                      </a:solidFill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  <m:t>𝑦</m:t>
                                  </m:r>
                                </m:den>
                              </m:f>
                              <m:r>
                                <a:rPr lang="en-US" altLang="zh-CN" i="1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 dirty="0">
                                      <a:solidFill>
                                        <a:srgbClr val="5B4A42"/>
                                      </a:solidFill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dirty="0">
                                      <a:solidFill>
                                        <a:srgbClr val="5B4A42"/>
                                      </a:solidFill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altLang="zh-CN" i="1" dirty="0">
                                      <a:solidFill>
                                        <a:srgbClr val="5B4A42"/>
                                      </a:solidFill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i="1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𝐷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𝑦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𝑦</m:t>
                              </m:r>
                            </m:den>
                          </m:f>
                          <m:r>
                            <a:rPr lang="en-US" altLang="zh-CN" i="1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 dirty="0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altLang="zh-CN" i="1" dirty="0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)]</m:t>
                          </m:r>
                        </m:e>
                      </m:nary>
                      <m:r>
                        <a:rPr lang="en-US" altLang="zh-CN" dirty="0">
                          <a:solidFill>
                            <a:srgbClr val="5B4A42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 </m:t>
                      </m:r>
                    </m:oMath>
                  </m:oMathPara>
                </a14:m>
                <a:endParaRPr lang="en-US" altLang="zh-CN" dirty="0">
                  <a:solidFill>
                    <a:srgbClr val="5B4A4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dirty="0">
                          <a:solidFill>
                            <a:srgbClr val="5B4A42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x</m:t>
                      </m:r>
                      <m:bar>
                        <m:barPr>
                          <m:pos m:val="top"/>
                          <m:ctrlPr>
                            <a:rPr lang="en-US" altLang="zh-CN" i="1" dirty="0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barPr>
                        <m:e>
                          <m:r>
                            <a:rPr lang="en-US" altLang="zh-CN" b="0" i="1" dirty="0" smtClean="0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𝑑</m:t>
                          </m:r>
                        </m:e>
                      </m:bar>
                      <m:d>
                        <m:dPr>
                          <m:ctrlPr>
                            <a:rPr lang="en-US" altLang="zh-CN" i="1" dirty="0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dirty="0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x</m:t>
                          </m:r>
                          <m:r>
                            <a:rPr lang="en-US" altLang="zh-CN" dirty="0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 dirty="0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altLang="zh-CN" i="1" dirty="0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dirty="0">
                          <a:solidFill>
                            <a:srgbClr val="5B4A42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=</m:t>
                      </m:r>
                      <m:nary>
                        <m:naryPr>
                          <m:ctrlPr>
                            <a:rPr lang="en-US" altLang="zh-CN" i="1" dirty="0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 dirty="0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𝑥</m:t>
                          </m:r>
                        </m:sub>
                        <m:sup>
                          <m:r>
                            <a:rPr lang="en-US" altLang="zh-CN" i="1" dirty="0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1</m:t>
                          </m:r>
                        </m:sup>
                        <m:e>
                          <m:r>
                            <a:rPr lang="en-US" altLang="zh-CN" i="1" dirty="0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𝑑𝑦</m:t>
                          </m:r>
                          <m:r>
                            <a:rPr lang="en-US" altLang="zh-CN" i="1" dirty="0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𝐷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𝑦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𝑓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rgbClr val="5B4A42"/>
                                      </a:solidFill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rgbClr val="5B4A42"/>
                                      </a:solidFill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rgbClr val="5B4A42"/>
                                      </a:solidFill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  <m:t>𝑦</m:t>
                                  </m:r>
                                </m:den>
                              </m:f>
                              <m:r>
                                <a:rPr lang="en-US" altLang="zh-CN" i="1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 dirty="0">
                                      <a:solidFill>
                                        <a:srgbClr val="5B4A42"/>
                                      </a:solidFill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dirty="0">
                                      <a:solidFill>
                                        <a:srgbClr val="5B4A42"/>
                                      </a:solidFill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altLang="zh-CN" i="1" dirty="0">
                                      <a:solidFill>
                                        <a:srgbClr val="5B4A42"/>
                                      </a:solidFill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i="1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  <m:r>
                                <a:rPr lang="en-US" altLang="zh-CN" i="1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𝑈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𝑦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𝑦</m:t>
                              </m:r>
                            </m:den>
                          </m:f>
                          <m:r>
                            <a:rPr lang="en-US" altLang="zh-CN" i="1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 dirty="0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altLang="zh-CN" i="1" dirty="0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)]</m:t>
                          </m:r>
                        </m:e>
                      </m:nary>
                      <m:r>
                        <a:rPr lang="en-US" altLang="zh-CN" dirty="0">
                          <a:solidFill>
                            <a:srgbClr val="5B4A42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 </m:t>
                      </m:r>
                    </m:oMath>
                  </m:oMathPara>
                </a14:m>
                <a:endParaRPr lang="en-US" altLang="zh-CN" dirty="0" smtClean="0">
                  <a:solidFill>
                    <a:srgbClr val="5B4A4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 smtClean="0">
                    <a:solidFill>
                      <a:srgbClr val="5B4A4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价夸克分布形式如下</a:t>
                </a:r>
                <a:endParaRPr lang="zh-CN" altLang="en-US" dirty="0">
                  <a:solidFill>
                    <a:srgbClr val="5B4A4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𝑥𝑢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en-US" altLang="zh-CN" b="0" i="1" dirty="0" smtClean="0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x</m:t>
                          </m:r>
                          <m:r>
                            <a:rPr lang="en-US" altLang="zh-CN" b="0" i="0" dirty="0" smtClean="0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 dirty="0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altLang="zh-CN" i="1" dirty="0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b="0" i="0" dirty="0" smtClean="0">
                          <a:solidFill>
                            <a:srgbClr val="5B4A42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=</m:t>
                      </m:r>
                      <m:nary>
                        <m:naryPr>
                          <m:ctrlPr>
                            <a:rPr lang="en-US" altLang="zh-CN" b="0" i="1" dirty="0" smtClean="0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dirty="0" smtClean="0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𝑥</m:t>
                          </m:r>
                        </m:sub>
                        <m:sup>
                          <m:r>
                            <a:rPr lang="en-US" altLang="zh-CN" b="0" i="1" dirty="0" smtClean="0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1</m:t>
                          </m:r>
                        </m:sup>
                        <m:e>
                          <m:r>
                            <a:rPr lang="en-US" altLang="zh-CN" b="0" i="1" dirty="0" smtClean="0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𝑑𝑦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  <m:r>
                                <a:rPr lang="en-US" altLang="zh-CN" i="1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𝑈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𝑦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i="1" dirty="0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i="1" dirty="0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𝑁𝑆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rgbClr val="5B4A42"/>
                                      </a:solidFill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rgbClr val="5B4A42"/>
                                      </a:solidFill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rgbClr val="5B4A42"/>
                                      </a:solidFill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  <m:t>𝑦</m:t>
                                  </m:r>
                                </m:den>
                              </m:f>
                              <m:r>
                                <a:rPr lang="en-US" altLang="zh-CN" i="1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 dirty="0">
                                      <a:solidFill>
                                        <a:srgbClr val="5B4A42"/>
                                      </a:solidFill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dirty="0">
                                      <a:solidFill>
                                        <a:srgbClr val="5B4A42"/>
                                      </a:solidFill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altLang="zh-CN" i="1" dirty="0">
                                      <a:solidFill>
                                        <a:srgbClr val="5B4A42"/>
                                      </a:solidFill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b="0" dirty="0" smtClean="0">
                  <a:solidFill>
                    <a:srgbClr val="5B4A42"/>
                  </a:solidFill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𝑥</m:t>
                          </m:r>
                          <m:r>
                            <a:rPr lang="en-US" altLang="zh-CN" b="0" i="1" dirty="0" smtClean="0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en-US" altLang="zh-CN" i="1" dirty="0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dirty="0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x</m:t>
                          </m:r>
                          <m:r>
                            <a:rPr lang="en-US" altLang="zh-CN" dirty="0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 dirty="0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altLang="zh-CN" i="1" dirty="0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dirty="0">
                          <a:solidFill>
                            <a:srgbClr val="5B4A42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=</m:t>
                      </m:r>
                      <m:nary>
                        <m:naryPr>
                          <m:ctrlPr>
                            <a:rPr lang="en-US" altLang="zh-CN" i="1" dirty="0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 dirty="0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𝑥</m:t>
                          </m:r>
                        </m:sub>
                        <m:sup>
                          <m:r>
                            <a:rPr lang="en-US" altLang="zh-CN" i="1" dirty="0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1</m:t>
                          </m:r>
                        </m:sup>
                        <m:e>
                          <m:r>
                            <a:rPr lang="en-US" altLang="zh-CN" i="1" dirty="0">
                              <a:solidFill>
                                <a:srgbClr val="5B4A42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𝑑𝑦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𝐷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𝑦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i="1" dirty="0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i="1" dirty="0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𝑁𝑆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rgbClr val="5B4A42"/>
                                      </a:solidFill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rgbClr val="5B4A42"/>
                                      </a:solidFill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rgbClr val="5B4A42"/>
                                      </a:solidFill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  <m:t>𝑦</m:t>
                                  </m:r>
                                </m:den>
                              </m:f>
                              <m:r>
                                <a:rPr lang="en-US" altLang="zh-CN" i="1">
                                  <a:solidFill>
                                    <a:srgbClr val="5B4A42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 dirty="0">
                                      <a:solidFill>
                                        <a:srgbClr val="5B4A42"/>
                                      </a:solidFill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dirty="0">
                                      <a:solidFill>
                                        <a:srgbClr val="5B4A42"/>
                                      </a:solidFill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altLang="zh-CN" i="1" dirty="0">
                                      <a:solidFill>
                                        <a:srgbClr val="5B4A42"/>
                                      </a:solidFill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但实验数据表明泡利阻塞使得</a:t>
                </a:r>
                <a:r>
                  <a:rPr lang="en-US" altLang="zh-CN" dirty="0" smtClean="0"/>
                  <a:t>SU(2)</a:t>
                </a:r>
                <a:r>
                  <a:rPr lang="zh-CN" altLang="en-US" dirty="0" smtClean="0"/>
                  <a:t>对称性遭到破坏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5B4A42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rgbClr val="5B4A42"/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zh-CN">
                            <a:solidFill>
                              <a:srgbClr val="5B4A42"/>
                            </a:solidFill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dirty="0" smtClean="0"/>
                  <a:t>=</a:t>
                </a:r>
                <a:r>
                  <a:rPr lang="en-US" altLang="zh-CN" dirty="0">
                    <a:solidFill>
                      <a:srgbClr val="5B4A42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5B4A42"/>
                            </a:solidFill>
                            <a:latin typeface="Cambria Math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5B4A42"/>
                            </a:solidFill>
                            <a:latin typeface="Cambria Math"/>
                            <a:ea typeface="微软雅黑" panose="020B0503020204020204" pitchFamily="34" charset="-122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5B4A42"/>
                            </a:solidFill>
                            <a:latin typeface="Cambria Math"/>
                            <a:ea typeface="微软雅黑" panose="020B0503020204020204" pitchFamily="34" charset="-122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zh-CN" altLang="en-US" dirty="0" smtClean="0"/>
                  <a:t>不严格成立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可以</a:t>
                </a:r>
                <a:r>
                  <a:rPr lang="zh-CN" altLang="en-US" dirty="0"/>
                  <a:t>预</a:t>
                </a:r>
                <a:r>
                  <a:rPr lang="zh-CN" altLang="en-US" dirty="0" smtClean="0"/>
                  <a:t>见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因为费米统计</a:t>
                </a:r>
                <a:r>
                  <a:rPr lang="en-US" altLang="zh-CN" dirty="0" smtClean="0"/>
                  <a:t>,U-</a:t>
                </a:r>
                <a:r>
                  <a:rPr lang="en-US" altLang="zh-CN" dirty="0" err="1" smtClean="0"/>
                  <a:t>valon</a:t>
                </a:r>
                <a:r>
                  <a:rPr lang="zh-CN" altLang="en-US" dirty="0" smtClean="0"/>
                  <a:t>中</a:t>
                </a:r>
                <a:r>
                  <a:rPr lang="en-US" altLang="zh-CN" dirty="0" smtClean="0"/>
                  <a:t>gluon</a:t>
                </a:r>
                <a:r>
                  <a:rPr lang="zh-CN" altLang="en-US" dirty="0" smtClean="0"/>
                  <a:t>转换成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solidFill>
                          <a:srgbClr val="5B4A42"/>
                        </a:solidFill>
                        <a:latin typeface="Cambria Math"/>
                        <a:ea typeface="微软雅黑" panose="020B0503020204020204" pitchFamily="34" charset="-122"/>
                      </a:rPr>
                      <m:t>u</m:t>
                    </m:r>
                    <m:bar>
                      <m:barPr>
                        <m:pos m:val="top"/>
                        <m:ctrlPr>
                          <a:rPr lang="en-US" altLang="zh-CN" i="1" dirty="0">
                            <a:solidFill>
                              <a:srgbClr val="5B4A42"/>
                            </a:solidFill>
                            <a:latin typeface="Cambria Math"/>
                            <a:ea typeface="微软雅黑" panose="020B0503020204020204" pitchFamily="34" charset="-122"/>
                          </a:rPr>
                        </m:ctrlPr>
                      </m:barPr>
                      <m:e>
                        <m:r>
                          <a:rPr lang="en-US" altLang="zh-CN" i="1" dirty="0">
                            <a:solidFill>
                              <a:srgbClr val="5B4A42"/>
                            </a:solidFill>
                            <a:latin typeface="Cambria Math"/>
                            <a:ea typeface="微软雅黑" panose="020B0503020204020204" pitchFamily="34" charset="-122"/>
                          </a:rPr>
                          <m:t>𝑢</m:t>
                        </m:r>
                      </m:e>
                    </m:bar>
                  </m:oMath>
                </a14:m>
                <a:r>
                  <a:rPr lang="zh-CN" altLang="zh-CN" dirty="0"/>
                  <a:t>的虚</a:t>
                </a:r>
                <a:r>
                  <a:rPr lang="zh-CN" altLang="zh-CN" dirty="0" smtClean="0"/>
                  <a:t>过程比</a:t>
                </a:r>
                <a:r>
                  <a:rPr lang="zh-CN" altLang="zh-CN" dirty="0"/>
                  <a:t>转换</a:t>
                </a:r>
                <a:r>
                  <a:rPr lang="zh-CN" altLang="zh-CN" dirty="0" smtClean="0"/>
                  <a:t>成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solidFill>
                          <a:srgbClr val="5B4A42"/>
                        </a:solidFill>
                        <a:latin typeface="Cambria Math"/>
                        <a:ea typeface="微软雅黑" panose="020B0503020204020204" pitchFamily="34" charset="-122"/>
                      </a:rPr>
                      <m:t>d</m:t>
                    </m:r>
                    <m:bar>
                      <m:barPr>
                        <m:pos m:val="top"/>
                        <m:ctrlPr>
                          <a:rPr lang="en-US" altLang="zh-CN" i="1" dirty="0">
                            <a:solidFill>
                              <a:srgbClr val="5B4A42"/>
                            </a:solidFill>
                            <a:latin typeface="Cambria Math"/>
                            <a:ea typeface="微软雅黑" panose="020B0503020204020204" pitchFamily="34" charset="-122"/>
                          </a:rPr>
                        </m:ctrlPr>
                      </m:barPr>
                      <m:e>
                        <m:r>
                          <a:rPr lang="en-US" altLang="zh-CN" i="1" dirty="0">
                            <a:solidFill>
                              <a:srgbClr val="5B4A42"/>
                            </a:solidFill>
                            <a:latin typeface="Cambria Math"/>
                            <a:ea typeface="微软雅黑" panose="020B0503020204020204" pitchFamily="34" charset="-122"/>
                          </a:rPr>
                          <m:t>𝑑</m:t>
                        </m:r>
                      </m:e>
                    </m:bar>
                  </m:oMath>
                </a14:m>
                <a:r>
                  <a:rPr lang="zh-CN" altLang="zh-CN" dirty="0" smtClean="0"/>
                  <a:t>受到抑制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292" y="1384664"/>
                <a:ext cx="6104708" cy="4059445"/>
              </a:xfrm>
              <a:prstGeom prst="rect">
                <a:avLst/>
              </a:prstGeom>
              <a:blipFill rotWithShape="1">
                <a:blip r:embed="rId5"/>
                <a:stretch>
                  <a:fillRect l="-899" t="-1201" b="-9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189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六边形 37"/>
          <p:cNvSpPr/>
          <p:nvPr/>
        </p:nvSpPr>
        <p:spPr>
          <a:xfrm>
            <a:off x="7160710" y="-26825"/>
            <a:ext cx="3761274" cy="3475374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2">
              <a:lumMod val="20000"/>
              <a:lumOff val="80000"/>
              <a:alpha val="90000"/>
            </a:schemeClr>
          </a:solidFill>
          <a:ln>
            <a:solidFill>
              <a:srgbClr val="CF6D5D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6" name="任意多边形 45"/>
          <p:cNvSpPr/>
          <p:nvPr/>
        </p:nvSpPr>
        <p:spPr>
          <a:xfrm>
            <a:off x="4113596" y="2463172"/>
            <a:ext cx="2094526" cy="1805846"/>
          </a:xfrm>
          <a:custGeom>
            <a:avLst/>
            <a:gdLst>
              <a:gd name="connsiteX0" fmla="*/ 0 w 1712976"/>
              <a:gd name="connsiteY0" fmla="*/ 738442 h 1476884"/>
              <a:gd name="connsiteX1" fmla="*/ 369221 w 1712976"/>
              <a:gd name="connsiteY1" fmla="*/ 0 h 1476884"/>
              <a:gd name="connsiteX2" fmla="*/ 1343755 w 1712976"/>
              <a:gd name="connsiteY2" fmla="*/ 0 h 1476884"/>
              <a:gd name="connsiteX3" fmla="*/ 1712976 w 1712976"/>
              <a:gd name="connsiteY3" fmla="*/ 738442 h 1476884"/>
              <a:gd name="connsiteX4" fmla="*/ 1343755 w 1712976"/>
              <a:gd name="connsiteY4" fmla="*/ 1476884 h 1476884"/>
              <a:gd name="connsiteX5" fmla="*/ 369221 w 1712976"/>
              <a:gd name="connsiteY5" fmla="*/ 1476884 h 1476884"/>
              <a:gd name="connsiteX6" fmla="*/ 0 w 1712976"/>
              <a:gd name="connsiteY6" fmla="*/ 738442 h 1476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2976" h="1476884">
                <a:moveTo>
                  <a:pt x="0" y="738442"/>
                </a:moveTo>
                <a:lnTo>
                  <a:pt x="369221" y="0"/>
                </a:lnTo>
                <a:lnTo>
                  <a:pt x="1343755" y="0"/>
                </a:lnTo>
                <a:lnTo>
                  <a:pt x="1712976" y="738442"/>
                </a:lnTo>
                <a:lnTo>
                  <a:pt x="1343755" y="1476884"/>
                </a:lnTo>
                <a:lnTo>
                  <a:pt x="369221" y="1476884"/>
                </a:lnTo>
                <a:lnTo>
                  <a:pt x="0" y="738442"/>
                </a:lnTo>
                <a:close/>
              </a:path>
            </a:pathLst>
          </a:custGeom>
          <a:solidFill>
            <a:srgbClr val="CF6D5D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5822" tIns="279985" rIns="265822" bIns="279985" numCol="1" spcCol="1270" anchor="ctr" anchorCtr="0">
            <a:no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000" kern="1200"/>
          </a:p>
        </p:txBody>
      </p:sp>
      <p:sp>
        <p:nvSpPr>
          <p:cNvPr id="45" name="任意多边形 44"/>
          <p:cNvSpPr/>
          <p:nvPr/>
        </p:nvSpPr>
        <p:spPr>
          <a:xfrm>
            <a:off x="4113596" y="4441730"/>
            <a:ext cx="2094526" cy="1805846"/>
          </a:xfrm>
          <a:custGeom>
            <a:avLst/>
            <a:gdLst>
              <a:gd name="connsiteX0" fmla="*/ 0 w 1712976"/>
              <a:gd name="connsiteY0" fmla="*/ 738442 h 1476884"/>
              <a:gd name="connsiteX1" fmla="*/ 369221 w 1712976"/>
              <a:gd name="connsiteY1" fmla="*/ 0 h 1476884"/>
              <a:gd name="connsiteX2" fmla="*/ 1343755 w 1712976"/>
              <a:gd name="connsiteY2" fmla="*/ 0 h 1476884"/>
              <a:gd name="connsiteX3" fmla="*/ 1712976 w 1712976"/>
              <a:gd name="connsiteY3" fmla="*/ 738442 h 1476884"/>
              <a:gd name="connsiteX4" fmla="*/ 1343755 w 1712976"/>
              <a:gd name="connsiteY4" fmla="*/ 1476884 h 1476884"/>
              <a:gd name="connsiteX5" fmla="*/ 369221 w 1712976"/>
              <a:gd name="connsiteY5" fmla="*/ 1476884 h 1476884"/>
              <a:gd name="connsiteX6" fmla="*/ 0 w 1712976"/>
              <a:gd name="connsiteY6" fmla="*/ 738442 h 1476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2976" h="1476884">
                <a:moveTo>
                  <a:pt x="0" y="738442"/>
                </a:moveTo>
                <a:lnTo>
                  <a:pt x="369221" y="0"/>
                </a:lnTo>
                <a:lnTo>
                  <a:pt x="1343755" y="0"/>
                </a:lnTo>
                <a:lnTo>
                  <a:pt x="1712976" y="738442"/>
                </a:lnTo>
                <a:lnTo>
                  <a:pt x="1343755" y="1476884"/>
                </a:lnTo>
                <a:lnTo>
                  <a:pt x="369221" y="1476884"/>
                </a:lnTo>
                <a:lnTo>
                  <a:pt x="0" y="738442"/>
                </a:lnTo>
                <a:close/>
              </a:path>
            </a:pathLst>
          </a:custGeom>
          <a:solidFill>
            <a:srgbClr val="CF6D5D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5822" tIns="279985" rIns="265822" bIns="279985" numCol="1" spcCol="1270" anchor="ctr" anchorCtr="0">
            <a:no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000" kern="1200"/>
          </a:p>
        </p:txBody>
      </p:sp>
      <p:grpSp>
        <p:nvGrpSpPr>
          <p:cNvPr id="2" name="组合 1"/>
          <p:cNvGrpSpPr/>
          <p:nvPr/>
        </p:nvGrpSpPr>
        <p:grpSpPr>
          <a:xfrm>
            <a:off x="-258417" y="554344"/>
            <a:ext cx="6116071" cy="697725"/>
            <a:chOff x="-258417" y="554344"/>
            <a:chExt cx="6116071" cy="697725"/>
          </a:xfrm>
        </p:grpSpPr>
        <p:grpSp>
          <p:nvGrpSpPr>
            <p:cNvPr id="3" name="组合 2"/>
            <p:cNvGrpSpPr/>
            <p:nvPr/>
          </p:nvGrpSpPr>
          <p:grpSpPr>
            <a:xfrm>
              <a:off x="298174" y="554344"/>
              <a:ext cx="5559480" cy="697724"/>
              <a:chOff x="4986600" y="1039001"/>
              <a:chExt cx="5559480" cy="697724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4986600" y="1039001"/>
                <a:ext cx="5559480" cy="697724"/>
                <a:chOff x="4758000" y="1859597"/>
                <a:chExt cx="5559480" cy="821739"/>
              </a:xfrm>
            </p:grpSpPr>
            <p:sp>
              <p:nvSpPr>
                <p:cNvPr id="7" name="矩形 6"/>
                <p:cNvSpPr/>
                <p:nvPr/>
              </p:nvSpPr>
              <p:spPr>
                <a:xfrm>
                  <a:off x="4758000" y="2005279"/>
                  <a:ext cx="682680" cy="530374"/>
                </a:xfrm>
                <a:prstGeom prst="rect">
                  <a:avLst/>
                </a:prstGeom>
                <a:blipFill dpi="0" rotWithShape="1">
                  <a:blip r:embed="rId2"/>
                  <a:srcRect/>
                  <a:tile tx="0" ty="0" sx="93000" sy="100000" flip="none" algn="tl"/>
                </a:blipFill>
                <a:ln>
                  <a:noFill/>
                </a:ln>
                <a:effectLst>
                  <a:outerShdw blurRad="203200" dist="50800" dir="5400000" sx="105000" sy="105000" algn="ctr" rotWithShape="0">
                    <a:srgbClr val="000000">
                      <a:alpha val="32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5334000" y="1859597"/>
                  <a:ext cx="4983480" cy="82173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>
                  <a:outerShdw blurRad="203200" dist="50800" dir="5400000" sx="105000" sy="105000" algn="ctr" rotWithShape="0">
                    <a:srgbClr val="000000">
                      <a:alpha val="32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" name="文本框 8"/>
                <p:cNvSpPr txBox="1"/>
                <p:nvPr/>
              </p:nvSpPr>
              <p:spPr>
                <a:xfrm>
                  <a:off x="4857390" y="1993467"/>
                  <a:ext cx="480060" cy="6524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000" dirty="0">
                      <a:solidFill>
                        <a:schemeClr val="bg1"/>
                      </a:solidFill>
                      <a:latin typeface="Meiryo" panose="020B0604030504040204" pitchFamily="34" charset="-128"/>
                      <a:ea typeface="Meiryo" panose="020B0604030504040204" pitchFamily="34" charset="-128"/>
                    </a:rPr>
                    <a:t>3</a:t>
                  </a:r>
                  <a:endParaRPr lang="zh-CN" altLang="en-US" sz="3000" dirty="0">
                    <a:solidFill>
                      <a:schemeClr val="bg1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6" name="文本框 5"/>
              <p:cNvSpPr txBox="1"/>
              <p:nvPr/>
            </p:nvSpPr>
            <p:spPr>
              <a:xfrm>
                <a:off x="6366075" y="1140109"/>
                <a:ext cx="348321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Proton</a:t>
                </a:r>
                <a:endParaRPr lang="zh-CN" altLang="en-US" sz="3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-258417" y="554345"/>
              <a:ext cx="556591" cy="697724"/>
            </a:xfrm>
            <a:prstGeom prst="rect">
              <a:avLst/>
            </a:prstGeom>
            <a:blipFill dpi="0" rotWithShape="1">
              <a:blip r:embed="rId2"/>
              <a:srcRect/>
              <a:tile tx="0" ty="0" sx="93000" sy="100000" flip="none" algn="tl"/>
            </a:blipFill>
            <a:ln>
              <a:noFill/>
            </a:ln>
            <a:effectLst>
              <a:outerShdw blurRad="203200" dist="50800" dir="5400000" sx="105000" sy="105000" algn="ctr" rotWithShape="0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矩形 59"/>
          <p:cNvSpPr/>
          <p:nvPr/>
        </p:nvSpPr>
        <p:spPr>
          <a:xfrm>
            <a:off x="8336633" y="641595"/>
            <a:ext cx="11801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2">
                    <a:lumMod val="2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gluon</a:t>
            </a:r>
            <a:endParaRPr lang="zh-CN" altLang="en-US" sz="2800" dirty="0">
              <a:solidFill>
                <a:schemeClr val="bg2">
                  <a:lumMod val="25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549592" y="2032777"/>
            <a:ext cx="2983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s</a:t>
            </a:r>
            <a:r>
              <a:rPr lang="en-US" altLang="zh-CN" sz="2800" dirty="0" smtClean="0">
                <a:solidFill>
                  <a:schemeClr val="bg2">
                    <a:lumMod val="2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ea quark(pair)</a:t>
            </a:r>
            <a:endParaRPr lang="zh-CN" altLang="en-US" sz="2800" dirty="0">
              <a:solidFill>
                <a:schemeClr val="bg2">
                  <a:lumMod val="25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958367" y="2925329"/>
            <a:ext cx="4475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U</a:t>
            </a:r>
            <a:endParaRPr lang="zh-CN" altLang="en-US" sz="2800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26" name="六边形 25"/>
          <p:cNvSpPr/>
          <p:nvPr/>
        </p:nvSpPr>
        <p:spPr>
          <a:xfrm>
            <a:off x="2301754" y="3510812"/>
            <a:ext cx="2094525" cy="1805846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>
              <a:lumMod val="95000"/>
            </a:schemeClr>
          </a:solidFill>
          <a:ln>
            <a:solidFill>
              <a:srgbClr val="CF6D5D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4916065" y="4898238"/>
            <a:ext cx="4475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U</a:t>
            </a:r>
            <a:endParaRPr lang="zh-CN" altLang="en-US" sz="2800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134921" y="3735510"/>
            <a:ext cx="4619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D</a:t>
            </a:r>
            <a:endParaRPr lang="zh-CN" altLang="en-US" sz="2800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31" name="六边形 30"/>
          <p:cNvSpPr/>
          <p:nvPr/>
        </p:nvSpPr>
        <p:spPr>
          <a:xfrm>
            <a:off x="5059531" y="5384618"/>
            <a:ext cx="245230" cy="211357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00"/>
          </a:solidFill>
          <a:ln>
            <a:solidFill>
              <a:srgbClr val="CF6D5D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2" name="六边形 31"/>
          <p:cNvSpPr/>
          <p:nvPr/>
        </p:nvSpPr>
        <p:spPr>
          <a:xfrm>
            <a:off x="3178429" y="4373038"/>
            <a:ext cx="245230" cy="211357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/>
          </a:solidFill>
          <a:ln>
            <a:solidFill>
              <a:srgbClr val="CF6D5D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3" name="六边形 32"/>
          <p:cNvSpPr/>
          <p:nvPr/>
        </p:nvSpPr>
        <p:spPr>
          <a:xfrm>
            <a:off x="831662" y="2157795"/>
            <a:ext cx="245230" cy="211357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00"/>
          </a:solidFill>
          <a:ln>
            <a:solidFill>
              <a:srgbClr val="CF6D5D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4" name="六边形 33"/>
          <p:cNvSpPr/>
          <p:nvPr/>
        </p:nvSpPr>
        <p:spPr>
          <a:xfrm>
            <a:off x="831662" y="2634985"/>
            <a:ext cx="245230" cy="211357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/>
          </a:solidFill>
          <a:ln>
            <a:solidFill>
              <a:srgbClr val="CF6D5D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TextBox 10"/>
          <p:cNvSpPr txBox="1"/>
          <p:nvPr/>
        </p:nvSpPr>
        <p:spPr>
          <a:xfrm>
            <a:off x="1197428" y="2083552"/>
            <a:ext cx="17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 valence quark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197428" y="2555997"/>
            <a:ext cx="17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 valence quark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2301754" y="1940700"/>
            <a:ext cx="4636060" cy="46360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六边形 50"/>
          <p:cNvSpPr/>
          <p:nvPr/>
        </p:nvSpPr>
        <p:spPr>
          <a:xfrm>
            <a:off x="5017229" y="3448549"/>
            <a:ext cx="245230" cy="211357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00"/>
          </a:solidFill>
          <a:ln>
            <a:solidFill>
              <a:srgbClr val="CF6D5D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下箭头 16"/>
          <p:cNvSpPr/>
          <p:nvPr/>
        </p:nvSpPr>
        <p:spPr>
          <a:xfrm rot="14086735">
            <a:off x="6549346" y="1789567"/>
            <a:ext cx="372690" cy="150661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上下箭头 17"/>
          <p:cNvSpPr/>
          <p:nvPr/>
        </p:nvSpPr>
        <p:spPr>
          <a:xfrm>
            <a:off x="8748174" y="1164815"/>
            <a:ext cx="357052" cy="867962"/>
          </a:xfrm>
          <a:prstGeom prst="up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六边形 34"/>
          <p:cNvSpPr/>
          <p:nvPr/>
        </p:nvSpPr>
        <p:spPr>
          <a:xfrm>
            <a:off x="9394149" y="1499505"/>
            <a:ext cx="245230" cy="211357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00"/>
          </a:solidFill>
          <a:ln>
            <a:solidFill>
              <a:srgbClr val="CF6D5D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7" name="六边形 36"/>
          <p:cNvSpPr/>
          <p:nvPr/>
        </p:nvSpPr>
        <p:spPr>
          <a:xfrm>
            <a:off x="8982611" y="2755147"/>
            <a:ext cx="245230" cy="211357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CCFFFF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9" name="六边形 38"/>
          <p:cNvSpPr/>
          <p:nvPr/>
        </p:nvSpPr>
        <p:spPr>
          <a:xfrm>
            <a:off x="9223486" y="2634984"/>
            <a:ext cx="245230" cy="211357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/>
          </a:solidFill>
          <a:ln>
            <a:solidFill>
              <a:srgbClr val="C71717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椭圆 9"/>
          <p:cNvSpPr/>
          <p:nvPr/>
        </p:nvSpPr>
        <p:spPr>
          <a:xfrm>
            <a:off x="8830491" y="304800"/>
            <a:ext cx="336795" cy="33679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59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258417" y="554344"/>
            <a:ext cx="6579904" cy="697725"/>
            <a:chOff x="-258417" y="554344"/>
            <a:chExt cx="6579904" cy="697725"/>
          </a:xfrm>
        </p:grpSpPr>
        <p:grpSp>
          <p:nvGrpSpPr>
            <p:cNvPr id="3" name="组合 2"/>
            <p:cNvGrpSpPr/>
            <p:nvPr/>
          </p:nvGrpSpPr>
          <p:grpSpPr>
            <a:xfrm>
              <a:off x="298174" y="554344"/>
              <a:ext cx="6023313" cy="697724"/>
              <a:chOff x="4986600" y="1039001"/>
              <a:chExt cx="6023313" cy="697724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4986600" y="1039001"/>
                <a:ext cx="5559480" cy="697724"/>
                <a:chOff x="4758000" y="1859597"/>
                <a:chExt cx="5559480" cy="821739"/>
              </a:xfrm>
            </p:grpSpPr>
            <p:sp>
              <p:nvSpPr>
                <p:cNvPr id="7" name="矩形 6"/>
                <p:cNvSpPr/>
                <p:nvPr/>
              </p:nvSpPr>
              <p:spPr>
                <a:xfrm>
                  <a:off x="4758000" y="2005279"/>
                  <a:ext cx="682680" cy="530374"/>
                </a:xfrm>
                <a:prstGeom prst="rect">
                  <a:avLst/>
                </a:prstGeom>
                <a:blipFill dpi="0" rotWithShape="1">
                  <a:blip r:embed="rId2"/>
                  <a:srcRect/>
                  <a:tile tx="0" ty="0" sx="93000" sy="100000" flip="none" algn="tl"/>
                </a:blipFill>
                <a:ln>
                  <a:noFill/>
                </a:ln>
                <a:effectLst>
                  <a:outerShdw blurRad="203200" dist="50800" dir="5400000" sx="105000" sy="105000" algn="ctr" rotWithShape="0">
                    <a:srgbClr val="000000">
                      <a:alpha val="32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5334000" y="1859597"/>
                  <a:ext cx="4983480" cy="82173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>
                  <a:outerShdw blurRad="203200" dist="50800" dir="5400000" sx="105000" sy="105000" algn="ctr" rotWithShape="0">
                    <a:srgbClr val="000000">
                      <a:alpha val="32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" name="文本框 8"/>
                <p:cNvSpPr txBox="1"/>
                <p:nvPr/>
              </p:nvSpPr>
              <p:spPr>
                <a:xfrm>
                  <a:off x="4857390" y="1993467"/>
                  <a:ext cx="480060" cy="6524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000" dirty="0">
                      <a:solidFill>
                        <a:schemeClr val="bg1"/>
                      </a:solidFill>
                      <a:latin typeface="Meiryo" panose="020B0604030504040204" pitchFamily="34" charset="-128"/>
                      <a:ea typeface="Meiryo" panose="020B0604030504040204" pitchFamily="34" charset="-128"/>
                    </a:rPr>
                    <a:t>3</a:t>
                  </a:r>
                  <a:endParaRPr lang="zh-CN" altLang="en-US" sz="3000" dirty="0">
                    <a:solidFill>
                      <a:schemeClr val="bg1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6" name="文本框 5"/>
              <p:cNvSpPr txBox="1"/>
              <p:nvPr/>
            </p:nvSpPr>
            <p:spPr>
              <a:xfrm>
                <a:off x="5669279" y="1110865"/>
                <a:ext cx="534063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0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Valons&amp;Partons</a:t>
                </a:r>
                <a:r>
                  <a:rPr lang="en-US" altLang="zh-CN" sz="3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in Proton</a:t>
                </a:r>
                <a:endParaRPr lang="zh-CN" altLang="en-US" sz="3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-258417" y="554345"/>
              <a:ext cx="556591" cy="697724"/>
            </a:xfrm>
            <a:prstGeom prst="rect">
              <a:avLst/>
            </a:prstGeom>
            <a:blipFill dpi="0" rotWithShape="1">
              <a:blip r:embed="rId2"/>
              <a:srcRect/>
              <a:tile tx="0" ty="0" sx="93000" sy="100000" flip="none" algn="tl"/>
            </a:blipFill>
            <a:ln>
              <a:noFill/>
            </a:ln>
            <a:effectLst>
              <a:outerShdw blurRad="203200" dist="50800" dir="5400000" sx="105000" sy="105000" algn="ctr" rotWithShape="0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矩形 14"/>
          <p:cNvSpPr/>
          <p:nvPr/>
        </p:nvSpPr>
        <p:spPr>
          <a:xfrm>
            <a:off x="1767839" y="2241550"/>
            <a:ext cx="8656322" cy="269249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4504" y="1384664"/>
            <a:ext cx="11965576" cy="5320936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50800" dir="5400000"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19878" y="1384664"/>
                <a:ext cx="6357256" cy="4319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zh-CN" dirty="0" smtClean="0"/>
                  <a:t>价夸克的可</a:t>
                </a:r>
                <a:r>
                  <a:rPr lang="zh-CN" altLang="zh-CN" dirty="0"/>
                  <a:t>表示为</a:t>
                </a:r>
                <a:r>
                  <a:rPr lang="en-US" altLang="zh-CN" dirty="0" err="1" smtClean="0"/>
                  <a:t>valon</a:t>
                </a:r>
                <a:r>
                  <a:rPr lang="zh-CN" altLang="zh-CN" dirty="0" smtClean="0"/>
                  <a:t>分布与</a:t>
                </a:r>
                <a:r>
                  <a:rPr lang="zh-CN" altLang="zh-CN" dirty="0"/>
                  <a:t>共同因子</a:t>
                </a:r>
                <a:r>
                  <a:rPr lang="en-US" altLang="zh-CN" dirty="0"/>
                  <a:t>KNS</a:t>
                </a:r>
                <a:r>
                  <a:rPr lang="zh-CN" altLang="zh-CN" dirty="0"/>
                  <a:t>的卷积</a:t>
                </a:r>
                <a:r>
                  <a:rPr lang="en-US" altLang="zh-CN" dirty="0"/>
                  <a:t>,</a:t>
                </a:r>
                <a:r>
                  <a:rPr lang="zh-CN" altLang="zh-CN" dirty="0"/>
                  <a:t>通过利用</a:t>
                </a:r>
                <a:r>
                  <a:rPr lang="en-US" altLang="zh-CN" dirty="0" smtClean="0"/>
                  <a:t>moments</a:t>
                </a:r>
                <a:r>
                  <a:rPr lang="zh-CN" altLang="zh-CN" dirty="0" smtClean="0"/>
                  <a:t>进行反卷积</a:t>
                </a:r>
                <a:r>
                  <a:rPr lang="zh-CN" altLang="en-US" dirty="0" smtClean="0"/>
                  <a:t>，来分离</a:t>
                </a:r>
                <a:r>
                  <a:rPr lang="en-US" altLang="zh-CN" dirty="0" err="1" smtClean="0"/>
                  <a:t>valon</a:t>
                </a:r>
                <a:r>
                  <a:rPr lang="zh-CN" altLang="zh-CN" dirty="0" smtClean="0"/>
                  <a:t>分布</a:t>
                </a:r>
                <a:r>
                  <a:rPr lang="zh-CN" altLang="en-US" dirty="0" smtClean="0"/>
                  <a:t>，定义</a:t>
                </a:r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𝐺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𝑈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(</m:t>
                      </m:r>
                      <m:r>
                        <a:rPr lang="en-US" altLang="zh-CN" b="0" i="1" smtClean="0">
                          <a:latin typeface="Cambria Math"/>
                        </a:rPr>
                        <m:t>𝑛</m:t>
                      </m:r>
                      <m:r>
                        <a:rPr lang="en-US" altLang="zh-CN" b="0" i="1" smtClean="0">
                          <a:latin typeface="Cambria Math"/>
                        </a:rPr>
                        <m:t>)=</m:t>
                      </m:r>
                      <m:nary>
                        <m:nary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𝑑𝑦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𝑈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𝐾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𝑁𝑆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sup>
                        <m:e>
                          <m:r>
                            <a:rPr lang="en-US" altLang="zh-CN" i="1">
                              <a:latin typeface="Cambria Math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𝑧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−2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𝑁𝑆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sup>
                        <m:e>
                          <m:r>
                            <a:rPr lang="en-US" altLang="zh-CN" i="1">
                              <a:latin typeface="Cambria Math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𝑣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/>
                        </a:rPr>
                        <m:t>=2</m:t>
                      </m:r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𝐺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𝑈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(</m:t>
                      </m:r>
                      <m:r>
                        <a:rPr lang="en-US" altLang="zh-CN" i="1">
                          <a:latin typeface="Cambria Math"/>
                        </a:rPr>
                        <m:t>𝑛</m:t>
                      </m:r>
                      <m:r>
                        <a:rPr lang="en-US" altLang="zh-CN" b="0" i="0" smtClean="0">
                          <a:latin typeface="Cambria Math"/>
                        </a:rPr>
                        <m:t>)</m:t>
                      </m:r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𝐾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𝑁𝑆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sup>
                        <m:e>
                          <m:r>
                            <a:rPr lang="en-US" altLang="zh-CN" i="1">
                              <a:latin typeface="Cambria Math"/>
                            </a:rPr>
                            <m:t>𝑑𝑥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𝑣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𝐺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(</m:t>
                      </m:r>
                      <m:r>
                        <a:rPr lang="en-US" altLang="zh-CN" i="1">
                          <a:latin typeface="Cambria Math"/>
                        </a:rPr>
                        <m:t>𝑛</m:t>
                      </m:r>
                      <m:r>
                        <a:rPr lang="en-US" altLang="zh-CN">
                          <a:latin typeface="Cambria Math"/>
                        </a:rPr>
                        <m:t>)</m:t>
                      </m:r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𝐾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𝑁𝑆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zh-CN" dirty="0"/>
                  <a:t>显然可得下式，</a:t>
                </a:r>
                <a:r>
                  <a:rPr lang="en-US" altLang="zh-CN" dirty="0"/>
                  <a:t>LHS</a:t>
                </a:r>
                <a:r>
                  <a:rPr lang="zh-CN" altLang="zh-CN" dirty="0"/>
                  <a:t>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zh-CN" dirty="0"/>
                  <a:t>无关，则</a:t>
                </a:r>
                <a:r>
                  <a:rPr lang="en-US" altLang="zh-CN" dirty="0"/>
                  <a:t>RHS</a:t>
                </a:r>
                <a:r>
                  <a:rPr lang="zh-CN" altLang="zh-CN" dirty="0"/>
                  <a:t>也应与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zh-CN" dirty="0"/>
                  <a:t>无关，以此作为检验</a:t>
                </a:r>
                <a:r>
                  <a:rPr lang="en-US" altLang="zh-CN" dirty="0" err="1"/>
                  <a:t>valon</a:t>
                </a:r>
                <a:r>
                  <a:rPr lang="en-US" altLang="zh-CN" dirty="0"/>
                  <a:t> model</a:t>
                </a:r>
                <a:r>
                  <a:rPr lang="zh-CN" altLang="zh-CN" dirty="0"/>
                  <a:t>的</a:t>
                </a:r>
                <a:r>
                  <a:rPr lang="zh-CN" altLang="zh-CN" dirty="0" smtClean="0"/>
                  <a:t>正确性</a:t>
                </a:r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𝐺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𝑈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𝐺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𝑣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𝑣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8" y="1384664"/>
                <a:ext cx="6357256" cy="4319003"/>
              </a:xfrm>
              <a:prstGeom prst="rect">
                <a:avLst/>
              </a:prstGeom>
              <a:blipFill rotWithShape="1">
                <a:blip r:embed="rId4"/>
                <a:stretch>
                  <a:fillRect l="-767" t="-1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156961" y="1393375"/>
                <a:ext cx="6104708" cy="4264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Valon model</a:t>
                </a:r>
                <a:r>
                  <a:rPr lang="zh-CN" altLang="en-US" dirty="0" smtClean="0"/>
                  <a:t>有一定试用范围，在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dirty="0" smtClean="0"/>
                  <a:t>&gt;100(GeV/c</a:t>
                </a:r>
                <a:r>
                  <a:rPr lang="en-US" altLang="zh-CN" dirty="0"/>
                  <a:t>)^2</a:t>
                </a:r>
                <a:r>
                  <a:rPr lang="zh-CN" altLang="en-US" dirty="0" smtClean="0"/>
                  <a:t>范围内微扰</a:t>
                </a:r>
                <a:r>
                  <a:rPr lang="en-US" altLang="zh-CN" dirty="0" smtClean="0"/>
                  <a:t>QCD</a:t>
                </a:r>
                <a:r>
                  <a:rPr lang="zh-CN" altLang="en-US" dirty="0" smtClean="0"/>
                  <a:t>十分成功，无需引入修正；</a:t>
                </a:r>
                <a:r>
                  <a:rPr lang="zh-CN" altLang="zh-CN" dirty="0" smtClean="0"/>
                  <a:t>在</a:t>
                </a:r>
                <a:r>
                  <a:rPr lang="en-US" altLang="zh-CN" dirty="0"/>
                  <a:t>1&lt;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dirty="0"/>
                  <a:t>&lt;100(GeV/c)^2</a:t>
                </a:r>
                <a:r>
                  <a:rPr lang="zh-CN" altLang="zh-CN" dirty="0"/>
                  <a:t>范围内可产生软粒子和</a:t>
                </a:r>
                <a:r>
                  <a:rPr lang="en-US" altLang="zh-CN" dirty="0"/>
                  <a:t>semi-hard </a:t>
                </a:r>
                <a:r>
                  <a:rPr lang="en-US" altLang="zh-CN" dirty="0" err="1" smtClean="0"/>
                  <a:t>minijets</a:t>
                </a:r>
                <a:r>
                  <a:rPr lang="zh-CN" altLang="en-US" dirty="0"/>
                  <a:t>，</a:t>
                </a:r>
                <a:r>
                  <a:rPr lang="zh-CN" altLang="zh-CN" dirty="0" smtClean="0"/>
                  <a:t>这些</a:t>
                </a:r>
                <a:r>
                  <a:rPr lang="zh-CN" altLang="zh-CN" dirty="0"/>
                  <a:t>非微扰过程可利用</a:t>
                </a:r>
                <a:r>
                  <a:rPr lang="en-US" altLang="zh-CN" dirty="0" err="1"/>
                  <a:t>valon</a:t>
                </a:r>
                <a:r>
                  <a:rPr lang="en-US" altLang="zh-CN" dirty="0"/>
                  <a:t> model</a:t>
                </a:r>
                <a:r>
                  <a:rPr lang="zh-CN" altLang="zh-CN" dirty="0" smtClean="0"/>
                  <a:t>解决</a:t>
                </a:r>
                <a:r>
                  <a:rPr lang="zh-CN" altLang="en-US" dirty="0" smtClean="0"/>
                  <a:t>。</a:t>
                </a:r>
                <a:endParaRPr lang="zh-CN" altLang="zh-CN" dirty="0"/>
              </a:p>
              <a:p>
                <a:r>
                  <a:rPr lang="zh-CN" altLang="en-US" dirty="0"/>
                  <a:t>通过</a:t>
                </a:r>
                <a:r>
                  <a:rPr lang="en-US" altLang="zh-CN" dirty="0"/>
                  <a:t>CTEQ4LQ</a:t>
                </a:r>
                <a:r>
                  <a:rPr lang="zh-CN" altLang="en-US" dirty="0"/>
                  <a:t>的实验数据，利用微扰</a:t>
                </a:r>
                <a:r>
                  <a:rPr lang="en-US" altLang="zh-CN" dirty="0"/>
                  <a:t>QCD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next-to-leading –order </a:t>
                </a:r>
                <a:r>
                  <a:rPr lang="zh-CN" altLang="en-US" dirty="0"/>
                  <a:t>项，得到了</a:t>
                </a:r>
                <a:r>
                  <a:rPr lang="en-US" altLang="zh-CN" dirty="0" err="1"/>
                  <a:t>parton</a:t>
                </a:r>
                <a:r>
                  <a:rPr lang="zh-CN" altLang="en-US" dirty="0"/>
                  <a:t>的各种分布函数</a:t>
                </a:r>
                <a:r>
                  <a:rPr lang="en-US" altLang="zh-CN" dirty="0"/>
                  <a:t>PDF’s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其中</a:t>
                </a:r>
                <a:r>
                  <a:rPr lang="en-US" altLang="zh-CN" dirty="0" err="1"/>
                  <a:t>u,d,s,ubar,dbar,g</a:t>
                </a:r>
                <a:r>
                  <a:rPr lang="zh-CN" altLang="en-US" dirty="0"/>
                  <a:t>分布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从</a:t>
                </a:r>
                <a:r>
                  <a:rPr lang="en-US" altLang="zh-CN" dirty="0"/>
                  <a:t>Q0=0.49GeV/c</a:t>
                </a:r>
                <a:r>
                  <a:rPr lang="zh-CN" altLang="en-US" dirty="0"/>
                  <a:t>开始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均已知</a:t>
                </a:r>
                <a:endParaRPr lang="en-US" altLang="zh-CN" dirty="0"/>
              </a:p>
              <a:p>
                <a:r>
                  <a:rPr lang="zh-CN" altLang="en-US" dirty="0"/>
                  <a:t>因此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zh-CN" altLang="en-US" dirty="0"/>
                  <a:t>可以通过下式计算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u</m:t>
                      </m:r>
                      <m:d>
                        <m:d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altLang="zh-CN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/>
                            </a:rPr>
                            <m:t>𝑢</m:t>
                          </m:r>
                        </m:e>
                      </m:acc>
                      <m:d>
                        <m:d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d</m:t>
                      </m:r>
                      <m:d>
                        <m:d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altLang="zh-CN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/>
                            </a:rPr>
                            <m:t>𝑑</m:t>
                          </m:r>
                        </m:e>
                      </m:acc>
                      <m:r>
                        <a:rPr lang="en-US" altLang="zh-CN" i="1">
                          <a:latin typeface="Cambria Math"/>
                        </a:rPr>
                        <m:t>(</m:t>
                      </m:r>
                      <m:r>
                        <a:rPr lang="en-US" altLang="zh-CN" i="1">
                          <a:latin typeface="Cambria Math"/>
                        </a:rPr>
                        <m:t>𝑥</m:t>
                      </m:r>
                      <m:r>
                        <a:rPr lang="en-US" altLang="zh-CN" i="1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/>
                            </a:rPr>
                            <m:t>𝑄</m:t>
                          </m:r>
                        </m:e>
                        <m:sup>
                          <m:r>
                            <a:rPr lang="en-US" altLang="zh-CN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zh-CN" dirty="0"/>
              </a:p>
              <a:p>
                <a:r>
                  <a:rPr lang="zh-CN" altLang="en-US" dirty="0" smtClean="0"/>
                  <a:t>选取了</a:t>
                </a:r>
                <a:r>
                  <a:rPr lang="en-US" altLang="zh-CN" dirty="0"/>
                  <a:t>60</a:t>
                </a:r>
                <a:r>
                  <a:rPr lang="zh-CN" altLang="zh-CN" dirty="0"/>
                  <a:t>个</a:t>
                </a:r>
                <a:r>
                  <a:rPr lang="en-US" altLang="zh-CN" dirty="0"/>
                  <a:t>x</a:t>
                </a:r>
                <a:r>
                  <a:rPr lang="zh-CN" altLang="zh-CN" dirty="0"/>
                  <a:t>参数点，</a:t>
                </a:r>
                <a:r>
                  <a:rPr lang="en-US" altLang="zh-CN" dirty="0"/>
                  <a:t>Q=1,3,10GeV/c</a:t>
                </a:r>
                <a:r>
                  <a:rPr lang="zh-CN" altLang="zh-CN" dirty="0"/>
                  <a:t>，</a:t>
                </a:r>
                <a:r>
                  <a:rPr lang="en-US" altLang="zh-CN" dirty="0"/>
                  <a:t>n=2,3,…,9</a:t>
                </a:r>
                <a:endParaRPr lang="zh-CN" altLang="zh-CN" dirty="0"/>
              </a:p>
              <a:p>
                <a:r>
                  <a:rPr lang="zh-CN" altLang="en-US" dirty="0" smtClean="0"/>
                  <a:t>定义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r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n</m:t>
                        </m:r>
                        <m:r>
                          <a:rPr lang="en-US" altLang="zh-CN" b="0" i="0" smtClean="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Q</m:t>
                        </m:r>
                      </m:e>
                    </m:d>
                    <m:r>
                      <a:rPr lang="en-US" altLang="zh-CN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𝑄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b="0" i="0" smtClean="0">
                        <a:latin typeface="Cambria Math"/>
                      </a:rPr>
                      <m:t>/2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𝑄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检验比</a:t>
                </a:r>
                <a:r>
                  <a:rPr lang="zh-CN" altLang="en-US" dirty="0" smtClean="0"/>
                  <a:t>率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 smtClean="0">
                        <a:latin typeface="Cambria Math"/>
                      </a:rPr>
                      <m:t>R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n</m:t>
                        </m:r>
                        <m:r>
                          <a:rPr lang="en-US" altLang="zh-CN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Q</m:t>
                        </m:r>
                      </m:e>
                    </m:d>
                    <m:r>
                      <a:rPr lang="en-US" altLang="zh-CN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r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n</m:t>
                        </m:r>
                        <m:r>
                          <a:rPr lang="en-US" altLang="zh-CN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Q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r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n</m:t>
                        </m:r>
                        <m:r>
                          <a:rPr lang="en-US" altLang="zh-CN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Q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=1</m:t>
                        </m:r>
                      </m:e>
                    </m:d>
                  </m:oMath>
                </a14:m>
                <a:r>
                  <a:rPr lang="zh-CN" altLang="zh-CN" dirty="0"/>
                  <a:t>与</a:t>
                </a:r>
                <a:r>
                  <a:rPr lang="en-US" altLang="zh-CN" dirty="0"/>
                  <a:t>Q</a:t>
                </a:r>
                <a:r>
                  <a:rPr lang="zh-CN" altLang="zh-CN" dirty="0"/>
                  <a:t>无关，从而证明了</a:t>
                </a:r>
                <a:r>
                  <a:rPr lang="en-US" altLang="zh-CN" dirty="0" err="1"/>
                  <a:t>valon</a:t>
                </a:r>
                <a:r>
                  <a:rPr lang="en-US" altLang="zh-CN" dirty="0"/>
                  <a:t> model</a:t>
                </a:r>
                <a:r>
                  <a:rPr lang="zh-CN" altLang="zh-CN" dirty="0" smtClean="0"/>
                  <a:t>正确性</a:t>
                </a:r>
                <a:r>
                  <a:rPr lang="zh-CN" altLang="en-US" dirty="0"/>
                  <a:t>。</a:t>
                </a:r>
                <a:endParaRPr lang="zh-CN" altLang="zh-CN" dirty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961" y="1393375"/>
                <a:ext cx="6104708" cy="4264629"/>
              </a:xfrm>
              <a:prstGeom prst="rect">
                <a:avLst/>
              </a:prstGeom>
              <a:blipFill rotWithShape="1">
                <a:blip r:embed="rId5"/>
                <a:stretch>
                  <a:fillRect l="-799" t="-11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589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2251</Words>
  <Application>Microsoft Office PowerPoint</Application>
  <PresentationFormat>自定义</PresentationFormat>
  <Paragraphs>142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ZheJiang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86153</cp:lastModifiedBy>
  <cp:revision>82</cp:revision>
  <dcterms:created xsi:type="dcterms:W3CDTF">2015-02-12T14:57:31Z</dcterms:created>
  <dcterms:modified xsi:type="dcterms:W3CDTF">2021-09-17T06:58:13Z</dcterms:modified>
</cp:coreProperties>
</file>