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7" r:id="rId3"/>
    <p:sldId id="288" r:id="rId4"/>
    <p:sldId id="276" r:id="rId5"/>
    <p:sldId id="275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2" r:id="rId15"/>
    <p:sldId id="27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6" r:id="rId25"/>
    <p:sldId id="25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FB3E-4CC5-40B6-9A59-2FB3B5B0F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604FE5-CEA2-4466-8764-04289A1EC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6FC97-3297-477C-B0F4-C910849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22C92-3830-414D-929F-8B837A3B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C0B78-0AB0-4A41-A7DF-878A350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6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9E3E1-90D3-4803-874F-B3E74459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DDC2B-E418-45EB-8226-5F06E2F04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72BCF-5B0F-441C-A188-ABC9541D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36E1A-1361-4730-B588-51980109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8D46B-3054-48A0-B368-239247E5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7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D373D5-AE17-4485-9484-1004B6674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5C667-3DAF-403C-990D-B36F3221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00948-562A-42ED-AAE1-7FBA6197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CD05C-A7C3-49E2-90D6-9DA64CB3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B649E-7459-4F44-ADBC-C190DF10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8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D0B405-1C92-4691-B306-E8E28B676167}"/>
              </a:ext>
            </a:extLst>
          </p:cNvPr>
          <p:cNvSpPr txBox="1"/>
          <p:nvPr userDrawn="1"/>
        </p:nvSpPr>
        <p:spPr>
          <a:xfrm>
            <a:off x="11280531" y="62865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E859B9-0670-436E-A25C-8240BCA370F0}" type="slidenum">
              <a:rPr lang="en-US" altLang="zh-CN" smtClean="0"/>
              <a:t>‹#›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48674C-E0D6-49BD-AEBF-688FD1BAE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4419600" y="947184"/>
            <a:ext cx="7772400" cy="5917540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FDE193-5083-4945-8522-DAC316324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76" y="334701"/>
            <a:ext cx="5934579" cy="93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章目录</a:t>
            </a:r>
          </a:p>
        </p:txBody>
      </p:sp>
    </p:spTree>
    <p:extLst>
      <p:ext uri="{BB962C8B-B14F-4D97-AF65-F5344CB8AC3E}">
        <p14:creationId xmlns:p14="http://schemas.microsoft.com/office/powerpoint/2010/main" val="333320395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F5B20E-24DA-42D7-B3EA-D9ECF3023382}"/>
              </a:ext>
            </a:extLst>
          </p:cNvPr>
          <p:cNvSpPr txBox="1"/>
          <p:nvPr userDrawn="1"/>
        </p:nvSpPr>
        <p:spPr>
          <a:xfrm>
            <a:off x="11280531" y="61477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E859B9-0670-436E-A25C-8240BCA370F0}" type="slidenum">
              <a:rPr lang="en-US" altLang="zh-CN" smtClean="0"/>
              <a:t>‹#›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88D4B9-4575-4ED0-BA90-738678E47B3E}"/>
              </a:ext>
            </a:extLst>
          </p:cNvPr>
          <p:cNvGrpSpPr/>
          <p:nvPr userDrawn="1"/>
        </p:nvGrpSpPr>
        <p:grpSpPr>
          <a:xfrm>
            <a:off x="335757" y="117524"/>
            <a:ext cx="1289307" cy="584775"/>
            <a:chOff x="-118854" y="217457"/>
            <a:chExt cx="1289307" cy="5847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B3CEBBD-BBFB-43D2-985F-6A808C5F5F26}"/>
                </a:ext>
              </a:extLst>
            </p:cNvPr>
            <p:cNvGrpSpPr/>
            <p:nvPr/>
          </p:nvGrpSpPr>
          <p:grpSpPr>
            <a:xfrm>
              <a:off x="-118854" y="245738"/>
              <a:ext cx="775800" cy="485415"/>
              <a:chOff x="-118854" y="245738"/>
              <a:chExt cx="775800" cy="485415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0CC87748-A1C5-43C3-8078-52AB1A70D394}"/>
                  </a:ext>
                </a:extLst>
              </p:cNvPr>
              <p:cNvSpPr/>
              <p:nvPr/>
            </p:nvSpPr>
            <p:spPr>
              <a:xfrm rot="16200000">
                <a:off x="-144600" y="327532"/>
                <a:ext cx="373318" cy="321826"/>
              </a:xfrm>
              <a:prstGeom prst="triangle">
                <a:avLst/>
              </a:prstGeom>
              <a:solidFill>
                <a:srgbClr val="2C3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8230CD79-8186-42C1-BB38-3E384FE3151A}"/>
                  </a:ext>
                </a:extLst>
              </p:cNvPr>
              <p:cNvSpPr/>
              <p:nvPr/>
            </p:nvSpPr>
            <p:spPr>
              <a:xfrm rot="5400000">
                <a:off x="205008" y="279215"/>
                <a:ext cx="485415" cy="41846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5C87886-B24F-4694-AAE3-5793AA6404B2}"/>
                </a:ext>
              </a:extLst>
            </p:cNvPr>
            <p:cNvSpPr txBox="1"/>
            <p:nvPr/>
          </p:nvSpPr>
          <p:spPr>
            <a:xfrm>
              <a:off x="985722" y="217457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32BCBCD-4F37-443F-AF98-6D42E7C629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11557" y="145805"/>
            <a:ext cx="6855450" cy="511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68112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BEBDA-E772-4F94-9693-6BD71B40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32D4D-3BFC-4060-8D6C-8A5FA514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93F27-C35B-4207-AEA3-48FFB96B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12118-6632-445E-9C14-F74AB11F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56693-B523-43AF-8756-9686224A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9873-3E07-42DD-9314-49035361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795CA-0904-4B85-B421-221127E9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2D526-D2F6-4F66-8D73-91013215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E3655-FCA6-49CD-8FBA-1357236F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D2D0E-5D96-4983-9594-2120F474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7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D1AE9-AD04-4B1D-BAEE-D8241E37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A2754-EEAC-4D94-973C-8C7AD97C8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AE9A6-E6CA-4881-9DBD-2742090A8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A096-2CBA-477E-B7C0-BAB7AADD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13738-9CD5-493E-9C82-399F5CEF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B0796-CD4D-44F2-9406-CE6F09EB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7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9081F-48A5-4457-94FF-BE0DAE43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EDB5B-9E7A-420E-B9FA-CAD57C97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BA214-D922-471B-A562-E9470BFD9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A7A87-4029-470C-97AF-BCDACCA19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EC8A1-ABD3-46FD-A4B7-C6B77D0AB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6E57FC-1566-49A3-AF0C-D21F7A32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9D2439-EC36-4D9D-9C57-CBB18A8D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74A88-D505-46D8-8804-E030A83F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0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A0C0-7C86-4AB3-B227-08F09831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7288F-AC6B-42BA-BEBB-A7D472DC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64C5F5-C96A-46A0-9BEF-17EFB588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D9D2FD-70B6-4F3B-878C-FD6CAD5E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0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F626C6-F38B-48D6-B646-5CFD3B4D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1545F0-CF0E-4F25-A3B0-64E248D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907F8-C52F-4F83-AD86-736993A8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3442D-BDD7-4404-959D-88E88000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FED3-3343-41D3-BCDD-C5C0CFF1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6877C-8845-43FA-8365-2E84A9A1B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571B1-1026-48D6-BF8D-705C4E47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21DBD-A9B0-4565-B64F-E9A3FAC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87A83-BAAA-4797-8E23-6164B57B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1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02129-3A8B-4401-AE90-81EE1283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29E29-46A6-4E65-9909-40B6DB604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15D63-031B-441E-A048-29B8927F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1F9A3-D4A4-447B-A557-DEDCA1C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F2822-8E55-4CF8-9AFA-996E6C7A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F3D49-D1BA-4A46-955D-A212C13D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5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814800-57BB-4E8C-A69A-D6CB38C9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C4EB0-FB0C-4FCA-AA6C-2429A721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47532-B3B6-406B-BE17-776D01508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996C-B95D-49ED-BC18-17B70DAEC141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BA5B0-563F-47B4-AF14-9DBD1D5CB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B1472-9E43-4916-BB49-60E8B0D5B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3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6AA913-3F44-480C-9707-914DB4FF7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950" y="2200274"/>
            <a:ext cx="8891599" cy="352358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程序进展</a:t>
            </a:r>
            <a:endParaRPr lang="en-US" altLang="zh-CN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9989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2D6141-8CE7-4790-9625-7BB843C7803D}"/>
              </a:ext>
            </a:extLst>
          </p:cNvPr>
          <p:cNvSpPr txBox="1"/>
          <p:nvPr/>
        </p:nvSpPr>
        <p:spPr>
          <a:xfrm>
            <a:off x="4057650" y="5649042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qlow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=6.5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26AA30-E890-4921-B4AB-25B7E066E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02291"/>
            <a:ext cx="6581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8684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DC8CBB-8C8E-4C64-B194-3EA982DDBE0B}"/>
              </a:ext>
            </a:extLst>
          </p:cNvPr>
          <p:cNvSpPr txBox="1"/>
          <p:nvPr/>
        </p:nvSpPr>
        <p:spPr>
          <a:xfrm>
            <a:off x="828675" y="91511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：质量问题，自然单位制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42D16-49DC-4646-B256-24232EC3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381125"/>
            <a:ext cx="3486150" cy="493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2AB9D2-BF36-47B1-984B-5F741BEB4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0" y="1381125"/>
            <a:ext cx="6276975" cy="3105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FF6A65-EF97-4F8D-A5A3-6798AF5A5F4B}"/>
              </a:ext>
            </a:extLst>
          </p:cNvPr>
          <p:cNvSpPr txBox="1"/>
          <p:nvPr/>
        </p:nvSpPr>
        <p:spPr>
          <a:xfrm>
            <a:off x="6910387" y="915117"/>
            <a:ext cx="2714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GeV/c^2 -&gt; GeV? c=1?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71E009-0851-4DE4-B7C1-3B07419C7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4838700"/>
            <a:ext cx="7334250" cy="266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87C9B2-7DB6-4D22-9B12-88EACF30B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5457825"/>
            <a:ext cx="1390650" cy="4095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AA4E99-756E-4102-948C-8D90526AC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5457825"/>
            <a:ext cx="1047750" cy="3524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A42DE5-E8A0-4007-B3C3-9D91EA767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0" y="5942883"/>
            <a:ext cx="5191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790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BF8631-69BA-4AED-B9F3-D3CCDE4E899F}"/>
              </a:ext>
            </a:extLst>
          </p:cNvPr>
          <p:cNvSpPr txBox="1"/>
          <p:nvPr/>
        </p:nvSpPr>
        <p:spPr>
          <a:xfrm>
            <a:off x="828675" y="91511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Fiq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2C2467-9B9D-4F3B-9094-B24336956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771525"/>
            <a:ext cx="8886825" cy="2676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22FEC1-B976-416E-9009-9C95029B6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4158734"/>
            <a:ext cx="76200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151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3CDD2D-689C-4982-8C3E-A2F397EF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763803"/>
            <a:ext cx="9124950" cy="24900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86F384-9E4A-4A48-83EB-B143EC6C1C8D}"/>
              </a:ext>
            </a:extLst>
          </p:cNvPr>
          <p:cNvSpPr txBox="1"/>
          <p:nvPr/>
        </p:nvSpPr>
        <p:spPr>
          <a:xfrm>
            <a:off x="781050" y="3524967"/>
            <a:ext cx="9467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的形式没有给出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两种形式：   相对论：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E=sqrt(m^2+k^2)  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经典：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E=k^2/(2m)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07668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190853-27A0-41FC-B67E-7AC32BFF4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962026"/>
            <a:ext cx="5174307" cy="40015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291B94-1ECB-4ECE-94BF-766206A97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62025"/>
            <a:ext cx="5025409" cy="40015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DC32DF-70DA-40ED-8601-DFE4C55D95FB}"/>
              </a:ext>
            </a:extLst>
          </p:cNvPr>
          <p:cNvSpPr txBox="1"/>
          <p:nvPr/>
        </p:nvSpPr>
        <p:spPr>
          <a:xfrm>
            <a:off x="1647824" y="5312329"/>
            <a:ext cx="911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经典：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E=k^2/(2m)            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相对论：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E=sqrt(m^2+k^2)  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63736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EBF19-29A4-49FB-8EC2-8683710881B3}"/>
              </a:ext>
            </a:extLst>
          </p:cNvPr>
          <p:cNvSpPr txBox="1"/>
          <p:nvPr/>
        </p:nvSpPr>
        <p:spPr>
          <a:xfrm>
            <a:off x="1162050" y="1029417"/>
            <a:ext cx="946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2.Fiq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的形式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暂全部使用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D5C0C7-C555-487C-8586-7EEBBCBAB4BA}"/>
              </a:ext>
            </a:extLst>
          </p:cNvPr>
          <p:cNvSpPr txBox="1"/>
          <p:nvPr/>
        </p:nvSpPr>
        <p:spPr>
          <a:xfrm>
            <a:off x="685800" y="5978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R. C. Hwa and C. B. Yang, Phys. Rev. C 79, 044908 (2009).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E01D39-2101-4791-B5CA-F30E57B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4" y="1699499"/>
            <a:ext cx="2743200" cy="7143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BB02521-D25B-4A92-9182-EE47D5E6E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8" y="100657"/>
            <a:ext cx="3837877" cy="29721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28AA52C-7AE8-481D-B141-9E8268934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5015629"/>
            <a:ext cx="3571875" cy="9810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3A05AE2-91FE-4797-A6C3-FFB1E48F5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4" y="2991029"/>
            <a:ext cx="5711989" cy="12049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CCD1C00-A20C-45B3-9DD6-2314480A0B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8" y="3362325"/>
            <a:ext cx="3837877" cy="298501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BA68C6C-806D-4C64-B47A-E9C4DC8A1C6F}"/>
              </a:ext>
            </a:extLst>
          </p:cNvPr>
          <p:cNvSpPr txBox="1"/>
          <p:nvPr/>
        </p:nvSpPr>
        <p:spPr>
          <a:xfrm>
            <a:off x="10386664" y="1442055"/>
            <a:ext cx="2034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F’ik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/k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文献中的形式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/>
              <a:t>TS</a:t>
            </a:r>
            <a:r>
              <a:rPr lang="zh-CN" altLang="en-US" dirty="0"/>
              <a:t>偏小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51CE3F-6012-4104-AD71-E08602C360EE}"/>
              </a:ext>
            </a:extLst>
          </p:cNvPr>
          <p:cNvSpPr txBox="1"/>
          <p:nvPr/>
        </p:nvSpPr>
        <p:spPr>
          <a:xfrm>
            <a:off x="10377138" y="3839170"/>
            <a:ext cx="1429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F’ik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*k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之前的结果都是用的这个，暂时采用的跟文献的不一样以拟合结果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72530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EBF19-29A4-49FB-8EC2-8683710881B3}"/>
              </a:ext>
            </a:extLst>
          </p:cNvPr>
          <p:cNvSpPr txBox="1"/>
          <p:nvPr/>
        </p:nvSpPr>
        <p:spPr>
          <a:xfrm>
            <a:off x="1162050" y="102941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3.bL=2.9 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quark?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775314-73F9-4B10-B339-2A0FEAC5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5" y="1488616"/>
            <a:ext cx="6739640" cy="19403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AF89F6-7564-4244-AAEC-72B79A0F1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116017"/>
            <a:ext cx="7848600" cy="20810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5EB4D1-93F9-4854-9EF5-C7F2879544F9}"/>
              </a:ext>
            </a:extLst>
          </p:cNvPr>
          <p:cNvSpPr txBox="1"/>
          <p:nvPr/>
        </p:nvSpPr>
        <p:spPr>
          <a:xfrm>
            <a:off x="8625590" y="1814875"/>
            <a:ext cx="39433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=2.9 for gluon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-&gt; 0 for charm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=2.39 for gluon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=2.39 for charm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01655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65FAD0-FDBE-4772-BC5A-B27DE189D8BF}"/>
              </a:ext>
            </a:extLst>
          </p:cNvPr>
          <p:cNvSpPr txBox="1"/>
          <p:nvPr/>
        </p:nvSpPr>
        <p:spPr>
          <a:xfrm>
            <a:off x="1162050" y="102941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4.fik for charm quark?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0E10B19-E5C0-4391-BA58-F07E34597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695450"/>
            <a:ext cx="8896350" cy="11239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5EF3A5-967A-4530-8C61-1333BD26F373}"/>
              </a:ext>
            </a:extLst>
          </p:cNvPr>
          <p:cNvSpPr txBox="1"/>
          <p:nvPr/>
        </p:nvSpPr>
        <p:spPr>
          <a:xfrm>
            <a:off x="866775" y="3244334"/>
            <a:ext cx="94678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[14]:                                              parameters without charm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[15]:							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2FE601-13DA-4B65-AAAD-8070550E1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3116101"/>
            <a:ext cx="3686175" cy="16668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33F5724-744A-43C0-8CE1-8A59E3120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4993908"/>
            <a:ext cx="4810125" cy="98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4660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结果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4C226F-8074-4F79-B18A-07FCF59EB4E7}"/>
              </a:ext>
            </a:extLst>
          </p:cNvPr>
          <p:cNvSpPr txBox="1"/>
          <p:nvPr/>
        </p:nvSpPr>
        <p:spPr>
          <a:xfrm>
            <a:off x="1162050" y="102941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验证程序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25801E-156D-4E2B-96D8-A4FE6D064171}"/>
              </a:ext>
            </a:extLst>
          </p:cNvPr>
          <p:cNvSpPr txBox="1"/>
          <p:nvPr/>
        </p:nvSpPr>
        <p:spPr>
          <a:xfrm>
            <a:off x="3505200" y="2673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复现（参数使用）：</a:t>
            </a:r>
            <a:r>
              <a:rPr lang="en-US" altLang="zh-CN" dirty="0"/>
              <a:t>R. Peng, C. B. Yang, </a:t>
            </a:r>
            <a:r>
              <a:rPr lang="en-US" altLang="zh-CN" dirty="0" err="1"/>
              <a:t>Nucl</a:t>
            </a:r>
            <a:r>
              <a:rPr lang="en-US" altLang="zh-CN" dirty="0"/>
              <a:t>. Phys. A 837, 54 (2010).</a:t>
            </a:r>
          </a:p>
          <a:p>
            <a:r>
              <a:rPr lang="zh-CN" altLang="en-US" dirty="0"/>
              <a:t>主要参考：</a:t>
            </a:r>
            <a:r>
              <a:rPr lang="en-US" altLang="zh-CN" b="0" i="0" dirty="0">
                <a:effectLst/>
                <a:latin typeface="-apple-system"/>
              </a:rPr>
              <a:t> </a:t>
            </a:r>
            <a:r>
              <a:rPr lang="en-US" altLang="zh-CN" b="0" i="1" dirty="0" err="1">
                <a:effectLst/>
                <a:latin typeface="-apple-system"/>
              </a:rPr>
              <a:t>Int.J.Mod.Phys.E</a:t>
            </a:r>
            <a:r>
              <a:rPr lang="en-US" altLang="zh-CN" b="0" i="0" dirty="0">
                <a:effectLst/>
                <a:latin typeface="-apple-system"/>
              </a:rPr>
              <a:t> 20 (2011) 1213-1226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5A9732-93A5-4974-A903-5BF5A503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028825"/>
            <a:ext cx="5103179" cy="39045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52262A-9018-41D4-8822-AEB6F61EF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8" y="1990847"/>
            <a:ext cx="4605337" cy="37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2387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结果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4C226F-8074-4F79-B18A-07FCF59EB4E7}"/>
              </a:ext>
            </a:extLst>
          </p:cNvPr>
          <p:cNvSpPr txBox="1"/>
          <p:nvPr/>
        </p:nvSpPr>
        <p:spPr>
          <a:xfrm>
            <a:off x="1162050" y="102941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验证程序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25801E-156D-4E2B-96D8-A4FE6D064171}"/>
              </a:ext>
            </a:extLst>
          </p:cNvPr>
          <p:cNvSpPr txBox="1"/>
          <p:nvPr/>
        </p:nvSpPr>
        <p:spPr>
          <a:xfrm>
            <a:off x="3505200" y="2673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复现（参数使用）：</a:t>
            </a:r>
            <a:r>
              <a:rPr lang="en-US" altLang="zh-CN" dirty="0"/>
              <a:t>R. Peng, C. B. Yang, </a:t>
            </a:r>
            <a:r>
              <a:rPr lang="en-US" altLang="zh-CN" dirty="0" err="1"/>
              <a:t>Nucl</a:t>
            </a:r>
            <a:r>
              <a:rPr lang="en-US" altLang="zh-CN" dirty="0"/>
              <a:t>. Phys. A 837, 54 (2010).</a:t>
            </a:r>
          </a:p>
          <a:p>
            <a:r>
              <a:rPr lang="zh-CN" altLang="en-US" dirty="0"/>
              <a:t>主要参考：</a:t>
            </a:r>
            <a:r>
              <a:rPr lang="en-US" altLang="zh-CN" b="0" i="0" dirty="0">
                <a:effectLst/>
                <a:latin typeface="-apple-system"/>
              </a:rPr>
              <a:t> </a:t>
            </a:r>
            <a:r>
              <a:rPr lang="en-US" altLang="zh-CN" b="0" i="1" dirty="0" err="1">
                <a:effectLst/>
                <a:latin typeface="-apple-system"/>
              </a:rPr>
              <a:t>Int.J.Mod.Phys.E</a:t>
            </a:r>
            <a:r>
              <a:rPr lang="en-US" altLang="zh-CN" b="0" i="0" dirty="0">
                <a:effectLst/>
                <a:latin typeface="-apple-system"/>
              </a:rPr>
              <a:t> 20 (2011) 1213-1226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F60D12-8C30-4499-966F-05301FAAC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60810"/>
            <a:ext cx="4799655" cy="3562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A9FC95-334B-4BEE-AB0E-5E9C27787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60810"/>
            <a:ext cx="4506821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772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6AA913-3F44-480C-9707-914DB4FF7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225" y="800099"/>
            <a:ext cx="8891599" cy="352358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</a:t>
            </a:r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结果</a:t>
            </a:r>
            <a:endParaRPr lang="en-US" altLang="zh-CN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3.</a:t>
            </a:r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结论</a:t>
            </a:r>
            <a:endParaRPr lang="en-US" altLang="zh-CN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84594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结果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4C226F-8074-4F79-B18A-07FCF59EB4E7}"/>
              </a:ext>
            </a:extLst>
          </p:cNvPr>
          <p:cNvSpPr txBox="1"/>
          <p:nvPr/>
        </p:nvSpPr>
        <p:spPr>
          <a:xfrm>
            <a:off x="1162050" y="102941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验证程序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25801E-156D-4E2B-96D8-A4FE6D064171}"/>
              </a:ext>
            </a:extLst>
          </p:cNvPr>
          <p:cNvSpPr txBox="1"/>
          <p:nvPr/>
        </p:nvSpPr>
        <p:spPr>
          <a:xfrm>
            <a:off x="3505200" y="2673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复现（参数使用）：</a:t>
            </a:r>
            <a:r>
              <a:rPr lang="en-US" altLang="zh-CN" dirty="0"/>
              <a:t>R. Peng, C. B. Yang, </a:t>
            </a:r>
            <a:r>
              <a:rPr lang="en-US" altLang="zh-CN" dirty="0" err="1"/>
              <a:t>Nucl</a:t>
            </a:r>
            <a:r>
              <a:rPr lang="en-US" altLang="zh-CN" dirty="0"/>
              <a:t>. Phys. A 837, 54 (2010).</a:t>
            </a:r>
          </a:p>
          <a:p>
            <a:r>
              <a:rPr lang="zh-CN" altLang="en-US" dirty="0"/>
              <a:t>主要参考：</a:t>
            </a:r>
            <a:r>
              <a:rPr lang="en-US" altLang="zh-CN" b="0" i="0" dirty="0">
                <a:effectLst/>
                <a:latin typeface="-apple-system"/>
              </a:rPr>
              <a:t> </a:t>
            </a:r>
            <a:r>
              <a:rPr lang="en-US" altLang="zh-CN" b="0" i="1" dirty="0" err="1">
                <a:effectLst/>
                <a:latin typeface="-apple-system"/>
              </a:rPr>
              <a:t>Int.J.Mod.Phys.E</a:t>
            </a:r>
            <a:r>
              <a:rPr lang="en-US" altLang="zh-CN" b="0" i="0" dirty="0">
                <a:effectLst/>
                <a:latin typeface="-apple-system"/>
              </a:rPr>
              <a:t> 20 (2011) 1213-1226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61E0C0-12F5-4B30-84B0-03D860D7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9" y="2012456"/>
            <a:ext cx="5157121" cy="38161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56EB4E-3982-455F-885D-2EDAABA17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10" y="1878568"/>
            <a:ext cx="5041171" cy="37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8734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结果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4C226F-8074-4F79-B18A-07FCF59EB4E7}"/>
              </a:ext>
            </a:extLst>
          </p:cNvPr>
          <p:cNvSpPr txBox="1"/>
          <p:nvPr/>
        </p:nvSpPr>
        <p:spPr>
          <a:xfrm>
            <a:off x="1162050" y="102941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2.results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25801E-156D-4E2B-96D8-A4FE6D064171}"/>
              </a:ext>
            </a:extLst>
          </p:cNvPr>
          <p:cNvSpPr txBox="1"/>
          <p:nvPr/>
        </p:nvSpPr>
        <p:spPr>
          <a:xfrm>
            <a:off x="3505200" y="2673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复现（参数使用）：</a:t>
            </a:r>
            <a:r>
              <a:rPr lang="en-US" altLang="zh-CN" dirty="0"/>
              <a:t>R. Peng, C. B. Yang, </a:t>
            </a:r>
            <a:r>
              <a:rPr lang="en-US" altLang="zh-CN" dirty="0" err="1"/>
              <a:t>Nucl</a:t>
            </a:r>
            <a:r>
              <a:rPr lang="en-US" altLang="zh-CN" dirty="0"/>
              <a:t>. Phys. A 837, 54 (2010).</a:t>
            </a:r>
          </a:p>
          <a:p>
            <a:r>
              <a:rPr lang="zh-CN" altLang="en-US" dirty="0"/>
              <a:t>主要参考：</a:t>
            </a:r>
            <a:r>
              <a:rPr lang="en-US" altLang="zh-CN" b="0" i="0" dirty="0">
                <a:effectLst/>
                <a:latin typeface="-apple-system"/>
              </a:rPr>
              <a:t> </a:t>
            </a:r>
            <a:r>
              <a:rPr lang="en-US" altLang="zh-CN" b="0" i="1" dirty="0" err="1">
                <a:effectLst/>
                <a:latin typeface="-apple-system"/>
              </a:rPr>
              <a:t>Int.J.Mod.Phys.E</a:t>
            </a:r>
            <a:r>
              <a:rPr lang="en-US" altLang="zh-CN" b="0" i="0" dirty="0">
                <a:effectLst/>
                <a:latin typeface="-apple-system"/>
              </a:rPr>
              <a:t> 20 (2011) 1213-1226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69741-A196-4BDD-8ED8-480042DFC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68" y="1814875"/>
            <a:ext cx="992043" cy="8919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CA560B-4EE2-4D0E-B0F3-09EA8A738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83" y="1905340"/>
            <a:ext cx="5475060" cy="8014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902B48-4C4A-4295-B38F-2AD22C3CA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966769"/>
            <a:ext cx="5095875" cy="10763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366A790-5DD0-4CE0-93BE-8AD4AF843AEB}"/>
              </a:ext>
            </a:extLst>
          </p:cNvPr>
          <p:cNvSpPr txBox="1"/>
          <p:nvPr/>
        </p:nvSpPr>
        <p:spPr>
          <a:xfrm>
            <a:off x="1143000" y="4563192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除了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Fiq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=int(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*k) or 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/k)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那个环节，其他参数与文献一致，问题出在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S_j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57084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结果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4C226F-8074-4F79-B18A-07FCF59EB4E7}"/>
              </a:ext>
            </a:extLst>
          </p:cNvPr>
          <p:cNvSpPr txBox="1"/>
          <p:nvPr/>
        </p:nvSpPr>
        <p:spPr>
          <a:xfrm>
            <a:off x="1162050" y="102941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2.results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25801E-156D-4E2B-96D8-A4FE6D064171}"/>
              </a:ext>
            </a:extLst>
          </p:cNvPr>
          <p:cNvSpPr txBox="1"/>
          <p:nvPr/>
        </p:nvSpPr>
        <p:spPr>
          <a:xfrm>
            <a:off x="3505200" y="2673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复现（参数使用）：</a:t>
            </a:r>
            <a:r>
              <a:rPr lang="en-US" altLang="zh-CN" dirty="0"/>
              <a:t>R. Peng, C. B. Yang, </a:t>
            </a:r>
            <a:r>
              <a:rPr lang="en-US" altLang="zh-CN" dirty="0" err="1"/>
              <a:t>Nucl</a:t>
            </a:r>
            <a:r>
              <a:rPr lang="en-US" altLang="zh-CN" dirty="0"/>
              <a:t>. Phys. A 837, 54 (2010).</a:t>
            </a:r>
          </a:p>
          <a:p>
            <a:r>
              <a:rPr lang="zh-CN" altLang="en-US" dirty="0"/>
              <a:t>主要参考：</a:t>
            </a:r>
            <a:r>
              <a:rPr lang="en-US" altLang="zh-CN" b="0" i="0" dirty="0">
                <a:effectLst/>
                <a:latin typeface="-apple-system"/>
              </a:rPr>
              <a:t> </a:t>
            </a:r>
            <a:r>
              <a:rPr lang="en-US" altLang="zh-CN" b="0" i="1" dirty="0" err="1">
                <a:effectLst/>
                <a:latin typeface="-apple-system"/>
              </a:rPr>
              <a:t>Int.J.Mod.Phys.E</a:t>
            </a:r>
            <a:r>
              <a:rPr lang="en-US" altLang="zh-CN" b="0" i="0" dirty="0">
                <a:effectLst/>
                <a:latin typeface="-apple-system"/>
              </a:rPr>
              <a:t> 20 (2011) 1213-1226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BEC992-ED6A-453D-8E46-D19D3B3B4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50" y="1509316"/>
            <a:ext cx="4895850" cy="38338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4F8631-D44A-4796-9D58-4CCB5694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509316"/>
            <a:ext cx="5392049" cy="41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8872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结果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4C226F-8074-4F79-B18A-07FCF59EB4E7}"/>
              </a:ext>
            </a:extLst>
          </p:cNvPr>
          <p:cNvSpPr txBox="1"/>
          <p:nvPr/>
        </p:nvSpPr>
        <p:spPr>
          <a:xfrm>
            <a:off x="1162050" y="102941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2.results(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全用文章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25801E-156D-4E2B-96D8-A4FE6D064171}"/>
              </a:ext>
            </a:extLst>
          </p:cNvPr>
          <p:cNvSpPr txBox="1"/>
          <p:nvPr/>
        </p:nvSpPr>
        <p:spPr>
          <a:xfrm>
            <a:off x="3505200" y="2673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复现（参数使用）：</a:t>
            </a:r>
            <a:r>
              <a:rPr lang="en-US" altLang="zh-CN" dirty="0"/>
              <a:t>R. Peng, C. B. Yang, </a:t>
            </a:r>
            <a:r>
              <a:rPr lang="en-US" altLang="zh-CN" dirty="0" err="1"/>
              <a:t>Nucl</a:t>
            </a:r>
            <a:r>
              <a:rPr lang="en-US" altLang="zh-CN" dirty="0"/>
              <a:t>. Phys. A 837, 54 (2010).</a:t>
            </a:r>
          </a:p>
          <a:p>
            <a:r>
              <a:rPr lang="zh-CN" altLang="en-US" dirty="0"/>
              <a:t>主要参考：</a:t>
            </a:r>
            <a:r>
              <a:rPr lang="en-US" altLang="zh-CN" b="0" i="0" dirty="0">
                <a:effectLst/>
                <a:latin typeface="-apple-system"/>
              </a:rPr>
              <a:t> </a:t>
            </a:r>
            <a:r>
              <a:rPr lang="en-US" altLang="zh-CN" b="0" i="1" dirty="0" err="1">
                <a:effectLst/>
                <a:latin typeface="-apple-system"/>
              </a:rPr>
              <a:t>Int.J.Mod.Phys.E</a:t>
            </a:r>
            <a:r>
              <a:rPr lang="en-US" altLang="zh-CN" b="0" i="0" dirty="0">
                <a:effectLst/>
                <a:latin typeface="-apple-system"/>
              </a:rPr>
              <a:t> 20 (2011) 1213-1226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4F8631-D44A-4796-9D58-4CCB56949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509316"/>
            <a:ext cx="5392049" cy="41247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5E589D-E355-4B35-B42E-6E440345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25" y="1606812"/>
            <a:ext cx="4801875" cy="37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7552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结论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4C226F-8074-4F79-B18A-07FCF59EB4E7}"/>
              </a:ext>
            </a:extLst>
          </p:cNvPr>
          <p:cNvSpPr txBox="1"/>
          <p:nvPr/>
        </p:nvSpPr>
        <p:spPr>
          <a:xfrm>
            <a:off x="1162050" y="1029417"/>
            <a:ext cx="94678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Summary in brief: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完成复现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基本复现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主要问题出在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，除了积分限的问题，感觉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有点问题，如果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没有问题（估计没有），应该是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energy of hard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parton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的形式的问题，从而导致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S_j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也有问题。</a:t>
            </a:r>
          </a:p>
        </p:txBody>
      </p:sp>
    </p:spTree>
    <p:extLst>
      <p:ext uri="{BB962C8B-B14F-4D97-AF65-F5344CB8AC3E}">
        <p14:creationId xmlns:p14="http://schemas.microsoft.com/office/powerpoint/2010/main" val="147375966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6AA913-3F44-480C-9707-914DB4FF7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References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AD469D-DA76-42EB-8732-394DFE09FA38}"/>
              </a:ext>
            </a:extLst>
          </p:cNvPr>
          <p:cNvSpPr txBox="1"/>
          <p:nvPr/>
        </p:nvSpPr>
        <p:spPr>
          <a:xfrm>
            <a:off x="490526" y="1704975"/>
            <a:ext cx="6891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[1]</a:t>
            </a:r>
            <a:r>
              <a:rPr lang="en-US" altLang="zh-CN" dirty="0"/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J/ψ production and elliptic flow parameter v2 at LHC energy.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[2]</a:t>
            </a:r>
            <a:r>
              <a:rPr lang="en-US" altLang="zh-CN" dirty="0"/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J/ψ</a:t>
            </a:r>
            <a:r>
              <a:rPr lang="el-GR" altLang="zh-CN" dirty="0">
                <a:ea typeface="Adobe 黑体 Std R" panose="020B0400000000000000" pitchFamily="34" charset="-122"/>
              </a:rPr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production in Au + Au collisions at √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sNN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= 200 GeV in the recombination model.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[3]</a:t>
            </a:r>
            <a:r>
              <a:rPr lang="en-US" altLang="zh-CN" dirty="0"/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Productions of Heavy Flavored Mesons in Relativistic Heavy Ion Collisions in the Recombination Model.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[4]</a:t>
            </a:r>
            <a:r>
              <a:rPr lang="en-US" altLang="zh-CN" dirty="0"/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π-J/ψ Correlation and Elliptic Flow Parameter v2 of Charmed Mesons at RHIC Energy.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[5]</a:t>
            </a:r>
            <a:r>
              <a:rPr lang="en-US" altLang="zh-CN" dirty="0"/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Hadron production in heavy ion collisions: Fragmentation and recombination from a dense 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parton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phase.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More…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96971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89DD09-5901-4D40-AF3E-A2C2800A4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543" y="243959"/>
            <a:ext cx="5066338" cy="37089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00D8C0-E79E-4A54-8C6B-8C48311F5436}"/>
              </a:ext>
            </a:extLst>
          </p:cNvPr>
          <p:cNvSpPr txBox="1"/>
          <p:nvPr/>
        </p:nvSpPr>
        <p:spPr>
          <a:xfrm>
            <a:off x="5611187" y="6132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6C309B-ED9F-4E16-9226-3E2CF4E1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09396"/>
            <a:ext cx="7962900" cy="1019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27F1AD-BCAB-4C57-A8D5-C90267B0E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8" y="2902341"/>
            <a:ext cx="992043" cy="8919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2B3804-AE81-4A4D-ACCB-79608B68C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33" y="2992806"/>
            <a:ext cx="5475060" cy="8014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ACDA04-F1D1-43BC-A3EE-B7AFEE2FE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8" y="4109769"/>
            <a:ext cx="5095875" cy="10763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D3458E-CDAE-41E0-B027-1F771FE0D6CA}"/>
              </a:ext>
            </a:extLst>
          </p:cNvPr>
          <p:cNvSpPr txBox="1"/>
          <p:nvPr/>
        </p:nvSpPr>
        <p:spPr>
          <a:xfrm>
            <a:off x="8915881" y="5734317"/>
            <a:ext cx="168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28675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7644CC1-A60A-4D79-86D5-F9671CDC1AA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5" y="3786690"/>
            <a:ext cx="7781695" cy="257601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DBA6D2-4E54-4EF9-BEF6-9BBA9BE4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118632"/>
            <a:ext cx="10620375" cy="1343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C4E50F-4FD1-415E-ADA2-0B64B7EE7D1F}"/>
              </a:ext>
            </a:extLst>
          </p:cNvPr>
          <p:cNvSpPr txBox="1"/>
          <p:nvPr/>
        </p:nvSpPr>
        <p:spPr>
          <a:xfrm>
            <a:off x="728893" y="749300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Notice: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925806-F5D2-41EC-8F94-8AD786786CAE}"/>
              </a:ext>
            </a:extLst>
          </p:cNvPr>
          <p:cNvSpPr txBox="1"/>
          <p:nvPr/>
        </p:nvSpPr>
        <p:spPr>
          <a:xfrm>
            <a:off x="619355" y="3244334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Likewise: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71606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04EEFC-B0F0-4A13-B73F-87E5B65AD4CA}"/>
              </a:ext>
            </a:extLst>
          </p:cNvPr>
          <p:cNvSpPr txBox="1"/>
          <p:nvPr/>
        </p:nvSpPr>
        <p:spPr>
          <a:xfrm>
            <a:off x="304031" y="751344"/>
            <a:ext cx="9477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：两个积分限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1.Shower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parton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distribution created by all the hard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partons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in the system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SPD(z)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Momentum fraction&lt;1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i.e.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/q&lt;1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i.e. q&gt;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Program_v15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2-30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猜测：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SPD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Charm program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S_j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只会影响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TS term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上限：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足够大后结果变化不大，暂取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下限：理应取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，但是算出来结果很低，不过形状对了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（前面一个突起，因为倒着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积分）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发现下限取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qlow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2qlow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的地方就会突然落的很低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根据拟合较好的情况，暂取下限为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3.5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256CA9-C7DE-4E78-BF46-4213DF5A6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553558"/>
            <a:ext cx="4248150" cy="866775"/>
          </a:xfrm>
          <a:prstGeom prst="rect">
            <a:avLst/>
          </a:prstGeom>
        </p:spPr>
      </p:pic>
      <p:pic>
        <p:nvPicPr>
          <p:cNvPr id="14" name="内容占位符 5">
            <a:extLst>
              <a:ext uri="{FF2B5EF4-FFF2-40B4-BE49-F238E27FC236}">
                <a16:creationId xmlns:a16="http://schemas.microsoft.com/office/drawing/2014/main" id="{0D0F5FB6-76D6-4937-BE9B-264CA3696A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07" y="2346326"/>
            <a:ext cx="5028431" cy="4692650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83B664B-C32F-4161-A5BD-4E0F50BCB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22" y="2149451"/>
            <a:ext cx="2926305" cy="22797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88D3665-1C25-49D8-9C3E-517925C17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07" y="22226"/>
            <a:ext cx="5010150" cy="23241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3D9E2AB-1585-4B61-A116-5FFAE4262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22" y="120983"/>
            <a:ext cx="3616690" cy="52942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545330C-313C-47CB-9E97-14BF9EC515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15" y="86642"/>
            <a:ext cx="709807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5805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7C12BA-C309-4F0C-A218-D31D0442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991"/>
            <a:ext cx="5950567" cy="31178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A95059-ADFF-463D-8F1A-53CDF9C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0991"/>
            <a:ext cx="5987494" cy="31178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0FEDE46-3BDC-41FD-A295-53AD3BB4949E}"/>
              </a:ext>
            </a:extLst>
          </p:cNvPr>
          <p:cNvSpPr txBox="1"/>
          <p:nvPr/>
        </p:nvSpPr>
        <p:spPr>
          <a:xfrm>
            <a:off x="1981200" y="4841837"/>
            <a:ext cx="94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qlow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						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qlow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=2.0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62510D-3A59-43D0-987B-480BC54732B6}"/>
              </a:ext>
            </a:extLst>
          </p:cNvPr>
          <p:cNvSpPr txBox="1"/>
          <p:nvPr/>
        </p:nvSpPr>
        <p:spPr>
          <a:xfrm>
            <a:off x="4476750" y="4879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TS term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0855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DF7015-D1A6-4DCA-BFA5-9004DFAD6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428625"/>
            <a:ext cx="7105650" cy="53775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E1972-1E79-45BC-88E8-9A6B728D66D9}"/>
              </a:ext>
            </a:extLst>
          </p:cNvPr>
          <p:cNvSpPr txBox="1"/>
          <p:nvPr/>
        </p:nvSpPr>
        <p:spPr>
          <a:xfrm>
            <a:off x="4924425" y="59908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qlow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=3.5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2979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78DFF2-0CD7-4B1C-9893-7A5A6FDB81FD}"/>
              </a:ext>
            </a:extLst>
          </p:cNvPr>
          <p:cNvSpPr txBox="1"/>
          <p:nvPr/>
        </p:nvSpPr>
        <p:spPr>
          <a:xfrm>
            <a:off x="1095375" y="948690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2.SS term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猜测：同样遍历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D(z)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那么同样前面有一个峰就对了，但实际并不尽然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可能是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D_g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的影响？但应该是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D_c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占主导？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有可能是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出了问题？因为两个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Likewise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上限：取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100.0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下限：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理应取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，但是算出来结果很低，不过形状真的对了！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发现下限取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qlow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qlow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的地方就会突然落的很低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根据拟合较好的情况，暂取下限为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6.5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37A403-46C4-4AF3-AE74-51338594C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691634"/>
            <a:ext cx="5143500" cy="1085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9805F7-7F1C-40BF-AB7C-38B33CEAE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00765"/>
            <a:ext cx="8724900" cy="628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0DA43C-FFE7-4262-BF76-9369FFCC0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009587"/>
            <a:ext cx="3962400" cy="30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901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疑问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EC5248-B465-45DB-AB47-050124E0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1409700"/>
            <a:ext cx="6096000" cy="31451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5A6122-BECC-40B9-8C51-838FC2EC0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14364"/>
            <a:ext cx="6096000" cy="3140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80E51A-DFBE-4A76-96B7-6F1FB95BD587}"/>
              </a:ext>
            </a:extLst>
          </p:cNvPr>
          <p:cNvSpPr txBox="1"/>
          <p:nvPr/>
        </p:nvSpPr>
        <p:spPr>
          <a:xfrm>
            <a:off x="1981200" y="4841837"/>
            <a:ext cx="946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qlow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						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qlow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=2.0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前面一个峰！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8820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1056</Words>
  <Application>Microsoft Office PowerPoint</Application>
  <PresentationFormat>宽屏</PresentationFormat>
  <Paragraphs>147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Adobe 黑体 Std R</vt:lpstr>
      <vt:lpstr>-apple-system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Huanjing</dc:creator>
  <cp:lastModifiedBy>Gong Huanjing</cp:lastModifiedBy>
  <cp:revision>197</cp:revision>
  <dcterms:created xsi:type="dcterms:W3CDTF">2022-03-21T06:46:56Z</dcterms:created>
  <dcterms:modified xsi:type="dcterms:W3CDTF">2022-05-01T09:17:20Z</dcterms:modified>
</cp:coreProperties>
</file>