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9144000" cy="5143500" type="screen16x9"/>
  <p:notesSz cx="6858000" cy="9144000"/>
  <p:embeddedFontLst>
    <p:embeddedFont>
      <p:font typeface="Raleway" pitchFamily="2" charset="77"/>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Mono"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zi/QipyxFfVPMIwbGRM8VuCff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F9321D-594B-4B3A-8F51-30CE988B14D7}">
  <a:tblStyle styleId="{E9F9321D-594B-4B3A-8F51-30CE988B14D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0"/>
  </p:normalViewPr>
  <p:slideViewPr>
    <p:cSldViewPr snapToGrid="0">
      <p:cViewPr varScale="1">
        <p:scale>
          <a:sx n="116" d="100"/>
          <a:sy n="116" d="100"/>
        </p:scale>
        <p:origin x="98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3d3c3dee35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3d3c3dee3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Roboto Mono"/>
              <a:buChar char="●"/>
            </a:pPr>
            <a:r>
              <a:rPr lang="en" sz="1200">
                <a:solidFill>
                  <a:schemeClr val="dk1"/>
                </a:solidFill>
                <a:latin typeface="Roboto Mono"/>
                <a:ea typeface="Roboto Mono"/>
                <a:cs typeface="Roboto Mono"/>
                <a:sym typeface="Roboto Mono"/>
              </a:rPr>
              <a:t>List the use cases that are targeted/ identified. </a:t>
            </a:r>
            <a:endParaRPr sz="120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r>
              <a:rPr lang="en" sz="1200">
                <a:solidFill>
                  <a:schemeClr val="dk1"/>
                </a:solidFill>
                <a:latin typeface="Roboto Mono"/>
                <a:ea typeface="Roboto Mono"/>
                <a:cs typeface="Roboto Mono"/>
                <a:sym typeface="Roboto Mono"/>
              </a:rPr>
              <a:t>Prioritize the use cases in order of impact (P0, P1, P2 etc)</a:t>
            </a:r>
            <a:br>
              <a:rPr lang="en" sz="1200">
                <a:solidFill>
                  <a:schemeClr val="dk1"/>
                </a:solidFill>
                <a:latin typeface="Roboto Mono"/>
                <a:ea typeface="Roboto Mono"/>
                <a:cs typeface="Roboto Mono"/>
                <a:sym typeface="Roboto Mono"/>
              </a:rPr>
            </a:br>
            <a:br>
              <a:rPr lang="en" sz="1200">
                <a:solidFill>
                  <a:schemeClr val="dk1"/>
                </a:solidFill>
                <a:latin typeface="Roboto Mono"/>
                <a:ea typeface="Roboto Mono"/>
                <a:cs typeface="Roboto Mono"/>
                <a:sym typeface="Roboto Mono"/>
              </a:rPr>
            </a:br>
            <a:endParaRPr sz="1200">
              <a:solidFill>
                <a:schemeClr val="dk1"/>
              </a:solidFill>
              <a:latin typeface="Roboto Mono"/>
              <a:ea typeface="Roboto Mono"/>
              <a:cs typeface="Roboto Mono"/>
              <a:sym typeface="Roboto Mono"/>
            </a:endParaRPr>
          </a:p>
          <a:p>
            <a:pPr marL="45720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3d3c3dee35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23d3c3dee35_2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Roboto Mono"/>
              <a:buChar char="●"/>
            </a:pPr>
            <a:r>
              <a:rPr lang="en" sz="1200">
                <a:solidFill>
                  <a:schemeClr val="dk1"/>
                </a:solidFill>
                <a:latin typeface="Roboto Mono"/>
                <a:ea typeface="Roboto Mono"/>
                <a:cs typeface="Roboto Mono"/>
                <a:sym typeface="Roboto Mono"/>
              </a:rPr>
              <a:t>List the use cases that are targeted/ identified. </a:t>
            </a:r>
            <a:endParaRPr sz="120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r>
              <a:rPr lang="en" sz="1200">
                <a:solidFill>
                  <a:schemeClr val="dk1"/>
                </a:solidFill>
                <a:latin typeface="Roboto Mono"/>
                <a:ea typeface="Roboto Mono"/>
                <a:cs typeface="Roboto Mono"/>
                <a:sym typeface="Roboto Mono"/>
              </a:rPr>
              <a:t>Prioritize the use cases in order of impact (P0, P1, P2 etc)</a:t>
            </a:r>
            <a:br>
              <a:rPr lang="en" sz="1200">
                <a:solidFill>
                  <a:schemeClr val="dk1"/>
                </a:solidFill>
                <a:latin typeface="Roboto Mono"/>
                <a:ea typeface="Roboto Mono"/>
                <a:cs typeface="Roboto Mono"/>
                <a:sym typeface="Roboto Mono"/>
              </a:rPr>
            </a:br>
            <a:br>
              <a:rPr lang="en" sz="1200">
                <a:solidFill>
                  <a:schemeClr val="dk1"/>
                </a:solidFill>
                <a:latin typeface="Roboto Mono"/>
                <a:ea typeface="Roboto Mono"/>
                <a:cs typeface="Roboto Mono"/>
                <a:sym typeface="Roboto Mono"/>
              </a:rPr>
            </a:br>
            <a:endParaRPr sz="1200">
              <a:solidFill>
                <a:schemeClr val="dk1"/>
              </a:solidFill>
              <a:latin typeface="Roboto Mono"/>
              <a:ea typeface="Roboto Mono"/>
              <a:cs typeface="Roboto Mono"/>
              <a:sym typeface="Roboto Mono"/>
            </a:endParaRPr>
          </a:p>
          <a:p>
            <a:pPr marL="457200" lvl="0" indent="0" algn="l" rtl="0">
              <a:spcBef>
                <a:spcPts val="0"/>
              </a:spcBef>
              <a:spcAft>
                <a:spcPts val="0"/>
              </a:spcAft>
              <a:buSzPts val="1200"/>
              <a:buNone/>
            </a:pPr>
            <a:endParaRPr sz="1200">
              <a:solidFill>
                <a:schemeClr val="dk1"/>
              </a:solidFill>
              <a:latin typeface="Roboto Mono"/>
              <a:ea typeface="Roboto Mono"/>
              <a:cs typeface="Roboto Mono"/>
              <a:sym typeface="Roboto Mono"/>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Break the problem statement to smaller problems and describe briefly the solutions at an overall and sub-problem level.</a:t>
            </a: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r>
              <a:rPr lang="en" sz="1200">
                <a:solidFill>
                  <a:schemeClr val="dk1"/>
                </a:solidFill>
                <a:latin typeface="Roboto Mono"/>
                <a:ea typeface="Roboto Mono"/>
                <a:cs typeface="Roboto Mono"/>
                <a:sym typeface="Roboto Mono"/>
              </a:rPr>
              <a:t>Add a simple block diagram if ready.</a:t>
            </a: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List the limitations of this design/ solution that is being proposed here</a:t>
            </a:r>
            <a:endParaRPr sz="1200">
              <a:solidFill>
                <a:schemeClr val="dk1"/>
              </a:solidFill>
              <a:latin typeface="Roboto Mono"/>
              <a:ea typeface="Roboto Mono"/>
              <a:cs typeface="Roboto Mono"/>
              <a:sym typeface="Roboto Mono"/>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r>
              <a:rPr lang="en" sz="1200">
                <a:solidFill>
                  <a:schemeClr val="dk1"/>
                </a:solidFill>
                <a:latin typeface="Roboto Mono"/>
                <a:ea typeface="Roboto Mono"/>
                <a:cs typeface="Roboto Mono"/>
                <a:sym typeface="Roboto Mono"/>
              </a:rPr>
              <a:t>Mention the future scope and upcoming details here</a:t>
            </a: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200"/>
              <a:buFont typeface="Arial"/>
              <a:buNone/>
            </a:pPr>
            <a:endParaRPr sz="1200">
              <a:solidFill>
                <a:schemeClr val="dk1"/>
              </a:solidFill>
              <a:latin typeface="Roboto Mono"/>
              <a:ea typeface="Roboto Mono"/>
              <a:cs typeface="Roboto Mono"/>
              <a:sym typeface="Roboto Mono"/>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2">
            <a:alphaModFix/>
          </a:blip>
          <a:srcRect/>
          <a:stretch/>
        </p:blipFill>
        <p:spPr>
          <a:xfrm>
            <a:off x="0" y="0"/>
            <a:ext cx="9144018" cy="51435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idx="4294967295"/>
          </p:nvPr>
        </p:nvSpPr>
        <p:spPr>
          <a:xfrm>
            <a:off x="1360650" y="2693400"/>
            <a:ext cx="6819300" cy="209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400">
                <a:solidFill>
                  <a:schemeClr val="lt1"/>
                </a:solidFill>
                <a:latin typeface="Raleway"/>
                <a:ea typeface="Raleway"/>
                <a:cs typeface="Raleway"/>
                <a:sym typeface="Raleway"/>
              </a:rPr>
              <a:t>Conversational Fashion Outfit Generator powered by GenAI</a:t>
            </a:r>
            <a:endParaRPr sz="2400">
              <a:solidFill>
                <a:schemeClr val="lt1"/>
              </a:solidFill>
              <a:latin typeface="Raleway"/>
              <a:ea typeface="Raleway"/>
              <a:cs typeface="Raleway"/>
              <a:sym typeface="Raleway"/>
            </a:endParaRPr>
          </a:p>
          <a:p>
            <a:pPr marL="0" lvl="0" indent="0" algn="ctr" rtl="0">
              <a:lnSpc>
                <a:spcPct val="100000"/>
              </a:lnSpc>
              <a:spcBef>
                <a:spcPts val="0"/>
              </a:spcBef>
              <a:spcAft>
                <a:spcPts val="0"/>
              </a:spcAft>
              <a:buSzPts val="2800"/>
              <a:buNone/>
            </a:pPr>
            <a:endParaRPr sz="2400" i="1">
              <a:solidFill>
                <a:schemeClr val="lt1"/>
              </a:solidFill>
              <a:latin typeface="Roboto"/>
              <a:ea typeface="Roboto"/>
              <a:cs typeface="Roboto"/>
              <a:sym typeface="Roboto"/>
            </a:endParaRPr>
          </a:p>
          <a:p>
            <a:pPr marL="0" lvl="0" indent="0" algn="ctr" rtl="0">
              <a:lnSpc>
                <a:spcPct val="100000"/>
              </a:lnSpc>
              <a:spcBef>
                <a:spcPts val="0"/>
              </a:spcBef>
              <a:spcAft>
                <a:spcPts val="0"/>
              </a:spcAft>
              <a:buSzPts val="2800"/>
              <a:buNone/>
            </a:pPr>
            <a:r>
              <a:rPr lang="en" sz="1400">
                <a:solidFill>
                  <a:schemeClr val="lt1"/>
                </a:solidFill>
                <a:latin typeface="Roboto"/>
                <a:ea typeface="Roboto"/>
                <a:cs typeface="Roboto"/>
                <a:sym typeface="Roboto"/>
              </a:rPr>
              <a:t>Team - 686157-UVX1433L</a:t>
            </a:r>
            <a:endParaRPr sz="1400">
              <a:solidFill>
                <a:schemeClr val="lt1"/>
              </a:solidFill>
              <a:latin typeface="Roboto"/>
              <a:ea typeface="Roboto"/>
              <a:cs typeface="Roboto"/>
              <a:sym typeface="Roboto"/>
            </a:endParaRPr>
          </a:p>
          <a:p>
            <a:pPr marL="0" lvl="0" indent="0" algn="l" rtl="0">
              <a:lnSpc>
                <a:spcPct val="100000"/>
              </a:lnSpc>
              <a:spcBef>
                <a:spcPts val="0"/>
              </a:spcBef>
              <a:spcAft>
                <a:spcPts val="0"/>
              </a:spcAft>
              <a:buSzPts val="2800"/>
              <a:buNone/>
            </a:pPr>
            <a:endParaRPr sz="2400" b="1" i="1">
              <a:solidFill>
                <a:schemeClr val="lt1"/>
              </a:solidFill>
              <a:latin typeface="Roboto"/>
              <a:ea typeface="Roboto"/>
              <a:cs typeface="Roboto"/>
              <a:sym typeface="Roboto"/>
            </a:endParaRPr>
          </a:p>
          <a:p>
            <a:pPr marL="0" lvl="0" indent="0" algn="ctr" rtl="0">
              <a:lnSpc>
                <a:spcPct val="100000"/>
              </a:lnSpc>
              <a:spcBef>
                <a:spcPts val="0"/>
              </a:spcBef>
              <a:spcAft>
                <a:spcPts val="0"/>
              </a:spcAft>
              <a:buSzPts val="2800"/>
              <a:buNone/>
            </a:pPr>
            <a:endParaRPr sz="2400" b="1" i="1">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0"/>
          <p:cNvPicPr preferRelativeResize="0"/>
          <p:nvPr/>
        </p:nvPicPr>
        <p:blipFill rotWithShape="1">
          <a:blip r:embed="rId3">
            <a:alphaModFix/>
          </a:blip>
          <a:srcRect b="5544"/>
          <a:stretch/>
        </p:blipFill>
        <p:spPr>
          <a:xfrm>
            <a:off x="0" y="0"/>
            <a:ext cx="9147575" cy="5143500"/>
          </a:xfrm>
          <a:prstGeom prst="rect">
            <a:avLst/>
          </a:prstGeom>
          <a:noFill/>
          <a:ln>
            <a:noFill/>
          </a:ln>
        </p:spPr>
      </p:pic>
      <p:sp>
        <p:nvSpPr>
          <p:cNvPr id="110" name="Google Shape;110;p10"/>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dirty="0">
                <a:latin typeface="Roboto Mono"/>
                <a:ea typeface="Roboto Mono"/>
                <a:cs typeface="Roboto Mono"/>
                <a:sym typeface="Roboto Mono"/>
              </a:rPr>
              <a:t>Demonstration </a:t>
            </a:r>
            <a:r>
              <a:rPr lang="en" sz="2400" dirty="0">
                <a:latin typeface="Roboto Mono"/>
                <a:ea typeface="Roboto Mono"/>
                <a:cs typeface="Roboto Mono"/>
                <a:sym typeface="Roboto Mono"/>
              </a:rPr>
              <a:t>(final finetuned model)</a:t>
            </a:r>
            <a:endParaRPr sz="2400" i="0" u="none" strike="noStrike" cap="none" dirty="0">
              <a:solidFill>
                <a:srgbClr val="000000"/>
              </a:solidFill>
              <a:latin typeface="Roboto Mono"/>
              <a:ea typeface="Roboto Mono"/>
              <a:cs typeface="Roboto Mono"/>
              <a:sym typeface="Roboto Mono"/>
            </a:endParaRPr>
          </a:p>
        </p:txBody>
      </p:sp>
      <p:sp>
        <p:nvSpPr>
          <p:cNvPr id="111" name="Google Shape;111;p10"/>
          <p:cNvSpPr txBox="1"/>
          <p:nvPr/>
        </p:nvSpPr>
        <p:spPr>
          <a:xfrm>
            <a:off x="135875" y="1071750"/>
            <a:ext cx="8372700" cy="30000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3E836BBD-3CB9-CC67-1BB9-6A7F38C8121A}"/>
              </a:ext>
            </a:extLst>
          </p:cNvPr>
          <p:cNvPicPr>
            <a:picLocks noChangeAspect="1"/>
          </p:cNvPicPr>
          <p:nvPr/>
        </p:nvPicPr>
        <p:blipFill>
          <a:blip r:embed="rId4"/>
          <a:stretch>
            <a:fillRect/>
          </a:stretch>
        </p:blipFill>
        <p:spPr>
          <a:xfrm>
            <a:off x="1540415" y="912395"/>
            <a:ext cx="5887560" cy="3944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1"/>
          <p:cNvSpPr txBox="1">
            <a:spLocks noGrp="1"/>
          </p:cNvSpPr>
          <p:nvPr>
            <p:ph type="title" idx="4294967295"/>
          </p:nvPr>
        </p:nvSpPr>
        <p:spPr>
          <a:xfrm>
            <a:off x="1360650" y="2693398"/>
            <a:ext cx="6422700" cy="61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2"/>
          <p:cNvPicPr preferRelativeResize="0"/>
          <p:nvPr/>
        </p:nvPicPr>
        <p:blipFill rotWithShape="1">
          <a:blip r:embed="rId3">
            <a:alphaModFix/>
          </a:blip>
          <a:srcRect b="4579"/>
          <a:stretch/>
        </p:blipFill>
        <p:spPr>
          <a:xfrm>
            <a:off x="0" y="0"/>
            <a:ext cx="9147575" cy="5143500"/>
          </a:xfrm>
          <a:prstGeom prst="rect">
            <a:avLst/>
          </a:prstGeom>
          <a:noFill/>
          <a:ln>
            <a:noFill/>
          </a:ln>
        </p:spPr>
      </p:pic>
      <p:sp>
        <p:nvSpPr>
          <p:cNvPr id="62" name="Google Shape;62;p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63" name="Google Shape;63;p2"/>
          <p:cNvGraphicFramePr/>
          <p:nvPr>
            <p:extLst>
              <p:ext uri="{D42A27DB-BD31-4B8C-83A1-F6EECF244321}">
                <p14:modId xmlns:p14="http://schemas.microsoft.com/office/powerpoint/2010/main" val="3315165172"/>
              </p:ext>
            </p:extLst>
          </p:nvPr>
        </p:nvGraphicFramePr>
        <p:xfrm>
          <a:off x="195688" y="1144500"/>
          <a:ext cx="8756200" cy="2962800"/>
        </p:xfrm>
        <a:graphic>
          <a:graphicData uri="http://schemas.openxmlformats.org/drawingml/2006/table">
            <a:tbl>
              <a:tblPr>
                <a:noFill/>
                <a:tableStyleId>{E9F9321D-594B-4B3A-8F51-30CE988B14D7}</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b="1" u="none" strike="noStrike" cap="none">
                          <a:latin typeface="Roboto Mono"/>
                          <a:ea typeface="Roboto Mono"/>
                          <a:cs typeface="Roboto Mono"/>
                          <a:sym typeface="Roboto Mono"/>
                        </a:rPr>
                        <a:t>Team Name</a:t>
                      </a:r>
                      <a:endParaRPr b="1"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 dirty="0">
                          <a:latin typeface="Roboto Mono"/>
                          <a:ea typeface="Roboto Mono"/>
                          <a:cs typeface="Roboto Mono"/>
                          <a:sym typeface="Roboto Mono"/>
                        </a:rPr>
                        <a:t>686157-UVX1433L</a:t>
                      </a:r>
                      <a:endParaRPr sz="1400"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b="1" u="none" strike="noStrike" cap="none">
                          <a:latin typeface="Roboto Mono"/>
                          <a:ea typeface="Roboto Mono"/>
                          <a:cs typeface="Roboto Mono"/>
                          <a:sym typeface="Roboto Mono"/>
                        </a:rPr>
                        <a:t>Institute Name/Names</a:t>
                      </a:r>
                      <a:endParaRPr b="1"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
                          <a:latin typeface="Roboto Mono"/>
                          <a:ea typeface="Roboto Mono"/>
                          <a:cs typeface="Roboto Mono"/>
                          <a:sym typeface="Roboto Mono"/>
                        </a:rPr>
                        <a:t>BITS Pilani, COEP Tech</a:t>
                      </a:r>
                      <a:endParaRPr sz="1400"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b="1" u="none" strike="noStrike" cap="none">
                          <a:latin typeface="Roboto Mono"/>
                          <a:ea typeface="Roboto Mono"/>
                          <a:cs typeface="Roboto Mono"/>
                          <a:sym typeface="Roboto Mono"/>
                        </a:rPr>
                        <a:t>Team Members &gt;</a:t>
                      </a:r>
                      <a:endParaRPr b="1"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400" b="1" u="none" strike="noStrike" cap="none" dirty="0">
                          <a:latin typeface="Roboto Mono"/>
                          <a:ea typeface="Roboto Mono"/>
                          <a:cs typeface="Roboto Mono"/>
                          <a:sym typeface="Roboto Mono"/>
                        </a:rPr>
                        <a:t>1 (Leader)</a:t>
                      </a:r>
                      <a:endParaRPr sz="14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400" b="1" u="none" strike="noStrike" cap="none" dirty="0">
                          <a:latin typeface="Roboto Mono"/>
                          <a:ea typeface="Roboto Mono"/>
                          <a:cs typeface="Roboto Mono"/>
                          <a:sym typeface="Roboto Mono"/>
                        </a:rPr>
                        <a:t>2</a:t>
                      </a:r>
                      <a:endParaRPr sz="14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400" b="1" u="none" strike="noStrike" cap="none" dirty="0">
                          <a:latin typeface="Roboto Mono"/>
                          <a:ea typeface="Roboto Mono"/>
                          <a:cs typeface="Roboto Mono"/>
                          <a:sym typeface="Roboto Mono"/>
                        </a:rPr>
                        <a:t>3</a:t>
                      </a:r>
                      <a:endParaRPr sz="14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b="1" u="none" strike="noStrike" cap="none">
                          <a:latin typeface="Roboto Mono"/>
                          <a:ea typeface="Roboto Mono"/>
                          <a:cs typeface="Roboto Mono"/>
                          <a:sym typeface="Roboto Mono"/>
                        </a:rPr>
                        <a:t>Name</a:t>
                      </a:r>
                      <a:endParaRPr b="1"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latin typeface="Roboto Mono"/>
                          <a:ea typeface="Roboto Mono"/>
                          <a:cs typeface="Roboto Mono"/>
                          <a:sym typeface="Roboto Mono"/>
                        </a:rPr>
                        <a:t>Aneerban Roy Raja</a:t>
                      </a:r>
                      <a:endParaRPr sz="1400"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latin typeface="Roboto Mono"/>
                          <a:ea typeface="Roboto Mono"/>
                          <a:cs typeface="Roboto Mono"/>
                          <a:sym typeface="Roboto Mono"/>
                        </a:rPr>
                        <a:t>Ashwin Sathish Kumar</a:t>
                      </a:r>
                      <a:endParaRPr sz="1400"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latin typeface="Roboto Mono"/>
                          <a:ea typeface="Roboto Mono"/>
                          <a:cs typeface="Roboto Mono"/>
                          <a:sym typeface="Roboto Mono"/>
                        </a:rPr>
                        <a:t>Rohit Shidid</a:t>
                      </a:r>
                      <a:endParaRPr sz="1400"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b="1" u="none" strike="noStrike" cap="none">
                          <a:latin typeface="Roboto Mono"/>
                          <a:ea typeface="Roboto Mono"/>
                          <a:cs typeface="Roboto Mono"/>
                          <a:sym typeface="Roboto Mono"/>
                        </a:rPr>
                        <a:t>Batch</a:t>
                      </a:r>
                      <a:endParaRPr b="1"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latin typeface="Roboto Mono"/>
                          <a:ea typeface="Roboto Mono"/>
                          <a:cs typeface="Roboto Mono"/>
                          <a:sym typeface="Roboto Mono"/>
                        </a:rPr>
                        <a:t>2020</a:t>
                      </a:r>
                      <a:endParaRPr sz="1400"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latin typeface="Roboto Mono"/>
                          <a:ea typeface="Roboto Mono"/>
                          <a:cs typeface="Roboto Mono"/>
                          <a:sym typeface="Roboto Mono"/>
                        </a:rPr>
                        <a:t>2020</a:t>
                      </a:r>
                      <a:endParaRPr sz="1400"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dirty="0">
                          <a:latin typeface="Roboto Mono"/>
                          <a:ea typeface="Roboto Mono"/>
                          <a:cs typeface="Roboto Mono"/>
                          <a:sym typeface="Roboto Mono"/>
                        </a:rPr>
                        <a:t>2020</a:t>
                      </a:r>
                      <a:endParaRPr sz="1400"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23d3c3dee35_1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Mono"/>
                <a:ea typeface="Roboto Mono"/>
                <a:cs typeface="Roboto Mono"/>
                <a:sym typeface="Roboto Mono"/>
              </a:rPr>
              <a:t>Glossary</a:t>
            </a:r>
            <a:endParaRPr>
              <a:latin typeface="Roboto Mono"/>
              <a:ea typeface="Roboto Mono"/>
              <a:cs typeface="Roboto Mono"/>
              <a:sym typeface="Roboto Mono"/>
            </a:endParaRPr>
          </a:p>
        </p:txBody>
      </p:sp>
      <p:sp>
        <p:nvSpPr>
          <p:cNvPr id="69" name="Google Shape;69;g23d3c3dee35_1_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Clr>
                <a:schemeClr val="dk1"/>
              </a:buClr>
              <a:buSzPts val="1200"/>
              <a:buChar char="●"/>
            </a:pPr>
            <a:r>
              <a:rPr lang="en" sz="1200" b="1">
                <a:solidFill>
                  <a:schemeClr val="dk1"/>
                </a:solidFill>
                <a:latin typeface="Roboto Mono"/>
                <a:ea typeface="Roboto Mono"/>
                <a:cs typeface="Roboto Mono"/>
                <a:sym typeface="Roboto Mono"/>
              </a:rPr>
              <a:t>SentenceTransformer</a:t>
            </a:r>
            <a:r>
              <a:rPr lang="en" sz="1200">
                <a:solidFill>
                  <a:schemeClr val="dk1"/>
                </a:solidFill>
                <a:latin typeface="Roboto Mono"/>
                <a:ea typeface="Roboto Mono"/>
                <a:cs typeface="Roboto Mono"/>
                <a:sym typeface="Roboto Mono"/>
              </a:rPr>
              <a:t>:Neural network architectures designed to generate fixed-size embeddings from variable-length text inputs.</a:t>
            </a:r>
            <a:br>
              <a:rPr lang="en" sz="1200">
                <a:solidFill>
                  <a:schemeClr val="dk1"/>
                </a:solidFill>
                <a:latin typeface="Roboto Mono"/>
                <a:ea typeface="Roboto Mono"/>
                <a:cs typeface="Roboto Mono"/>
                <a:sym typeface="Roboto Mono"/>
              </a:rPr>
            </a:br>
            <a:endParaRPr sz="120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Char char="●"/>
            </a:pPr>
            <a:r>
              <a:rPr lang="en" sz="1200" b="1">
                <a:solidFill>
                  <a:schemeClr val="dk1"/>
                </a:solidFill>
                <a:latin typeface="Roboto Mono"/>
                <a:ea typeface="Roboto Mono"/>
                <a:cs typeface="Roboto Mono"/>
                <a:sym typeface="Roboto Mono"/>
              </a:rPr>
              <a:t>GPT-2</a:t>
            </a:r>
            <a:r>
              <a:rPr lang="en" sz="1200">
                <a:solidFill>
                  <a:schemeClr val="dk1"/>
                </a:solidFill>
                <a:latin typeface="Roboto Mono"/>
                <a:ea typeface="Roboto Mono"/>
                <a:cs typeface="Roboto Mono"/>
                <a:sym typeface="Roboto Mono"/>
              </a:rPr>
              <a:t> (Generative Pre-trained Transformer 2): A state-of-the-art language model from OpenAI, designed for natural language processing tasks including text generation.</a:t>
            </a:r>
            <a:br>
              <a:rPr lang="en" sz="1200">
                <a:solidFill>
                  <a:schemeClr val="dk1"/>
                </a:solidFill>
                <a:latin typeface="Roboto Mono"/>
                <a:ea typeface="Roboto Mono"/>
                <a:cs typeface="Roboto Mono"/>
                <a:sym typeface="Roboto Mono"/>
              </a:rPr>
            </a:br>
            <a:endParaRPr sz="120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Char char="●"/>
            </a:pPr>
            <a:r>
              <a:rPr lang="en" sz="1200" b="1">
                <a:solidFill>
                  <a:schemeClr val="dk1"/>
                </a:solidFill>
                <a:latin typeface="Roboto Mono"/>
                <a:ea typeface="Roboto Mono"/>
                <a:cs typeface="Roboto Mono"/>
                <a:sym typeface="Roboto Mono"/>
              </a:rPr>
              <a:t>MiniLM</a:t>
            </a:r>
            <a:r>
              <a:rPr lang="en" sz="1200">
                <a:solidFill>
                  <a:schemeClr val="dk1"/>
                </a:solidFill>
                <a:latin typeface="Roboto Mono"/>
                <a:ea typeface="Roboto Mono"/>
                <a:cs typeface="Roboto Mono"/>
                <a:sym typeface="Roboto Mono"/>
              </a:rPr>
              <a:t>: A smaller, distilled version of larger Transformer models, maintaining a balance between efficiency and language understanding capabilities.</a:t>
            </a:r>
            <a:br>
              <a:rPr lang="en" sz="1200">
                <a:solidFill>
                  <a:schemeClr val="dk1"/>
                </a:solidFill>
                <a:latin typeface="Roboto Mono"/>
                <a:ea typeface="Roboto Mono"/>
                <a:cs typeface="Roboto Mono"/>
                <a:sym typeface="Roboto Mono"/>
              </a:rPr>
            </a:br>
            <a:endParaRPr sz="120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Char char="●"/>
            </a:pPr>
            <a:r>
              <a:rPr lang="en" sz="1200" b="1">
                <a:solidFill>
                  <a:schemeClr val="dk1"/>
                </a:solidFill>
                <a:latin typeface="Roboto Mono"/>
                <a:ea typeface="Roboto Mono"/>
                <a:cs typeface="Roboto Mono"/>
                <a:sym typeface="Roboto Mono"/>
              </a:rPr>
              <a:t>Util.pytorch_cos_sim</a:t>
            </a:r>
            <a:r>
              <a:rPr lang="en" sz="1200">
                <a:solidFill>
                  <a:schemeClr val="dk1"/>
                </a:solidFill>
                <a:latin typeface="Roboto Mono"/>
                <a:ea typeface="Roboto Mono"/>
                <a:cs typeface="Roboto Mono"/>
                <a:sym typeface="Roboto Mono"/>
              </a:rPr>
              <a:t>: A utility function to compute cosine similarity in PyTorch between two sets of embeddings, facilitating comparison of textual representations.</a:t>
            </a:r>
            <a:br>
              <a:rPr lang="en" sz="1200">
                <a:solidFill>
                  <a:schemeClr val="dk1"/>
                </a:solidFill>
                <a:latin typeface="Roboto Mono"/>
                <a:ea typeface="Roboto Mono"/>
                <a:cs typeface="Roboto Mono"/>
                <a:sym typeface="Roboto Mono"/>
              </a:rPr>
            </a:br>
            <a:endParaRPr sz="120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Char char="●"/>
            </a:pPr>
            <a:r>
              <a:rPr lang="en" sz="1200" b="1">
                <a:solidFill>
                  <a:schemeClr val="dk1"/>
                </a:solidFill>
                <a:latin typeface="Roboto Mono"/>
                <a:ea typeface="Roboto Mono"/>
                <a:cs typeface="Roboto Mono"/>
                <a:sym typeface="Roboto Mono"/>
              </a:rPr>
              <a:t>torch.topk</a:t>
            </a:r>
            <a:r>
              <a:rPr lang="en" sz="1200">
                <a:solidFill>
                  <a:schemeClr val="dk1"/>
                </a:solidFill>
                <a:latin typeface="Roboto Mono"/>
                <a:ea typeface="Roboto Mono"/>
                <a:cs typeface="Roboto Mono"/>
                <a:sym typeface="Roboto Mono"/>
              </a:rPr>
              <a:t>:A PyTorch function used to retrieve the top 'k' values and indices from a tensor. It's useful in recommendation systems to get top matches.</a:t>
            </a:r>
            <a:endParaRPr sz="1200">
              <a:solidFill>
                <a:schemeClr val="dk1"/>
              </a:solidFill>
              <a:latin typeface="Roboto Mono"/>
              <a:ea typeface="Roboto Mono"/>
              <a:cs typeface="Roboto Mono"/>
              <a:sym typeface="Roboto Mono"/>
            </a:endParaRPr>
          </a:p>
          <a:p>
            <a:pPr marL="914400" lvl="0" indent="0" algn="l" rtl="0">
              <a:spcBef>
                <a:spcPts val="1200"/>
              </a:spcBef>
              <a:spcAft>
                <a:spcPts val="0"/>
              </a:spcAft>
              <a:buNone/>
            </a:pPr>
            <a:endParaRPr sz="1200">
              <a:solidFill>
                <a:schemeClr val="dk1"/>
              </a:solidFill>
              <a:latin typeface="Roboto Mono"/>
              <a:ea typeface="Roboto Mono"/>
              <a:cs typeface="Roboto Mono"/>
              <a:sym typeface="Roboto Mono"/>
            </a:endParaRPr>
          </a:p>
          <a:p>
            <a:pPr marL="0" lvl="0" indent="0" algn="l" rtl="0">
              <a:spcBef>
                <a:spcPts val="1200"/>
              </a:spcBef>
              <a:spcAft>
                <a:spcPts val="0"/>
              </a:spcAft>
              <a:buNone/>
            </a:pPr>
            <a:endParaRPr sz="12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6"/>
          <p:cNvPicPr preferRelativeResize="0"/>
          <p:nvPr/>
        </p:nvPicPr>
        <p:blipFill rotWithShape="1">
          <a:blip r:embed="rId3">
            <a:alphaModFix/>
          </a:blip>
          <a:srcRect b="4815"/>
          <a:stretch/>
        </p:blipFill>
        <p:spPr>
          <a:xfrm>
            <a:off x="0" y="0"/>
            <a:ext cx="9147575" cy="5143500"/>
          </a:xfrm>
          <a:prstGeom prst="rect">
            <a:avLst/>
          </a:prstGeom>
          <a:noFill/>
          <a:ln>
            <a:noFill/>
          </a:ln>
        </p:spPr>
      </p:pic>
      <p:sp>
        <p:nvSpPr>
          <p:cNvPr id="75" name="Google Shape;75;p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Use-cases</a:t>
            </a:r>
            <a:endParaRPr sz="2400" b="1" i="0" u="none" strike="noStrike" cap="none">
              <a:solidFill>
                <a:srgbClr val="000000"/>
              </a:solidFill>
              <a:latin typeface="Roboto Mono"/>
              <a:ea typeface="Roboto Mono"/>
              <a:cs typeface="Roboto Mono"/>
              <a:sym typeface="Roboto Mono"/>
            </a:endParaRPr>
          </a:p>
        </p:txBody>
      </p:sp>
      <p:sp>
        <p:nvSpPr>
          <p:cNvPr id="76" name="Google Shape;76;p6"/>
          <p:cNvSpPr txBox="1"/>
          <p:nvPr/>
        </p:nvSpPr>
        <p:spPr>
          <a:xfrm>
            <a:off x="135875" y="1074475"/>
            <a:ext cx="8756700" cy="373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b="1">
                <a:solidFill>
                  <a:schemeClr val="dk1"/>
                </a:solidFill>
                <a:latin typeface="Roboto Mono"/>
                <a:ea typeface="Roboto Mono"/>
                <a:cs typeface="Roboto Mono"/>
                <a:sym typeface="Roboto Mono"/>
              </a:rPr>
              <a:t>P0 (High Priority):</a:t>
            </a:r>
            <a:endParaRPr sz="1300" b="1">
              <a:solidFill>
                <a:schemeClr val="dk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300">
              <a:solidFill>
                <a:schemeClr val="dk1"/>
              </a:solidFill>
              <a:latin typeface="Roboto Mono"/>
              <a:ea typeface="Roboto Mono"/>
              <a:cs typeface="Roboto Mono"/>
              <a:sym typeface="Roboto Mono"/>
            </a:endParaRPr>
          </a:p>
          <a:p>
            <a:pPr marL="457200" lvl="0" indent="-311150" algn="l" rtl="0">
              <a:lnSpc>
                <a:spcPct val="115000"/>
              </a:lnSpc>
              <a:spcBef>
                <a:spcPts val="0"/>
              </a:spcBef>
              <a:spcAft>
                <a:spcPts val="0"/>
              </a:spcAft>
              <a:buClr>
                <a:schemeClr val="dk1"/>
              </a:buClr>
              <a:buSzPts val="1300"/>
              <a:buFont typeface="Roboto Mono"/>
              <a:buChar char="●"/>
            </a:pPr>
            <a:r>
              <a:rPr lang="en" sz="1300" i="1">
                <a:solidFill>
                  <a:schemeClr val="dk1"/>
                </a:solidFill>
                <a:latin typeface="Roboto Mono"/>
                <a:ea typeface="Roboto Mono"/>
                <a:cs typeface="Roboto Mono"/>
                <a:sym typeface="Roboto Mono"/>
              </a:rPr>
              <a:t>Personalized Outfit Recommendations: </a:t>
            </a:r>
            <a:r>
              <a:rPr lang="en" sz="1300">
                <a:solidFill>
                  <a:schemeClr val="dk1"/>
                </a:solidFill>
                <a:latin typeface="Roboto Mono"/>
                <a:ea typeface="Roboto Mono"/>
                <a:cs typeface="Roboto Mono"/>
                <a:sym typeface="Roboto Mono"/>
              </a:rPr>
              <a:t>The primary use case is to provide users with personalized outfit recommendations based on their past purchase history, browsing data, and social media trends. This includes analyzing user preferences, style, color choices, and favorite brands to suggest outfits that align with the user's unique fashion taste.</a:t>
            </a:r>
            <a:endParaRPr sz="1300">
              <a:solidFill>
                <a:schemeClr val="dk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300">
              <a:solidFill>
                <a:schemeClr val="dk1"/>
              </a:solidFill>
              <a:latin typeface="Roboto Mono"/>
              <a:ea typeface="Roboto Mono"/>
              <a:cs typeface="Roboto Mono"/>
              <a:sym typeface="Roboto Mono"/>
            </a:endParaRPr>
          </a:p>
          <a:p>
            <a:pPr marL="457200" lvl="0" indent="-311150" algn="l" rtl="0">
              <a:lnSpc>
                <a:spcPct val="115000"/>
              </a:lnSpc>
              <a:spcBef>
                <a:spcPts val="0"/>
              </a:spcBef>
              <a:spcAft>
                <a:spcPts val="0"/>
              </a:spcAft>
              <a:buSzPts val="1300"/>
              <a:buFont typeface="Roboto Mono"/>
              <a:buChar char="●"/>
            </a:pPr>
            <a:r>
              <a:rPr lang="en" sz="1300" i="1">
                <a:solidFill>
                  <a:schemeClr val="dk1"/>
                </a:solidFill>
                <a:latin typeface="Roboto Mono"/>
                <a:ea typeface="Roboto Mono"/>
                <a:cs typeface="Roboto Mono"/>
                <a:sym typeface="Roboto Mono"/>
              </a:rPr>
              <a:t>Complete Outfit Coordination:</a:t>
            </a:r>
            <a:r>
              <a:rPr lang="en" sz="1300">
                <a:solidFill>
                  <a:schemeClr val="dk1"/>
                </a:solidFill>
                <a:latin typeface="Roboto Mono"/>
                <a:ea typeface="Roboto Mono"/>
                <a:cs typeface="Roboto Mono"/>
                <a:sym typeface="Roboto Mono"/>
              </a:rPr>
              <a:t> Generating well-coordinated outfit recommendations that include clothing, accessories, and footwear, ensuring that users receive complete and stylish outfit ideas</a:t>
            </a:r>
            <a:r>
              <a:rPr lang="en" sz="1300">
                <a:latin typeface="Roboto Mono"/>
                <a:ea typeface="Roboto Mono"/>
                <a:cs typeface="Roboto Mono"/>
                <a:sym typeface="Roboto Mono"/>
              </a:rPr>
              <a:t>.</a:t>
            </a:r>
            <a:endParaRPr sz="13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300">
              <a:latin typeface="Roboto Mono"/>
              <a:ea typeface="Roboto Mono"/>
              <a:cs typeface="Roboto Mono"/>
              <a:sym typeface="Roboto Mono"/>
            </a:endParaRPr>
          </a:p>
          <a:p>
            <a:pPr marL="457200" lvl="0" indent="-311150" algn="l" rtl="0">
              <a:lnSpc>
                <a:spcPct val="115000"/>
              </a:lnSpc>
              <a:spcBef>
                <a:spcPts val="0"/>
              </a:spcBef>
              <a:spcAft>
                <a:spcPts val="0"/>
              </a:spcAft>
              <a:buClr>
                <a:schemeClr val="dk1"/>
              </a:buClr>
              <a:buSzPts val="1300"/>
              <a:buFont typeface="Roboto Mono"/>
              <a:buChar char="●"/>
            </a:pPr>
            <a:r>
              <a:rPr lang="en" sz="1300" i="1">
                <a:solidFill>
                  <a:schemeClr val="dk1"/>
                </a:solidFill>
                <a:latin typeface="Roboto Mono"/>
                <a:ea typeface="Roboto Mono"/>
                <a:cs typeface="Roboto Mono"/>
                <a:sym typeface="Roboto Mono"/>
              </a:rPr>
              <a:t>Interactive Feedback:</a:t>
            </a:r>
            <a:r>
              <a:rPr lang="en" sz="1300">
                <a:solidFill>
                  <a:schemeClr val="dk1"/>
                </a:solidFill>
                <a:latin typeface="Roboto Mono"/>
                <a:ea typeface="Roboto Mono"/>
                <a:cs typeface="Roboto Mono"/>
                <a:sym typeface="Roboto Mono"/>
              </a:rPr>
              <a:t> Allowing users to provide feedback on the recommended outfits in a conversational manner.</a:t>
            </a:r>
            <a:endParaRPr sz="1300">
              <a:latin typeface="Roboto Mono"/>
              <a:ea typeface="Roboto Mono"/>
              <a:cs typeface="Roboto Mono"/>
              <a:sym typeface="Roboto Mono"/>
            </a:endParaRPr>
          </a:p>
          <a:p>
            <a:pPr marL="0" lvl="0" indent="0" algn="l" rtl="0">
              <a:spcBef>
                <a:spcPts val="0"/>
              </a:spcBef>
              <a:spcAft>
                <a:spcPts val="0"/>
              </a:spcAft>
              <a:buNone/>
            </a:pP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g23d3c3dee35_2_6"/>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82" name="Google Shape;82;g23d3c3dee35_2_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Use-cases</a:t>
            </a:r>
            <a:endParaRPr sz="2400" b="1" i="0" u="none" strike="noStrike" cap="none">
              <a:solidFill>
                <a:srgbClr val="000000"/>
              </a:solidFill>
              <a:latin typeface="Roboto Mono"/>
              <a:ea typeface="Roboto Mono"/>
              <a:cs typeface="Roboto Mono"/>
              <a:sym typeface="Roboto Mono"/>
            </a:endParaRPr>
          </a:p>
        </p:txBody>
      </p:sp>
      <p:sp>
        <p:nvSpPr>
          <p:cNvPr id="83" name="Google Shape;83;g23d3c3dee35_2_6"/>
          <p:cNvSpPr txBox="1"/>
          <p:nvPr/>
        </p:nvSpPr>
        <p:spPr>
          <a:xfrm>
            <a:off x="135875" y="1074475"/>
            <a:ext cx="8756700" cy="373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b="1">
                <a:latin typeface="Roboto Mono"/>
                <a:ea typeface="Roboto Mono"/>
                <a:cs typeface="Roboto Mono"/>
                <a:sym typeface="Roboto Mono"/>
              </a:rPr>
              <a:t>P1 (Medium Priority):</a:t>
            </a:r>
            <a:endParaRPr sz="1300" b="1">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300" b="1">
              <a:latin typeface="Roboto Mono"/>
              <a:ea typeface="Roboto Mono"/>
              <a:cs typeface="Roboto Mono"/>
              <a:sym typeface="Roboto Mono"/>
            </a:endParaRPr>
          </a:p>
          <a:p>
            <a:pPr marL="457200" lvl="0" indent="-311150" algn="l" rtl="0">
              <a:lnSpc>
                <a:spcPct val="115000"/>
              </a:lnSpc>
              <a:spcBef>
                <a:spcPts val="0"/>
              </a:spcBef>
              <a:spcAft>
                <a:spcPts val="0"/>
              </a:spcAft>
              <a:buSzPts val="1300"/>
              <a:buFont typeface="Roboto Mono"/>
              <a:buChar char="●"/>
            </a:pPr>
            <a:r>
              <a:rPr lang="en" sz="1300" i="1">
                <a:latin typeface="Roboto Mono"/>
                <a:ea typeface="Roboto Mono"/>
                <a:cs typeface="Roboto Mono"/>
                <a:sym typeface="Roboto Mono"/>
              </a:rPr>
              <a:t>Occasion-Based Outfits:</a:t>
            </a:r>
            <a:r>
              <a:rPr lang="en" sz="1300">
                <a:latin typeface="Roboto Mono"/>
                <a:ea typeface="Roboto Mono"/>
                <a:cs typeface="Roboto Mono"/>
                <a:sym typeface="Roboto Mono"/>
              </a:rPr>
              <a:t> Offering outfit suggestions tailored to different occasions such as casual, formal, and party wear.</a:t>
            </a:r>
            <a:br>
              <a:rPr lang="en" sz="1300">
                <a:latin typeface="Roboto Mono"/>
                <a:ea typeface="Roboto Mono"/>
                <a:cs typeface="Roboto Mono"/>
                <a:sym typeface="Roboto Mono"/>
              </a:rPr>
            </a:br>
            <a:endParaRPr sz="1300">
              <a:latin typeface="Roboto Mono"/>
              <a:ea typeface="Roboto Mono"/>
              <a:cs typeface="Roboto Mono"/>
              <a:sym typeface="Roboto Mono"/>
            </a:endParaRPr>
          </a:p>
          <a:p>
            <a:pPr marL="457200" lvl="0" indent="-311150" algn="l" rtl="0">
              <a:lnSpc>
                <a:spcPct val="115000"/>
              </a:lnSpc>
              <a:spcBef>
                <a:spcPts val="0"/>
              </a:spcBef>
              <a:spcAft>
                <a:spcPts val="0"/>
              </a:spcAft>
              <a:buSzPts val="1300"/>
              <a:buFont typeface="Roboto Mono"/>
              <a:buChar char="●"/>
            </a:pPr>
            <a:r>
              <a:rPr lang="en" sz="1300" i="1">
                <a:latin typeface="Roboto Mono"/>
                <a:ea typeface="Roboto Mono"/>
                <a:cs typeface="Roboto Mono"/>
                <a:sym typeface="Roboto Mono"/>
              </a:rPr>
              <a:t>Regional Preferences:</a:t>
            </a:r>
            <a:r>
              <a:rPr lang="en" sz="1300">
                <a:latin typeface="Roboto Mono"/>
                <a:ea typeface="Roboto Mono"/>
                <a:cs typeface="Roboto Mono"/>
                <a:sym typeface="Roboto Mono"/>
              </a:rPr>
              <a:t> Customizing outfit recommendations based on regional preferences, ensuring cultural relevance.</a:t>
            </a:r>
            <a:endParaRPr sz="13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3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1300" b="1">
                <a:latin typeface="Roboto Mono"/>
                <a:ea typeface="Roboto Mono"/>
                <a:cs typeface="Roboto Mono"/>
                <a:sym typeface="Roboto Mono"/>
              </a:rPr>
              <a:t>P2 (Lower Priority):</a:t>
            </a:r>
            <a:endParaRPr sz="1300" b="1">
              <a:latin typeface="Roboto Mono"/>
              <a:ea typeface="Roboto Mono"/>
              <a:cs typeface="Roboto Mono"/>
              <a:sym typeface="Roboto Mono"/>
            </a:endParaRPr>
          </a:p>
          <a:p>
            <a:pPr marL="457200" lvl="0" indent="-311150" algn="l" rtl="0">
              <a:lnSpc>
                <a:spcPct val="115000"/>
              </a:lnSpc>
              <a:spcBef>
                <a:spcPts val="0"/>
              </a:spcBef>
              <a:spcAft>
                <a:spcPts val="0"/>
              </a:spcAft>
              <a:buSzPts val="1300"/>
              <a:buFont typeface="Roboto Mono"/>
              <a:buChar char="●"/>
            </a:pPr>
            <a:r>
              <a:rPr lang="en" sz="1300" i="1">
                <a:latin typeface="Roboto Mono"/>
                <a:ea typeface="Roboto Mono"/>
                <a:cs typeface="Roboto Mono"/>
                <a:sym typeface="Roboto Mono"/>
              </a:rPr>
              <a:t>Outfit Customization:</a:t>
            </a:r>
            <a:r>
              <a:rPr lang="en" sz="1300">
                <a:latin typeface="Roboto Mono"/>
                <a:ea typeface="Roboto Mono"/>
                <a:cs typeface="Roboto Mono"/>
                <a:sym typeface="Roboto Mono"/>
              </a:rPr>
              <a:t> Enabling users to make minor adjustments to recommended outfits based on their preferences.</a:t>
            </a:r>
            <a:br>
              <a:rPr lang="en" sz="1300">
                <a:latin typeface="Roboto Mono"/>
                <a:ea typeface="Roboto Mono"/>
                <a:cs typeface="Roboto Mono"/>
                <a:sym typeface="Roboto Mono"/>
              </a:rPr>
            </a:br>
            <a:endParaRPr sz="1300">
              <a:latin typeface="Roboto Mono"/>
              <a:ea typeface="Roboto Mono"/>
              <a:cs typeface="Roboto Mono"/>
              <a:sym typeface="Roboto Mono"/>
            </a:endParaRPr>
          </a:p>
          <a:p>
            <a:pPr marL="457200" lvl="0" indent="-311150" algn="l" rtl="0">
              <a:lnSpc>
                <a:spcPct val="115000"/>
              </a:lnSpc>
              <a:spcBef>
                <a:spcPts val="0"/>
              </a:spcBef>
              <a:spcAft>
                <a:spcPts val="0"/>
              </a:spcAft>
              <a:buSzPts val="1300"/>
              <a:buFont typeface="Roboto Mono"/>
              <a:buChar char="●"/>
            </a:pPr>
            <a:r>
              <a:rPr lang="en" sz="1300" i="1">
                <a:latin typeface="Roboto Mono"/>
                <a:ea typeface="Roboto Mono"/>
                <a:cs typeface="Roboto Mono"/>
                <a:sym typeface="Roboto Mono"/>
              </a:rPr>
              <a:t>Trend Analysis and Integration:</a:t>
            </a:r>
            <a:r>
              <a:rPr lang="en" sz="1300">
                <a:latin typeface="Roboto Mono"/>
                <a:ea typeface="Roboto Mono"/>
                <a:cs typeface="Roboto Mono"/>
                <a:sym typeface="Roboto Mono"/>
              </a:rPr>
              <a:t> Analyzing and integrating social media trends, current fashion trends, styles, and influencers to offer up-to-date fashion recommendations that are in line with what's popular and fashionable at the moment.</a:t>
            </a:r>
            <a:endParaRPr sz="1300">
              <a:latin typeface="Roboto Mono"/>
              <a:ea typeface="Roboto Mono"/>
              <a:cs typeface="Roboto Mono"/>
              <a:sym typeface="Roboto Mono"/>
            </a:endParaRPr>
          </a:p>
          <a:p>
            <a:pPr marL="0" lvl="0" indent="0" algn="l" rtl="0">
              <a:spcBef>
                <a:spcPts val="0"/>
              </a:spcBef>
              <a:spcAft>
                <a:spcPts val="0"/>
              </a:spcAft>
              <a:buNone/>
            </a:pPr>
            <a:endParaRPr sz="1300" b="1">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7"/>
          <p:cNvPicPr preferRelativeResize="0"/>
          <p:nvPr/>
        </p:nvPicPr>
        <p:blipFill rotWithShape="1">
          <a:blip r:embed="rId3">
            <a:alphaModFix/>
          </a:blip>
          <a:srcRect b="4815"/>
          <a:stretch/>
        </p:blipFill>
        <p:spPr>
          <a:xfrm>
            <a:off x="0" y="0"/>
            <a:ext cx="9147575" cy="5143500"/>
          </a:xfrm>
          <a:prstGeom prst="rect">
            <a:avLst/>
          </a:prstGeom>
          <a:noFill/>
          <a:ln>
            <a:noFill/>
          </a:ln>
        </p:spPr>
      </p:pic>
      <p:sp>
        <p:nvSpPr>
          <p:cNvPr id="89" name="Google Shape;89;p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Solution statement/ Proposed approach</a:t>
            </a:r>
            <a:endParaRPr sz="2400" b="1" i="0" u="none" strike="noStrike" cap="none">
              <a:solidFill>
                <a:srgbClr val="000000"/>
              </a:solidFill>
              <a:latin typeface="Roboto Mono"/>
              <a:ea typeface="Roboto Mono"/>
              <a:cs typeface="Roboto Mono"/>
              <a:sym typeface="Roboto Mono"/>
            </a:endParaRPr>
          </a:p>
        </p:txBody>
      </p:sp>
      <p:sp>
        <p:nvSpPr>
          <p:cNvPr id="90" name="Google Shape;90;p7"/>
          <p:cNvSpPr txBox="1"/>
          <p:nvPr/>
        </p:nvSpPr>
        <p:spPr>
          <a:xfrm>
            <a:off x="75200" y="1037075"/>
            <a:ext cx="8547000" cy="4106400"/>
          </a:xfrm>
          <a:prstGeom prst="rect">
            <a:avLst/>
          </a:prstGeom>
          <a:noFill/>
          <a:ln>
            <a:noFill/>
          </a:ln>
        </p:spPr>
        <p:txBody>
          <a:bodyPr spcFirstLastPara="1" wrap="square" lIns="91425" tIns="91425" rIns="91425" bIns="91425" anchor="ctr" anchorCtr="0">
            <a:noAutofit/>
          </a:bodyPr>
          <a:lstStyle/>
          <a:p>
            <a:pPr marL="457200" lvl="0" indent="-311150" algn="l" rtl="0">
              <a:lnSpc>
                <a:spcPct val="115000"/>
              </a:lnSpc>
              <a:spcBef>
                <a:spcPts val="1200"/>
              </a:spcBef>
              <a:spcAft>
                <a:spcPts val="0"/>
              </a:spcAft>
              <a:buClr>
                <a:schemeClr val="dk1"/>
              </a:buClr>
              <a:buSzPts val="1300"/>
              <a:buChar char="●"/>
            </a:pPr>
            <a:r>
              <a:rPr lang="en" sz="1300" b="1">
                <a:solidFill>
                  <a:schemeClr val="dk1"/>
                </a:solidFill>
                <a:latin typeface="Roboto Mono"/>
                <a:ea typeface="Roboto Mono"/>
                <a:cs typeface="Roboto Mono"/>
                <a:sym typeface="Roboto Mono"/>
              </a:rPr>
              <a:t>Data Aggregation</a:t>
            </a:r>
            <a:r>
              <a:rPr lang="en" sz="1300">
                <a:solidFill>
                  <a:schemeClr val="dk1"/>
                </a:solidFill>
                <a:latin typeface="Roboto Mono"/>
                <a:ea typeface="Roboto Mono"/>
                <a:cs typeface="Roboto Mono"/>
                <a:sym typeface="Roboto Mono"/>
              </a:rPr>
              <a:t>: Fashion article details are extracted from the HNM dataset</a:t>
            </a:r>
            <a:br>
              <a:rPr lang="en" sz="1300">
                <a:solidFill>
                  <a:schemeClr val="dk1"/>
                </a:solidFill>
                <a:latin typeface="Roboto Mono"/>
                <a:ea typeface="Roboto Mono"/>
                <a:cs typeface="Roboto Mono"/>
                <a:sym typeface="Roboto Mono"/>
              </a:rPr>
            </a:br>
            <a:endParaRPr sz="1300">
              <a:solidFill>
                <a:schemeClr val="dk1"/>
              </a:solidFill>
              <a:latin typeface="Roboto Mono"/>
              <a:ea typeface="Roboto Mono"/>
              <a:cs typeface="Roboto Mono"/>
              <a:sym typeface="Roboto Mono"/>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latin typeface="Roboto Mono"/>
                <a:ea typeface="Roboto Mono"/>
                <a:cs typeface="Roboto Mono"/>
                <a:sym typeface="Roboto Mono"/>
              </a:rPr>
              <a:t>Sentence Embeddings for Item Matching</a:t>
            </a:r>
            <a:r>
              <a:rPr lang="en" sz="1300">
                <a:solidFill>
                  <a:schemeClr val="dk1"/>
                </a:solidFill>
                <a:latin typeface="Roboto Mono"/>
                <a:ea typeface="Roboto Mono"/>
                <a:cs typeface="Roboto Mono"/>
                <a:sym typeface="Roboto Mono"/>
              </a:rPr>
              <a:t>: A SentenceTransformer with MiniLM converts user queries and product descriptions into embeddings, facilitating item matches based on cosine similarity.</a:t>
            </a:r>
            <a:br>
              <a:rPr lang="en" sz="1300">
                <a:solidFill>
                  <a:schemeClr val="dk1"/>
                </a:solidFill>
                <a:latin typeface="Roboto Mono"/>
                <a:ea typeface="Roboto Mono"/>
                <a:cs typeface="Roboto Mono"/>
                <a:sym typeface="Roboto Mono"/>
              </a:rPr>
            </a:br>
            <a:endParaRPr sz="1300">
              <a:solidFill>
                <a:schemeClr val="dk1"/>
              </a:solidFill>
              <a:latin typeface="Roboto Mono"/>
              <a:ea typeface="Roboto Mono"/>
              <a:cs typeface="Roboto Mono"/>
              <a:sym typeface="Roboto Mono"/>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latin typeface="Roboto Mono"/>
                <a:ea typeface="Roboto Mono"/>
                <a:cs typeface="Roboto Mono"/>
                <a:sym typeface="Roboto Mono"/>
              </a:rPr>
              <a:t>Generative Language Model for Suggestions</a:t>
            </a:r>
            <a:r>
              <a:rPr lang="en" sz="1300">
                <a:solidFill>
                  <a:schemeClr val="dk1"/>
                </a:solidFill>
                <a:latin typeface="Roboto Mono"/>
                <a:ea typeface="Roboto Mono"/>
                <a:cs typeface="Roboto Mono"/>
                <a:sym typeface="Roboto Mono"/>
              </a:rPr>
              <a:t>: The GPT-2 model generates tailored fashion advice in response to user queries, emulating a human-like interaction.</a:t>
            </a:r>
            <a:br>
              <a:rPr lang="en" sz="1300">
                <a:solidFill>
                  <a:schemeClr val="dk1"/>
                </a:solidFill>
                <a:latin typeface="Roboto Mono"/>
                <a:ea typeface="Roboto Mono"/>
                <a:cs typeface="Roboto Mono"/>
                <a:sym typeface="Roboto Mono"/>
              </a:rPr>
            </a:br>
            <a:endParaRPr sz="1300">
              <a:solidFill>
                <a:schemeClr val="dk1"/>
              </a:solidFill>
              <a:latin typeface="Roboto Mono"/>
              <a:ea typeface="Roboto Mono"/>
              <a:cs typeface="Roboto Mono"/>
              <a:sym typeface="Roboto Mono"/>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latin typeface="Roboto Mono"/>
                <a:ea typeface="Roboto Mono"/>
                <a:cs typeface="Roboto Mono"/>
                <a:sym typeface="Roboto Mono"/>
              </a:rPr>
              <a:t>Interactive Feedback Loop</a:t>
            </a:r>
            <a:r>
              <a:rPr lang="en" sz="1300">
                <a:solidFill>
                  <a:schemeClr val="dk1"/>
                </a:solidFill>
                <a:latin typeface="Roboto Mono"/>
                <a:ea typeface="Roboto Mono"/>
                <a:cs typeface="Roboto Mono"/>
                <a:sym typeface="Roboto Mono"/>
              </a:rPr>
              <a:t>: Users can provide feedback on shown items, allowing the system to iteratively refine and personalize its recommendations.</a:t>
            </a:r>
            <a:br>
              <a:rPr lang="en" sz="1300">
                <a:solidFill>
                  <a:schemeClr val="dk1"/>
                </a:solidFill>
                <a:latin typeface="Roboto Mono"/>
                <a:ea typeface="Roboto Mono"/>
                <a:cs typeface="Roboto Mono"/>
                <a:sym typeface="Roboto Mono"/>
              </a:rPr>
            </a:br>
            <a:endParaRPr sz="1300">
              <a:solidFill>
                <a:schemeClr val="dk1"/>
              </a:solidFill>
              <a:latin typeface="Roboto Mono"/>
              <a:ea typeface="Roboto Mono"/>
              <a:cs typeface="Roboto Mono"/>
              <a:sym typeface="Roboto Mono"/>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latin typeface="Roboto Mono"/>
                <a:ea typeface="Roboto Mono"/>
                <a:cs typeface="Roboto Mono"/>
                <a:sym typeface="Roboto Mono"/>
              </a:rPr>
              <a:t>Visual Representation of Suggestions</a:t>
            </a:r>
            <a:r>
              <a:rPr lang="en" sz="1300">
                <a:solidFill>
                  <a:schemeClr val="dk1"/>
                </a:solidFill>
                <a:latin typeface="Roboto Mono"/>
                <a:ea typeface="Roboto Mono"/>
                <a:cs typeface="Roboto Mono"/>
                <a:sym typeface="Roboto Mono"/>
              </a:rPr>
              <a:t>: Images of suggested fashion items are displayed using Matplotlib, augmenting the user's interactive experience.</a:t>
            </a:r>
            <a:endParaRPr sz="1300">
              <a:solidFill>
                <a:schemeClr val="dk1"/>
              </a:solidFill>
              <a:latin typeface="Roboto Mono"/>
              <a:ea typeface="Roboto Mono"/>
              <a:cs typeface="Roboto Mono"/>
              <a:sym typeface="Roboto Mono"/>
            </a:endParaRPr>
          </a:p>
          <a:p>
            <a:pPr marL="0" lvl="0" indent="0" algn="l" rtl="0">
              <a:lnSpc>
                <a:spcPct val="115000"/>
              </a:lnSpc>
              <a:spcBef>
                <a:spcPts val="1200"/>
              </a:spcBef>
              <a:spcAft>
                <a:spcPts val="0"/>
              </a:spcAft>
              <a:buClr>
                <a:schemeClr val="dk1"/>
              </a:buClr>
              <a:buSzPts val="1100"/>
              <a:buFont typeface="Arial"/>
              <a:buNone/>
            </a:pPr>
            <a:endParaRPr sz="1300" b="1">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3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8"/>
          <p:cNvPicPr preferRelativeResize="0"/>
          <p:nvPr/>
        </p:nvPicPr>
        <p:blipFill rotWithShape="1">
          <a:blip r:embed="rId3">
            <a:alphaModFix/>
          </a:blip>
          <a:srcRect b="4815"/>
          <a:stretch/>
        </p:blipFill>
        <p:spPr>
          <a:xfrm>
            <a:off x="0" y="0"/>
            <a:ext cx="9147575" cy="5143500"/>
          </a:xfrm>
          <a:prstGeom prst="rect">
            <a:avLst/>
          </a:prstGeom>
          <a:noFill/>
          <a:ln>
            <a:noFill/>
          </a:ln>
        </p:spPr>
      </p:pic>
      <p:sp>
        <p:nvSpPr>
          <p:cNvPr id="96" name="Google Shape;96;p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Limitations</a:t>
            </a:r>
            <a:endParaRPr sz="2400" b="1" i="0" u="none" strike="noStrike" cap="none">
              <a:solidFill>
                <a:srgbClr val="000000"/>
              </a:solidFill>
              <a:latin typeface="Roboto Mono"/>
              <a:ea typeface="Roboto Mono"/>
              <a:cs typeface="Roboto Mono"/>
              <a:sym typeface="Roboto Mono"/>
            </a:endParaRPr>
          </a:p>
        </p:txBody>
      </p:sp>
      <p:sp>
        <p:nvSpPr>
          <p:cNvPr id="97" name="Google Shape;97;p8"/>
          <p:cNvSpPr txBox="1"/>
          <p:nvPr/>
        </p:nvSpPr>
        <p:spPr>
          <a:xfrm>
            <a:off x="75200" y="1707525"/>
            <a:ext cx="8547000" cy="310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Roboto Mono"/>
              <a:ea typeface="Roboto Mono"/>
              <a:cs typeface="Roboto Mono"/>
              <a:sym typeface="Roboto Mono"/>
            </a:endParaRPr>
          </a:p>
          <a:p>
            <a:pPr marL="457200" lvl="0" indent="-304800" algn="l" rtl="0">
              <a:lnSpc>
                <a:spcPct val="115000"/>
              </a:lnSpc>
              <a:spcBef>
                <a:spcPts val="1200"/>
              </a:spcBef>
              <a:spcAft>
                <a:spcPts val="0"/>
              </a:spcAft>
              <a:buClr>
                <a:schemeClr val="dk1"/>
              </a:buClr>
              <a:buSzPts val="1200"/>
              <a:buChar char="●"/>
            </a:pPr>
            <a:r>
              <a:rPr lang="en" sz="1200" b="1">
                <a:solidFill>
                  <a:schemeClr val="dk1"/>
                </a:solidFill>
                <a:latin typeface="Roboto Mono"/>
                <a:ea typeface="Roboto Mono"/>
                <a:cs typeface="Roboto Mono"/>
                <a:sym typeface="Roboto Mono"/>
              </a:rPr>
              <a:t>Static Dataset Dependency</a:t>
            </a:r>
            <a:r>
              <a:rPr lang="en" sz="1200">
                <a:solidFill>
                  <a:schemeClr val="dk1"/>
                </a:solidFill>
                <a:latin typeface="Roboto Mono"/>
                <a:ea typeface="Roboto Mono"/>
                <a:cs typeface="Roboto Mono"/>
                <a:sym typeface="Roboto Mono"/>
              </a:rPr>
              <a:t>: The system relies on a static CSV dataset. Without periodic updates, it might not reflect the latest fashion trends or available products, potentially offering outdated suggestions.</a:t>
            </a:r>
            <a:br>
              <a:rPr lang="en" sz="1200">
                <a:solidFill>
                  <a:schemeClr val="dk1"/>
                </a:solidFill>
                <a:latin typeface="Roboto Mono"/>
                <a:ea typeface="Roboto Mono"/>
                <a:cs typeface="Roboto Mono"/>
                <a:sym typeface="Roboto Mono"/>
              </a:rPr>
            </a:br>
            <a:endParaRPr sz="1200">
              <a:solidFill>
                <a:schemeClr val="dk1"/>
              </a:solidFill>
              <a:latin typeface="Roboto Mono"/>
              <a:ea typeface="Roboto Mono"/>
              <a:cs typeface="Roboto Mono"/>
              <a:sym typeface="Roboto Mono"/>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Roboto Mono"/>
                <a:ea typeface="Roboto Mono"/>
                <a:cs typeface="Roboto Mono"/>
                <a:sym typeface="Roboto Mono"/>
              </a:rPr>
              <a:t>Computational Overhead</a:t>
            </a:r>
            <a:r>
              <a:rPr lang="en" sz="1200">
                <a:solidFill>
                  <a:schemeClr val="dk1"/>
                </a:solidFill>
                <a:latin typeface="Roboto Mono"/>
                <a:ea typeface="Roboto Mono"/>
                <a:cs typeface="Roboto Mono"/>
                <a:sym typeface="Roboto Mono"/>
              </a:rPr>
              <a:t>: Using both SentenceTransformer and GPT-2 together can be computationally intensive, especially for large datasets or extended interactions. This might lead to latency in generating recommendations, affecting the user experience.</a:t>
            </a:r>
            <a:br>
              <a:rPr lang="en" sz="1200">
                <a:solidFill>
                  <a:schemeClr val="dk1"/>
                </a:solidFill>
                <a:latin typeface="Roboto Mono"/>
                <a:ea typeface="Roboto Mono"/>
                <a:cs typeface="Roboto Mono"/>
                <a:sym typeface="Roboto Mono"/>
              </a:rPr>
            </a:br>
            <a:endParaRPr sz="1200">
              <a:solidFill>
                <a:schemeClr val="dk1"/>
              </a:solidFill>
              <a:latin typeface="Roboto Mono"/>
              <a:ea typeface="Roboto Mono"/>
              <a:cs typeface="Roboto Mono"/>
              <a:sym typeface="Roboto Mono"/>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Roboto Mono"/>
                <a:ea typeface="Roboto Mono"/>
                <a:cs typeface="Roboto Mono"/>
                <a:sym typeface="Roboto Mono"/>
              </a:rPr>
              <a:t>Limited Feedback Mechanism</a:t>
            </a:r>
            <a:r>
              <a:rPr lang="en" sz="1200">
                <a:solidFill>
                  <a:schemeClr val="dk1"/>
                </a:solidFill>
                <a:latin typeface="Roboto Mono"/>
                <a:ea typeface="Roboto Mono"/>
                <a:cs typeface="Roboto Mono"/>
                <a:sym typeface="Roboto Mono"/>
              </a:rPr>
              <a:t>: The feedback loop is binary (like/dislike). A more nuanced feedback system capturing preferences in style, fit, or other fashion attributes could lead to better-tailored recommendations.</a:t>
            </a:r>
            <a:br>
              <a:rPr lang="en" sz="1200">
                <a:solidFill>
                  <a:schemeClr val="dk1"/>
                </a:solidFill>
                <a:latin typeface="Roboto Mono"/>
                <a:ea typeface="Roboto Mono"/>
                <a:cs typeface="Roboto Mono"/>
                <a:sym typeface="Roboto Mono"/>
              </a:rPr>
            </a:br>
            <a:endParaRPr sz="1200">
              <a:solidFill>
                <a:schemeClr val="dk1"/>
              </a:solidFill>
              <a:latin typeface="Roboto Mono"/>
              <a:ea typeface="Roboto Mono"/>
              <a:cs typeface="Roboto Mono"/>
              <a:sym typeface="Roboto Mono"/>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Roboto Mono"/>
                <a:ea typeface="Roboto Mono"/>
                <a:cs typeface="Roboto Mono"/>
                <a:sym typeface="Roboto Mono"/>
              </a:rPr>
              <a:t>Accuracy of Matching</a:t>
            </a:r>
            <a:r>
              <a:rPr lang="en" sz="1200">
                <a:solidFill>
                  <a:schemeClr val="dk1"/>
                </a:solidFill>
                <a:latin typeface="Roboto Mono"/>
                <a:ea typeface="Roboto Mono"/>
                <a:cs typeface="Roboto Mono"/>
                <a:sym typeface="Roboto Mono"/>
              </a:rPr>
              <a:t>: The solution may not always perfectly match a disliked item based on name substring searches, which could lead to incorrect exclusions or inclusions in the refined suggestions.</a:t>
            </a:r>
            <a:endParaRPr sz="1200">
              <a:solidFill>
                <a:schemeClr val="dk1"/>
              </a:solidFill>
              <a:latin typeface="Roboto Mono"/>
              <a:ea typeface="Roboto Mono"/>
              <a:cs typeface="Roboto Mono"/>
              <a:sym typeface="Roboto Mono"/>
            </a:endParaRPr>
          </a:p>
          <a:p>
            <a:pPr marL="457200" lvl="0" indent="0" algn="l" rtl="0">
              <a:lnSpc>
                <a:spcPct val="115000"/>
              </a:lnSpc>
              <a:spcBef>
                <a:spcPts val="1200"/>
              </a:spcBef>
              <a:spcAft>
                <a:spcPts val="0"/>
              </a:spcAft>
              <a:buNone/>
            </a:pPr>
            <a:endParaRPr sz="1200">
              <a:solidFill>
                <a:schemeClr val="dk1"/>
              </a:solidFill>
              <a:latin typeface="Roboto Mono"/>
              <a:ea typeface="Roboto Mono"/>
              <a:cs typeface="Roboto Mono"/>
              <a:sym typeface="Roboto Mono"/>
            </a:endParaRPr>
          </a:p>
          <a:p>
            <a:pPr marL="0" lvl="0" indent="0" algn="l" rtl="0">
              <a:lnSpc>
                <a:spcPct val="115000"/>
              </a:lnSpc>
              <a:spcBef>
                <a:spcPts val="1200"/>
              </a:spcBef>
              <a:spcAft>
                <a:spcPts val="0"/>
              </a:spcAft>
              <a:buClr>
                <a:schemeClr val="dk1"/>
              </a:buClr>
              <a:buSzPts val="1100"/>
              <a:buFont typeface="Arial"/>
              <a:buNone/>
            </a:pPr>
            <a:endParaRPr sz="1200" b="1">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9"/>
          <p:cNvPicPr preferRelativeResize="0"/>
          <p:nvPr/>
        </p:nvPicPr>
        <p:blipFill rotWithShape="1">
          <a:blip r:embed="rId3">
            <a:alphaModFix/>
          </a:blip>
          <a:srcRect b="4579"/>
          <a:stretch/>
        </p:blipFill>
        <p:spPr>
          <a:xfrm>
            <a:off x="0" y="0"/>
            <a:ext cx="9147575" cy="5143500"/>
          </a:xfrm>
          <a:prstGeom prst="rect">
            <a:avLst/>
          </a:prstGeom>
          <a:noFill/>
          <a:ln>
            <a:noFill/>
          </a:ln>
        </p:spPr>
      </p:pic>
      <p:sp>
        <p:nvSpPr>
          <p:cNvPr id="103" name="Google Shape;103;p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Future Scope</a:t>
            </a:r>
            <a:endParaRPr sz="2400" b="1" i="0" u="none" strike="noStrike" cap="none">
              <a:solidFill>
                <a:srgbClr val="000000"/>
              </a:solidFill>
              <a:latin typeface="Roboto Mono"/>
              <a:ea typeface="Roboto Mono"/>
              <a:cs typeface="Roboto Mono"/>
              <a:sym typeface="Roboto Mono"/>
            </a:endParaRPr>
          </a:p>
        </p:txBody>
      </p:sp>
      <p:sp>
        <p:nvSpPr>
          <p:cNvPr id="104" name="Google Shape;104;p9"/>
          <p:cNvSpPr txBox="1"/>
          <p:nvPr/>
        </p:nvSpPr>
        <p:spPr>
          <a:xfrm>
            <a:off x="75200" y="1072225"/>
            <a:ext cx="8774100" cy="3977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b="1">
                <a:latin typeface="Roboto Mono"/>
                <a:ea typeface="Roboto Mono"/>
                <a:cs typeface="Roboto Mono"/>
                <a:sym typeface="Roboto Mono"/>
              </a:rPr>
              <a:t>Voice and Conversational Interfaces:</a:t>
            </a:r>
            <a:r>
              <a:rPr lang="en" sz="1200">
                <a:latin typeface="Roboto Mono"/>
                <a:ea typeface="Roboto Mono"/>
                <a:cs typeface="Roboto Mono"/>
                <a:sym typeface="Roboto Mono"/>
              </a:rPr>
              <a:t> Enable voice-based queries and interactions, allowing users to search for fashion items using natural language.</a:t>
            </a:r>
            <a:endParaRPr sz="12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2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1200" b="1">
                <a:latin typeface="Roboto Mono"/>
                <a:ea typeface="Roboto Mono"/>
                <a:cs typeface="Roboto Mono"/>
                <a:sym typeface="Roboto Mono"/>
              </a:rPr>
              <a:t>AR/VR Integration: </a:t>
            </a:r>
            <a:r>
              <a:rPr lang="en" sz="1200">
                <a:latin typeface="Roboto Mono"/>
                <a:ea typeface="Roboto Mono"/>
                <a:cs typeface="Roboto Mono"/>
                <a:sym typeface="Roboto Mono"/>
              </a:rPr>
              <a:t>Consider integrating augmented reality (AR) or virtual reality (VR) for immersive fashion try-on experiences.</a:t>
            </a:r>
            <a:endParaRPr sz="12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2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1200" b="1">
                <a:latin typeface="Roboto Mono"/>
                <a:ea typeface="Roboto Mono"/>
                <a:cs typeface="Roboto Mono"/>
                <a:sym typeface="Roboto Mono"/>
              </a:rPr>
              <a:t>Sustainability Focus:</a:t>
            </a:r>
            <a:r>
              <a:rPr lang="en" sz="1200">
                <a:latin typeface="Roboto Mono"/>
                <a:ea typeface="Roboto Mono"/>
                <a:cs typeface="Roboto Mono"/>
                <a:sym typeface="Roboto Mono"/>
              </a:rPr>
              <a:t> Incorporate sustainability aspects into the recommendations, helping users make eco-friendly fashion choices.</a:t>
            </a:r>
            <a:endParaRPr sz="12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2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1200" b="1">
                <a:latin typeface="Roboto Mono"/>
                <a:ea typeface="Roboto Mono"/>
                <a:cs typeface="Roboto Mono"/>
                <a:sym typeface="Roboto Mono"/>
              </a:rPr>
              <a:t>Community Building:</a:t>
            </a:r>
            <a:r>
              <a:rPr lang="en" sz="1200">
                <a:latin typeface="Roboto Mono"/>
                <a:ea typeface="Roboto Mono"/>
                <a:cs typeface="Roboto Mono"/>
                <a:sym typeface="Roboto Mono"/>
              </a:rPr>
              <a:t> Foster a community around the fashion discovery tool, enabling users to share their style, tips, and experiences.</a:t>
            </a:r>
            <a:endParaRPr sz="12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2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1200" b="1">
                <a:latin typeface="Roboto Mono"/>
                <a:ea typeface="Roboto Mono"/>
                <a:cs typeface="Roboto Mono"/>
                <a:sym typeface="Roboto Mono"/>
              </a:rPr>
              <a:t>User Engagement Features:</a:t>
            </a:r>
            <a:r>
              <a:rPr lang="en" sz="1200">
                <a:latin typeface="Roboto Mono"/>
                <a:ea typeface="Roboto Mono"/>
                <a:cs typeface="Roboto Mono"/>
                <a:sym typeface="Roboto Mono"/>
              </a:rPr>
              <a:t> Add features like wishlists, social sharing, and user-generated content to enhance user engagement and create a sense of community around fashion discovery.</a:t>
            </a:r>
            <a:endParaRPr sz="12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200">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1200" b="1">
                <a:latin typeface="Roboto Mono"/>
                <a:ea typeface="Roboto Mono"/>
                <a:cs typeface="Roboto Mono"/>
                <a:sym typeface="Roboto Mono"/>
              </a:rPr>
              <a:t>Multimodal Search:</a:t>
            </a:r>
            <a:r>
              <a:rPr lang="en" sz="1200">
                <a:latin typeface="Roboto Mono"/>
                <a:ea typeface="Roboto Mono"/>
                <a:cs typeface="Roboto Mono"/>
                <a:sym typeface="Roboto Mono"/>
              </a:rPr>
              <a:t> Integrate both text-based and image-based search capabilities, allowing users to mix and match different types of queries. For example, a user could input a text query along with an image for more precise results.</a:t>
            </a:r>
            <a:endParaRPr sz="12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9C2352-D4CB-FD53-ED32-37F5A1E9F3C4}"/>
              </a:ext>
            </a:extLst>
          </p:cNvPr>
          <p:cNvSpPr>
            <a:spLocks noGrp="1"/>
          </p:cNvSpPr>
          <p:nvPr>
            <p:ph type="title"/>
          </p:nvPr>
        </p:nvSpPr>
        <p:spPr/>
        <p:txBody>
          <a:bodyPr>
            <a:normAutofit fontScale="90000"/>
          </a:bodyPr>
          <a:lstStyle/>
          <a:p>
            <a:r>
              <a:rPr lang="en-US" dirty="0"/>
              <a:t>Some past results</a:t>
            </a:r>
          </a:p>
        </p:txBody>
      </p:sp>
      <p:pic>
        <p:nvPicPr>
          <p:cNvPr id="7" name="Picture 6">
            <a:extLst>
              <a:ext uri="{FF2B5EF4-FFF2-40B4-BE49-F238E27FC236}">
                <a16:creationId xmlns:a16="http://schemas.microsoft.com/office/drawing/2014/main" id="{61589729-3BFA-36D4-A98D-CDA701345F3B}"/>
              </a:ext>
            </a:extLst>
          </p:cNvPr>
          <p:cNvPicPr>
            <a:picLocks noChangeAspect="1"/>
          </p:cNvPicPr>
          <p:nvPr/>
        </p:nvPicPr>
        <p:blipFill>
          <a:blip r:embed="rId2"/>
          <a:stretch>
            <a:fillRect/>
          </a:stretch>
        </p:blipFill>
        <p:spPr>
          <a:xfrm>
            <a:off x="311700" y="1152476"/>
            <a:ext cx="3502799" cy="1733944"/>
          </a:xfrm>
          <a:prstGeom prst="rect">
            <a:avLst/>
          </a:prstGeom>
        </p:spPr>
      </p:pic>
      <p:pic>
        <p:nvPicPr>
          <p:cNvPr id="9" name="Picture 8">
            <a:extLst>
              <a:ext uri="{FF2B5EF4-FFF2-40B4-BE49-F238E27FC236}">
                <a16:creationId xmlns:a16="http://schemas.microsoft.com/office/drawing/2014/main" id="{F79590D4-44F4-460D-B183-CFB067ADCBB1}"/>
              </a:ext>
            </a:extLst>
          </p:cNvPr>
          <p:cNvPicPr>
            <a:picLocks noChangeAspect="1"/>
          </p:cNvPicPr>
          <p:nvPr/>
        </p:nvPicPr>
        <p:blipFill>
          <a:blip r:embed="rId3"/>
          <a:stretch>
            <a:fillRect/>
          </a:stretch>
        </p:blipFill>
        <p:spPr>
          <a:xfrm>
            <a:off x="3885727" y="2388658"/>
            <a:ext cx="4946573" cy="2180217"/>
          </a:xfrm>
          <a:prstGeom prst="rect">
            <a:avLst/>
          </a:prstGeom>
        </p:spPr>
      </p:pic>
    </p:spTree>
    <p:extLst>
      <p:ext uri="{BB962C8B-B14F-4D97-AF65-F5344CB8AC3E}">
        <p14:creationId xmlns:p14="http://schemas.microsoft.com/office/powerpoint/2010/main" val="100464657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916</Words>
  <Application>Microsoft Macintosh PowerPoint</Application>
  <PresentationFormat>On-screen Show (16:9)</PresentationFormat>
  <Paragraphs>107</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Raleway</vt:lpstr>
      <vt:lpstr>Roboto Mono</vt:lpstr>
      <vt:lpstr>Arial</vt:lpstr>
      <vt:lpstr>Roboto</vt:lpstr>
      <vt:lpstr>Simple Light</vt:lpstr>
      <vt:lpstr>Conversational Fashion Outfit Generator powered by GenAI  Team - 686157-UVX1433L  </vt:lpstr>
      <vt:lpstr>PowerPoint Presentation</vt:lpstr>
      <vt:lpstr>Glossary</vt:lpstr>
      <vt:lpstr>PowerPoint Presentation</vt:lpstr>
      <vt:lpstr>PowerPoint Presentation</vt:lpstr>
      <vt:lpstr>PowerPoint Presentation</vt:lpstr>
      <vt:lpstr>PowerPoint Presentation</vt:lpstr>
      <vt:lpstr>PowerPoint Presentation</vt:lpstr>
      <vt:lpstr>Some past results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Conversational Fashion Outfit Generator powered by GenAI  Team - 686157-UVX1433L  </dc:title>
  <dc:creator>Aneerban Roy</dc:creator>
  <cp:lastModifiedBy>ASHWIN SATHISH KUMAR</cp:lastModifiedBy>
  <cp:revision>3</cp:revision>
  <cp:lastPrinted>2023-08-20T20:38:02Z</cp:lastPrinted>
  <dcterms:modified xsi:type="dcterms:W3CDTF">2023-08-20T20:38:04Z</dcterms:modified>
</cp:coreProperties>
</file>