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5" r:id="rId5"/>
    <p:sldId id="260" r:id="rId6"/>
    <p:sldId id="261" r:id="rId7"/>
    <p:sldId id="266" r:id="rId8"/>
    <p:sldId id="267" r:id="rId9"/>
    <p:sldId id="268" r:id="rId10"/>
    <p:sldId id="264" r:id="rId11"/>
    <p:sldId id="26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>
        <p:scale>
          <a:sx n="45" d="100"/>
          <a:sy n="45" d="100"/>
        </p:scale>
        <p:origin x="53" y="9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70E66-4038-4513-AD1B-2BD0AB2F3FE1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0C3BF-8401-40F7-9E79-F4E2C7DD7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715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70E66-4038-4513-AD1B-2BD0AB2F3FE1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0C3BF-8401-40F7-9E79-F4E2C7DD7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91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70E66-4038-4513-AD1B-2BD0AB2F3FE1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0C3BF-8401-40F7-9E79-F4E2C7DD7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7732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70E66-4038-4513-AD1B-2BD0AB2F3FE1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0C3BF-8401-40F7-9E79-F4E2C7DD7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8501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70E66-4038-4513-AD1B-2BD0AB2F3FE1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0C3BF-8401-40F7-9E79-F4E2C7DD7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7382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70E66-4038-4513-AD1B-2BD0AB2F3FE1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0C3BF-8401-40F7-9E79-F4E2C7DD7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8726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70E66-4038-4513-AD1B-2BD0AB2F3FE1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0C3BF-8401-40F7-9E79-F4E2C7DD7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9989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70E66-4038-4513-AD1B-2BD0AB2F3FE1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0C3BF-8401-40F7-9E79-F4E2C7DD7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5715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70E66-4038-4513-AD1B-2BD0AB2F3FE1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0C3BF-8401-40F7-9E79-F4E2C7DD7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664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70E66-4038-4513-AD1B-2BD0AB2F3FE1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4110C3BF-8401-40F7-9E79-F4E2C7DD7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264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70E66-4038-4513-AD1B-2BD0AB2F3FE1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0C3BF-8401-40F7-9E79-F4E2C7DD7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074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70E66-4038-4513-AD1B-2BD0AB2F3FE1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0C3BF-8401-40F7-9E79-F4E2C7DD7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332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70E66-4038-4513-AD1B-2BD0AB2F3FE1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0C3BF-8401-40F7-9E79-F4E2C7DD7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529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70E66-4038-4513-AD1B-2BD0AB2F3FE1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0C3BF-8401-40F7-9E79-F4E2C7DD7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455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70E66-4038-4513-AD1B-2BD0AB2F3FE1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0C3BF-8401-40F7-9E79-F4E2C7DD7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038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70E66-4038-4513-AD1B-2BD0AB2F3FE1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0C3BF-8401-40F7-9E79-F4E2C7DD7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971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70E66-4038-4513-AD1B-2BD0AB2F3FE1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0C3BF-8401-40F7-9E79-F4E2C7DD7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921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B470E66-4038-4513-AD1B-2BD0AB2F3FE1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110C3BF-8401-40F7-9E79-F4E2C7DD7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133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40489" y="0"/>
            <a:ext cx="9262533" cy="3137429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Nonlinear Dynamical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ystem in Humanoid Robots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By Andrew Rozniakowski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60872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Experiments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09" y="1989666"/>
            <a:ext cx="10018713" cy="3124201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Experimented with 3 different movements 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Reaching movements with an arm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Drawing 2D pattern movements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Tennis Swings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42414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Applications: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8390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7" y="0"/>
            <a:ext cx="10018713" cy="1752599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Background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20799" y="1752599"/>
            <a:ext cx="10182221" cy="4334935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Paper was written by Jan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Ijspeert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, Jun Nakanishi and Stefan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Schaal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Created a Dynamical System for autonomous robotic movements</a:t>
            </a:r>
          </a:p>
          <a:p>
            <a:pPr lvl="1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Models arm movements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Dynamical System works as a Control Policy which sends messages to the controller of the humanoid robot 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Movement is represented in Kinematic movements</a:t>
            </a: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5009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5777" y="0"/>
            <a:ext cx="10018713" cy="1752599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Dynamical System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653643" y="1354666"/>
                <a:ext cx="10267424" cy="5249335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					</a:t>
                </a:r>
              </a:p>
              <a:p>
                <a:pPr marL="0" indent="0">
                  <a:buNone/>
                </a:pPr>
                <a:endParaRPr lang="en-US" sz="4400" dirty="0" smtClean="0"/>
              </a:p>
              <a:p>
                <a:pPr marL="0" indent="0">
                  <a:buNone/>
                </a:pPr>
                <a:r>
                  <a:rPr lang="en-US" sz="4400" dirty="0" smtClean="0"/>
                  <a:t>						</a:t>
                </a:r>
              </a:p>
              <a:p>
                <a:pPr marL="0" indent="0">
                  <a:buNone/>
                </a:pPr>
                <a:endParaRPr lang="en-US" sz="4400" i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en-US" sz="4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	</a:t>
                </a:r>
                <a:r>
                  <a:rPr lang="en-US" sz="4400" i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					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sz="3200" i="1"/>
                        </m:ctrlPr>
                      </m:accPr>
                      <m:e>
                        <m:r>
                          <a:rPr lang="en-US" sz="3200" i="1"/>
                          <m:t>𝑧</m:t>
                        </m:r>
                      </m:e>
                    </m:acc>
                    <m:r>
                      <a:rPr lang="en-US" sz="3200" i="1"/>
                      <m:t>= </m:t>
                    </m:r>
                    <m:sSub>
                      <m:sSubPr>
                        <m:ctrlPr>
                          <a:rPr lang="en-US" sz="3200" i="1"/>
                        </m:ctrlPr>
                      </m:sSubPr>
                      <m:e>
                        <m:r>
                          <a:rPr lang="en-US" sz="3200" i="1"/>
                          <m:t>𝛼</m:t>
                        </m:r>
                      </m:e>
                      <m:sub>
                        <m:r>
                          <a:rPr lang="en-US" sz="3200" i="1"/>
                          <m:t>𝑧</m:t>
                        </m:r>
                      </m:sub>
                    </m:sSub>
                    <m:r>
                      <a:rPr lang="en-US" sz="3200" i="1"/>
                      <m:t>(</m:t>
                    </m:r>
                    <m:sSub>
                      <m:sSubPr>
                        <m:ctrlPr>
                          <a:rPr lang="en-US" sz="3200" i="1"/>
                        </m:ctrlPr>
                      </m:sSubPr>
                      <m:e>
                        <m:r>
                          <a:rPr lang="en-US" sz="3200" i="1"/>
                          <m:t>𝛽</m:t>
                        </m:r>
                      </m:e>
                      <m:sub>
                        <m:r>
                          <a:rPr lang="en-US" sz="3200" i="1"/>
                          <m:t>𝑧</m:t>
                        </m:r>
                      </m:sub>
                    </m:sSub>
                    <m:d>
                      <m:dPr>
                        <m:ctrlPr>
                          <a:rPr lang="en-US" sz="3200" i="1"/>
                        </m:ctrlPr>
                      </m:dPr>
                      <m:e>
                        <m:r>
                          <a:rPr lang="en-US" sz="3200" i="1"/>
                          <m:t>𝑔</m:t>
                        </m:r>
                        <m:r>
                          <a:rPr lang="en-US" sz="3200" i="1"/>
                          <m:t>−</m:t>
                        </m:r>
                        <m:r>
                          <a:rPr lang="en-US" sz="3200" i="1"/>
                          <m:t>𝑦</m:t>
                        </m:r>
                      </m:e>
                    </m:d>
                    <m:r>
                      <a:rPr lang="en-US" sz="3200" i="1"/>
                      <m:t>−</m:t>
                    </m:r>
                    <m:r>
                      <a:rPr lang="en-US" sz="3200" i="1"/>
                      <m:t>𝑧</m:t>
                    </m:r>
                    <m:r>
                      <a:rPr lang="en-US" sz="3200" i="1"/>
                      <m:t>)</m:t>
                    </m:r>
                  </m:oMath>
                </a14:m>
                <a:r>
                  <a:rPr lang="en-US" sz="32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3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						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sz="3200" i="1"/>
                        </m:ctrlPr>
                      </m:accPr>
                      <m:e>
                        <m:r>
                          <a:rPr lang="en-US" sz="3200" i="1" smtClean="0"/>
                          <m:t>𝑦</m:t>
                        </m:r>
                      </m:e>
                    </m:acc>
                    <m:r>
                      <a:rPr lang="en-US" sz="3200" i="1"/>
                      <m:t>= </m:t>
                    </m:r>
                    <m:r>
                      <a:rPr lang="en-US" sz="3200" i="1"/>
                      <m:t>𝑧</m:t>
                    </m:r>
                    <m:r>
                      <a:rPr lang="en-US" sz="3200" i="1"/>
                      <m:t>+ </m:t>
                    </m:r>
                    <m:f>
                      <m:fPr>
                        <m:ctrlPr>
                          <a:rPr lang="en-US" sz="3200" i="1"/>
                        </m:ctrlPr>
                      </m:fPr>
                      <m:num>
                        <m:nary>
                          <m:naryPr>
                            <m:chr m:val="∑"/>
                            <m:limLoc m:val="undOvr"/>
                            <m:ctrlPr>
                              <a:rPr lang="en-US" sz="3200" i="1"/>
                            </m:ctrlPr>
                          </m:naryPr>
                          <m:sub>
                            <m:r>
                              <a:rPr lang="en-US" sz="3200" i="1"/>
                              <m:t>𝑖</m:t>
                            </m:r>
                            <m:r>
                              <a:rPr lang="en-US" sz="3200" i="1"/>
                              <m:t>=1</m:t>
                            </m:r>
                          </m:sub>
                          <m:sup>
                            <m:r>
                              <a:rPr lang="en-US" sz="3200" i="1"/>
                              <m:t>𝑁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sz="3200" i="1"/>
                                </m:ctrlPr>
                              </m:sSubPr>
                              <m:e>
                                <m:r>
                                  <a:rPr lang="en-US" sz="3200" i="1"/>
                                  <m:t>𝜓</m:t>
                                </m:r>
                              </m:e>
                              <m:sub>
                                <m:r>
                                  <a:rPr lang="en-US" sz="3200" i="1"/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3200" i="1"/>
                                </m:ctrlPr>
                              </m:sSubPr>
                              <m:e>
                                <m:r>
                                  <a:rPr lang="en-US" sz="3200" i="1"/>
                                  <m:t>𝜔</m:t>
                                </m:r>
                              </m:e>
                              <m:sub>
                                <m:r>
                                  <a:rPr lang="en-US" sz="3200" i="1"/>
                                  <m:t>𝑖</m:t>
                                </m:r>
                              </m:sub>
                            </m:sSub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limLoc m:val="undOvr"/>
                            <m:ctrlPr>
                              <a:rPr lang="en-US" sz="3200" i="1"/>
                            </m:ctrlPr>
                          </m:naryPr>
                          <m:sub>
                            <m:r>
                              <a:rPr lang="en-US" sz="3200" i="1"/>
                              <m:t>𝑖</m:t>
                            </m:r>
                            <m:r>
                              <a:rPr lang="en-US" sz="3200" i="1"/>
                              <m:t>=1</m:t>
                            </m:r>
                          </m:sub>
                          <m:sup>
                            <m:r>
                              <a:rPr lang="en-US" sz="3200" i="1"/>
                              <m:t>𝑁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sz="3200" i="1"/>
                                </m:ctrlPr>
                              </m:sSubPr>
                              <m:e>
                                <m:r>
                                  <a:rPr lang="en-US" sz="3200" i="1"/>
                                  <m:t>𝜓</m:t>
                                </m:r>
                              </m:e>
                              <m:sub>
                                <m:r>
                                  <a:rPr lang="en-US" sz="3200" i="1"/>
                                  <m:t>𝑖</m:t>
                                </m:r>
                              </m:sub>
                            </m:sSub>
                          </m:e>
                        </m:nary>
                      </m:den>
                    </m:f>
                    <m:r>
                      <a:rPr lang="en-US" sz="3200" i="1"/>
                      <m:t>𝑣</m:t>
                    </m:r>
                  </m:oMath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This 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system is our Control </a:t>
                </a:r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Policy</a:t>
                </a:r>
              </a:p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g</a:t>
                </a:r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is our goal state</a:t>
                </a:r>
              </a:p>
              <a:p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Y is our desired state</a:t>
                </a:r>
              </a:p>
              <a:p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Constants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en-US" b="0" i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and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en-US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Describes a trajectory y towards a goal g 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						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53643" y="1354666"/>
                <a:ext cx="10267424" cy="5249335"/>
              </a:xfrm>
              <a:blipFill rotWithShape="0">
                <a:blip r:embed="rId2"/>
                <a:stretch>
                  <a:fillRect l="-14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1762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5777" y="0"/>
            <a:ext cx="10018713" cy="1752599"/>
          </a:xfrm>
        </p:spPr>
        <p:txBody>
          <a:bodyPr/>
          <a:lstStyle/>
          <a:p>
            <a:r>
              <a:rPr lang="en-US" dirty="0" smtClean="0"/>
              <a:t>Dynamical System Cont.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636709" y="1608665"/>
                <a:ext cx="10267424" cy="5249335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					</a:t>
                </a:r>
              </a:p>
              <a:p>
                <a:pPr marL="0" indent="0">
                  <a:buNone/>
                </a:pPr>
                <a:endParaRPr lang="en-US" sz="44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en-US" sz="4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						</a:t>
                </a:r>
              </a:p>
              <a:p>
                <a:pPr marL="0" indent="0">
                  <a:buNone/>
                </a:pPr>
                <a:endParaRPr lang="en-US" sz="4400" i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en-US" sz="4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	</a:t>
                </a:r>
                <a:r>
                  <a:rPr lang="en-US" sz="4400" i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					</a:t>
                </a:r>
              </a:p>
              <a:p>
                <a:pPr marL="0" indent="0">
                  <a:buNone/>
                </a:pPr>
                <a:r>
                  <a:rPr lang="en-US" sz="4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	</a:t>
                </a:r>
                <a:r>
                  <a:rPr lang="en-US" sz="4400" i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					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n-US" sz="3200" i="1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sz="32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32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3200" dirty="0">
                    <a:latin typeface="Arial" panose="020B0604020202020204" pitchFamily="34" charset="0"/>
                    <a:cs typeface="Arial" panose="020B0604020202020204" pitchFamily="34" charset="0"/>
                  </a:rPr>
                  <a:t>						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sz="3200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32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This 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system </a:t>
                </a:r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describes the internal state of the robot</a:t>
                </a:r>
              </a:p>
              <a:p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Essential to determining the velocity</a:t>
                </a:r>
              </a:p>
              <a:p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Constants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en-US" b="0" i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and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en-US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X is used to localize our Gaussian Kernel in the first system</a:t>
                </a:r>
              </a:p>
              <a:p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V is a scaling term used to ensure the system will have a unique attractor</a:t>
                </a:r>
              </a:p>
              <a:p>
                <a:endParaRPr lang="en-US" sz="3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sz="31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en-US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						</a:t>
                </a:r>
              </a:p>
              <a:p>
                <a:pPr marL="0" indent="0">
                  <a:buNone/>
                </a:pP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36709" y="1608665"/>
                <a:ext cx="10267424" cy="5249335"/>
              </a:xfrm>
              <a:blipFill rotWithShape="0">
                <a:blip r:embed="rId2"/>
                <a:stretch>
                  <a:fillRect l="-14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4058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0"/>
            <a:ext cx="10018713" cy="1752599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Gaussian Kernel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84308" y="1566333"/>
                <a:ext cx="10018713" cy="3124201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undOvr"/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limLoc m:val="undOvr"/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𝑤h𝑒𝑟𝑒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3200" i="1"/>
                          </m:ctrlPr>
                        </m:sSubPr>
                        <m:e>
                          <m:r>
                            <a:rPr lang="en-US" sz="3200" i="1"/>
                            <m:t>𝜓</m:t>
                          </m:r>
                        </m:e>
                        <m:sub>
                          <m:r>
                            <a:rPr lang="en-US" sz="3200" i="1"/>
                            <m:t>𝑖</m:t>
                          </m:r>
                        </m:sub>
                      </m:sSub>
                      <m:r>
                        <a:rPr lang="en-US" sz="3200" i="1"/>
                        <m:t>=</m:t>
                      </m:r>
                      <m:sSup>
                        <m:sSupPr>
                          <m:ctrlPr>
                            <a:rPr lang="en-US" sz="3200" i="1"/>
                          </m:ctrlPr>
                        </m:sSupPr>
                        <m:e>
                          <m:r>
                            <a:rPr lang="en-US" sz="3200" i="1"/>
                            <m:t>𝑒</m:t>
                          </m:r>
                        </m:e>
                        <m:sup>
                          <m:r>
                            <a:rPr lang="en-US" sz="3200" i="1"/>
                            <m:t>−</m:t>
                          </m:r>
                          <m:f>
                            <m:fPr>
                              <m:ctrlPr>
                                <a:rPr lang="en-US" sz="3200" i="1"/>
                              </m:ctrlPr>
                            </m:fPr>
                            <m:num>
                              <m:r>
                                <a:rPr lang="en-US" sz="3200" i="1"/>
                                <m:t>1</m:t>
                              </m:r>
                            </m:num>
                            <m:den>
                              <m:r>
                                <a:rPr lang="en-US" sz="3200" i="1"/>
                                <m:t>2</m:t>
                              </m:r>
                              <m:sSubSup>
                                <m:sSubSupPr>
                                  <m:ctrlPr>
                                    <a:rPr lang="en-US" sz="3200" i="1"/>
                                  </m:ctrlPr>
                                </m:sSubSupPr>
                                <m:e>
                                  <m:r>
                                    <a:rPr lang="en-US" sz="3200" i="1"/>
                                    <m:t>𝜎</m:t>
                                  </m:r>
                                </m:e>
                                <m:sub>
                                  <m:r>
                                    <a:rPr lang="en-US" sz="3200" i="1"/>
                                    <m:t>𝑖</m:t>
                                  </m:r>
                                </m:sub>
                                <m:sup>
                                  <m:r>
                                    <a:rPr lang="en-US" sz="3200" i="1"/>
                                    <m:t>2</m:t>
                                  </m:r>
                                </m:sup>
                              </m:sSubSup>
                            </m:den>
                          </m:f>
                          <m:sSup>
                            <m:sSupPr>
                              <m:ctrlPr>
                                <a:rPr lang="en-US" sz="3200" i="1"/>
                              </m:ctrlPr>
                            </m:sSupPr>
                            <m:e>
                              <m:r>
                                <a:rPr lang="en-US" sz="3200" i="1"/>
                                <m:t>(</m:t>
                              </m:r>
                              <m:acc>
                                <m:accPr>
                                  <m:chr m:val="̃"/>
                                  <m:ctrlPr>
                                    <a:rPr lang="en-US" sz="3200" i="1"/>
                                  </m:ctrlPr>
                                </m:accPr>
                                <m:e>
                                  <m:r>
                                    <a:rPr lang="en-US" sz="3200" i="1"/>
                                    <m:t>𝑥</m:t>
                                  </m:r>
                                </m:e>
                              </m:acc>
                              <m:r>
                                <a:rPr lang="en-US" sz="3200" i="1"/>
                                <m:t>−</m:t>
                              </m:r>
                              <m:sSub>
                                <m:sSubPr>
                                  <m:ctrlPr>
                                    <a:rPr lang="en-US" sz="3200" i="1"/>
                                  </m:ctrlPr>
                                </m:sSubPr>
                                <m:e>
                                  <m:r>
                                    <a:rPr lang="en-US" sz="3200" i="1"/>
                                    <m:t>𝑐</m:t>
                                  </m:r>
                                </m:e>
                                <m:sub>
                                  <m:r>
                                    <a:rPr lang="en-US" sz="3200" i="1"/>
                                    <m:t>𝑖</m:t>
                                  </m:r>
                                </m:sub>
                              </m:sSub>
                              <m:r>
                                <a:rPr lang="en-US" sz="3200" i="1"/>
                                <m:t>)</m:t>
                              </m:r>
                            </m:e>
                            <m:sup>
                              <m:r>
                                <a:rPr lang="en-US" sz="3200" i="1"/>
                                <m:t>2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en-US" sz="3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Used for machine learning and prediction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found using locally weighted regression</a:t>
                </a:r>
              </a:p>
              <a:p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84308" y="1566333"/>
                <a:ext cx="10018713" cy="3124201"/>
              </a:xfrm>
              <a:blipFill rotWithShape="0">
                <a:blip r:embed="rId2"/>
                <a:stretch>
                  <a:fillRect l="-1521" t="-7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4836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0"/>
            <a:ext cx="10018713" cy="1752599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Stability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84308" y="1752599"/>
                <a:ext cx="10018713" cy="3124201"/>
              </a:xfrm>
            </p:spPr>
            <p:txBody>
              <a:bodyPr>
                <a:noAutofit/>
              </a:bodyPr>
              <a:lstStyle/>
              <a:p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We have one fixed point for (</a:t>
                </a:r>
                <a:r>
                  <a:rPr lang="en-US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z,y</a:t>
                </a:r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) at (0,g)</a:t>
                </a:r>
              </a:p>
              <a:p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Next we find the 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J</a:t>
                </a:r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acobian Matrix:	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/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/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/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/>
                                    <m:t>𝛼</m:t>
                                  </m:r>
                                </m:e>
                                <m:sub>
                                  <m:r>
                                    <a:rPr lang="en-US" i="1"/>
                                    <m:t>𝑧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/>
                                <m:t>−</m:t>
                              </m:r>
                              <m:sSub>
                                <m:sSubPr>
                                  <m:ctrlPr>
                                    <a:rPr lang="en-US" i="1"/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i="1"/>
                                      </m:ctrlPr>
                                    </m:sSubPr>
                                    <m:e>
                                      <m:r>
                                        <a:rPr lang="en-US" i="1"/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i="1"/>
                                        <m:t>𝑧</m:t>
                                      </m:r>
                                    </m:sub>
                                  </m:sSub>
                                  <m:r>
                                    <a:rPr lang="en-US" i="1"/>
                                    <m:t>𝛽</m:t>
                                  </m:r>
                                </m:e>
                                <m:sub>
                                  <m:r>
                                    <a:rPr lang="en-US" i="1"/>
                                    <m:t>𝑧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i="1"/>
                                <m:t>1</m:t>
                              </m:r>
                            </m:e>
                            <m:e>
                              <m:r>
                                <a:rPr lang="en-US" i="1"/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 smtClean="0"/>
              </a:p>
              <a:p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Then we evaluate the Jacobian Matrix at (0,g) and find the eigenvalues</a:t>
                </a: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Our eigenvalues are:</a:t>
                </a:r>
              </a:p>
              <a:p>
                <a:pPr marL="0" indent="0">
                  <a:buNone/>
                </a:pPr>
                <a:endParaRPr lang="en-US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	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84308" y="1752599"/>
                <a:ext cx="10018713" cy="3124201"/>
              </a:xfrm>
              <a:blipFill rotWithShape="0">
                <a:blip r:embed="rId2"/>
                <a:stretch>
                  <a:fillRect l="-1521" t="-15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39611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0"/>
            <a:ext cx="10018713" cy="1752599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Stability – Imaginary Eigenvalues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84309" y="1091407"/>
                <a:ext cx="10018713" cy="3124201"/>
              </a:xfrm>
            </p:spPr>
            <p:txBody>
              <a:bodyPr/>
              <a:lstStyle/>
              <a:p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&lt;4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</m:oMath>
                </a14:m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we get imaginary eigenvalues </a:t>
                </a:r>
              </a:p>
              <a:p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Phase Portrait will spiral in </a:t>
                </a:r>
              </a:p>
              <a:p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Thus we have stability at (0,g)</a:t>
                </a: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84309" y="1091407"/>
                <a:ext cx="10018713" cy="3124201"/>
              </a:xfrm>
              <a:blipFill rotWithShape="0">
                <a:blip r:embed="rId2"/>
                <a:stretch>
                  <a:fillRect l="-1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5068" y="2653508"/>
            <a:ext cx="4255559" cy="4204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1042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0"/>
            <a:ext cx="10018713" cy="1752599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Stability – Real Eigenvalues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84309" y="1091407"/>
                <a:ext cx="10018713" cy="3124201"/>
              </a:xfrm>
            </p:spPr>
            <p:txBody>
              <a:bodyPr/>
              <a:lstStyle/>
              <a:p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&gt;4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</m:oMath>
                </a14:m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we get real eigenvalues </a:t>
                </a:r>
              </a:p>
              <a:p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/>
                        </m:ctrlPr>
                      </m:sSubPr>
                      <m:e>
                        <m:sSub>
                          <m:sSubPr>
                            <m:ctrlPr>
                              <a:rPr lang="en-US" i="1"/>
                            </m:ctrlPr>
                          </m:sSubPr>
                          <m:e>
                            <m:r>
                              <a:rPr lang="en-US" i="1"/>
                              <m:t>𝛼</m:t>
                            </m:r>
                          </m:e>
                          <m:sub>
                            <m:r>
                              <a:rPr lang="en-US" i="1"/>
                              <m:t>𝑧</m:t>
                            </m:r>
                          </m:sub>
                        </m:sSub>
                        <m:r>
                          <a:rPr lang="en-US" i="1"/>
                          <m:t>&lt; </m:t>
                        </m:r>
                        <m:rad>
                          <m:radPr>
                            <m:degHide m:val="on"/>
                            <m:ctrlPr>
                              <a:rPr lang="en-US" i="1"/>
                            </m:ctrlPr>
                          </m:radPr>
                          <m:deg/>
                          <m:e>
                            <m:sSub>
                              <m:sSubPr>
                                <m:ctrlPr>
                                  <a:rPr lang="en-US" i="1"/>
                                </m:ctrlPr>
                              </m:sSubPr>
                              <m:e>
                                <m:r>
                                  <a:rPr lang="en-US" i="1"/>
                                  <m:t>𝛼</m:t>
                                </m:r>
                              </m:e>
                              <m:sub>
                                <m:r>
                                  <a:rPr lang="en-US" i="1"/>
                                  <m:t>𝑧</m:t>
                                </m:r>
                              </m:sub>
                            </m:sSub>
                          </m:e>
                        </m:rad>
                        <m:rad>
                          <m:radPr>
                            <m:degHide m:val="on"/>
                            <m:ctrlPr>
                              <a:rPr lang="en-US" i="1"/>
                            </m:ctrlPr>
                          </m:radPr>
                          <m:deg/>
                          <m:e>
                            <m:sSub>
                              <m:sSubPr>
                                <m:ctrlPr>
                                  <a:rPr lang="en-US" i="1"/>
                                </m:ctrlPr>
                              </m:sSubPr>
                              <m:e>
                                <m:r>
                                  <a:rPr lang="en-US" i="1"/>
                                  <m:t>𝛼</m:t>
                                </m:r>
                              </m:e>
                              <m:sub>
                                <m:r>
                                  <a:rPr lang="en-US" i="1"/>
                                  <m:t>𝑧</m:t>
                                </m:r>
                              </m:sub>
                            </m:sSub>
                            <m:r>
                              <a:rPr lang="en-US" i="1"/>
                              <m:t>− </m:t>
                            </m:r>
                            <m:r>
                              <a:rPr lang="en-US" i="1"/>
                              <m:t>𝛽</m:t>
                            </m:r>
                          </m:e>
                        </m:rad>
                      </m:e>
                      <m:sub>
                        <m:r>
                          <a:rPr lang="en-US" i="1"/>
                          <m:t>𝑧</m:t>
                        </m:r>
                      </m:sub>
                    </m:sSub>
                  </m:oMath>
                </a14:m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both eigenvalues &lt; 0</a:t>
                </a:r>
              </a:p>
              <a:p>
                <a:endParaRPr lang="en-US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84309" y="1091407"/>
                <a:ext cx="10018713" cy="3124201"/>
              </a:xfrm>
              <a:blipFill rotWithShape="0">
                <a:blip r:embed="rId2"/>
                <a:stretch>
                  <a:fillRect l="-1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43497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0"/>
            <a:ext cx="10018713" cy="1752599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Stability – Real Eigenvalues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84309" y="1091407"/>
                <a:ext cx="10018713" cy="3124201"/>
              </a:xfrm>
            </p:spPr>
            <p:txBody>
              <a:bodyPr/>
              <a:lstStyle/>
              <a:p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/>
                        </m:ctrlPr>
                      </m:sSubPr>
                      <m:e>
                        <m:sSub>
                          <m:sSubPr>
                            <m:ctrlPr>
                              <a:rPr lang="en-US" i="1"/>
                            </m:ctrlPr>
                          </m:sSubPr>
                          <m:e>
                            <m:r>
                              <a:rPr lang="en-US" i="1"/>
                              <m:t>𝛼</m:t>
                            </m:r>
                          </m:e>
                          <m:sub>
                            <m:r>
                              <a:rPr lang="en-US" i="1"/>
                              <m:t>𝑧</m:t>
                            </m:r>
                          </m:sub>
                        </m:sSub>
                        <m:r>
                          <a:rPr lang="en-US" i="1"/>
                          <m:t>&lt; </m:t>
                        </m:r>
                        <m:rad>
                          <m:radPr>
                            <m:degHide m:val="on"/>
                            <m:ctrlPr>
                              <a:rPr lang="en-US" i="1"/>
                            </m:ctrlPr>
                          </m:radPr>
                          <m:deg/>
                          <m:e>
                            <m:sSub>
                              <m:sSubPr>
                                <m:ctrlPr>
                                  <a:rPr lang="en-US" i="1"/>
                                </m:ctrlPr>
                              </m:sSubPr>
                              <m:e>
                                <m:r>
                                  <a:rPr lang="en-US" i="1"/>
                                  <m:t>𝛼</m:t>
                                </m:r>
                              </m:e>
                              <m:sub>
                                <m:r>
                                  <a:rPr lang="en-US" i="1"/>
                                  <m:t>𝑧</m:t>
                                </m:r>
                              </m:sub>
                            </m:sSub>
                          </m:e>
                        </m:rad>
                        <m:rad>
                          <m:radPr>
                            <m:degHide m:val="on"/>
                            <m:ctrlPr>
                              <a:rPr lang="en-US" i="1"/>
                            </m:ctrlPr>
                          </m:radPr>
                          <m:deg/>
                          <m:e>
                            <m:sSub>
                              <m:sSubPr>
                                <m:ctrlPr>
                                  <a:rPr lang="en-US" i="1"/>
                                </m:ctrlPr>
                              </m:sSubPr>
                              <m:e>
                                <m:r>
                                  <a:rPr lang="en-US" i="1"/>
                                  <m:t>𝛼</m:t>
                                </m:r>
                              </m:e>
                              <m:sub>
                                <m:r>
                                  <a:rPr lang="en-US" i="1"/>
                                  <m:t>𝑧</m:t>
                                </m:r>
                              </m:sub>
                            </m:sSub>
                            <m:r>
                              <a:rPr lang="en-US" i="1"/>
                              <m:t>− </m:t>
                            </m:r>
                            <m:r>
                              <a:rPr lang="en-US" i="1"/>
                              <m:t>𝛽</m:t>
                            </m:r>
                          </m:e>
                        </m:rad>
                      </m:e>
                      <m:sub>
                        <m:r>
                          <a:rPr lang="en-US" i="1"/>
                          <m:t>𝑧</m:t>
                        </m:r>
                      </m:sub>
                    </m:sSub>
                  </m:oMath>
                </a14:m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we get one eigenvalue &lt; 0 while the other is &gt; 0</a:t>
                </a:r>
              </a:p>
              <a:p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Thus our phase portrait is a saddle point that </a:t>
                </a:r>
                <a:r>
                  <a:rPr lang="en-US" smtClean="0">
                    <a:latin typeface="Arial" panose="020B0604020202020204" pitchFamily="34" charset="0"/>
                    <a:cs typeface="Arial" panose="020B0604020202020204" pitchFamily="34" charset="0"/>
                  </a:rPr>
                  <a:t>is stable </a:t>
                </a:r>
                <a:endParaRPr lang="en-US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84309" y="1091407"/>
                <a:ext cx="10018713" cy="3124201"/>
              </a:xfrm>
              <a:blipFill rotWithShape="0">
                <a:blip r:embed="rId2"/>
                <a:stretch>
                  <a:fillRect l="-1521" r="-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86722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3183</TotalTime>
  <Words>121</Words>
  <Application>Microsoft Office PowerPoint</Application>
  <PresentationFormat>Widescreen</PresentationFormat>
  <Paragraphs>76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Cambria Math</vt:lpstr>
      <vt:lpstr>Corbel</vt:lpstr>
      <vt:lpstr>Parallax</vt:lpstr>
      <vt:lpstr>Nonlinear Dynamical System in Humanoid Robots</vt:lpstr>
      <vt:lpstr>Background</vt:lpstr>
      <vt:lpstr>Dynamical System</vt:lpstr>
      <vt:lpstr>Dynamical System Cont.</vt:lpstr>
      <vt:lpstr>Gaussian Kernel </vt:lpstr>
      <vt:lpstr>Stability</vt:lpstr>
      <vt:lpstr>Stability – Imaginary Eigenvalues</vt:lpstr>
      <vt:lpstr>Stability – Real Eigenvalues</vt:lpstr>
      <vt:lpstr>Stability – Real Eigenvalues</vt:lpstr>
      <vt:lpstr>Experiments</vt:lpstr>
      <vt:lpstr>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a nonlinear dynamical system to imitate movement in Humanoid Robots</dc:title>
  <dc:creator>Microsoft account</dc:creator>
  <cp:lastModifiedBy>Microsoft account</cp:lastModifiedBy>
  <cp:revision>27</cp:revision>
  <dcterms:created xsi:type="dcterms:W3CDTF">2016-04-25T20:28:40Z</dcterms:created>
  <dcterms:modified xsi:type="dcterms:W3CDTF">2016-04-28T01:31:40Z</dcterms:modified>
</cp:coreProperties>
</file>