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3DCF-3FA2-4AC5-8216-DA4F034D93EE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CE82-EF6B-4EE2-BBD6-33CFC5D6E03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3DCF-3FA2-4AC5-8216-DA4F034D93EE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CE82-EF6B-4EE2-BBD6-33CFC5D6E0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3DCF-3FA2-4AC5-8216-DA4F034D93EE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CE82-EF6B-4EE2-BBD6-33CFC5D6E0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3DCF-3FA2-4AC5-8216-DA4F034D93EE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CE82-EF6B-4EE2-BBD6-33CFC5D6E03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3DCF-3FA2-4AC5-8216-DA4F034D93EE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CE82-EF6B-4EE2-BBD6-33CFC5D6E0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3DCF-3FA2-4AC5-8216-DA4F034D93EE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CE82-EF6B-4EE2-BBD6-33CFC5D6E03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3DCF-3FA2-4AC5-8216-DA4F034D93EE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CE82-EF6B-4EE2-BBD6-33CFC5D6E03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3DCF-3FA2-4AC5-8216-DA4F034D93EE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CE82-EF6B-4EE2-BBD6-33CFC5D6E0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3DCF-3FA2-4AC5-8216-DA4F034D93EE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CE82-EF6B-4EE2-BBD6-33CFC5D6E0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3DCF-3FA2-4AC5-8216-DA4F034D93EE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CE82-EF6B-4EE2-BBD6-33CFC5D6E0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3DCF-3FA2-4AC5-8216-DA4F034D93EE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CE82-EF6B-4EE2-BBD6-33CFC5D6E03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6A3DCF-3FA2-4AC5-8216-DA4F034D93EE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66CE82-EF6B-4EE2-BBD6-33CFC5D6E03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304800" y="76200"/>
            <a:ext cx="8534400" cy="990600"/>
          </a:xfrm>
          <a:prstGeom prst="snip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11525" y="22860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schemeClr val="bg2"/>
                </a:solidFill>
              </a:rPr>
              <a:t>Flower classification </a:t>
            </a:r>
          </a:p>
          <a:p>
            <a:pPr algn="ctr"/>
            <a:r>
              <a:rPr lang="sr-Latn-RS" sz="1400" dirty="0" smtClean="0">
                <a:solidFill>
                  <a:schemeClr val="bg2"/>
                </a:solidFill>
              </a:rPr>
              <a:t>with HOG and SVM</a:t>
            </a:r>
            <a:endParaRPr lang="en-GB" sz="1400" dirty="0"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6096000"/>
            <a:ext cx="8534400" cy="6096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624840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chemeClr val="bg2"/>
                </a:solidFill>
              </a:rPr>
              <a:t>Student: Arpad Varga Šomođi SW-35/2016</a:t>
            </a:r>
            <a:endParaRPr lang="en-GB" sz="1400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62484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sz="1400" dirty="0" smtClean="0">
                <a:solidFill>
                  <a:schemeClr val="bg2"/>
                </a:solidFill>
              </a:rPr>
              <a:t>Soft</a:t>
            </a:r>
            <a:r>
              <a:rPr lang="sr-Latn-RS" sz="1400" dirty="0" smtClean="0"/>
              <a:t> </a:t>
            </a:r>
            <a:r>
              <a:rPr lang="sr-Latn-RS" sz="1400" dirty="0" smtClean="0">
                <a:solidFill>
                  <a:schemeClr val="bg2"/>
                </a:solidFill>
              </a:rPr>
              <a:t>computing</a:t>
            </a:r>
            <a:endParaRPr lang="en-GB" sz="1400" dirty="0">
              <a:solidFill>
                <a:schemeClr val="bg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200" y="1222176"/>
            <a:ext cx="2514600" cy="304801"/>
            <a:chOff x="457200" y="1524000"/>
            <a:chExt cx="2514600" cy="304801"/>
          </a:xfrm>
        </p:grpSpPr>
        <p:sp>
          <p:nvSpPr>
            <p:cNvPr id="10" name="Rectangle 9"/>
            <p:cNvSpPr/>
            <p:nvPr/>
          </p:nvSpPr>
          <p:spPr>
            <a:xfrm>
              <a:off x="457200" y="1524000"/>
              <a:ext cx="2514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" y="1524001"/>
              <a:ext cx="23622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bg1"/>
                  </a:solidFill>
                </a:rPr>
                <a:t>Problem Description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172200" y="1222177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57200" y="1676400"/>
            <a:ext cx="2514600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Problem consists of recognizing different types of flowers on the given pictures.</a:t>
            </a:r>
            <a:r>
              <a:rPr lang="hu-HU" sz="1000" b="1" dirty="0" smtClean="0"/>
              <a:t>There are 5 types of flowers in the train and test dataset: Snowdrop, LilyValley, Bluebell, Tigerlily</a:t>
            </a:r>
            <a:r>
              <a:rPr lang="en-US" sz="1000" b="1" dirty="0" smtClean="0"/>
              <a:t> and </a:t>
            </a:r>
            <a:r>
              <a:rPr lang="hu-HU" sz="1000" b="1" dirty="0" smtClean="0"/>
              <a:t>​Fritillary.</a:t>
            </a:r>
            <a:endParaRPr lang="en-GB" sz="1000" b="1" dirty="0" smtClean="0"/>
          </a:p>
          <a:p>
            <a:pPr algn="ctr"/>
            <a:r>
              <a:rPr lang="en-US" sz="1000" b="1" dirty="0" smtClean="0"/>
              <a:t>The goal is to achieve an accuracy better than 55% on the test dataset.</a:t>
            </a:r>
            <a:endParaRPr lang="en-GB" sz="10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0400"/>
            <a:ext cx="2514600" cy="24094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457200" y="564003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i="1" dirty="0" smtClean="0"/>
              <a:t>An example image from each flower class</a:t>
            </a:r>
            <a:endParaRPr lang="en-GB" sz="1000" i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3294572" y="2517337"/>
            <a:ext cx="2514600" cy="304801"/>
            <a:chOff x="3297448" y="1222176"/>
            <a:chExt cx="2514600" cy="304801"/>
          </a:xfrm>
        </p:grpSpPr>
        <p:sp>
          <p:nvSpPr>
            <p:cNvPr id="14" name="Rectangle 13"/>
            <p:cNvSpPr/>
            <p:nvPr/>
          </p:nvSpPr>
          <p:spPr>
            <a:xfrm>
              <a:off x="3297448" y="1222177"/>
              <a:ext cx="2514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88025" y="1222176"/>
              <a:ext cx="23622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chemeClr val="bg1"/>
                  </a:solidFill>
                </a:rPr>
                <a:t>Methodology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14699" y="2912114"/>
            <a:ext cx="2494473" cy="3016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00" b="1" dirty="0" smtClean="0"/>
              <a:t>As the first step we load every image from the train and test dataset and resize all of them to the same dimensions (520x520). </a:t>
            </a:r>
            <a:endParaRPr lang="en-US" sz="1000" b="1" dirty="0" smtClean="0"/>
          </a:p>
          <a:p>
            <a:pPr algn="ctr"/>
            <a:endParaRPr lang="hu-HU" sz="1000" b="1" dirty="0" smtClean="0"/>
          </a:p>
          <a:p>
            <a:pPr algn="ctr"/>
            <a:r>
              <a:rPr lang="en-GB" sz="1000" b="1" dirty="0" smtClean="0"/>
              <a:t>For feature extraction of each image, we use a HOG descriptor, with a cell size of 24x24 pixels. For each cell we calculate the histogram of gradients with 20 intervals, each interval contains 9 degrees (0,9,18,...,171, 180), and then we  normalize  the results on a block sized 6x6 cells.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sz="1000" b="1" dirty="0" smtClean="0"/>
              <a:t>The next step is to use the thus obtained  features to train an SVM classifier with linear kernel, and with the trained classifier we can now predict </a:t>
            </a:r>
            <a:endParaRPr lang="en-US" sz="1000" b="1" dirty="0"/>
          </a:p>
        </p:txBody>
      </p:sp>
      <p:pic>
        <p:nvPicPr>
          <p:cNvPr id="1026" name="Picture 2" descr="Automatic system for facial expression recognition based histogram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3035" b="4713"/>
          <a:stretch/>
        </p:blipFill>
        <p:spPr bwMode="auto">
          <a:xfrm>
            <a:off x="6172200" y="2912114"/>
            <a:ext cx="2514600" cy="284729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2200" y="5759410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HOG visualized</a:t>
            </a:r>
          </a:p>
        </p:txBody>
      </p:sp>
      <p:pic>
        <p:nvPicPr>
          <p:cNvPr id="1028" name="Picture 4" descr="Support Vector Machine (SVM) Algorithm - Javatpoin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" r="2325"/>
          <a:stretch/>
        </p:blipFill>
        <p:spPr bwMode="auto">
          <a:xfrm>
            <a:off x="3264092" y="1222177"/>
            <a:ext cx="2557462" cy="12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248400" y="1222177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Results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600" y="1260474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Support Vector Machines</a:t>
            </a:r>
          </a:p>
          <a:p>
            <a:pPr algn="ctr"/>
            <a:r>
              <a:rPr lang="en-US" sz="1000" i="1" dirty="0" smtClean="0"/>
              <a:t>(SVM)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72200" y="1676400"/>
            <a:ext cx="2514600" cy="106953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The training was performed on 320 images from the training set.</a:t>
            </a:r>
            <a:br>
              <a:rPr lang="en-GB" sz="1000" b="1" dirty="0" smtClean="0">
                <a:solidFill>
                  <a:schemeClr val="tx1"/>
                </a:solidFill>
              </a:rPr>
            </a:br>
            <a:r>
              <a:rPr lang="en-GB" sz="1000" b="1" dirty="0" smtClean="0">
                <a:solidFill>
                  <a:schemeClr val="tx1"/>
                </a:solidFill>
              </a:rPr>
              <a:t>The classification was performed on 80 images from the test set and the achieved accuracy was 61.25%.</a:t>
            </a:r>
            <a:endParaRPr lang="en-GB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196</TotalTime>
  <Words>210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P4</dc:creator>
  <cp:lastModifiedBy>P4</cp:lastModifiedBy>
  <cp:revision>14</cp:revision>
  <dcterms:created xsi:type="dcterms:W3CDTF">2020-07-01T11:23:49Z</dcterms:created>
  <dcterms:modified xsi:type="dcterms:W3CDTF">2020-07-01T14:43:41Z</dcterms:modified>
</cp:coreProperties>
</file>