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672DBD-7677-461B-8EE1-8EAF1C256FE7}" type="datetimeFigureOut">
              <a:rPr lang="en-US" smtClean="0"/>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33761-322E-40E6-B0A9-55723BC06A70}" type="slidenum">
              <a:rPr lang="en-US" smtClean="0"/>
              <a:t>‹#›</a:t>
            </a:fld>
            <a:endParaRPr lang="en-US"/>
          </a:p>
        </p:txBody>
      </p:sp>
    </p:spTree>
    <p:extLst>
      <p:ext uri="{BB962C8B-B14F-4D97-AF65-F5344CB8AC3E}">
        <p14:creationId xmlns:p14="http://schemas.microsoft.com/office/powerpoint/2010/main" val="331938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672DBD-7677-461B-8EE1-8EAF1C256FE7}" type="datetimeFigureOut">
              <a:rPr lang="en-US" smtClean="0"/>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33761-322E-40E6-B0A9-55723BC06A70}" type="slidenum">
              <a:rPr lang="en-US" smtClean="0"/>
              <a:t>‹#›</a:t>
            </a:fld>
            <a:endParaRPr lang="en-US"/>
          </a:p>
        </p:txBody>
      </p:sp>
    </p:spTree>
    <p:extLst>
      <p:ext uri="{BB962C8B-B14F-4D97-AF65-F5344CB8AC3E}">
        <p14:creationId xmlns:p14="http://schemas.microsoft.com/office/powerpoint/2010/main" val="199350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672DBD-7677-461B-8EE1-8EAF1C256FE7}" type="datetimeFigureOut">
              <a:rPr lang="en-US" smtClean="0"/>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33761-322E-40E6-B0A9-55723BC06A7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1677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672DBD-7677-461B-8EE1-8EAF1C256FE7}" type="datetimeFigureOut">
              <a:rPr lang="en-US" smtClean="0"/>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33761-322E-40E6-B0A9-55723BC06A70}" type="slidenum">
              <a:rPr lang="en-US" smtClean="0"/>
              <a:t>‹#›</a:t>
            </a:fld>
            <a:endParaRPr lang="en-US"/>
          </a:p>
        </p:txBody>
      </p:sp>
    </p:spTree>
    <p:extLst>
      <p:ext uri="{BB962C8B-B14F-4D97-AF65-F5344CB8AC3E}">
        <p14:creationId xmlns:p14="http://schemas.microsoft.com/office/powerpoint/2010/main" val="3882576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672DBD-7677-461B-8EE1-8EAF1C256FE7}" type="datetimeFigureOut">
              <a:rPr lang="en-US" smtClean="0"/>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33761-322E-40E6-B0A9-55723BC06A7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108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672DBD-7677-461B-8EE1-8EAF1C256FE7}" type="datetimeFigureOut">
              <a:rPr lang="en-US" smtClean="0"/>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33761-322E-40E6-B0A9-55723BC06A70}" type="slidenum">
              <a:rPr lang="en-US" smtClean="0"/>
              <a:t>‹#›</a:t>
            </a:fld>
            <a:endParaRPr lang="en-US"/>
          </a:p>
        </p:txBody>
      </p:sp>
    </p:spTree>
    <p:extLst>
      <p:ext uri="{BB962C8B-B14F-4D97-AF65-F5344CB8AC3E}">
        <p14:creationId xmlns:p14="http://schemas.microsoft.com/office/powerpoint/2010/main" val="1275930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672DBD-7677-461B-8EE1-8EAF1C256FE7}" type="datetimeFigureOut">
              <a:rPr lang="en-US" smtClean="0"/>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33761-322E-40E6-B0A9-55723BC06A70}" type="slidenum">
              <a:rPr lang="en-US" smtClean="0"/>
              <a:t>‹#›</a:t>
            </a:fld>
            <a:endParaRPr lang="en-US"/>
          </a:p>
        </p:txBody>
      </p:sp>
    </p:spTree>
    <p:extLst>
      <p:ext uri="{BB962C8B-B14F-4D97-AF65-F5344CB8AC3E}">
        <p14:creationId xmlns:p14="http://schemas.microsoft.com/office/powerpoint/2010/main" val="1414165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672DBD-7677-461B-8EE1-8EAF1C256FE7}" type="datetimeFigureOut">
              <a:rPr lang="en-US" smtClean="0"/>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33761-322E-40E6-B0A9-55723BC06A70}" type="slidenum">
              <a:rPr lang="en-US" smtClean="0"/>
              <a:t>‹#›</a:t>
            </a:fld>
            <a:endParaRPr lang="en-US"/>
          </a:p>
        </p:txBody>
      </p:sp>
    </p:spTree>
    <p:extLst>
      <p:ext uri="{BB962C8B-B14F-4D97-AF65-F5344CB8AC3E}">
        <p14:creationId xmlns:p14="http://schemas.microsoft.com/office/powerpoint/2010/main" val="342630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672DBD-7677-461B-8EE1-8EAF1C256FE7}" type="datetimeFigureOut">
              <a:rPr lang="en-US" smtClean="0"/>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33761-322E-40E6-B0A9-55723BC06A70}" type="slidenum">
              <a:rPr lang="en-US" smtClean="0"/>
              <a:t>‹#›</a:t>
            </a:fld>
            <a:endParaRPr lang="en-US"/>
          </a:p>
        </p:txBody>
      </p:sp>
    </p:spTree>
    <p:extLst>
      <p:ext uri="{BB962C8B-B14F-4D97-AF65-F5344CB8AC3E}">
        <p14:creationId xmlns:p14="http://schemas.microsoft.com/office/powerpoint/2010/main" val="343566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672DBD-7677-461B-8EE1-8EAF1C256FE7}" type="datetimeFigureOut">
              <a:rPr lang="en-US" smtClean="0"/>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33761-322E-40E6-B0A9-55723BC06A70}" type="slidenum">
              <a:rPr lang="en-US" smtClean="0"/>
              <a:t>‹#›</a:t>
            </a:fld>
            <a:endParaRPr lang="en-US"/>
          </a:p>
        </p:txBody>
      </p:sp>
    </p:spTree>
    <p:extLst>
      <p:ext uri="{BB962C8B-B14F-4D97-AF65-F5344CB8AC3E}">
        <p14:creationId xmlns:p14="http://schemas.microsoft.com/office/powerpoint/2010/main" val="91072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72DBD-7677-461B-8EE1-8EAF1C256FE7}" type="datetimeFigureOut">
              <a:rPr lang="en-US" smtClean="0"/>
              <a:t>23-Feb-23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33761-322E-40E6-B0A9-55723BC06A70}" type="slidenum">
              <a:rPr lang="en-US" smtClean="0"/>
              <a:t>‹#›</a:t>
            </a:fld>
            <a:endParaRPr lang="en-US"/>
          </a:p>
        </p:txBody>
      </p:sp>
    </p:spTree>
    <p:extLst>
      <p:ext uri="{BB962C8B-B14F-4D97-AF65-F5344CB8AC3E}">
        <p14:creationId xmlns:p14="http://schemas.microsoft.com/office/powerpoint/2010/main" val="67427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672DBD-7677-461B-8EE1-8EAF1C256FE7}" type="datetimeFigureOut">
              <a:rPr lang="en-US" smtClean="0"/>
              <a:t>23-Feb-23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433761-322E-40E6-B0A9-55723BC06A70}" type="slidenum">
              <a:rPr lang="en-US" smtClean="0"/>
              <a:t>‹#›</a:t>
            </a:fld>
            <a:endParaRPr lang="en-US"/>
          </a:p>
        </p:txBody>
      </p:sp>
    </p:spTree>
    <p:extLst>
      <p:ext uri="{BB962C8B-B14F-4D97-AF65-F5344CB8AC3E}">
        <p14:creationId xmlns:p14="http://schemas.microsoft.com/office/powerpoint/2010/main" val="90116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672DBD-7677-461B-8EE1-8EAF1C256FE7}" type="datetimeFigureOut">
              <a:rPr lang="en-US" smtClean="0"/>
              <a:t>23-Feb-23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33761-322E-40E6-B0A9-55723BC06A70}" type="slidenum">
              <a:rPr lang="en-US" smtClean="0"/>
              <a:t>‹#›</a:t>
            </a:fld>
            <a:endParaRPr lang="en-US"/>
          </a:p>
        </p:txBody>
      </p:sp>
    </p:spTree>
    <p:extLst>
      <p:ext uri="{BB962C8B-B14F-4D97-AF65-F5344CB8AC3E}">
        <p14:creationId xmlns:p14="http://schemas.microsoft.com/office/powerpoint/2010/main" val="41677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72DBD-7677-461B-8EE1-8EAF1C256FE7}" type="datetimeFigureOut">
              <a:rPr lang="en-US" smtClean="0"/>
              <a:t>23-Feb-23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433761-322E-40E6-B0A9-55723BC06A70}" type="slidenum">
              <a:rPr lang="en-US" smtClean="0"/>
              <a:t>‹#›</a:t>
            </a:fld>
            <a:endParaRPr lang="en-US"/>
          </a:p>
        </p:txBody>
      </p:sp>
    </p:spTree>
    <p:extLst>
      <p:ext uri="{BB962C8B-B14F-4D97-AF65-F5344CB8AC3E}">
        <p14:creationId xmlns:p14="http://schemas.microsoft.com/office/powerpoint/2010/main" val="134527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672DBD-7677-461B-8EE1-8EAF1C256FE7}" type="datetimeFigureOut">
              <a:rPr lang="en-US" smtClean="0"/>
              <a:t>23-Feb-23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33761-322E-40E6-B0A9-55723BC06A70}" type="slidenum">
              <a:rPr lang="en-US" smtClean="0"/>
              <a:t>‹#›</a:t>
            </a:fld>
            <a:endParaRPr lang="en-US"/>
          </a:p>
        </p:txBody>
      </p:sp>
    </p:spTree>
    <p:extLst>
      <p:ext uri="{BB962C8B-B14F-4D97-AF65-F5344CB8AC3E}">
        <p14:creationId xmlns:p14="http://schemas.microsoft.com/office/powerpoint/2010/main" val="367002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672DBD-7677-461B-8EE1-8EAF1C256FE7}" type="datetimeFigureOut">
              <a:rPr lang="en-US" smtClean="0"/>
              <a:t>23-Feb-23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33761-322E-40E6-B0A9-55723BC06A70}" type="slidenum">
              <a:rPr lang="en-US" smtClean="0"/>
              <a:t>‹#›</a:t>
            </a:fld>
            <a:endParaRPr lang="en-US"/>
          </a:p>
        </p:txBody>
      </p:sp>
    </p:spTree>
    <p:extLst>
      <p:ext uri="{BB962C8B-B14F-4D97-AF65-F5344CB8AC3E}">
        <p14:creationId xmlns:p14="http://schemas.microsoft.com/office/powerpoint/2010/main" val="185604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672DBD-7677-461B-8EE1-8EAF1C256FE7}" type="datetimeFigureOut">
              <a:rPr lang="en-US" smtClean="0"/>
              <a:t>23-Feb-23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433761-322E-40E6-B0A9-55723BC06A70}" type="slidenum">
              <a:rPr lang="en-US" smtClean="0"/>
              <a:t>‹#›</a:t>
            </a:fld>
            <a:endParaRPr lang="en-US"/>
          </a:p>
        </p:txBody>
      </p:sp>
    </p:spTree>
    <p:extLst>
      <p:ext uri="{BB962C8B-B14F-4D97-AF65-F5344CB8AC3E}">
        <p14:creationId xmlns:p14="http://schemas.microsoft.com/office/powerpoint/2010/main" val="6145092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35FD-51F5-5BAA-AC81-FBFA83FA6C1E}"/>
              </a:ext>
            </a:extLst>
          </p:cNvPr>
          <p:cNvSpPr>
            <a:spLocks noGrp="1"/>
          </p:cNvSpPr>
          <p:nvPr>
            <p:ph type="ctrTitle"/>
          </p:nvPr>
        </p:nvSpPr>
        <p:spPr/>
        <p:txBody>
          <a:bodyPr/>
          <a:lstStyle/>
          <a:p>
            <a:r>
              <a:rPr lang="en-US" dirty="0"/>
              <a:t>Black Friday</a:t>
            </a:r>
          </a:p>
        </p:txBody>
      </p:sp>
      <p:sp>
        <p:nvSpPr>
          <p:cNvPr id="3" name="Subtitle 2">
            <a:extLst>
              <a:ext uri="{FF2B5EF4-FFF2-40B4-BE49-F238E27FC236}">
                <a16:creationId xmlns:a16="http://schemas.microsoft.com/office/drawing/2014/main" id="{03667C13-9C89-2554-0492-10186601F159}"/>
              </a:ext>
            </a:extLst>
          </p:cNvPr>
          <p:cNvSpPr>
            <a:spLocks noGrp="1"/>
          </p:cNvSpPr>
          <p:nvPr>
            <p:ph type="subTitle" idx="1"/>
          </p:nvPr>
        </p:nvSpPr>
        <p:spPr/>
        <p:txBody>
          <a:bodyPr>
            <a:normAutofit fontScale="85000" lnSpcReduction="20000"/>
          </a:bodyPr>
          <a:lstStyle/>
          <a:p>
            <a:r>
              <a:rPr lang="en-US" dirty="0"/>
              <a:t>A retail company “ABC Private Limited” wants to understand the customer purchase routine against various products of different categories. They have shared summary of various customers for selected high volume products from last month. The data set also contains customer-</a:t>
            </a:r>
            <a:r>
              <a:rPr lang="en-US" dirty="0" err="1"/>
              <a:t>demograhics</a:t>
            </a:r>
            <a:r>
              <a:rPr lang="en-US" dirty="0"/>
              <a:t>, product details and total purchase amount from last month.</a:t>
            </a:r>
          </a:p>
        </p:txBody>
      </p:sp>
    </p:spTree>
    <p:extLst>
      <p:ext uri="{BB962C8B-B14F-4D97-AF65-F5344CB8AC3E}">
        <p14:creationId xmlns:p14="http://schemas.microsoft.com/office/powerpoint/2010/main" val="2131790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C6B2-F886-420D-D3B4-40FCB17FA9A2}"/>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895AE3FD-ACF8-01EE-D3AE-8BE607EE6988}"/>
              </a:ext>
            </a:extLst>
          </p:cNvPr>
          <p:cNvSpPr>
            <a:spLocks noGrp="1"/>
          </p:cNvSpPr>
          <p:nvPr>
            <p:ph idx="1"/>
          </p:nvPr>
        </p:nvSpPr>
        <p:spPr/>
        <p:txBody>
          <a:bodyPr>
            <a:normAutofit/>
          </a:bodyPr>
          <a:lstStyle/>
          <a:p>
            <a:pPr marL="0" indent="0">
              <a:buNone/>
            </a:pPr>
            <a:r>
              <a:rPr lang="en-US" dirty="0"/>
              <a:t>• Among all these five models, Random Forest is giving good accuracy on train data and test data. </a:t>
            </a:r>
          </a:p>
          <a:p>
            <a:pPr marL="0" indent="0">
              <a:buNone/>
            </a:pPr>
            <a:endParaRPr lang="en-US" dirty="0"/>
          </a:p>
          <a:p>
            <a:pPr marL="0" indent="0">
              <a:buNone/>
            </a:pPr>
            <a:r>
              <a:rPr lang="en-US" dirty="0"/>
              <a:t>• Ada Boost also is giving some good accuracy. </a:t>
            </a:r>
          </a:p>
          <a:p>
            <a:pPr marL="0" indent="0">
              <a:buNone/>
            </a:pPr>
            <a:endParaRPr lang="en-US" dirty="0"/>
          </a:p>
          <a:p>
            <a:pPr marL="0" indent="0">
              <a:buNone/>
            </a:pPr>
            <a:r>
              <a:rPr lang="en-US" dirty="0"/>
              <a:t>• We will do hyperparameter tuning for these two models. </a:t>
            </a:r>
          </a:p>
          <a:p>
            <a:pPr marL="0" indent="0">
              <a:buNone/>
            </a:pPr>
            <a:endParaRPr lang="en-US" dirty="0"/>
          </a:p>
          <a:p>
            <a:pPr marL="0" indent="0">
              <a:buNone/>
            </a:pPr>
            <a:r>
              <a:rPr lang="en-US" dirty="0"/>
              <a:t>• After doing hyperparameter tuning, Random Forest is giving good score. </a:t>
            </a:r>
          </a:p>
          <a:p>
            <a:pPr marL="0" indent="0">
              <a:buNone/>
            </a:pPr>
            <a:endParaRPr lang="en-US" dirty="0"/>
          </a:p>
          <a:p>
            <a:pPr marL="0" indent="0">
              <a:buNone/>
            </a:pPr>
            <a:r>
              <a:rPr lang="en-US" dirty="0"/>
              <a:t>• After doing hyperparameter tuning, AdaBoost is giving low score. </a:t>
            </a:r>
          </a:p>
        </p:txBody>
      </p:sp>
    </p:spTree>
    <p:extLst>
      <p:ext uri="{BB962C8B-B14F-4D97-AF65-F5344CB8AC3E}">
        <p14:creationId xmlns:p14="http://schemas.microsoft.com/office/powerpoint/2010/main" val="500491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F6E3-4F49-0960-6018-7C9C0021B3CD}"/>
              </a:ext>
            </a:extLst>
          </p:cNvPr>
          <p:cNvSpPr>
            <a:spLocks noGrp="1"/>
          </p:cNvSpPr>
          <p:nvPr>
            <p:ph type="title"/>
          </p:nvPr>
        </p:nvSpPr>
        <p:spPr/>
        <p:txBody>
          <a:bodyPr/>
          <a:lstStyle/>
          <a:p>
            <a:r>
              <a:rPr lang="en-US" dirty="0"/>
              <a:t>Model Saving:</a:t>
            </a:r>
          </a:p>
        </p:txBody>
      </p:sp>
      <p:sp>
        <p:nvSpPr>
          <p:cNvPr id="3" name="Content Placeholder 2">
            <a:extLst>
              <a:ext uri="{FF2B5EF4-FFF2-40B4-BE49-F238E27FC236}">
                <a16:creationId xmlns:a16="http://schemas.microsoft.com/office/drawing/2014/main" id="{747757D3-EA15-41BE-C026-03FFE1ED4497}"/>
              </a:ext>
            </a:extLst>
          </p:cNvPr>
          <p:cNvSpPr>
            <a:spLocks noGrp="1"/>
          </p:cNvSpPr>
          <p:nvPr>
            <p:ph idx="1"/>
          </p:nvPr>
        </p:nvSpPr>
        <p:spPr/>
        <p:txBody>
          <a:bodyPr/>
          <a:lstStyle/>
          <a:p>
            <a:pPr marL="0" indent="0">
              <a:buNone/>
            </a:pPr>
            <a:r>
              <a:rPr lang="en-US" dirty="0"/>
              <a:t>• Considering Random Forest for saving and further processing.</a:t>
            </a:r>
          </a:p>
          <a:p>
            <a:pPr marL="0" indent="0">
              <a:buNone/>
            </a:pPr>
            <a:r>
              <a:rPr lang="en-US" dirty="0"/>
              <a:t> </a:t>
            </a:r>
          </a:p>
          <a:p>
            <a:pPr marL="0" indent="0">
              <a:buNone/>
            </a:pPr>
            <a:r>
              <a:rPr lang="en-US" dirty="0"/>
              <a:t>• By using Pickle, we will save Random Forest.</a:t>
            </a:r>
          </a:p>
        </p:txBody>
      </p:sp>
    </p:spTree>
    <p:extLst>
      <p:ext uri="{BB962C8B-B14F-4D97-AF65-F5344CB8AC3E}">
        <p14:creationId xmlns:p14="http://schemas.microsoft.com/office/powerpoint/2010/main" val="154329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7F6B-914C-2D03-F23F-C0C993476E92}"/>
              </a:ext>
            </a:extLst>
          </p:cNvPr>
          <p:cNvSpPr>
            <a:spLocks noGrp="1"/>
          </p:cNvSpPr>
          <p:nvPr>
            <p:ph type="title"/>
          </p:nvPr>
        </p:nvSpPr>
        <p:spPr/>
        <p:txBody>
          <a:bodyPr/>
          <a:lstStyle/>
          <a:p>
            <a:r>
              <a:rPr lang="en-US" dirty="0"/>
              <a:t>Steps Taken:</a:t>
            </a:r>
          </a:p>
        </p:txBody>
      </p:sp>
      <p:sp>
        <p:nvSpPr>
          <p:cNvPr id="3" name="Content Placeholder 2">
            <a:extLst>
              <a:ext uri="{FF2B5EF4-FFF2-40B4-BE49-F238E27FC236}">
                <a16:creationId xmlns:a16="http://schemas.microsoft.com/office/drawing/2014/main" id="{8728BAAA-94CB-2AE5-1B70-BCD95A82CAE6}"/>
              </a:ext>
            </a:extLst>
          </p:cNvPr>
          <p:cNvSpPr>
            <a:spLocks noGrp="1"/>
          </p:cNvSpPr>
          <p:nvPr>
            <p:ph idx="1"/>
          </p:nvPr>
        </p:nvSpPr>
        <p:spPr/>
        <p:txBody>
          <a:bodyPr>
            <a:normAutofit/>
          </a:bodyPr>
          <a:lstStyle/>
          <a:p>
            <a:pPr marL="0" indent="0">
              <a:buNone/>
            </a:pPr>
            <a:r>
              <a:rPr lang="en-US" dirty="0"/>
              <a:t>• Importing important libraries for reading the dataset.</a:t>
            </a:r>
          </a:p>
          <a:p>
            <a:pPr marL="0" indent="0">
              <a:buNone/>
            </a:pPr>
            <a:r>
              <a:rPr lang="en-US" dirty="0"/>
              <a:t> </a:t>
            </a:r>
          </a:p>
          <a:p>
            <a:pPr marL="0" indent="0">
              <a:buNone/>
            </a:pPr>
            <a:r>
              <a:rPr lang="en-US" dirty="0"/>
              <a:t>• PANDAS And NUMPY</a:t>
            </a:r>
          </a:p>
          <a:p>
            <a:pPr marL="0" indent="0">
              <a:buNone/>
            </a:pPr>
            <a:r>
              <a:rPr lang="en-US" dirty="0"/>
              <a:t>											</a:t>
            </a:r>
          </a:p>
          <a:p>
            <a:pPr marL="0" indent="0">
              <a:buNone/>
            </a:pPr>
            <a:r>
              <a:rPr lang="en-US" dirty="0"/>
              <a:t>• Reading dataset and assigning data to a variable. </a:t>
            </a:r>
          </a:p>
          <a:p>
            <a:pPr marL="0" indent="0">
              <a:buNone/>
            </a:pPr>
            <a:endParaRPr lang="en-US" dirty="0"/>
          </a:p>
          <a:p>
            <a:pPr marL="0" indent="0">
              <a:buNone/>
            </a:pPr>
            <a:r>
              <a:rPr lang="en-US" dirty="0"/>
              <a:t>• After that checking for the null values. </a:t>
            </a:r>
          </a:p>
          <a:p>
            <a:pPr marL="0" indent="0">
              <a:buNone/>
            </a:pPr>
            <a:endParaRPr lang="en-US" dirty="0"/>
          </a:p>
          <a:p>
            <a:pPr marL="0" indent="0">
              <a:buNone/>
            </a:pPr>
            <a:r>
              <a:rPr lang="en-US" dirty="0"/>
              <a:t>• Some Nans are shown in two columns of dataset. </a:t>
            </a:r>
          </a:p>
        </p:txBody>
      </p:sp>
    </p:spTree>
    <p:extLst>
      <p:ext uri="{BB962C8B-B14F-4D97-AF65-F5344CB8AC3E}">
        <p14:creationId xmlns:p14="http://schemas.microsoft.com/office/powerpoint/2010/main" val="127376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7210-F789-DA29-0DCC-E0F55A71A608}"/>
              </a:ext>
            </a:extLst>
          </p:cNvPr>
          <p:cNvSpPr>
            <a:spLocks noGrp="1"/>
          </p:cNvSpPr>
          <p:nvPr>
            <p:ph type="title"/>
          </p:nvPr>
        </p:nvSpPr>
        <p:spPr/>
        <p:txBody>
          <a:bodyPr/>
          <a:lstStyle/>
          <a:p>
            <a:r>
              <a:rPr lang="en-US" dirty="0"/>
              <a:t>Steps Taken:</a:t>
            </a:r>
          </a:p>
        </p:txBody>
      </p:sp>
      <p:sp>
        <p:nvSpPr>
          <p:cNvPr id="3" name="Content Placeholder 2">
            <a:extLst>
              <a:ext uri="{FF2B5EF4-FFF2-40B4-BE49-F238E27FC236}">
                <a16:creationId xmlns:a16="http://schemas.microsoft.com/office/drawing/2014/main" id="{A0467FD2-31A8-13BA-496C-2CE673FA417F}"/>
              </a:ext>
            </a:extLst>
          </p:cNvPr>
          <p:cNvSpPr>
            <a:spLocks noGrp="1"/>
          </p:cNvSpPr>
          <p:nvPr>
            <p:ph idx="1"/>
          </p:nvPr>
        </p:nvSpPr>
        <p:spPr/>
        <p:txBody>
          <a:bodyPr>
            <a:normAutofit fontScale="92500" lnSpcReduction="10000"/>
          </a:bodyPr>
          <a:lstStyle/>
          <a:p>
            <a:pPr marL="0" indent="0">
              <a:buNone/>
            </a:pPr>
            <a:r>
              <a:rPr lang="en-US" dirty="0"/>
              <a:t>• A column in dataset is like as having a nominal data.</a:t>
            </a:r>
          </a:p>
          <a:p>
            <a:pPr marL="0" indent="0">
              <a:buNone/>
            </a:pPr>
            <a:endParaRPr lang="en-US" dirty="0"/>
          </a:p>
          <a:p>
            <a:pPr marL="0" indent="0">
              <a:buNone/>
            </a:pPr>
            <a:r>
              <a:rPr lang="en-US" dirty="0"/>
              <a:t>• Let’s delete this column. </a:t>
            </a:r>
          </a:p>
          <a:p>
            <a:pPr marL="0" indent="0">
              <a:buNone/>
            </a:pPr>
            <a:endParaRPr lang="en-US" dirty="0"/>
          </a:p>
          <a:p>
            <a:pPr marL="0" indent="0">
              <a:buNone/>
            </a:pPr>
            <a:r>
              <a:rPr lang="en-US" dirty="0"/>
              <a:t>• Importing encoder (Label Encoder, Ordinal Encoder) for encoding the required column. </a:t>
            </a:r>
          </a:p>
          <a:p>
            <a:pPr marL="0" indent="0">
              <a:buNone/>
            </a:pPr>
            <a:endParaRPr lang="en-US" dirty="0"/>
          </a:p>
          <a:p>
            <a:pPr marL="0" indent="0">
              <a:buNone/>
            </a:pPr>
            <a:r>
              <a:rPr lang="en-US" dirty="0"/>
              <a:t>• After encoding the required column again, check for dataset.</a:t>
            </a:r>
          </a:p>
          <a:p>
            <a:pPr marL="0" indent="0">
              <a:buNone/>
            </a:pPr>
            <a:r>
              <a:rPr lang="en-US" dirty="0"/>
              <a:t> </a:t>
            </a:r>
          </a:p>
          <a:p>
            <a:pPr marL="0" indent="0">
              <a:buNone/>
            </a:pPr>
            <a:r>
              <a:rPr lang="en-US" dirty="0"/>
              <a:t>• Because two columns are having null values, are such data type that we cannot use mean or mode method.</a:t>
            </a:r>
          </a:p>
        </p:txBody>
      </p:sp>
    </p:spTree>
    <p:extLst>
      <p:ext uri="{BB962C8B-B14F-4D97-AF65-F5344CB8AC3E}">
        <p14:creationId xmlns:p14="http://schemas.microsoft.com/office/powerpoint/2010/main" val="1588384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CAEC-7A27-44DC-1CCE-1FBA75E75C70}"/>
              </a:ext>
            </a:extLst>
          </p:cNvPr>
          <p:cNvSpPr>
            <a:spLocks noGrp="1"/>
          </p:cNvSpPr>
          <p:nvPr>
            <p:ph type="title"/>
          </p:nvPr>
        </p:nvSpPr>
        <p:spPr/>
        <p:txBody>
          <a:bodyPr/>
          <a:lstStyle/>
          <a:p>
            <a:r>
              <a:rPr lang="en-US" dirty="0"/>
              <a:t>Steps Taken:</a:t>
            </a:r>
          </a:p>
        </p:txBody>
      </p:sp>
      <p:sp>
        <p:nvSpPr>
          <p:cNvPr id="3" name="Content Placeholder 2">
            <a:extLst>
              <a:ext uri="{FF2B5EF4-FFF2-40B4-BE49-F238E27FC236}">
                <a16:creationId xmlns:a16="http://schemas.microsoft.com/office/drawing/2014/main" id="{BE61D142-197E-55EC-0AA6-426D8BADB63A}"/>
              </a:ext>
            </a:extLst>
          </p:cNvPr>
          <p:cNvSpPr>
            <a:spLocks noGrp="1"/>
          </p:cNvSpPr>
          <p:nvPr>
            <p:ph idx="1"/>
          </p:nvPr>
        </p:nvSpPr>
        <p:spPr/>
        <p:txBody>
          <a:bodyPr/>
          <a:lstStyle/>
          <a:p>
            <a:pPr marL="0" indent="0">
              <a:buNone/>
            </a:pPr>
            <a:r>
              <a:rPr lang="en-US" dirty="0"/>
              <a:t>• I tried many times to filling Nans by still it shows Nans. </a:t>
            </a:r>
          </a:p>
          <a:p>
            <a:pPr marL="0" indent="0">
              <a:buNone/>
            </a:pPr>
            <a:endParaRPr lang="en-US" dirty="0"/>
          </a:p>
          <a:p>
            <a:pPr marL="0" indent="0">
              <a:buNone/>
            </a:pPr>
            <a:r>
              <a:rPr lang="en-US" dirty="0"/>
              <a:t>• So, we filled these Nans by 0.</a:t>
            </a:r>
          </a:p>
          <a:p>
            <a:pPr marL="0" indent="0">
              <a:buNone/>
            </a:pPr>
            <a:endParaRPr lang="en-US" dirty="0"/>
          </a:p>
          <a:p>
            <a:pPr marL="0" indent="0">
              <a:buNone/>
            </a:pPr>
            <a:r>
              <a:rPr lang="en-US" dirty="0"/>
              <a:t>• Checking again null values for dataset. </a:t>
            </a:r>
          </a:p>
          <a:p>
            <a:pPr marL="0" indent="0">
              <a:buNone/>
            </a:pPr>
            <a:endParaRPr lang="en-US" dirty="0"/>
          </a:p>
          <a:p>
            <a:pPr marL="0" indent="0">
              <a:buNone/>
            </a:pPr>
            <a:r>
              <a:rPr lang="en-US" dirty="0"/>
              <a:t>• Changing required column from float datatype to int datatype</a:t>
            </a:r>
          </a:p>
        </p:txBody>
      </p:sp>
    </p:spTree>
    <p:extLst>
      <p:ext uri="{BB962C8B-B14F-4D97-AF65-F5344CB8AC3E}">
        <p14:creationId xmlns:p14="http://schemas.microsoft.com/office/powerpoint/2010/main" val="118435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9AED-D856-C37E-EA3D-0998FC731425}"/>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EDC3FBA7-8235-47E5-DBE3-B8A788F9B143}"/>
              </a:ext>
            </a:extLst>
          </p:cNvPr>
          <p:cNvSpPr>
            <a:spLocks noGrp="1"/>
          </p:cNvSpPr>
          <p:nvPr>
            <p:ph idx="1"/>
          </p:nvPr>
        </p:nvSpPr>
        <p:spPr/>
        <p:txBody>
          <a:bodyPr>
            <a:normAutofit/>
          </a:bodyPr>
          <a:lstStyle/>
          <a:p>
            <a:pPr marL="0" indent="0">
              <a:buNone/>
            </a:pPr>
            <a:r>
              <a:rPr lang="en-US" dirty="0"/>
              <a:t>• Importing libraries for visualization for dataset.</a:t>
            </a:r>
          </a:p>
          <a:p>
            <a:pPr marL="0" indent="0">
              <a:buNone/>
            </a:pPr>
            <a:r>
              <a:rPr lang="en-US" dirty="0"/>
              <a:t> </a:t>
            </a:r>
          </a:p>
          <a:p>
            <a:pPr marL="0" indent="0">
              <a:buNone/>
            </a:pPr>
            <a:r>
              <a:rPr lang="en-US" dirty="0"/>
              <a:t>• For checking the trend of dataset, will plot the data.</a:t>
            </a:r>
          </a:p>
          <a:p>
            <a:pPr marL="0" indent="0">
              <a:buNone/>
            </a:pPr>
            <a:endParaRPr lang="en-US" dirty="0"/>
          </a:p>
          <a:p>
            <a:pPr marL="0" indent="0">
              <a:buNone/>
            </a:pPr>
            <a:r>
              <a:rPr lang="en-US" dirty="0"/>
              <a:t>• For checking, data is normally distributed or not. </a:t>
            </a:r>
          </a:p>
          <a:p>
            <a:pPr marL="0" indent="0">
              <a:buNone/>
            </a:pPr>
            <a:endParaRPr lang="en-US" dirty="0"/>
          </a:p>
          <a:p>
            <a:pPr marL="0" indent="0">
              <a:buNone/>
            </a:pPr>
            <a:r>
              <a:rPr lang="en-US" dirty="0"/>
              <a:t>• First Distribution plot.</a:t>
            </a:r>
          </a:p>
          <a:p>
            <a:pPr marL="0" indent="0">
              <a:buNone/>
            </a:pPr>
            <a:r>
              <a:rPr lang="en-US" dirty="0"/>
              <a:t> </a:t>
            </a:r>
          </a:p>
          <a:p>
            <a:pPr marL="0" indent="0">
              <a:buNone/>
            </a:pPr>
            <a:r>
              <a:rPr lang="en-US" dirty="0"/>
              <a:t>• Data is shown that it is not normally distributed. </a:t>
            </a:r>
          </a:p>
        </p:txBody>
      </p:sp>
    </p:spTree>
    <p:extLst>
      <p:ext uri="{BB962C8B-B14F-4D97-AF65-F5344CB8AC3E}">
        <p14:creationId xmlns:p14="http://schemas.microsoft.com/office/powerpoint/2010/main" val="226350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2EA9-CEE3-FBFE-F55B-E0417FF4C7E7}"/>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B76F54F9-5EFD-F1A8-5B22-608DD24D62A3}"/>
              </a:ext>
            </a:extLst>
          </p:cNvPr>
          <p:cNvSpPr>
            <a:spLocks noGrp="1"/>
          </p:cNvSpPr>
          <p:nvPr>
            <p:ph idx="1"/>
          </p:nvPr>
        </p:nvSpPr>
        <p:spPr/>
        <p:txBody>
          <a:bodyPr>
            <a:normAutofit/>
          </a:bodyPr>
          <a:lstStyle/>
          <a:p>
            <a:pPr marL="0" indent="0">
              <a:buNone/>
            </a:pPr>
            <a:r>
              <a:rPr lang="en-US" dirty="0"/>
              <a:t>• Second boxplot for checking the presence of outliers. </a:t>
            </a:r>
          </a:p>
          <a:p>
            <a:pPr marL="0" indent="0">
              <a:buNone/>
            </a:pPr>
            <a:endParaRPr lang="en-US" dirty="0"/>
          </a:p>
          <a:p>
            <a:pPr marL="0" indent="0">
              <a:buNone/>
            </a:pPr>
            <a:r>
              <a:rPr lang="en-US" dirty="0"/>
              <a:t>• We will also check outliers by using Quantiles and IQR.</a:t>
            </a:r>
          </a:p>
          <a:p>
            <a:pPr marL="0" indent="0">
              <a:buNone/>
            </a:pPr>
            <a:r>
              <a:rPr lang="en-US" dirty="0"/>
              <a:t> </a:t>
            </a:r>
          </a:p>
          <a:p>
            <a:pPr marL="0" indent="0">
              <a:buNone/>
            </a:pPr>
            <a:r>
              <a:rPr lang="en-US" dirty="0"/>
              <a:t>• Some of outliers are shown in only our target variable. We will not do any type of changes. </a:t>
            </a:r>
          </a:p>
          <a:p>
            <a:pPr marL="0" indent="0">
              <a:buNone/>
            </a:pPr>
            <a:endParaRPr lang="en-US" dirty="0"/>
          </a:p>
          <a:p>
            <a:pPr marL="0" indent="0">
              <a:buNone/>
            </a:pPr>
            <a:r>
              <a:rPr lang="en-US" dirty="0"/>
              <a:t>• Plotting count plot individually for each column.</a:t>
            </a:r>
          </a:p>
          <a:p>
            <a:pPr marL="0" indent="0">
              <a:buNone/>
            </a:pPr>
            <a:r>
              <a:rPr lang="en-US" dirty="0"/>
              <a:t> </a:t>
            </a:r>
          </a:p>
          <a:p>
            <a:pPr marL="0" indent="0">
              <a:buNone/>
            </a:pPr>
            <a:r>
              <a:rPr lang="en-US" dirty="0"/>
              <a:t>• Finding Quantiles and IQR for checking outliers individually.</a:t>
            </a:r>
          </a:p>
        </p:txBody>
      </p:sp>
    </p:spTree>
    <p:extLst>
      <p:ext uri="{BB962C8B-B14F-4D97-AF65-F5344CB8AC3E}">
        <p14:creationId xmlns:p14="http://schemas.microsoft.com/office/powerpoint/2010/main" val="32443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DCDE-0578-D4CD-0D77-CD84253AB32E}"/>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97EC9B05-E846-3FCB-8AB5-AB785119E15A}"/>
              </a:ext>
            </a:extLst>
          </p:cNvPr>
          <p:cNvSpPr>
            <a:spLocks noGrp="1"/>
          </p:cNvSpPr>
          <p:nvPr>
            <p:ph idx="1"/>
          </p:nvPr>
        </p:nvSpPr>
        <p:spPr/>
        <p:txBody>
          <a:bodyPr>
            <a:normAutofit fontScale="92500" lnSpcReduction="10000"/>
          </a:bodyPr>
          <a:lstStyle/>
          <a:p>
            <a:pPr marL="0" indent="0">
              <a:buNone/>
            </a:pPr>
            <a:r>
              <a:rPr lang="en-US" dirty="0"/>
              <a:t>• After checking for outliers individually, removed outliers where present. </a:t>
            </a:r>
          </a:p>
          <a:p>
            <a:pPr marL="0" indent="0">
              <a:buNone/>
            </a:pPr>
            <a:endParaRPr lang="en-US" dirty="0"/>
          </a:p>
          <a:p>
            <a:pPr marL="0" indent="0">
              <a:buNone/>
            </a:pPr>
            <a:r>
              <a:rPr lang="en-US" dirty="0"/>
              <a:t>• Again, plotting distribution plot and boxplot for checking the shape of data and for seeing outliers.</a:t>
            </a:r>
          </a:p>
          <a:p>
            <a:pPr marL="0" indent="0">
              <a:buNone/>
            </a:pPr>
            <a:r>
              <a:rPr lang="en-US" dirty="0"/>
              <a:t> </a:t>
            </a:r>
          </a:p>
          <a:p>
            <a:pPr marL="0" indent="0">
              <a:buNone/>
            </a:pPr>
            <a:r>
              <a:rPr lang="en-US" dirty="0"/>
              <a:t>• Now, plotting heatmap. </a:t>
            </a:r>
          </a:p>
          <a:p>
            <a:pPr marL="0" indent="0">
              <a:buNone/>
            </a:pPr>
            <a:endParaRPr lang="en-US" dirty="0"/>
          </a:p>
          <a:p>
            <a:pPr marL="0" indent="0">
              <a:buNone/>
            </a:pPr>
            <a:r>
              <a:rPr lang="en-US" dirty="0"/>
              <a:t>• By plotting heatmap, it will have cleared that there is no any type of correlation among columns. </a:t>
            </a:r>
          </a:p>
          <a:p>
            <a:pPr marL="0" indent="0">
              <a:buNone/>
            </a:pPr>
            <a:endParaRPr lang="en-US" dirty="0"/>
          </a:p>
          <a:p>
            <a:pPr marL="0" indent="0">
              <a:buNone/>
            </a:pPr>
            <a:r>
              <a:rPr lang="en-US" dirty="0"/>
              <a:t>• No any type of correlation is found by plotting heatmap.</a:t>
            </a:r>
          </a:p>
        </p:txBody>
      </p:sp>
    </p:spTree>
    <p:extLst>
      <p:ext uri="{BB962C8B-B14F-4D97-AF65-F5344CB8AC3E}">
        <p14:creationId xmlns:p14="http://schemas.microsoft.com/office/powerpoint/2010/main" val="94134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D598-9F81-3375-550E-2B51D8C3259E}"/>
              </a:ext>
            </a:extLst>
          </p:cNvPr>
          <p:cNvSpPr>
            <a:spLocks noGrp="1"/>
          </p:cNvSpPr>
          <p:nvPr>
            <p:ph type="title"/>
          </p:nvPr>
        </p:nvSpPr>
        <p:spPr/>
        <p:txBody>
          <a:bodyPr/>
          <a:lstStyle/>
          <a:p>
            <a:r>
              <a:rPr lang="en-US" dirty="0"/>
              <a:t>Preprocessing steps:</a:t>
            </a:r>
          </a:p>
        </p:txBody>
      </p:sp>
      <p:sp>
        <p:nvSpPr>
          <p:cNvPr id="3" name="Content Placeholder 2">
            <a:extLst>
              <a:ext uri="{FF2B5EF4-FFF2-40B4-BE49-F238E27FC236}">
                <a16:creationId xmlns:a16="http://schemas.microsoft.com/office/drawing/2014/main" id="{F645A9C3-F9D9-E082-C1C7-256EBC7C99D6}"/>
              </a:ext>
            </a:extLst>
          </p:cNvPr>
          <p:cNvSpPr>
            <a:spLocks noGrp="1"/>
          </p:cNvSpPr>
          <p:nvPr>
            <p:ph idx="1"/>
          </p:nvPr>
        </p:nvSpPr>
        <p:spPr/>
        <p:txBody>
          <a:bodyPr>
            <a:normAutofit fontScale="92500" lnSpcReduction="20000"/>
          </a:bodyPr>
          <a:lstStyle/>
          <a:p>
            <a:pPr marL="0" indent="0">
              <a:buNone/>
            </a:pPr>
            <a:r>
              <a:rPr lang="en-US" dirty="0"/>
              <a:t>• Split dataset into two variables for further process.</a:t>
            </a:r>
          </a:p>
          <a:p>
            <a:pPr marL="0" indent="0">
              <a:buNone/>
            </a:pPr>
            <a:r>
              <a:rPr lang="en-US" dirty="0"/>
              <a:t> </a:t>
            </a:r>
          </a:p>
          <a:p>
            <a:pPr marL="0" indent="0">
              <a:buNone/>
            </a:pPr>
            <a:r>
              <a:rPr lang="en-US" dirty="0"/>
              <a:t>• Scatter plot for ‘x’ variable data to ‘y’ variable data.</a:t>
            </a:r>
          </a:p>
          <a:p>
            <a:pPr marL="0" indent="0">
              <a:buNone/>
            </a:pPr>
            <a:r>
              <a:rPr lang="en-US" dirty="0"/>
              <a:t> </a:t>
            </a:r>
          </a:p>
          <a:p>
            <a:pPr marL="0" indent="0">
              <a:buNone/>
            </a:pPr>
            <a:r>
              <a:rPr lang="en-US" dirty="0"/>
              <a:t>• Importing Standard Scaler and train test split. </a:t>
            </a:r>
          </a:p>
          <a:p>
            <a:pPr marL="0" indent="0">
              <a:buNone/>
            </a:pPr>
            <a:endParaRPr lang="en-US" dirty="0"/>
          </a:p>
          <a:p>
            <a:pPr marL="0" indent="0">
              <a:buNone/>
            </a:pPr>
            <a:r>
              <a:rPr lang="en-US" dirty="0"/>
              <a:t>• Standardize the data.</a:t>
            </a:r>
          </a:p>
          <a:p>
            <a:pPr marL="0" indent="0">
              <a:buNone/>
            </a:pPr>
            <a:r>
              <a:rPr lang="en-US" dirty="0"/>
              <a:t> </a:t>
            </a:r>
          </a:p>
          <a:p>
            <a:pPr marL="0" indent="0">
              <a:buNone/>
            </a:pPr>
            <a:r>
              <a:rPr lang="en-US" dirty="0"/>
              <a:t>• Train test split. </a:t>
            </a:r>
          </a:p>
          <a:p>
            <a:pPr marL="0" indent="0">
              <a:buNone/>
            </a:pPr>
            <a:endParaRPr lang="en-US" dirty="0"/>
          </a:p>
          <a:p>
            <a:pPr marL="0" indent="0">
              <a:buNone/>
            </a:pPr>
            <a:r>
              <a:rPr lang="en-US" dirty="0"/>
              <a:t>• Also importing metrics for checking the error of each model. </a:t>
            </a:r>
          </a:p>
        </p:txBody>
      </p:sp>
    </p:spTree>
    <p:extLst>
      <p:ext uri="{BB962C8B-B14F-4D97-AF65-F5344CB8AC3E}">
        <p14:creationId xmlns:p14="http://schemas.microsoft.com/office/powerpoint/2010/main" val="310991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2CEE-BC1D-1714-0C95-874938DBC452}"/>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4E93039A-69B9-91B1-6BDF-D60E36583593}"/>
              </a:ext>
            </a:extLst>
          </p:cNvPr>
          <p:cNvSpPr>
            <a:spLocks noGrp="1"/>
          </p:cNvSpPr>
          <p:nvPr>
            <p:ph idx="1"/>
          </p:nvPr>
        </p:nvSpPr>
        <p:spPr/>
        <p:txBody>
          <a:bodyPr>
            <a:normAutofit/>
          </a:bodyPr>
          <a:lstStyle/>
          <a:p>
            <a:pPr marL="0" indent="0">
              <a:buNone/>
            </a:pPr>
            <a:r>
              <a:rPr lang="en-US" dirty="0"/>
              <a:t>• First model Linear Regression</a:t>
            </a:r>
          </a:p>
          <a:p>
            <a:pPr marL="0" indent="0">
              <a:buNone/>
            </a:pPr>
            <a:r>
              <a:rPr lang="en-US" dirty="0"/>
              <a:t> </a:t>
            </a:r>
          </a:p>
          <a:p>
            <a:pPr marL="0" indent="0">
              <a:buNone/>
            </a:pPr>
            <a:r>
              <a:rPr lang="en-US" dirty="0"/>
              <a:t>• Second model Decision Tree </a:t>
            </a:r>
          </a:p>
          <a:p>
            <a:pPr marL="0" indent="0">
              <a:buNone/>
            </a:pPr>
            <a:endParaRPr lang="en-US" dirty="0"/>
          </a:p>
          <a:p>
            <a:pPr marL="0" indent="0">
              <a:buNone/>
            </a:pPr>
            <a:r>
              <a:rPr lang="en-US" dirty="0"/>
              <a:t>• Third model Random Forest</a:t>
            </a:r>
          </a:p>
          <a:p>
            <a:pPr marL="0" indent="0">
              <a:buNone/>
            </a:pPr>
            <a:r>
              <a:rPr lang="en-US" dirty="0"/>
              <a:t> </a:t>
            </a:r>
          </a:p>
          <a:p>
            <a:pPr marL="0" indent="0">
              <a:buNone/>
            </a:pPr>
            <a:r>
              <a:rPr lang="en-US" dirty="0"/>
              <a:t>• Fourth model AdaBoost</a:t>
            </a:r>
          </a:p>
          <a:p>
            <a:pPr marL="0" indent="0">
              <a:buNone/>
            </a:pPr>
            <a:r>
              <a:rPr lang="en-US" dirty="0"/>
              <a:t> </a:t>
            </a:r>
          </a:p>
          <a:p>
            <a:pPr marL="0" indent="0">
              <a:buNone/>
            </a:pPr>
            <a:r>
              <a:rPr lang="en-US" dirty="0"/>
              <a:t>• Fifth model XGB</a:t>
            </a:r>
          </a:p>
        </p:txBody>
      </p:sp>
    </p:spTree>
    <p:extLst>
      <p:ext uri="{BB962C8B-B14F-4D97-AF65-F5344CB8AC3E}">
        <p14:creationId xmlns:p14="http://schemas.microsoft.com/office/powerpoint/2010/main" val="13911884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TotalTime>
  <Words>609</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Black Friday</vt:lpstr>
      <vt:lpstr>Steps Taken:</vt:lpstr>
      <vt:lpstr>Steps Taken:</vt:lpstr>
      <vt:lpstr>Steps Taken:</vt:lpstr>
      <vt:lpstr>Visualization:</vt:lpstr>
      <vt:lpstr>Visualization:</vt:lpstr>
      <vt:lpstr>Visualization:</vt:lpstr>
      <vt:lpstr>Preprocessing steps:</vt:lpstr>
      <vt:lpstr>Model Training:</vt:lpstr>
      <vt:lpstr>Model Training:</vt:lpstr>
      <vt:lpstr>Model Saving: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dc:title>
  <dc:creator>Arpan Chaudhary</dc:creator>
  <cp:lastModifiedBy>Arpan Chaudhary</cp:lastModifiedBy>
  <cp:revision>1</cp:revision>
  <dcterms:created xsi:type="dcterms:W3CDTF">2023-02-23T09:52:13Z</dcterms:created>
  <dcterms:modified xsi:type="dcterms:W3CDTF">2023-02-23T09:59:12Z</dcterms:modified>
</cp:coreProperties>
</file>