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ECD70F-F3C9-4089-8017-E3BFBA51A33C}"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4B0B0-EA3B-4F5F-B3D8-28BC83FAFFAA}" type="slidenum">
              <a:rPr lang="en-US" smtClean="0"/>
              <a:t>‹#›</a:t>
            </a:fld>
            <a:endParaRPr lang="en-US"/>
          </a:p>
        </p:txBody>
      </p:sp>
    </p:spTree>
    <p:extLst>
      <p:ext uri="{BB962C8B-B14F-4D97-AF65-F5344CB8AC3E}">
        <p14:creationId xmlns:p14="http://schemas.microsoft.com/office/powerpoint/2010/main" val="2458203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ECD70F-F3C9-4089-8017-E3BFBA51A33C}"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34B0B0-EA3B-4F5F-B3D8-28BC83FAFFAA}" type="slidenum">
              <a:rPr lang="en-US" smtClean="0"/>
              <a:t>‹#›</a:t>
            </a:fld>
            <a:endParaRPr lang="en-US"/>
          </a:p>
        </p:txBody>
      </p:sp>
    </p:spTree>
    <p:extLst>
      <p:ext uri="{BB962C8B-B14F-4D97-AF65-F5344CB8AC3E}">
        <p14:creationId xmlns:p14="http://schemas.microsoft.com/office/powerpoint/2010/main" val="1521674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ECD70F-F3C9-4089-8017-E3BFBA51A33C}"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4B0B0-EA3B-4F5F-B3D8-28BC83FAFFAA}" type="slidenum">
              <a:rPr lang="en-US" smtClean="0"/>
              <a:t>‹#›</a:t>
            </a:fld>
            <a:endParaRPr lang="en-US"/>
          </a:p>
        </p:txBody>
      </p:sp>
    </p:spTree>
    <p:extLst>
      <p:ext uri="{BB962C8B-B14F-4D97-AF65-F5344CB8AC3E}">
        <p14:creationId xmlns:p14="http://schemas.microsoft.com/office/powerpoint/2010/main" val="2818270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ECD70F-F3C9-4089-8017-E3BFBA51A33C}"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4B0B0-EA3B-4F5F-B3D8-28BC83FAFFA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92436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ECD70F-F3C9-4089-8017-E3BFBA51A33C}"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4B0B0-EA3B-4F5F-B3D8-28BC83FAFFAA}" type="slidenum">
              <a:rPr lang="en-US" smtClean="0"/>
              <a:t>‹#›</a:t>
            </a:fld>
            <a:endParaRPr lang="en-US"/>
          </a:p>
        </p:txBody>
      </p:sp>
    </p:spTree>
    <p:extLst>
      <p:ext uri="{BB962C8B-B14F-4D97-AF65-F5344CB8AC3E}">
        <p14:creationId xmlns:p14="http://schemas.microsoft.com/office/powerpoint/2010/main" val="3263129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FECD70F-F3C9-4089-8017-E3BFBA51A33C}" type="datetimeFigureOut">
              <a:rPr lang="en-US" smtClean="0"/>
              <a:t>1/15/2023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4B0B0-EA3B-4F5F-B3D8-28BC83FAFFAA}" type="slidenum">
              <a:rPr lang="en-US" smtClean="0"/>
              <a:t>‹#›</a:t>
            </a:fld>
            <a:endParaRPr lang="en-US"/>
          </a:p>
        </p:txBody>
      </p:sp>
    </p:spTree>
    <p:extLst>
      <p:ext uri="{BB962C8B-B14F-4D97-AF65-F5344CB8AC3E}">
        <p14:creationId xmlns:p14="http://schemas.microsoft.com/office/powerpoint/2010/main" val="3767933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FECD70F-F3C9-4089-8017-E3BFBA51A33C}" type="datetimeFigureOut">
              <a:rPr lang="en-US" smtClean="0"/>
              <a:t>1/15/2023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4B0B0-EA3B-4F5F-B3D8-28BC83FAFFAA}" type="slidenum">
              <a:rPr lang="en-US" smtClean="0"/>
              <a:t>‹#›</a:t>
            </a:fld>
            <a:endParaRPr lang="en-US"/>
          </a:p>
        </p:txBody>
      </p:sp>
    </p:spTree>
    <p:extLst>
      <p:ext uri="{BB962C8B-B14F-4D97-AF65-F5344CB8AC3E}">
        <p14:creationId xmlns:p14="http://schemas.microsoft.com/office/powerpoint/2010/main" val="4176273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ECD70F-F3C9-4089-8017-E3BFBA51A33C}"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4B0B0-EA3B-4F5F-B3D8-28BC83FAFFAA}" type="slidenum">
              <a:rPr lang="en-US" smtClean="0"/>
              <a:t>‹#›</a:t>
            </a:fld>
            <a:endParaRPr lang="en-US"/>
          </a:p>
        </p:txBody>
      </p:sp>
    </p:spTree>
    <p:extLst>
      <p:ext uri="{BB962C8B-B14F-4D97-AF65-F5344CB8AC3E}">
        <p14:creationId xmlns:p14="http://schemas.microsoft.com/office/powerpoint/2010/main" val="3895564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ECD70F-F3C9-4089-8017-E3BFBA51A33C}"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4B0B0-EA3B-4F5F-B3D8-28BC83FAFFAA}" type="slidenum">
              <a:rPr lang="en-US" smtClean="0"/>
              <a:t>‹#›</a:t>
            </a:fld>
            <a:endParaRPr lang="en-US"/>
          </a:p>
        </p:txBody>
      </p:sp>
    </p:spTree>
    <p:extLst>
      <p:ext uri="{BB962C8B-B14F-4D97-AF65-F5344CB8AC3E}">
        <p14:creationId xmlns:p14="http://schemas.microsoft.com/office/powerpoint/2010/main" val="4219134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FECD70F-F3C9-4089-8017-E3BFBA51A33C}"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4B0B0-EA3B-4F5F-B3D8-28BC83FAFFAA}" type="slidenum">
              <a:rPr lang="en-US" smtClean="0"/>
              <a:t>‹#›</a:t>
            </a:fld>
            <a:endParaRPr lang="en-US"/>
          </a:p>
        </p:txBody>
      </p:sp>
    </p:spTree>
    <p:extLst>
      <p:ext uri="{BB962C8B-B14F-4D97-AF65-F5344CB8AC3E}">
        <p14:creationId xmlns:p14="http://schemas.microsoft.com/office/powerpoint/2010/main" val="35681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ECD70F-F3C9-4089-8017-E3BFBA51A33C}"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4B0B0-EA3B-4F5F-B3D8-28BC83FAFFAA}" type="slidenum">
              <a:rPr lang="en-US" smtClean="0"/>
              <a:t>‹#›</a:t>
            </a:fld>
            <a:endParaRPr lang="en-US"/>
          </a:p>
        </p:txBody>
      </p:sp>
    </p:spTree>
    <p:extLst>
      <p:ext uri="{BB962C8B-B14F-4D97-AF65-F5344CB8AC3E}">
        <p14:creationId xmlns:p14="http://schemas.microsoft.com/office/powerpoint/2010/main" val="293725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ECD70F-F3C9-4089-8017-E3BFBA51A33C}"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34B0B0-EA3B-4F5F-B3D8-28BC83FAFFAA}" type="slidenum">
              <a:rPr lang="en-US" smtClean="0"/>
              <a:t>‹#›</a:t>
            </a:fld>
            <a:endParaRPr lang="en-US"/>
          </a:p>
        </p:txBody>
      </p:sp>
    </p:spTree>
    <p:extLst>
      <p:ext uri="{BB962C8B-B14F-4D97-AF65-F5344CB8AC3E}">
        <p14:creationId xmlns:p14="http://schemas.microsoft.com/office/powerpoint/2010/main" val="3672907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ECD70F-F3C9-4089-8017-E3BFBA51A33C}" type="datetimeFigureOut">
              <a:rPr lang="en-US" smtClean="0"/>
              <a:t>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34B0B0-EA3B-4F5F-B3D8-28BC83FAFFAA}" type="slidenum">
              <a:rPr lang="en-US" smtClean="0"/>
              <a:t>‹#›</a:t>
            </a:fld>
            <a:endParaRPr lang="en-US"/>
          </a:p>
        </p:txBody>
      </p:sp>
    </p:spTree>
    <p:extLst>
      <p:ext uri="{BB962C8B-B14F-4D97-AF65-F5344CB8AC3E}">
        <p14:creationId xmlns:p14="http://schemas.microsoft.com/office/powerpoint/2010/main" val="158732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FECD70F-F3C9-4089-8017-E3BFBA51A33C}" type="datetimeFigureOut">
              <a:rPr lang="en-US" smtClean="0"/>
              <a:t>1/15/2023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534B0B0-EA3B-4F5F-B3D8-28BC83FAFFAA}" type="slidenum">
              <a:rPr lang="en-US" smtClean="0"/>
              <a:t>‹#›</a:t>
            </a:fld>
            <a:endParaRPr lang="en-US"/>
          </a:p>
        </p:txBody>
      </p:sp>
    </p:spTree>
    <p:extLst>
      <p:ext uri="{BB962C8B-B14F-4D97-AF65-F5344CB8AC3E}">
        <p14:creationId xmlns:p14="http://schemas.microsoft.com/office/powerpoint/2010/main" val="1125270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FECD70F-F3C9-4089-8017-E3BFBA51A33C}" type="datetimeFigureOut">
              <a:rPr lang="en-US" smtClean="0"/>
              <a:t>1/15/2023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534B0B0-EA3B-4F5F-B3D8-28BC83FAFFAA}" type="slidenum">
              <a:rPr lang="en-US" smtClean="0"/>
              <a:t>‹#›</a:t>
            </a:fld>
            <a:endParaRPr lang="en-US"/>
          </a:p>
        </p:txBody>
      </p:sp>
    </p:spTree>
    <p:extLst>
      <p:ext uri="{BB962C8B-B14F-4D97-AF65-F5344CB8AC3E}">
        <p14:creationId xmlns:p14="http://schemas.microsoft.com/office/powerpoint/2010/main" val="3909336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FECD70F-F3C9-4089-8017-E3BFBA51A33C}" type="datetimeFigureOut">
              <a:rPr lang="en-US" smtClean="0"/>
              <a:t>1/15/2023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534B0B0-EA3B-4F5F-B3D8-28BC83FAFFAA}" type="slidenum">
              <a:rPr lang="en-US" smtClean="0"/>
              <a:t>‹#›</a:t>
            </a:fld>
            <a:endParaRPr lang="en-US"/>
          </a:p>
        </p:txBody>
      </p:sp>
    </p:spTree>
    <p:extLst>
      <p:ext uri="{BB962C8B-B14F-4D97-AF65-F5344CB8AC3E}">
        <p14:creationId xmlns:p14="http://schemas.microsoft.com/office/powerpoint/2010/main" val="2011106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ECD70F-F3C9-4089-8017-E3BFBA51A33C}"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34B0B0-EA3B-4F5F-B3D8-28BC83FAFFAA}" type="slidenum">
              <a:rPr lang="en-US" smtClean="0"/>
              <a:t>‹#›</a:t>
            </a:fld>
            <a:endParaRPr lang="en-US"/>
          </a:p>
        </p:txBody>
      </p:sp>
    </p:spTree>
    <p:extLst>
      <p:ext uri="{BB962C8B-B14F-4D97-AF65-F5344CB8AC3E}">
        <p14:creationId xmlns:p14="http://schemas.microsoft.com/office/powerpoint/2010/main" val="4211903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FECD70F-F3C9-4089-8017-E3BFBA51A33C}" type="datetimeFigureOut">
              <a:rPr lang="en-US" smtClean="0"/>
              <a:t>1/15/2023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534B0B0-EA3B-4F5F-B3D8-28BC83FAFFAA}" type="slidenum">
              <a:rPr lang="en-US" smtClean="0"/>
              <a:t>‹#›</a:t>
            </a:fld>
            <a:endParaRPr lang="en-US"/>
          </a:p>
        </p:txBody>
      </p:sp>
    </p:spTree>
    <p:extLst>
      <p:ext uri="{BB962C8B-B14F-4D97-AF65-F5344CB8AC3E}">
        <p14:creationId xmlns:p14="http://schemas.microsoft.com/office/powerpoint/2010/main" val="2557167002"/>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AEB02-BA64-AB19-F819-672BE9444820}"/>
              </a:ext>
            </a:extLst>
          </p:cNvPr>
          <p:cNvSpPr>
            <a:spLocks noGrp="1"/>
          </p:cNvSpPr>
          <p:nvPr>
            <p:ph type="ctrTitle"/>
          </p:nvPr>
        </p:nvSpPr>
        <p:spPr>
          <a:xfrm>
            <a:off x="1524000" y="1122364"/>
            <a:ext cx="9144000" cy="1154306"/>
          </a:xfrm>
        </p:spPr>
        <p:txBody>
          <a:bodyPr>
            <a:normAutofit/>
          </a:bodyPr>
          <a:lstStyle/>
          <a:p>
            <a:r>
              <a:rPr lang="en-US" sz="4000" dirty="0"/>
              <a:t>Problem Statement :</a:t>
            </a:r>
          </a:p>
        </p:txBody>
      </p:sp>
      <p:sp>
        <p:nvSpPr>
          <p:cNvPr id="3" name="Subtitle 2">
            <a:extLst>
              <a:ext uri="{FF2B5EF4-FFF2-40B4-BE49-F238E27FC236}">
                <a16:creationId xmlns:a16="http://schemas.microsoft.com/office/drawing/2014/main" id="{7FE7A4A5-53DA-DF6A-15F6-336D2DC7F39E}"/>
              </a:ext>
            </a:extLst>
          </p:cNvPr>
          <p:cNvSpPr>
            <a:spLocks noGrp="1"/>
          </p:cNvSpPr>
          <p:nvPr>
            <p:ph type="subTitle" idx="1"/>
          </p:nvPr>
        </p:nvSpPr>
        <p:spPr>
          <a:xfrm>
            <a:off x="1524000" y="2407298"/>
            <a:ext cx="9144000" cy="2850502"/>
          </a:xfrm>
        </p:spPr>
        <p:txBody>
          <a:bodyPr>
            <a:normAutofit/>
          </a:bodyPr>
          <a:lstStyle/>
          <a:p>
            <a:r>
              <a:rPr lang="en-US" sz="2000" dirty="0"/>
              <a:t>Do airfares change frequently? Do they move in small increments or in large jumps? Do they tend to go up or down over time? What is the best to buy so that the consumer can save the most by taking the least risk?</a:t>
            </a:r>
          </a:p>
        </p:txBody>
      </p:sp>
    </p:spTree>
    <p:extLst>
      <p:ext uri="{BB962C8B-B14F-4D97-AF65-F5344CB8AC3E}">
        <p14:creationId xmlns:p14="http://schemas.microsoft.com/office/powerpoint/2010/main" val="1327014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9DA56-27A1-E2F4-7D47-60508148BC7D}"/>
              </a:ext>
            </a:extLst>
          </p:cNvPr>
          <p:cNvSpPr>
            <a:spLocks noGrp="1"/>
          </p:cNvSpPr>
          <p:nvPr>
            <p:ph type="title"/>
          </p:nvPr>
        </p:nvSpPr>
        <p:spPr/>
        <p:txBody>
          <a:bodyPr>
            <a:normAutofit/>
          </a:bodyPr>
          <a:lstStyle/>
          <a:p>
            <a:r>
              <a:rPr lang="en-US" sz="4000" dirty="0"/>
              <a:t>Model Building :-</a:t>
            </a:r>
          </a:p>
        </p:txBody>
      </p:sp>
      <p:sp>
        <p:nvSpPr>
          <p:cNvPr id="3" name="Content Placeholder 2">
            <a:extLst>
              <a:ext uri="{FF2B5EF4-FFF2-40B4-BE49-F238E27FC236}">
                <a16:creationId xmlns:a16="http://schemas.microsoft.com/office/drawing/2014/main" id="{69C6FFBD-4EA3-B7BA-AA01-B9E537901503}"/>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Fifth model, Ada Boost.</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By fifth model, very low accuracy on both train and test dataset.</a:t>
            </a:r>
          </a:p>
          <a:p>
            <a:pPr marL="0" indent="0">
              <a:buNone/>
            </a:pPr>
            <a:endParaRPr lang="en-US" sz="1800" dirty="0"/>
          </a:p>
        </p:txBody>
      </p:sp>
    </p:spTree>
    <p:extLst>
      <p:ext uri="{BB962C8B-B14F-4D97-AF65-F5344CB8AC3E}">
        <p14:creationId xmlns:p14="http://schemas.microsoft.com/office/powerpoint/2010/main" val="3704716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53AD9-9D9B-D53E-063E-FA0CFBB2D41C}"/>
              </a:ext>
            </a:extLst>
          </p:cNvPr>
          <p:cNvSpPr>
            <a:spLocks noGrp="1"/>
          </p:cNvSpPr>
          <p:nvPr>
            <p:ph type="title"/>
          </p:nvPr>
        </p:nvSpPr>
        <p:spPr/>
        <p:txBody>
          <a:bodyPr>
            <a:normAutofit/>
          </a:bodyPr>
          <a:lstStyle/>
          <a:p>
            <a:r>
              <a:rPr lang="en-US" sz="4000" dirty="0"/>
              <a:t>Hyperparameter Tuning :-</a:t>
            </a:r>
          </a:p>
        </p:txBody>
      </p:sp>
      <p:sp>
        <p:nvSpPr>
          <p:cNvPr id="3" name="Content Placeholder 2">
            <a:extLst>
              <a:ext uri="{FF2B5EF4-FFF2-40B4-BE49-F238E27FC236}">
                <a16:creationId xmlns:a16="http://schemas.microsoft.com/office/drawing/2014/main" id="{602A2CB3-8F8F-A082-7564-AC1DE0BDA4EC}"/>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we do hyperparameter tuning on Random Forest and Ada Boost.</a:t>
            </a:r>
          </a:p>
          <a:p>
            <a:pPr marL="342900" marR="0" lvl="0" indent="-342900">
              <a:lnSpc>
                <a:spcPct val="107000"/>
              </a:lnSpc>
              <a:spcBef>
                <a:spcPts val="0"/>
              </a:spcBef>
              <a:spcAft>
                <a:spcPts val="0"/>
              </a:spcAft>
              <a:buFont typeface="Symbol" panose="05050102010706020507" pitchFamily="18" charset="2"/>
              <a:buChar char=""/>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doing hyperparameter tuning, by Random Forest, accuracy on train dataset decreases and on test dataset increases.</a:t>
            </a:r>
          </a:p>
          <a:p>
            <a:pPr marL="0" marR="0" lvl="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After doing hyperparameter tuning, by Ada Boost, accuracy remains same on both train and test dataset.</a:t>
            </a:r>
            <a:endParaRPr lang="en-US" sz="1800" dirty="0"/>
          </a:p>
        </p:txBody>
      </p:sp>
    </p:spTree>
    <p:extLst>
      <p:ext uri="{BB962C8B-B14F-4D97-AF65-F5344CB8AC3E}">
        <p14:creationId xmlns:p14="http://schemas.microsoft.com/office/powerpoint/2010/main" val="3664574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3EF51-5C19-6F65-C99B-442935E270EF}"/>
              </a:ext>
            </a:extLst>
          </p:cNvPr>
          <p:cNvSpPr>
            <a:spLocks noGrp="1"/>
          </p:cNvSpPr>
          <p:nvPr>
            <p:ph type="title"/>
          </p:nvPr>
        </p:nvSpPr>
        <p:spPr/>
        <p:txBody>
          <a:bodyPr>
            <a:normAutofit/>
          </a:bodyPr>
          <a:lstStyle/>
          <a:p>
            <a:r>
              <a:rPr lang="en-US" sz="4000" dirty="0"/>
              <a:t>Model Saving :-</a:t>
            </a:r>
          </a:p>
        </p:txBody>
      </p:sp>
      <p:sp>
        <p:nvSpPr>
          <p:cNvPr id="3" name="Content Placeholder 2">
            <a:extLst>
              <a:ext uri="{FF2B5EF4-FFF2-40B4-BE49-F238E27FC236}">
                <a16:creationId xmlns:a16="http://schemas.microsoft.com/office/drawing/2014/main" id="{8E020A49-D654-381D-A0BD-AAA0B9B7641F}"/>
              </a:ext>
            </a:extLst>
          </p:cNvPr>
          <p:cNvSpPr>
            <a:spLocks noGrp="1"/>
          </p:cNvSpPr>
          <p:nvPr>
            <p:ph idx="1"/>
          </p:nvPr>
        </p:nvSpPr>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Random Forest performed well, so we can save it by using pickle.</a:t>
            </a:r>
          </a:p>
          <a:p>
            <a:pPr marL="0" indent="0">
              <a:buNone/>
            </a:pPr>
            <a:endParaRPr lang="en-US" sz="1800" dirty="0"/>
          </a:p>
        </p:txBody>
      </p:sp>
    </p:spTree>
    <p:extLst>
      <p:ext uri="{BB962C8B-B14F-4D97-AF65-F5344CB8AC3E}">
        <p14:creationId xmlns:p14="http://schemas.microsoft.com/office/powerpoint/2010/main" val="1986540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C64C1-91A1-C8B2-C2E5-C521A61CA879}"/>
              </a:ext>
            </a:extLst>
          </p:cNvPr>
          <p:cNvSpPr>
            <a:spLocks noGrp="1"/>
          </p:cNvSpPr>
          <p:nvPr>
            <p:ph type="title"/>
          </p:nvPr>
        </p:nvSpPr>
        <p:spPr/>
        <p:txBody>
          <a:bodyPr>
            <a:normAutofit/>
          </a:bodyPr>
          <a:lstStyle/>
          <a:p>
            <a:r>
              <a:rPr lang="en-US" sz="4000" dirty="0"/>
              <a:t>Steps taken :-</a:t>
            </a:r>
          </a:p>
        </p:txBody>
      </p:sp>
      <p:sp>
        <p:nvSpPr>
          <p:cNvPr id="3" name="Content Placeholder 2">
            <a:extLst>
              <a:ext uri="{FF2B5EF4-FFF2-40B4-BE49-F238E27FC236}">
                <a16:creationId xmlns:a16="http://schemas.microsoft.com/office/drawing/2014/main" id="{6FAA26AD-52A9-F8B3-2D54-1122C66F7C8A}"/>
              </a:ext>
            </a:extLst>
          </p:cNvPr>
          <p:cNvSpPr>
            <a:spLocks noGrp="1"/>
          </p:cNvSpPr>
          <p:nvPr>
            <p:ph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Importing the important libraries for reading the dataset.</a:t>
            </a:r>
          </a:p>
          <a:p>
            <a:pPr marL="0" marR="0" lvl="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Because data is present in two different sets.</a:t>
            </a:r>
          </a:p>
          <a:p>
            <a:pPr marL="0" marR="0" lvl="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Joining the both dataset in single variable.</a:t>
            </a:r>
          </a:p>
          <a:p>
            <a:pPr marL="0" marR="0" lvl="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Checking for null values.</a:t>
            </a:r>
          </a:p>
          <a:p>
            <a:pPr marL="0" marR="0" lvl="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Checking the datatypes of dataset, in which form data is present.</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All columns are present as object datatype except one.</a:t>
            </a:r>
            <a:endParaRPr lang="en-US" dirty="0"/>
          </a:p>
        </p:txBody>
      </p:sp>
    </p:spTree>
    <p:extLst>
      <p:ext uri="{BB962C8B-B14F-4D97-AF65-F5344CB8AC3E}">
        <p14:creationId xmlns:p14="http://schemas.microsoft.com/office/powerpoint/2010/main" val="288216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19D21-B69F-8F5A-066A-FFF1EAA6A884}"/>
              </a:ext>
            </a:extLst>
          </p:cNvPr>
          <p:cNvSpPr>
            <a:spLocks noGrp="1"/>
          </p:cNvSpPr>
          <p:nvPr>
            <p:ph type="title"/>
          </p:nvPr>
        </p:nvSpPr>
        <p:spPr/>
        <p:txBody>
          <a:bodyPr/>
          <a:lstStyle/>
          <a:p>
            <a:r>
              <a:rPr lang="en-US" sz="4000" dirty="0"/>
              <a:t>Steps</a:t>
            </a:r>
            <a:r>
              <a:rPr lang="en-US" dirty="0"/>
              <a:t> taken :-</a:t>
            </a:r>
          </a:p>
        </p:txBody>
      </p:sp>
      <p:sp>
        <p:nvSpPr>
          <p:cNvPr id="3" name="Content Placeholder 2">
            <a:extLst>
              <a:ext uri="{FF2B5EF4-FFF2-40B4-BE49-F238E27FC236}">
                <a16:creationId xmlns:a16="http://schemas.microsoft.com/office/drawing/2014/main" id="{EC0B8028-7BA6-949B-A2E8-DCA25C4D2715}"/>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we import encoder for encoding the required columns.</a:t>
            </a:r>
          </a:p>
          <a:p>
            <a:pPr marL="0" marR="0" lvl="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Importing label encoder and ordinal encoder.</a:t>
            </a:r>
          </a:p>
          <a:p>
            <a:pPr marL="0" marR="0" lvl="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Because target variable is present as object datatype, so we have to encode it also.</a:t>
            </a:r>
            <a:endParaRPr lang="en-US" sz="1800" dirty="0"/>
          </a:p>
        </p:txBody>
      </p:sp>
    </p:spTree>
    <p:extLst>
      <p:ext uri="{BB962C8B-B14F-4D97-AF65-F5344CB8AC3E}">
        <p14:creationId xmlns:p14="http://schemas.microsoft.com/office/powerpoint/2010/main" val="103572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380C9-CF6A-1013-E9F5-A4E98F5382EA}"/>
              </a:ext>
            </a:extLst>
          </p:cNvPr>
          <p:cNvSpPr>
            <a:spLocks noGrp="1"/>
          </p:cNvSpPr>
          <p:nvPr>
            <p:ph type="title"/>
          </p:nvPr>
        </p:nvSpPr>
        <p:spPr/>
        <p:txBody>
          <a:bodyPr>
            <a:normAutofit/>
          </a:bodyPr>
          <a:lstStyle/>
          <a:p>
            <a:r>
              <a:rPr lang="en-US" sz="4000" dirty="0"/>
              <a:t>Steps taken :-</a:t>
            </a:r>
          </a:p>
        </p:txBody>
      </p:sp>
      <p:sp>
        <p:nvSpPr>
          <p:cNvPr id="3" name="Content Placeholder 2">
            <a:extLst>
              <a:ext uri="{FF2B5EF4-FFF2-40B4-BE49-F238E27FC236}">
                <a16:creationId xmlns:a16="http://schemas.microsoft.com/office/drawing/2014/main" id="{56D35B7E-AC29-A4C1-633E-887324B1E68C}"/>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we import libraries for visualization the dataset.</a:t>
            </a:r>
          </a:p>
          <a:p>
            <a:pPr marL="0" marR="0" lvl="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First, we plot distribution plot.</a:t>
            </a:r>
          </a:p>
          <a:p>
            <a:pPr marL="0" marR="0" lvl="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Second, we plot boxplot.</a:t>
            </a:r>
          </a:p>
          <a:p>
            <a:pPr marL="0" marR="0" lvl="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By distribution plot, data is shown which is not in normal shape.</a:t>
            </a:r>
          </a:p>
          <a:p>
            <a:pPr marL="0" marR="0" lvl="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By boxplot, some outliers are shown in dataset.</a:t>
            </a:r>
          </a:p>
          <a:p>
            <a:endParaRPr lang="en-US" sz="1800" dirty="0"/>
          </a:p>
        </p:txBody>
      </p:sp>
    </p:spTree>
    <p:extLst>
      <p:ext uri="{BB962C8B-B14F-4D97-AF65-F5344CB8AC3E}">
        <p14:creationId xmlns:p14="http://schemas.microsoft.com/office/powerpoint/2010/main" val="6378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76672-6470-46F0-2B11-A9F5FEFE81FC}"/>
              </a:ext>
            </a:extLst>
          </p:cNvPr>
          <p:cNvSpPr>
            <a:spLocks noGrp="1"/>
          </p:cNvSpPr>
          <p:nvPr>
            <p:ph type="title"/>
          </p:nvPr>
        </p:nvSpPr>
        <p:spPr/>
        <p:txBody>
          <a:bodyPr>
            <a:normAutofit/>
          </a:bodyPr>
          <a:lstStyle/>
          <a:p>
            <a:r>
              <a:rPr lang="en-US" sz="4000" dirty="0"/>
              <a:t>Steps taken :-</a:t>
            </a:r>
          </a:p>
        </p:txBody>
      </p:sp>
      <p:sp>
        <p:nvSpPr>
          <p:cNvPr id="3" name="Content Placeholder 2">
            <a:extLst>
              <a:ext uri="{FF2B5EF4-FFF2-40B4-BE49-F238E27FC236}">
                <a16:creationId xmlns:a16="http://schemas.microsoft.com/office/drawing/2014/main" id="{EE6D12E0-4052-E060-E091-DD1D96871A28}"/>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we take out quantiles and inter quantile range, which help us to remove outliers.</a:t>
            </a:r>
          </a:p>
          <a:p>
            <a:pPr marL="0" marR="0" lvl="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removing outliers, again we check for data shape by distribution plot.</a:t>
            </a:r>
          </a:p>
          <a:p>
            <a:pPr marL="0" marR="0" lvl="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after removing outliers, data starts looking in some normal shape.</a:t>
            </a:r>
          </a:p>
          <a:p>
            <a:pPr marL="0" marR="0" lvl="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By boxplot, it seems that a lot of outliers has been removed from dataset.</a:t>
            </a:r>
          </a:p>
          <a:p>
            <a:endParaRPr lang="en-US" sz="1800" dirty="0"/>
          </a:p>
        </p:txBody>
      </p:sp>
    </p:spTree>
    <p:extLst>
      <p:ext uri="{BB962C8B-B14F-4D97-AF65-F5344CB8AC3E}">
        <p14:creationId xmlns:p14="http://schemas.microsoft.com/office/powerpoint/2010/main" val="140039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B5AE3-0B01-41B2-2042-B755FED2E3A1}"/>
              </a:ext>
            </a:extLst>
          </p:cNvPr>
          <p:cNvSpPr>
            <a:spLocks noGrp="1"/>
          </p:cNvSpPr>
          <p:nvPr>
            <p:ph type="title"/>
          </p:nvPr>
        </p:nvSpPr>
        <p:spPr/>
        <p:txBody>
          <a:bodyPr>
            <a:normAutofit/>
          </a:bodyPr>
          <a:lstStyle/>
          <a:p>
            <a:r>
              <a:rPr lang="en-US" sz="4000" dirty="0"/>
              <a:t>Steps taken :-</a:t>
            </a:r>
          </a:p>
        </p:txBody>
      </p:sp>
      <p:sp>
        <p:nvSpPr>
          <p:cNvPr id="3" name="Content Placeholder 2">
            <a:extLst>
              <a:ext uri="{FF2B5EF4-FFF2-40B4-BE49-F238E27FC236}">
                <a16:creationId xmlns:a16="http://schemas.microsoft.com/office/drawing/2014/main" id="{D4643E60-5BCC-93EA-4E37-FD825FB1AA8E}"/>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we plot heatmap, for checking the correlation.</a:t>
            </a:r>
          </a:p>
          <a:p>
            <a:pPr marL="342900" marR="0" lvl="0" indent="-342900">
              <a:lnSpc>
                <a:spcPct val="107000"/>
              </a:lnSpc>
              <a:spcBef>
                <a:spcPts val="0"/>
              </a:spcBef>
              <a:spcAft>
                <a:spcPts val="0"/>
              </a:spcAft>
              <a:buFont typeface="Symbol" panose="05050102010706020507" pitchFamily="18" charset="2"/>
              <a:buChar char=""/>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No such relation is shown by heatmap.</a:t>
            </a:r>
          </a:p>
          <a:p>
            <a:endParaRPr lang="en-US" sz="1800" dirty="0"/>
          </a:p>
        </p:txBody>
      </p:sp>
    </p:spTree>
    <p:extLst>
      <p:ext uri="{BB962C8B-B14F-4D97-AF65-F5344CB8AC3E}">
        <p14:creationId xmlns:p14="http://schemas.microsoft.com/office/powerpoint/2010/main" val="2193077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4C9D-CE36-7F4C-60E5-20C006FFFC9B}"/>
              </a:ext>
            </a:extLst>
          </p:cNvPr>
          <p:cNvSpPr>
            <a:spLocks noGrp="1"/>
          </p:cNvSpPr>
          <p:nvPr>
            <p:ph type="title"/>
          </p:nvPr>
        </p:nvSpPr>
        <p:spPr/>
        <p:txBody>
          <a:bodyPr>
            <a:normAutofit/>
          </a:bodyPr>
          <a:lstStyle/>
          <a:p>
            <a:r>
              <a:rPr lang="en-US" sz="4000" dirty="0"/>
              <a:t>Steps taken :-</a:t>
            </a:r>
          </a:p>
        </p:txBody>
      </p:sp>
      <p:sp>
        <p:nvSpPr>
          <p:cNvPr id="3" name="Content Placeholder 2">
            <a:extLst>
              <a:ext uri="{FF2B5EF4-FFF2-40B4-BE49-F238E27FC236}">
                <a16:creationId xmlns:a16="http://schemas.microsoft.com/office/drawing/2014/main" id="{0018BEB9-A811-7009-DDF6-80991A37880E}"/>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its time to split the dataset into two variables.</a:t>
            </a:r>
          </a:p>
          <a:p>
            <a:pPr marL="342900" marR="0" lvl="0" indent="-342900">
              <a:lnSpc>
                <a:spcPct val="107000"/>
              </a:lnSpc>
              <a:spcBef>
                <a:spcPts val="0"/>
              </a:spcBef>
              <a:spcAft>
                <a:spcPts val="0"/>
              </a:spcAft>
              <a:buFont typeface="Symbol" panose="05050102010706020507" pitchFamily="18" charset="2"/>
              <a:buChar char=""/>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Standardize the data and train test split.</a:t>
            </a:r>
          </a:p>
          <a:p>
            <a:pPr marL="342900" marR="0" lvl="0" indent="-342900">
              <a:lnSpc>
                <a:spcPct val="107000"/>
              </a:lnSpc>
              <a:spcBef>
                <a:spcPts val="0"/>
              </a:spcBef>
              <a:spcAft>
                <a:spcPts val="0"/>
              </a:spcAft>
              <a:buFont typeface="Symbol" panose="05050102010706020507" pitchFamily="18" charset="2"/>
              <a:buChar char=""/>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Because target variable is present as continuous data so we apply Regression models on this dataset.</a:t>
            </a:r>
          </a:p>
          <a:p>
            <a:pPr marL="342900" marR="0" lvl="0" indent="-342900">
              <a:lnSpc>
                <a:spcPct val="107000"/>
              </a:lnSpc>
              <a:spcBef>
                <a:spcPts val="0"/>
              </a:spcBef>
              <a:spcAft>
                <a:spcPts val="800"/>
              </a:spcAft>
              <a:buFont typeface="Symbol" panose="05050102010706020507" pitchFamily="18" charset="2"/>
              <a:buChar char=""/>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Importing metrics for checking the model error.</a:t>
            </a:r>
          </a:p>
          <a:p>
            <a:endParaRPr lang="en-US" sz="1800" dirty="0"/>
          </a:p>
        </p:txBody>
      </p:sp>
    </p:spTree>
    <p:extLst>
      <p:ext uri="{BB962C8B-B14F-4D97-AF65-F5344CB8AC3E}">
        <p14:creationId xmlns:p14="http://schemas.microsoft.com/office/powerpoint/2010/main" val="599345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31C27-92EF-6CDB-F9AC-8A6A2664D126}"/>
              </a:ext>
            </a:extLst>
          </p:cNvPr>
          <p:cNvSpPr>
            <a:spLocks noGrp="1"/>
          </p:cNvSpPr>
          <p:nvPr>
            <p:ph type="title"/>
          </p:nvPr>
        </p:nvSpPr>
        <p:spPr/>
        <p:txBody>
          <a:bodyPr>
            <a:normAutofit/>
          </a:bodyPr>
          <a:lstStyle/>
          <a:p>
            <a:r>
              <a:rPr lang="en-US" sz="4000" dirty="0"/>
              <a:t>Model Building :-</a:t>
            </a:r>
          </a:p>
        </p:txBody>
      </p:sp>
      <p:sp>
        <p:nvSpPr>
          <p:cNvPr id="3" name="Content Placeholder 2">
            <a:extLst>
              <a:ext uri="{FF2B5EF4-FFF2-40B4-BE49-F238E27FC236}">
                <a16:creationId xmlns:a16="http://schemas.microsoft.com/office/drawing/2014/main" id="{69985E91-6DB8-F2B2-35B1-0AF282858DF7}"/>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first model, Linear Regression.</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By, Linear Regression, a very low score is given on train and test data both.</a:t>
            </a:r>
          </a:p>
          <a:p>
            <a:pPr marL="0" marR="0" lvl="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Second model, Decision Tree.</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By second model, good accuracy is given on train data but on test data it became very low.</a:t>
            </a:r>
          </a:p>
          <a:p>
            <a:endParaRPr lang="en-US" sz="1800" dirty="0"/>
          </a:p>
        </p:txBody>
      </p:sp>
    </p:spTree>
    <p:extLst>
      <p:ext uri="{BB962C8B-B14F-4D97-AF65-F5344CB8AC3E}">
        <p14:creationId xmlns:p14="http://schemas.microsoft.com/office/powerpoint/2010/main" val="2196337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09EF5-0E68-69FE-DBCB-4B47FE17B880}"/>
              </a:ext>
            </a:extLst>
          </p:cNvPr>
          <p:cNvSpPr>
            <a:spLocks noGrp="1"/>
          </p:cNvSpPr>
          <p:nvPr>
            <p:ph type="title"/>
          </p:nvPr>
        </p:nvSpPr>
        <p:spPr/>
        <p:txBody>
          <a:bodyPr>
            <a:normAutofit/>
          </a:bodyPr>
          <a:lstStyle/>
          <a:p>
            <a:r>
              <a:rPr lang="en-US" sz="4000" dirty="0"/>
              <a:t>Model Building :-</a:t>
            </a:r>
          </a:p>
        </p:txBody>
      </p:sp>
      <p:sp>
        <p:nvSpPr>
          <p:cNvPr id="3" name="Content Placeholder 2">
            <a:extLst>
              <a:ext uri="{FF2B5EF4-FFF2-40B4-BE49-F238E27FC236}">
                <a16:creationId xmlns:a16="http://schemas.microsoft.com/office/drawing/2014/main" id="{BB8CBA0B-9702-E00A-ECDD-6389DD5D611F}"/>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Third model, Random Forest.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By third model, good accuracy on train dataset is given, but low on test data.</a:t>
            </a:r>
          </a:p>
          <a:p>
            <a:pPr marL="342900" marR="0" lvl="0" indent="-342900">
              <a:lnSpc>
                <a:spcPct val="107000"/>
              </a:lnSpc>
              <a:spcBef>
                <a:spcPts val="0"/>
              </a:spcBef>
              <a:spcAft>
                <a:spcPts val="0"/>
              </a:spcAft>
              <a:buFont typeface="Symbol" panose="05050102010706020507" pitchFamily="18" charset="2"/>
              <a:buChar char=""/>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Fourth model, Support Vector Machine.</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By fourth model, a very-very low accuracy on both train and test data is given.</a:t>
            </a:r>
          </a:p>
          <a:p>
            <a:endParaRPr lang="en-US" sz="1800" dirty="0"/>
          </a:p>
        </p:txBody>
      </p:sp>
    </p:spTree>
    <p:extLst>
      <p:ext uri="{BB962C8B-B14F-4D97-AF65-F5344CB8AC3E}">
        <p14:creationId xmlns:p14="http://schemas.microsoft.com/office/powerpoint/2010/main" val="33998104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TotalTime>
  <Words>533</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Symbol</vt:lpstr>
      <vt:lpstr>Wingdings 3</vt:lpstr>
      <vt:lpstr>Ion</vt:lpstr>
      <vt:lpstr>Problem Statement :</vt:lpstr>
      <vt:lpstr>Steps taken :-</vt:lpstr>
      <vt:lpstr>Steps taken :-</vt:lpstr>
      <vt:lpstr>Steps taken :-</vt:lpstr>
      <vt:lpstr>Steps taken :-</vt:lpstr>
      <vt:lpstr>Steps taken :-</vt:lpstr>
      <vt:lpstr>Steps taken :-</vt:lpstr>
      <vt:lpstr>Model Building :-</vt:lpstr>
      <vt:lpstr>Model Building :-</vt:lpstr>
      <vt:lpstr>Model Building :-</vt:lpstr>
      <vt:lpstr>Hyperparameter Tuning :-</vt:lpstr>
      <vt:lpstr>Model Saving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dc:title>
  <dc:creator>Arpan Chaudhary</dc:creator>
  <cp:lastModifiedBy>Arpan Chaudhary</cp:lastModifiedBy>
  <cp:revision>1</cp:revision>
  <dcterms:created xsi:type="dcterms:W3CDTF">2023-01-15T06:24:26Z</dcterms:created>
  <dcterms:modified xsi:type="dcterms:W3CDTF">2023-01-15T06:26:58Z</dcterms:modified>
</cp:coreProperties>
</file>