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6831F53-F76A-4B78-8E58-24EB43D1310F}" type="datetimeFigureOut">
              <a:rPr lang="en-US" smtClean="0"/>
              <a:t>06-Feb-23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167082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31F53-F76A-4B78-8E58-24EB43D1310F}" type="datetimeFigureOut">
              <a:rPr lang="en-US" smtClean="0"/>
              <a:t>06-Feb-23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257692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831F53-F76A-4B78-8E58-24EB43D1310F}"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2541500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831F53-F76A-4B78-8E58-24EB43D1310F}"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3417936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31F53-F76A-4B78-8E58-24EB43D1310F}"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721597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831F53-F76A-4B78-8E58-24EB43D1310F}" type="datetimeFigureOut">
              <a:rPr lang="en-US" smtClean="0"/>
              <a:t>06-Feb-23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234238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831F53-F76A-4B78-8E58-24EB43D1310F}" type="datetimeFigureOut">
              <a:rPr lang="en-US" smtClean="0"/>
              <a:t>06-Feb-23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3915131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6831F53-F76A-4B78-8E58-24EB43D1310F}"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2645234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6831F53-F76A-4B78-8E58-24EB43D1310F}"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10271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31F53-F76A-4B78-8E58-24EB43D1310F}"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126207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31F53-F76A-4B78-8E58-24EB43D1310F}"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217541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831F53-F76A-4B78-8E58-24EB43D1310F}" type="datetimeFigureOut">
              <a:rPr lang="en-US" smtClean="0"/>
              <a:t>06-Feb-23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279373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831F53-F76A-4B78-8E58-24EB43D1310F}" type="datetimeFigureOut">
              <a:rPr lang="en-US" smtClean="0"/>
              <a:t>06-Feb-23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424311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831F53-F76A-4B78-8E58-24EB43D1310F}" type="datetimeFigureOut">
              <a:rPr lang="en-US" smtClean="0"/>
              <a:t>06-Feb-23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2930581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31F53-F76A-4B78-8E58-24EB43D1310F}" type="datetimeFigureOut">
              <a:rPr lang="en-US" smtClean="0"/>
              <a:t>06-Feb-23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370366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31F53-F76A-4B78-8E58-24EB43D1310F}" type="datetimeFigureOut">
              <a:rPr lang="en-US" smtClean="0"/>
              <a:t>06-Feb-23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31135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31F53-F76A-4B78-8E58-24EB43D1310F}" type="datetimeFigureOut">
              <a:rPr lang="en-US" smtClean="0"/>
              <a:t>06-Feb-23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1155AB-D7F4-4A19-9655-8C3446E13049}" type="slidenum">
              <a:rPr lang="en-US" smtClean="0"/>
              <a:t>‹#›</a:t>
            </a:fld>
            <a:endParaRPr lang="en-US"/>
          </a:p>
        </p:txBody>
      </p:sp>
    </p:spTree>
    <p:extLst>
      <p:ext uri="{BB962C8B-B14F-4D97-AF65-F5344CB8AC3E}">
        <p14:creationId xmlns:p14="http://schemas.microsoft.com/office/powerpoint/2010/main" val="412403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6831F53-F76A-4B78-8E58-24EB43D1310F}" type="datetimeFigureOut">
              <a:rPr lang="en-US" smtClean="0"/>
              <a:t>06-Feb-23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51155AB-D7F4-4A19-9655-8C3446E13049}" type="slidenum">
              <a:rPr lang="en-US" smtClean="0"/>
              <a:t>‹#›</a:t>
            </a:fld>
            <a:endParaRPr lang="en-US"/>
          </a:p>
        </p:txBody>
      </p:sp>
    </p:spTree>
    <p:extLst>
      <p:ext uri="{BB962C8B-B14F-4D97-AF65-F5344CB8AC3E}">
        <p14:creationId xmlns:p14="http://schemas.microsoft.com/office/powerpoint/2010/main" val="16388181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977F-C221-6FFA-3376-9858850F7560}"/>
              </a:ext>
            </a:extLst>
          </p:cNvPr>
          <p:cNvSpPr>
            <a:spLocks noGrp="1"/>
          </p:cNvSpPr>
          <p:nvPr>
            <p:ph type="ctrTitle"/>
          </p:nvPr>
        </p:nvSpPr>
        <p:spPr>
          <a:xfrm>
            <a:off x="1524000" y="161310"/>
            <a:ext cx="9144000" cy="2387600"/>
          </a:xfrm>
        </p:spPr>
        <p:txBody>
          <a:bodyPr/>
          <a:lstStyle/>
          <a:p>
            <a:r>
              <a:rPr lang="en-US" dirty="0"/>
              <a:t>Car Price Prediction</a:t>
            </a:r>
          </a:p>
        </p:txBody>
      </p:sp>
      <p:sp>
        <p:nvSpPr>
          <p:cNvPr id="3" name="Subtitle 2">
            <a:extLst>
              <a:ext uri="{FF2B5EF4-FFF2-40B4-BE49-F238E27FC236}">
                <a16:creationId xmlns:a16="http://schemas.microsoft.com/office/drawing/2014/main" id="{01BA5622-93C8-A8BC-7241-FD833C2D90AF}"/>
              </a:ext>
            </a:extLst>
          </p:cNvPr>
          <p:cNvSpPr>
            <a:spLocks noGrp="1"/>
          </p:cNvSpPr>
          <p:nvPr>
            <p:ph type="subTitle" idx="1"/>
          </p:nvPr>
        </p:nvSpPr>
        <p:spPr>
          <a:xfrm>
            <a:off x="1524000" y="3648691"/>
            <a:ext cx="9144000" cy="1655762"/>
          </a:xfrm>
        </p:spPr>
        <p:txBody>
          <a:bodyPr>
            <a:normAutofit lnSpcReduction="10000"/>
          </a:bodyPr>
          <a:lstStyle/>
          <a:p>
            <a:r>
              <a:rPr lang="en-US" sz="3000" b="1" dirty="0"/>
              <a:t>Problem Statement</a:t>
            </a:r>
          </a:p>
          <a:p>
            <a:r>
              <a:rPr lang="en-US" dirty="0"/>
              <a:t>According to demand in market, prices of car go up and down. Price also depends on the condition of vehicle and place from where we are purchasing. Keeping this in mind, we will build a machine learning model.</a:t>
            </a:r>
          </a:p>
        </p:txBody>
      </p:sp>
    </p:spTree>
    <p:extLst>
      <p:ext uri="{BB962C8B-B14F-4D97-AF65-F5344CB8AC3E}">
        <p14:creationId xmlns:p14="http://schemas.microsoft.com/office/powerpoint/2010/main" val="33348722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0E37-8535-CE8E-2462-E6002DED5130}"/>
              </a:ext>
            </a:extLst>
          </p:cNvPr>
          <p:cNvSpPr>
            <a:spLocks noGrp="1"/>
          </p:cNvSpPr>
          <p:nvPr>
            <p:ph type="title"/>
          </p:nvPr>
        </p:nvSpPr>
        <p:spPr>
          <a:xfrm rot="10800000" flipV="1">
            <a:off x="1216091" y="1047192"/>
            <a:ext cx="10730204" cy="483030"/>
          </a:xfrm>
        </p:spPr>
        <p:txBody>
          <a:bodyPr>
            <a:normAutofit fontScale="90000"/>
          </a:bodyPr>
          <a:lstStyle/>
          <a:p>
            <a:r>
              <a:rPr lang="en-US" b="1" dirty="0"/>
              <a:t>Model Development and Evaluation:</a:t>
            </a:r>
          </a:p>
        </p:txBody>
      </p:sp>
      <p:sp>
        <p:nvSpPr>
          <p:cNvPr id="3" name="Content Placeholder 2">
            <a:extLst>
              <a:ext uri="{FF2B5EF4-FFF2-40B4-BE49-F238E27FC236}">
                <a16:creationId xmlns:a16="http://schemas.microsoft.com/office/drawing/2014/main" id="{782112AD-B2BD-6BB3-C3EE-800BB4F8BA4D}"/>
              </a:ext>
            </a:extLst>
          </p:cNvPr>
          <p:cNvSpPr>
            <a:spLocks noGrp="1"/>
          </p:cNvSpPr>
          <p:nvPr>
            <p:ph idx="1"/>
          </p:nvPr>
        </p:nvSpPr>
        <p:spPr>
          <a:xfrm>
            <a:off x="1216091" y="2575152"/>
            <a:ext cx="10515600" cy="5019967"/>
          </a:xfrm>
        </p:spPr>
        <p:txBody>
          <a:bodyPr/>
          <a:lstStyle/>
          <a:p>
            <a:pPr marL="0" indent="0">
              <a:buNone/>
            </a:pPr>
            <a:r>
              <a:rPr lang="en-US" b="1" dirty="0"/>
              <a:t>Testing of Identified Approaches:</a:t>
            </a:r>
          </a:p>
          <a:p>
            <a:pPr marL="0" indent="0">
              <a:buNone/>
            </a:pPr>
            <a:endParaRPr lang="en-US" dirty="0"/>
          </a:p>
          <a:p>
            <a:pPr marL="0" indent="0">
              <a:buNone/>
            </a:pPr>
            <a:r>
              <a:rPr lang="en-US" dirty="0"/>
              <a:t>First – Linear regression</a:t>
            </a:r>
          </a:p>
          <a:p>
            <a:pPr marL="0" indent="0">
              <a:buNone/>
            </a:pPr>
            <a:r>
              <a:rPr lang="en-US" dirty="0"/>
              <a:t> Second – Decision tree</a:t>
            </a:r>
          </a:p>
          <a:p>
            <a:pPr marL="0" indent="0">
              <a:buNone/>
            </a:pPr>
            <a:r>
              <a:rPr lang="en-US" dirty="0"/>
              <a:t> Third – Random Forest </a:t>
            </a:r>
          </a:p>
          <a:p>
            <a:pPr marL="0" indent="0">
              <a:buNone/>
            </a:pPr>
            <a:r>
              <a:rPr lang="en-US" dirty="0"/>
              <a:t>Fourth – SVM</a:t>
            </a:r>
          </a:p>
          <a:p>
            <a:pPr marL="0" indent="0">
              <a:buNone/>
            </a:pPr>
            <a:r>
              <a:rPr lang="en-US" dirty="0"/>
              <a:t> Fifth – Ada Boost </a:t>
            </a:r>
          </a:p>
          <a:p>
            <a:pPr marL="0" indent="0">
              <a:buNone/>
            </a:pPr>
            <a:endParaRPr lang="en-US" dirty="0"/>
          </a:p>
          <a:p>
            <a:pPr marL="0" indent="0">
              <a:buNone/>
            </a:pPr>
            <a:r>
              <a:rPr lang="en-US" dirty="0"/>
              <a:t>After applying these algorithms we did hyperparameter tuning for two models </a:t>
            </a:r>
            <a:r>
              <a:rPr lang="en-US" dirty="0" err="1"/>
              <a:t>i;e</a:t>
            </a:r>
            <a:r>
              <a:rPr lang="en-US" dirty="0"/>
              <a:t> Random forest and Ada Boost.</a:t>
            </a:r>
          </a:p>
        </p:txBody>
      </p:sp>
    </p:spTree>
    <p:extLst>
      <p:ext uri="{BB962C8B-B14F-4D97-AF65-F5344CB8AC3E}">
        <p14:creationId xmlns:p14="http://schemas.microsoft.com/office/powerpoint/2010/main" val="3239733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160C9-E4E2-6093-D10F-E06D5A085ECA}"/>
              </a:ext>
            </a:extLst>
          </p:cNvPr>
          <p:cNvSpPr>
            <a:spLocks noGrp="1"/>
          </p:cNvSpPr>
          <p:nvPr>
            <p:ph type="title"/>
          </p:nvPr>
        </p:nvSpPr>
        <p:spPr/>
        <p:txBody>
          <a:bodyPr/>
          <a:lstStyle/>
          <a:p>
            <a:r>
              <a:rPr lang="en-US" b="1" dirty="0"/>
              <a:t>Model Development and Evaluation:</a:t>
            </a:r>
            <a:endParaRPr lang="en-US" dirty="0"/>
          </a:p>
        </p:txBody>
      </p:sp>
      <p:sp>
        <p:nvSpPr>
          <p:cNvPr id="3" name="Content Placeholder 2">
            <a:extLst>
              <a:ext uri="{FF2B5EF4-FFF2-40B4-BE49-F238E27FC236}">
                <a16:creationId xmlns:a16="http://schemas.microsoft.com/office/drawing/2014/main" id="{0EF4B239-D22F-8DF5-42D8-3CF1FCDBD894}"/>
              </a:ext>
            </a:extLst>
          </p:cNvPr>
          <p:cNvSpPr>
            <a:spLocks noGrp="1"/>
          </p:cNvSpPr>
          <p:nvPr>
            <p:ph idx="1"/>
          </p:nvPr>
        </p:nvSpPr>
        <p:spPr>
          <a:xfrm>
            <a:off x="1154954" y="2394792"/>
            <a:ext cx="10515600" cy="4351338"/>
          </a:xfrm>
        </p:spPr>
        <p:txBody>
          <a:bodyPr/>
          <a:lstStyle/>
          <a:p>
            <a:pPr marL="0" indent="0">
              <a:buNone/>
            </a:pPr>
            <a:r>
              <a:rPr lang="en-US" b="1" dirty="0"/>
              <a:t>Run and Evaluate selected models:</a:t>
            </a:r>
          </a:p>
          <a:p>
            <a:pPr marL="0" indent="0">
              <a:buNone/>
            </a:pPr>
            <a:endParaRPr lang="en-US" dirty="0"/>
          </a:p>
          <a:p>
            <a:pPr marL="0" indent="0">
              <a:buNone/>
            </a:pPr>
            <a:r>
              <a:rPr lang="en-US" dirty="0"/>
              <a:t>All models are giving low score on test data except Random Forest. When we apply hyperparameter tuning to Random Forest, its accuracy goes down, we tried with different parameters but goes down. So, we consider only Random forest for saving.</a:t>
            </a:r>
          </a:p>
        </p:txBody>
      </p:sp>
    </p:spTree>
    <p:extLst>
      <p:ext uri="{BB962C8B-B14F-4D97-AF65-F5344CB8AC3E}">
        <p14:creationId xmlns:p14="http://schemas.microsoft.com/office/powerpoint/2010/main" val="229818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CADC-2FD4-98FA-8A5A-5C11E42E3B73}"/>
              </a:ext>
            </a:extLst>
          </p:cNvPr>
          <p:cNvSpPr>
            <a:spLocks noGrp="1"/>
          </p:cNvSpPr>
          <p:nvPr>
            <p:ph type="title"/>
          </p:nvPr>
        </p:nvSpPr>
        <p:spPr/>
        <p:txBody>
          <a:bodyPr/>
          <a:lstStyle/>
          <a:p>
            <a:r>
              <a:rPr lang="en-US" b="1" dirty="0"/>
              <a:t>Visualizations:</a:t>
            </a:r>
          </a:p>
        </p:txBody>
      </p:sp>
      <p:sp>
        <p:nvSpPr>
          <p:cNvPr id="3" name="Content Placeholder 2">
            <a:extLst>
              <a:ext uri="{FF2B5EF4-FFF2-40B4-BE49-F238E27FC236}">
                <a16:creationId xmlns:a16="http://schemas.microsoft.com/office/drawing/2014/main" id="{4D14FBEB-9FC4-7803-D4FF-DB52D8E05653}"/>
              </a:ext>
            </a:extLst>
          </p:cNvPr>
          <p:cNvSpPr>
            <a:spLocks noGrp="1"/>
          </p:cNvSpPr>
          <p:nvPr>
            <p:ph idx="1"/>
          </p:nvPr>
        </p:nvSpPr>
        <p:spPr/>
        <p:txBody>
          <a:bodyPr/>
          <a:lstStyle/>
          <a:p>
            <a:r>
              <a:rPr lang="en-US" dirty="0"/>
              <a:t>First – we plot distribution plot to have a look how data is distributed.</a:t>
            </a:r>
          </a:p>
          <a:p>
            <a:r>
              <a:rPr lang="en-US" dirty="0"/>
              <a:t>Second – we plot boxplot to check outliers. </a:t>
            </a:r>
          </a:p>
          <a:p>
            <a:r>
              <a:rPr lang="en-US" dirty="0"/>
              <a:t>Third – we plot scatter plot to check how data is scattered.</a:t>
            </a:r>
          </a:p>
        </p:txBody>
      </p:sp>
    </p:spTree>
    <p:extLst>
      <p:ext uri="{BB962C8B-B14F-4D97-AF65-F5344CB8AC3E}">
        <p14:creationId xmlns:p14="http://schemas.microsoft.com/office/powerpoint/2010/main" val="214645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1E72-69A6-D284-4B43-3DA2BABFB1B6}"/>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1C3568CB-6398-084B-B25B-0F0691A485E9}"/>
              </a:ext>
            </a:extLst>
          </p:cNvPr>
          <p:cNvSpPr>
            <a:spLocks noGrp="1"/>
          </p:cNvSpPr>
          <p:nvPr>
            <p:ph idx="1"/>
          </p:nvPr>
        </p:nvSpPr>
        <p:spPr/>
        <p:txBody>
          <a:bodyPr/>
          <a:lstStyle/>
          <a:p>
            <a:pPr marL="0" indent="0">
              <a:buNone/>
            </a:pPr>
            <a:r>
              <a:rPr lang="en-US" dirty="0"/>
              <a:t>We applied five algorithms to given dataset. But only one of five performed good. Training score was also good and test score was also nearabout fifty percent. So, we considered only it. If some more columns contribute in dataset, then it makes more interesting to complete this project</a:t>
            </a:r>
          </a:p>
        </p:txBody>
      </p:sp>
    </p:spTree>
    <p:extLst>
      <p:ext uri="{BB962C8B-B14F-4D97-AF65-F5344CB8AC3E}">
        <p14:creationId xmlns:p14="http://schemas.microsoft.com/office/powerpoint/2010/main" val="425220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9922-1B87-2DD4-93C1-B65FD1888DBB}"/>
              </a:ext>
            </a:extLst>
          </p:cNvPr>
          <p:cNvSpPr>
            <a:spLocks noGrp="1"/>
          </p:cNvSpPr>
          <p:nvPr>
            <p:ph type="title"/>
          </p:nvPr>
        </p:nvSpPr>
        <p:spPr/>
        <p:txBody>
          <a:bodyPr/>
          <a:lstStyle/>
          <a:p>
            <a:r>
              <a:rPr lang="en-US" b="1" dirty="0"/>
              <a:t>Conceptual Background of Domain Problem:</a:t>
            </a:r>
          </a:p>
        </p:txBody>
      </p:sp>
      <p:sp>
        <p:nvSpPr>
          <p:cNvPr id="3" name="Content Placeholder 2">
            <a:extLst>
              <a:ext uri="{FF2B5EF4-FFF2-40B4-BE49-F238E27FC236}">
                <a16:creationId xmlns:a16="http://schemas.microsoft.com/office/drawing/2014/main" id="{AA7B948B-A4FE-0476-0B75-FF88A6C975D7}"/>
              </a:ext>
            </a:extLst>
          </p:cNvPr>
          <p:cNvSpPr>
            <a:spLocks noGrp="1"/>
          </p:cNvSpPr>
          <p:nvPr>
            <p:ph idx="1"/>
          </p:nvPr>
        </p:nvSpPr>
        <p:spPr/>
        <p:txBody>
          <a:bodyPr/>
          <a:lstStyle/>
          <a:p>
            <a:pPr marL="0" indent="0">
              <a:buNone/>
            </a:pPr>
            <a:r>
              <a:rPr lang="en-US" dirty="0"/>
              <a:t>We will do this project in python notebook using different libraries. We will use PANDAS, NUMPY, SEABORN, MATPLOTLIB, REGRESSION models, and regression related metrics, and many more libraries are there which are helpful for us during this project.</a:t>
            </a:r>
          </a:p>
        </p:txBody>
      </p:sp>
    </p:spTree>
    <p:extLst>
      <p:ext uri="{BB962C8B-B14F-4D97-AF65-F5344CB8AC3E}">
        <p14:creationId xmlns:p14="http://schemas.microsoft.com/office/powerpoint/2010/main" val="377998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51E0-9583-A57D-83FE-B0DF3A2C1D25}"/>
              </a:ext>
            </a:extLst>
          </p:cNvPr>
          <p:cNvSpPr>
            <a:spLocks noGrp="1"/>
          </p:cNvSpPr>
          <p:nvPr>
            <p:ph type="title"/>
          </p:nvPr>
        </p:nvSpPr>
        <p:spPr/>
        <p:txBody>
          <a:bodyPr/>
          <a:lstStyle/>
          <a:p>
            <a:r>
              <a:rPr lang="en-US" b="1" dirty="0"/>
              <a:t>Review of the Literature:</a:t>
            </a:r>
          </a:p>
        </p:txBody>
      </p:sp>
      <p:sp>
        <p:nvSpPr>
          <p:cNvPr id="3" name="Content Placeholder 2">
            <a:extLst>
              <a:ext uri="{FF2B5EF4-FFF2-40B4-BE49-F238E27FC236}">
                <a16:creationId xmlns:a16="http://schemas.microsoft.com/office/drawing/2014/main" id="{5C190D7F-7F5B-DEB0-5F74-11142798EFE4}"/>
              </a:ext>
            </a:extLst>
          </p:cNvPr>
          <p:cNvSpPr>
            <a:spLocks noGrp="1"/>
          </p:cNvSpPr>
          <p:nvPr>
            <p:ph idx="1"/>
          </p:nvPr>
        </p:nvSpPr>
        <p:spPr>
          <a:xfrm>
            <a:off x="1154954" y="2618727"/>
            <a:ext cx="10515600" cy="4351338"/>
          </a:xfrm>
        </p:spPr>
        <p:txBody>
          <a:bodyPr/>
          <a:lstStyle/>
          <a:p>
            <a:pPr marL="0" indent="0">
              <a:buNone/>
            </a:pPr>
            <a:r>
              <a:rPr lang="en-US" dirty="0"/>
              <a:t>During this project, first of all we scrapped the data using ‘selenium’ in python notebook. Then, stored the scrapped data into ‘csv’ file. After that opened dataset into python notebook for model building process using different libraries.</a:t>
            </a:r>
          </a:p>
        </p:txBody>
      </p:sp>
    </p:spTree>
    <p:extLst>
      <p:ext uri="{BB962C8B-B14F-4D97-AF65-F5344CB8AC3E}">
        <p14:creationId xmlns:p14="http://schemas.microsoft.com/office/powerpoint/2010/main" val="348975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BD4C-687E-4E57-8373-BC326C9FCFFE}"/>
              </a:ext>
            </a:extLst>
          </p:cNvPr>
          <p:cNvSpPr>
            <a:spLocks noGrp="1"/>
          </p:cNvSpPr>
          <p:nvPr>
            <p:ph type="title"/>
          </p:nvPr>
        </p:nvSpPr>
        <p:spPr/>
        <p:txBody>
          <a:bodyPr/>
          <a:lstStyle/>
          <a:p>
            <a:r>
              <a:rPr lang="en-US" b="1" dirty="0"/>
              <a:t>Motivation For the Problem Undertaken:</a:t>
            </a:r>
          </a:p>
        </p:txBody>
      </p:sp>
      <p:sp>
        <p:nvSpPr>
          <p:cNvPr id="3" name="Content Placeholder 2">
            <a:extLst>
              <a:ext uri="{FF2B5EF4-FFF2-40B4-BE49-F238E27FC236}">
                <a16:creationId xmlns:a16="http://schemas.microsoft.com/office/drawing/2014/main" id="{83C51B5A-B639-5E12-17F1-0EA9292663CE}"/>
              </a:ext>
            </a:extLst>
          </p:cNvPr>
          <p:cNvSpPr>
            <a:spLocks noGrp="1"/>
          </p:cNvSpPr>
          <p:nvPr>
            <p:ph idx="1"/>
          </p:nvPr>
        </p:nvSpPr>
        <p:spPr/>
        <p:txBody>
          <a:bodyPr/>
          <a:lstStyle/>
          <a:p>
            <a:pPr marL="0" indent="0">
              <a:buNone/>
            </a:pPr>
            <a:r>
              <a:rPr lang="en-US" dirty="0"/>
              <a:t>We did this project in python notebook. Because python is very smooth and can easily understandable. Main purpose for building this model is that prices of cars go up and down according to the demand in market, if anyone wants to go in cars sell-purchase business then this project will help surely. </a:t>
            </a:r>
          </a:p>
        </p:txBody>
      </p:sp>
    </p:spTree>
    <p:extLst>
      <p:ext uri="{BB962C8B-B14F-4D97-AF65-F5344CB8AC3E}">
        <p14:creationId xmlns:p14="http://schemas.microsoft.com/office/powerpoint/2010/main" val="124745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700F-A509-C64F-28FB-899046B73F14}"/>
              </a:ext>
            </a:extLst>
          </p:cNvPr>
          <p:cNvSpPr>
            <a:spLocks noGrp="1"/>
          </p:cNvSpPr>
          <p:nvPr>
            <p:ph type="title"/>
          </p:nvPr>
        </p:nvSpPr>
        <p:spPr>
          <a:xfrm>
            <a:off x="1146110" y="561068"/>
            <a:ext cx="10515600" cy="1325563"/>
          </a:xfrm>
        </p:spPr>
        <p:txBody>
          <a:bodyPr/>
          <a:lstStyle/>
          <a:p>
            <a:r>
              <a:rPr lang="en-US" b="1" dirty="0"/>
              <a:t>Mathematical Modelling of Problem:</a:t>
            </a:r>
          </a:p>
        </p:txBody>
      </p:sp>
      <p:sp>
        <p:nvSpPr>
          <p:cNvPr id="3" name="Content Placeholder 2">
            <a:extLst>
              <a:ext uri="{FF2B5EF4-FFF2-40B4-BE49-F238E27FC236}">
                <a16:creationId xmlns:a16="http://schemas.microsoft.com/office/drawing/2014/main" id="{3B4B9DCE-8FB1-7959-E1D9-3519E64F6A2E}"/>
              </a:ext>
            </a:extLst>
          </p:cNvPr>
          <p:cNvSpPr>
            <a:spLocks noGrp="1"/>
          </p:cNvSpPr>
          <p:nvPr>
            <p:ph idx="1"/>
          </p:nvPr>
        </p:nvSpPr>
        <p:spPr>
          <a:xfrm>
            <a:off x="1146110" y="2631492"/>
            <a:ext cx="8825659" cy="3416300"/>
          </a:xfrm>
        </p:spPr>
        <p:txBody>
          <a:bodyPr/>
          <a:lstStyle/>
          <a:p>
            <a:pPr marL="0" indent="0">
              <a:buNone/>
            </a:pPr>
            <a:r>
              <a:rPr lang="en-US" dirty="0"/>
              <a:t>The data we have scrapped is a new data. All columns are having proper entries. Of course, there are some nulls present in columns, but are very little which can be easily manipulated. But whole dataset is in object datatype, so we encoded whole dataset. But we did not touch our target column only encoded it.</a:t>
            </a:r>
          </a:p>
        </p:txBody>
      </p:sp>
    </p:spTree>
    <p:extLst>
      <p:ext uri="{BB962C8B-B14F-4D97-AF65-F5344CB8AC3E}">
        <p14:creationId xmlns:p14="http://schemas.microsoft.com/office/powerpoint/2010/main" val="2077722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8608-316D-B045-5FF9-0ACAB6E99194}"/>
              </a:ext>
            </a:extLst>
          </p:cNvPr>
          <p:cNvSpPr>
            <a:spLocks noGrp="1"/>
          </p:cNvSpPr>
          <p:nvPr>
            <p:ph type="title"/>
          </p:nvPr>
        </p:nvSpPr>
        <p:spPr/>
        <p:txBody>
          <a:bodyPr/>
          <a:lstStyle/>
          <a:p>
            <a:r>
              <a:rPr lang="en-US" b="1" dirty="0"/>
              <a:t>Data Sources and their format:</a:t>
            </a:r>
          </a:p>
        </p:txBody>
      </p:sp>
      <p:sp>
        <p:nvSpPr>
          <p:cNvPr id="3" name="Content Placeholder 2">
            <a:extLst>
              <a:ext uri="{FF2B5EF4-FFF2-40B4-BE49-F238E27FC236}">
                <a16:creationId xmlns:a16="http://schemas.microsoft.com/office/drawing/2014/main" id="{D516C5D7-9690-37D6-2650-BA8C1069E528}"/>
              </a:ext>
            </a:extLst>
          </p:cNvPr>
          <p:cNvSpPr>
            <a:spLocks noGrp="1"/>
          </p:cNvSpPr>
          <p:nvPr>
            <p:ph idx="1"/>
          </p:nvPr>
        </p:nvSpPr>
        <p:spPr/>
        <p:txBody>
          <a:bodyPr/>
          <a:lstStyle/>
          <a:p>
            <a:pPr marL="0" indent="0">
              <a:buNone/>
            </a:pPr>
            <a:r>
              <a:rPr lang="en-US" dirty="0"/>
              <a:t>Data has scrapped from website named ‘OLX’. Data has scrapped with the help of ‘selenium’ using python notebook. Data has stored in csv format. Four columns have scrapped because these four are most important for data processing. </a:t>
            </a:r>
          </a:p>
        </p:txBody>
      </p:sp>
    </p:spTree>
    <p:extLst>
      <p:ext uri="{BB962C8B-B14F-4D97-AF65-F5344CB8AC3E}">
        <p14:creationId xmlns:p14="http://schemas.microsoft.com/office/powerpoint/2010/main" val="3009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96C8-7C60-40EB-F30E-75AF5B4E72F0}"/>
              </a:ext>
            </a:extLst>
          </p:cNvPr>
          <p:cNvSpPr>
            <a:spLocks noGrp="1"/>
          </p:cNvSpPr>
          <p:nvPr>
            <p:ph type="title"/>
          </p:nvPr>
        </p:nvSpPr>
        <p:spPr/>
        <p:txBody>
          <a:bodyPr/>
          <a:lstStyle/>
          <a:p>
            <a:r>
              <a:rPr lang="en-US" b="1" dirty="0"/>
              <a:t>Data Preprocessing Done:</a:t>
            </a:r>
          </a:p>
        </p:txBody>
      </p:sp>
      <p:sp>
        <p:nvSpPr>
          <p:cNvPr id="3" name="Content Placeholder 2">
            <a:extLst>
              <a:ext uri="{FF2B5EF4-FFF2-40B4-BE49-F238E27FC236}">
                <a16:creationId xmlns:a16="http://schemas.microsoft.com/office/drawing/2014/main" id="{BD48CC3D-BFF3-8E82-2CB5-550AD8B7CB47}"/>
              </a:ext>
            </a:extLst>
          </p:cNvPr>
          <p:cNvSpPr>
            <a:spLocks noGrp="1"/>
          </p:cNvSpPr>
          <p:nvPr>
            <p:ph idx="1"/>
          </p:nvPr>
        </p:nvSpPr>
        <p:spPr/>
        <p:txBody>
          <a:bodyPr/>
          <a:lstStyle/>
          <a:p>
            <a:pPr marL="0" indent="0">
              <a:buNone/>
            </a:pPr>
            <a:r>
              <a:rPr lang="en-US" dirty="0"/>
              <a:t>Scrapped data is in the csv form. Data is present as object datatype. We encoded the data. Some nulls are also present. We treated with nulls. Checked, how data is distributed using distribution plot. We checked for outliers using boxplot and with the help of quantiles. Then plot heatmap to check multicollinearity problem. </a:t>
            </a:r>
          </a:p>
        </p:txBody>
      </p:sp>
    </p:spTree>
    <p:extLst>
      <p:ext uri="{BB962C8B-B14F-4D97-AF65-F5344CB8AC3E}">
        <p14:creationId xmlns:p14="http://schemas.microsoft.com/office/powerpoint/2010/main" val="63810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4982-D3D5-3EB8-FF78-406C02EB3165}"/>
              </a:ext>
            </a:extLst>
          </p:cNvPr>
          <p:cNvSpPr>
            <a:spLocks noGrp="1"/>
          </p:cNvSpPr>
          <p:nvPr>
            <p:ph type="title"/>
          </p:nvPr>
        </p:nvSpPr>
        <p:spPr/>
        <p:txBody>
          <a:bodyPr>
            <a:normAutofit fontScale="90000"/>
          </a:bodyPr>
          <a:lstStyle/>
          <a:p>
            <a:r>
              <a:rPr lang="en-US" b="1" dirty="0"/>
              <a:t>Hardware and Software requirement and tools used:</a:t>
            </a:r>
          </a:p>
        </p:txBody>
      </p:sp>
      <p:sp>
        <p:nvSpPr>
          <p:cNvPr id="3" name="Content Placeholder 2">
            <a:extLst>
              <a:ext uri="{FF2B5EF4-FFF2-40B4-BE49-F238E27FC236}">
                <a16:creationId xmlns:a16="http://schemas.microsoft.com/office/drawing/2014/main" id="{5381A7FC-E06E-9AC3-2407-44858174299D}"/>
              </a:ext>
            </a:extLst>
          </p:cNvPr>
          <p:cNvSpPr>
            <a:spLocks noGrp="1"/>
          </p:cNvSpPr>
          <p:nvPr>
            <p:ph idx="1"/>
          </p:nvPr>
        </p:nvSpPr>
        <p:spPr/>
        <p:txBody>
          <a:bodyPr/>
          <a:lstStyle/>
          <a:p>
            <a:pPr marL="0" indent="0">
              <a:buNone/>
            </a:pPr>
            <a:endParaRPr lang="en-US" dirty="0"/>
          </a:p>
          <a:p>
            <a:pPr marL="0" indent="0">
              <a:buNone/>
            </a:pPr>
            <a:r>
              <a:rPr lang="en-US" dirty="0"/>
              <a:t>During this project we used our local machine. Anaconda Navigator in which python notebook is used to complete this project. Tools which are used during this project are pandas, </a:t>
            </a:r>
            <a:r>
              <a:rPr lang="en-US" dirty="0" err="1"/>
              <a:t>numpy</a:t>
            </a:r>
            <a:r>
              <a:rPr lang="en-US" dirty="0"/>
              <a:t>, ordinal encoder, matplotlib, seaborn, heatmap, standard scaler, train test split, regression models and metrics for regression model for checking error of models.</a:t>
            </a:r>
          </a:p>
        </p:txBody>
      </p:sp>
    </p:spTree>
    <p:extLst>
      <p:ext uri="{BB962C8B-B14F-4D97-AF65-F5344CB8AC3E}">
        <p14:creationId xmlns:p14="http://schemas.microsoft.com/office/powerpoint/2010/main" val="301714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41BF-F1E8-B79D-D037-2112310ADDF3}"/>
              </a:ext>
            </a:extLst>
          </p:cNvPr>
          <p:cNvSpPr>
            <a:spLocks noGrp="1"/>
          </p:cNvSpPr>
          <p:nvPr>
            <p:ph type="title"/>
          </p:nvPr>
        </p:nvSpPr>
        <p:spPr>
          <a:xfrm>
            <a:off x="1154954" y="617051"/>
            <a:ext cx="10515600" cy="1325563"/>
          </a:xfrm>
        </p:spPr>
        <p:txBody>
          <a:bodyPr/>
          <a:lstStyle/>
          <a:p>
            <a:r>
              <a:rPr lang="en-US" b="1" dirty="0"/>
              <a:t>Model Development and Evaluation:</a:t>
            </a:r>
          </a:p>
        </p:txBody>
      </p:sp>
      <p:sp>
        <p:nvSpPr>
          <p:cNvPr id="3" name="Content Placeholder 2">
            <a:extLst>
              <a:ext uri="{FF2B5EF4-FFF2-40B4-BE49-F238E27FC236}">
                <a16:creationId xmlns:a16="http://schemas.microsoft.com/office/drawing/2014/main" id="{F53CB9B0-052E-6B97-5B17-913D6D87A0B6}"/>
              </a:ext>
            </a:extLst>
          </p:cNvPr>
          <p:cNvSpPr>
            <a:spLocks noGrp="1"/>
          </p:cNvSpPr>
          <p:nvPr>
            <p:ph idx="1"/>
          </p:nvPr>
        </p:nvSpPr>
        <p:spPr/>
        <p:txBody>
          <a:bodyPr/>
          <a:lstStyle/>
          <a:p>
            <a:pPr marL="0" indent="0">
              <a:buNone/>
            </a:pPr>
            <a:endParaRPr lang="en-US" dirty="0"/>
          </a:p>
          <a:p>
            <a:pPr marL="0" indent="0">
              <a:buNone/>
            </a:pPr>
            <a:r>
              <a:rPr lang="en-US" b="1" dirty="0"/>
              <a:t>Identification of possible problem-solving approaches:</a:t>
            </a:r>
          </a:p>
          <a:p>
            <a:pPr marL="0" indent="0">
              <a:buNone/>
            </a:pPr>
            <a:endParaRPr lang="en-US" b="1" dirty="0"/>
          </a:p>
          <a:p>
            <a:pPr marL="0" indent="0">
              <a:buNone/>
            </a:pPr>
            <a:r>
              <a:rPr lang="en-US" dirty="0"/>
              <a:t>Because it is a very simple dataset. This dataset has continuous data, so simply we apply regression models during the completion of this project.</a:t>
            </a:r>
          </a:p>
        </p:txBody>
      </p:sp>
    </p:spTree>
    <p:extLst>
      <p:ext uri="{BB962C8B-B14F-4D97-AF65-F5344CB8AC3E}">
        <p14:creationId xmlns:p14="http://schemas.microsoft.com/office/powerpoint/2010/main" val="472946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TotalTime>
  <Words>711</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Car Price Prediction</vt:lpstr>
      <vt:lpstr>Conceptual Background of Domain Problem:</vt:lpstr>
      <vt:lpstr>Review of the Literature:</vt:lpstr>
      <vt:lpstr>Motivation For the Problem Undertaken:</vt:lpstr>
      <vt:lpstr>Mathematical Modelling of Problem:</vt:lpstr>
      <vt:lpstr>Data Sources and their format:</vt:lpstr>
      <vt:lpstr>Data Preprocessing Done:</vt:lpstr>
      <vt:lpstr>Hardware and Software requirement and tools used:</vt:lpstr>
      <vt:lpstr>Model Development and Evaluation:</vt:lpstr>
      <vt:lpstr>Model Development and Evaluation:</vt:lpstr>
      <vt:lpstr>Model Development and Evaluation:</vt:lpstr>
      <vt:lpstr>Visualizations: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Arpan Chaudhary</dc:creator>
  <cp:lastModifiedBy>Arpan Chaudhary</cp:lastModifiedBy>
  <cp:revision>1</cp:revision>
  <dcterms:created xsi:type="dcterms:W3CDTF">2023-02-06T05:33:17Z</dcterms:created>
  <dcterms:modified xsi:type="dcterms:W3CDTF">2023-02-06T05:43:15Z</dcterms:modified>
</cp:coreProperties>
</file>