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8" r:id="rId4"/>
    <p:sldId id="259" r:id="rId5"/>
    <p:sldId id="265" r:id="rId6"/>
    <p:sldId id="260" r:id="rId7"/>
    <p:sldId id="267" r:id="rId8"/>
    <p:sldId id="263" r:id="rId9"/>
    <p:sldId id="268" r:id="rId10"/>
    <p:sldId id="266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13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314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431915" y="933088"/>
            <a:ext cx="8404698" cy="2595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>
              <a:lnSpc>
                <a:spcPct val="150000"/>
              </a:lnSpc>
            </a:pPr>
            <a:r>
              <a:rPr dirty="0"/>
              <a:t>Analysis</a:t>
            </a:r>
            <a:r>
              <a:rPr lang="en-IN" dirty="0"/>
              <a:t> of</a:t>
            </a:r>
            <a:r>
              <a:rPr dirty="0"/>
              <a:t> 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 smtClean="0"/>
              <a:t>FE-LG </a:t>
            </a:r>
            <a:r>
              <a:rPr dirty="0"/>
              <a:t>Campaign</a:t>
            </a:r>
            <a:r>
              <a:rPr lang="en-IN" dirty="0"/>
              <a:t>s</a:t>
            </a:r>
          </a:p>
          <a:p>
            <a:pPr>
              <a:lnSpc>
                <a:spcPct val="150000"/>
              </a:lnSpc>
            </a:pPr>
            <a:r>
              <a:rPr lang="en-IN" dirty="0"/>
              <a:t>from Sept to </a:t>
            </a:r>
            <a:r>
              <a:rPr lang="en-IN" dirty="0" smtClean="0"/>
              <a:t>Nov </a:t>
            </a:r>
            <a:r>
              <a:rPr lang="en-IN" dirty="0"/>
              <a:t>2018</a:t>
            </a:r>
            <a:endParaRPr dirty="0"/>
          </a:p>
        </p:txBody>
      </p:sp>
      <p:sp>
        <p:nvSpPr>
          <p:cNvPr id="120" name="Shape 120"/>
          <p:cNvSpPr/>
          <p:nvPr/>
        </p:nvSpPr>
        <p:spPr>
          <a:xfrm>
            <a:off x="11726755" y="9019421"/>
            <a:ext cx="1006686" cy="287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200"/>
            </a:pPr>
            <a:r>
              <a:rPr lang="en-US" dirty="0" smtClean="0"/>
              <a:t>Arpan Sarkar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7177564" y="8199219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C3FC5-237F-4D22-BC93-2DEA140E0122}"/>
              </a:ext>
            </a:extLst>
          </p:cNvPr>
          <p:cNvSpPr txBox="1"/>
          <p:nvPr/>
        </p:nvSpPr>
        <p:spPr>
          <a:xfrm>
            <a:off x="4121426" y="4210574"/>
            <a:ext cx="503582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85068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906109" y="579204"/>
            <a:ext cx="3199594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Top </a:t>
            </a:r>
            <a:r>
              <a:rPr lang="en-IN" dirty="0"/>
              <a:t>Actionable</a:t>
            </a:r>
            <a:r>
              <a:rPr dirty="0"/>
              <a:t> </a:t>
            </a:r>
          </a:p>
        </p:txBody>
      </p:sp>
      <p:sp>
        <p:nvSpPr>
          <p:cNvPr id="123" name="Shape 123"/>
          <p:cNvSpPr/>
          <p:nvPr/>
        </p:nvSpPr>
        <p:spPr>
          <a:xfrm>
            <a:off x="746143" y="2423830"/>
            <a:ext cx="11207714" cy="699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rPr lang="en-IN" sz="3200" b="1" dirty="0" smtClean="0"/>
              <a:t>51</a:t>
            </a:r>
            <a:r>
              <a:rPr sz="3200" b="1" dirty="0" smtClean="0"/>
              <a:t> </a:t>
            </a:r>
            <a:r>
              <a:rPr sz="3200" b="1" dirty="0"/>
              <a:t>% </a:t>
            </a:r>
            <a:r>
              <a:rPr sz="3200" dirty="0"/>
              <a:t>Improvement for </a:t>
            </a:r>
            <a:r>
              <a:rPr lang="en-IN" sz="3200" dirty="0"/>
              <a:t>Insurance Campaign </a:t>
            </a:r>
            <a:r>
              <a:rPr sz="3200" dirty="0"/>
              <a:t>can be made by </a:t>
            </a:r>
          </a:p>
          <a:p>
            <a:pPr algn="l"/>
            <a:endParaRPr sz="3200" dirty="0"/>
          </a:p>
          <a:p>
            <a:pPr marL="444500" indent="-444500" algn="l">
              <a:buSzPct val="75000"/>
              <a:buChar char="-"/>
            </a:pPr>
            <a:r>
              <a:rPr sz="3200" dirty="0"/>
              <a:t>Calling </a:t>
            </a:r>
            <a:r>
              <a:rPr sz="3200" dirty="0" smtClean="0"/>
              <a:t>@</a:t>
            </a:r>
            <a:r>
              <a:rPr lang="en-US" sz="3200" dirty="0" smtClean="0"/>
              <a:t>9AM-11AM(Morning Time),</a:t>
            </a:r>
            <a:r>
              <a:rPr sz="3200" dirty="0" smtClean="0"/>
              <a:t> </a:t>
            </a:r>
            <a:r>
              <a:rPr lang="en-IN" sz="3200" b="1" dirty="0" smtClean="0"/>
              <a:t>2pm,3:30-4pm(</a:t>
            </a:r>
            <a:r>
              <a:rPr lang="en-IN" sz="3200" dirty="0" smtClean="0"/>
              <a:t>After Noon time)</a:t>
            </a:r>
            <a:r>
              <a:rPr sz="3200" dirty="0" smtClean="0"/>
              <a:t>  </a:t>
            </a:r>
            <a:r>
              <a:rPr lang="en-IN" sz="3200" dirty="0"/>
              <a:t>for more conversions rate.</a:t>
            </a:r>
          </a:p>
          <a:p>
            <a:pPr marL="444500" indent="-444500" algn="l">
              <a:buSzPct val="75000"/>
              <a:buChar char="-"/>
            </a:pPr>
            <a:endParaRPr sz="3200" dirty="0"/>
          </a:p>
          <a:p>
            <a:pPr marL="444500" indent="-444500" algn="l">
              <a:buSzPct val="75000"/>
              <a:buFontTx/>
              <a:buChar char="-"/>
            </a:pPr>
            <a:r>
              <a:rPr lang="en-IN" sz="3200" dirty="0" smtClean="0"/>
              <a:t>Sales Team </a:t>
            </a:r>
            <a:r>
              <a:rPr lang="en-IN" sz="2400" b="1" dirty="0" smtClean="0"/>
              <a:t> </a:t>
            </a:r>
            <a:r>
              <a:rPr lang="en-IN" sz="3200" dirty="0"/>
              <a:t>made more number of calls to customer in less interval of time.</a:t>
            </a:r>
          </a:p>
          <a:p>
            <a:pPr marL="444500" indent="-444500" algn="l">
              <a:buSzPct val="75000"/>
              <a:buFontTx/>
              <a:buChar char="-"/>
            </a:pPr>
            <a:endParaRPr sz="3200" dirty="0"/>
          </a:p>
          <a:p>
            <a:pPr marL="444500" indent="-444500" algn="l">
              <a:buSzPct val="75000"/>
              <a:buChar char="-"/>
            </a:pPr>
            <a:r>
              <a:rPr lang="en-IN" sz="3200" dirty="0" smtClean="0"/>
              <a:t>Tuesday - </a:t>
            </a:r>
            <a:r>
              <a:rPr lang="en-IN" sz="3200" dirty="0"/>
              <a:t>Thursday best for closing sale.</a:t>
            </a:r>
          </a:p>
          <a:p>
            <a:pPr marL="444500" indent="-444500" algn="l">
              <a:buSzPct val="75000"/>
              <a:buChar char="-"/>
            </a:pPr>
            <a:endParaRPr lang="en-IN" sz="3200" dirty="0"/>
          </a:p>
          <a:p>
            <a:pPr marL="444500" indent="-444500" algn="l">
              <a:buSzPct val="75000"/>
              <a:buChar char="-"/>
            </a:pPr>
            <a:r>
              <a:rPr lang="en-IN" sz="3200" dirty="0"/>
              <a:t>Best target age group is </a:t>
            </a:r>
            <a:r>
              <a:rPr lang="en-IN" sz="3200" dirty="0" smtClean="0"/>
              <a:t>25 </a:t>
            </a:r>
            <a:r>
              <a:rPr lang="en-IN" sz="3200" dirty="0"/>
              <a:t>to 31.</a:t>
            </a:r>
          </a:p>
          <a:p>
            <a:pPr marL="444500" indent="-444500" algn="l">
              <a:buSzPct val="75000"/>
              <a:buChar char="-"/>
            </a:pPr>
            <a:endParaRPr sz="3200" dirty="0"/>
          </a:p>
          <a:p>
            <a:pPr marL="444500" indent="-444500" algn="l">
              <a:buSzPct val="75000"/>
              <a:buChar char="-"/>
            </a:pPr>
            <a:r>
              <a:rPr sz="3200" dirty="0"/>
              <a:t>Increasing </a:t>
            </a:r>
            <a:r>
              <a:rPr lang="en-IN" sz="3200" dirty="0"/>
              <a:t>contact to customer with follow up needed.</a:t>
            </a:r>
            <a:endParaRPr sz="3200" dirty="0"/>
          </a:p>
          <a:p>
            <a:pPr algn="l"/>
            <a:endParaRPr sz="3200" dirty="0"/>
          </a:p>
        </p:txBody>
      </p:sp>
      <p:sp>
        <p:nvSpPr>
          <p:cNvPr id="2" name="Rectangle 1"/>
          <p:cNvSpPr/>
          <p:nvPr/>
        </p:nvSpPr>
        <p:spPr>
          <a:xfrm>
            <a:off x="6798910" y="909745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76231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934993" y="210646"/>
            <a:ext cx="8438208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Summary Metrics  </a:t>
            </a:r>
            <a:r>
              <a:rPr dirty="0" smtClean="0"/>
              <a:t>for</a:t>
            </a:r>
            <a:r>
              <a:rPr lang="en-US" dirty="0" smtClean="0"/>
              <a:t> FE_LG</a:t>
            </a:r>
            <a:r>
              <a:rPr dirty="0" smtClean="0"/>
              <a:t> </a:t>
            </a:r>
            <a:r>
              <a:rPr dirty="0"/>
              <a:t>Campaign </a:t>
            </a:r>
          </a:p>
        </p:txBody>
      </p:sp>
      <p:graphicFrame>
        <p:nvGraphicFramePr>
          <p:cNvPr id="126" name="Table 126"/>
          <p:cNvGraphicFramePr/>
          <p:nvPr>
            <p:extLst>
              <p:ext uri="{D42A27DB-BD31-4B8C-83A1-F6EECF244321}">
                <p14:modId xmlns:p14="http://schemas.microsoft.com/office/powerpoint/2010/main" val="3073807359"/>
              </p:ext>
            </p:extLst>
          </p:nvPr>
        </p:nvGraphicFramePr>
        <p:xfrm>
          <a:off x="1269997" y="1251225"/>
          <a:ext cx="9255330" cy="7481185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4627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 dirty="0"/>
                        <a:t>Key Metrics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IN" sz="2400" dirty="0"/>
                        <a:t>Product Insurance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Sales BTD
Sales MTD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IN" sz="2400" dirty="0"/>
                        <a:t>1</a:t>
                      </a:r>
                      <a:r>
                        <a:rPr lang="en-IN" sz="2400" baseline="30000" dirty="0"/>
                        <a:t>st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smtClean="0"/>
                        <a:t>SEP– 30</a:t>
                      </a:r>
                      <a:r>
                        <a:rPr lang="en-IN" sz="2400" baseline="30000" dirty="0" smtClean="0"/>
                        <a:t>th</a:t>
                      </a:r>
                      <a:r>
                        <a:rPr lang="en-IN" sz="2400" dirty="0" smtClean="0"/>
                        <a:t> </a:t>
                      </a:r>
                      <a:r>
                        <a:rPr lang="en-IN" sz="2400" dirty="0"/>
                        <a:t>Oct </a:t>
                      </a:r>
                    </a:p>
                    <a:p>
                      <a:pPr defTabSz="914400">
                        <a:defRPr sz="1400"/>
                      </a:pPr>
                      <a:r>
                        <a:rPr lang="en-IN" sz="2400" dirty="0"/>
                        <a:t>= </a:t>
                      </a:r>
                      <a:r>
                        <a:rPr lang="en-IN" sz="2400" dirty="0" smtClean="0"/>
                        <a:t>408 </a:t>
                      </a:r>
                      <a:r>
                        <a:rPr lang="en-IN" sz="2400" dirty="0"/>
                        <a:t>sales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Conversion / Lead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IN" sz="2400" dirty="0" smtClean="0"/>
                        <a:t>408/140000 </a:t>
                      </a:r>
                      <a:r>
                        <a:rPr lang="en-IN" sz="2400" dirty="0"/>
                        <a:t>= 9.05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Time to convert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IN" sz="2400" dirty="0"/>
                        <a:t>1</a:t>
                      </a:r>
                      <a:r>
                        <a:rPr lang="en-IN" sz="2400" dirty="0" smtClean="0"/>
                        <a:t>.5 </a:t>
                      </a:r>
                      <a:r>
                        <a:rPr lang="en-IN" sz="2400" dirty="0"/>
                        <a:t>min (approx.)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Number of Products X - Sell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US" sz="2400" dirty="0" smtClean="0"/>
                        <a:t>408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algn="ctr" defTabSz="914400"/>
                      <a:r>
                        <a:rPr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(80:20) Rule - Team Lead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708</a:t>
                      </a:r>
                      <a:endParaRPr lang="en-IN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(80:20) Rule - Sales Executive 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cap="none" spc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Nguyá»…n VÄƒn </a:t>
                      </a:r>
                      <a:r>
                        <a:rPr lang="pt-BR" sz="2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KhÃ¡nh</a:t>
                      </a:r>
                    </a:p>
                    <a:p>
                      <a:pPr algn="ctr" fontAlgn="b"/>
                      <a:r>
                        <a:rPr lang="pt-BR" sz="2400" b="0" i="0" u="none" strike="noStrike" cap="none" spc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Helvetica Light"/>
                        </a:rPr>
                        <a:t>Employee Code(48818)</a:t>
                      </a:r>
                      <a:endParaRPr lang="pt-BR" sz="2400" b="0" i="0" u="none" strike="noStrike" cap="none" spc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uFillTx/>
                        <a:latin typeface="+mn-lt"/>
                        <a:ea typeface="+mn-ea"/>
                        <a:cs typeface="+mn-cs"/>
                        <a:sym typeface="Helvetica Ligh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(80:20) Rule - Day of the Week  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IN" sz="2400" dirty="0" smtClean="0"/>
                        <a:t>Tuesday, Wednesday</a:t>
                      </a:r>
                      <a:r>
                        <a:rPr lang="en-IN" sz="2400" baseline="0" dirty="0" smtClean="0"/>
                        <a:t> and</a:t>
                      </a:r>
                      <a:r>
                        <a:rPr lang="en-IN" sz="2400" dirty="0" smtClean="0"/>
                        <a:t> </a:t>
                      </a:r>
                      <a:r>
                        <a:rPr lang="en-IN" sz="2400" dirty="0"/>
                        <a:t>Thursday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(80:20) Rule - Time of the year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US" sz="2400" dirty="0" smtClean="0"/>
                        <a:t>October</a:t>
                      </a:r>
                      <a:r>
                        <a:rPr lang="en-US" sz="2400" baseline="0" dirty="0" smtClean="0"/>
                        <a:t> (49.10%)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25115">
                <a:tc>
                  <a:txBody>
                    <a:bodyPr/>
                    <a:lstStyle/>
                    <a:p>
                      <a:pPr defTabSz="914400"/>
                      <a:r>
                        <a:rPr sz="2400"/>
                        <a:t>Target Segment 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400"/>
                      </a:pPr>
                      <a:r>
                        <a:rPr lang="en-IN" sz="2400" dirty="0"/>
                        <a:t>Age – </a:t>
                      </a:r>
                      <a:r>
                        <a:rPr lang="en-IN" sz="2400" dirty="0" smtClean="0"/>
                        <a:t>27-31yrs </a:t>
                      </a:r>
                      <a:endParaRPr sz="24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798910" y="909745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>
            <a:off x="1298354" y="648271"/>
            <a:ext cx="10310515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Modeling : Identifying Golden Segment for </a:t>
            </a:r>
            <a:r>
              <a:rPr lang="en-IN" dirty="0" smtClean="0"/>
              <a:t>FE_LG</a:t>
            </a:r>
            <a:endParaRPr dirty="0"/>
          </a:p>
        </p:txBody>
      </p:sp>
      <p:sp>
        <p:nvSpPr>
          <p:cNvPr id="129" name="Shape 129"/>
          <p:cNvSpPr/>
          <p:nvPr/>
        </p:nvSpPr>
        <p:spPr>
          <a:xfrm>
            <a:off x="667285" y="1800766"/>
            <a:ext cx="11396478" cy="7581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18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Dependent Variable</a:t>
            </a:r>
            <a:r>
              <a:rPr lang="en-IN" b="1" dirty="0"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(Target)</a:t>
            </a:r>
            <a:r>
              <a:rPr dirty="0"/>
              <a:t> : Golden Segment</a:t>
            </a:r>
          </a:p>
          <a:p>
            <a:pPr marL="222250" indent="-222250" algn="l">
              <a:buSzPct val="75000"/>
              <a:buChar char="-"/>
              <a:defRPr sz="1800"/>
            </a:pPr>
            <a:r>
              <a:rPr dirty="0"/>
              <a:t>60 Customers </a:t>
            </a:r>
            <a:r>
              <a:rPr lang="en-IN" dirty="0"/>
              <a:t>with</a:t>
            </a:r>
            <a:r>
              <a:rPr dirty="0"/>
              <a:t> lowest</a:t>
            </a:r>
            <a:r>
              <a:rPr lang="en-IN" dirty="0"/>
              <a:t> average</a:t>
            </a:r>
            <a:r>
              <a:rPr dirty="0"/>
              <a:t> time to convert</a:t>
            </a:r>
            <a:r>
              <a:rPr lang="en-IN" dirty="0"/>
              <a:t> = 1 else = 0.</a:t>
            </a:r>
            <a:endParaRPr dirty="0"/>
          </a:p>
          <a:p>
            <a:pPr algn="l">
              <a:defRPr sz="1800"/>
            </a:pPr>
            <a:endParaRPr lang="en-IN" b="1" dirty="0">
              <a:latin typeface="Helvetica"/>
              <a:ea typeface="Helvetica"/>
              <a:cs typeface="Helvetica"/>
              <a:sym typeface="Helvetica"/>
            </a:endParaRPr>
          </a:p>
          <a:p>
            <a:pPr algn="l">
              <a:defRPr sz="18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Independent variables</a:t>
            </a:r>
            <a:r>
              <a:rPr dirty="0"/>
              <a:t> </a:t>
            </a:r>
            <a:r>
              <a:rPr lang="en-IN" dirty="0"/>
              <a:t>- </a:t>
            </a:r>
            <a:r>
              <a:rPr dirty="0"/>
              <a:t>. </a:t>
            </a:r>
            <a:r>
              <a:rPr lang="en-IN" dirty="0"/>
              <a:t>Age, </a:t>
            </a:r>
            <a:r>
              <a:rPr lang="en-IN" dirty="0" smtClean="0"/>
              <a:t>campaign_team_708, </a:t>
            </a:r>
            <a:r>
              <a:rPr lang="en-IN" dirty="0" err="1" smtClean="0"/>
              <a:t>sale_team_r</a:t>
            </a:r>
            <a:r>
              <a:rPr lang="en-IN" dirty="0" smtClean="0"/>
              <a:t> </a:t>
            </a:r>
            <a:r>
              <a:rPr lang="en-IN" dirty="0"/>
              <a:t>, </a:t>
            </a:r>
            <a:r>
              <a:rPr lang="en-IN" dirty="0" err="1"/>
              <a:t>day_of_call</a:t>
            </a:r>
            <a:r>
              <a:rPr lang="en-IN" dirty="0"/>
              <a:t> , </a:t>
            </a:r>
            <a:r>
              <a:rPr lang="en-IN" sz="1800" dirty="0" err="1" smtClean="0"/>
              <a:t>Avg_call_duration</a:t>
            </a:r>
            <a:r>
              <a:rPr lang="en-IN" sz="1800" dirty="0" smtClean="0"/>
              <a:t>, Vietnam call time</a:t>
            </a:r>
            <a:endParaRPr lang="en-IN" sz="1800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Dataset</a:t>
            </a:r>
            <a:r>
              <a:rPr dirty="0"/>
              <a:t> </a:t>
            </a:r>
            <a:r>
              <a:rPr lang="en-IN" dirty="0"/>
              <a:t>: 5881</a:t>
            </a:r>
          </a:p>
          <a:p>
            <a:pPr algn="l">
              <a:defRPr sz="1800"/>
            </a:pPr>
            <a:r>
              <a:rPr lang="en-IN" dirty="0"/>
              <a:t>	</a:t>
            </a:r>
            <a:r>
              <a:rPr dirty="0"/>
              <a:t>Split 70:30 </a:t>
            </a:r>
            <a:r>
              <a:rPr lang="en-IN" dirty="0"/>
              <a:t>–</a:t>
            </a:r>
            <a:r>
              <a:rPr dirty="0"/>
              <a:t> </a:t>
            </a:r>
            <a:endParaRPr lang="en-IN" dirty="0"/>
          </a:p>
          <a:p>
            <a:pPr lvl="1" algn="l">
              <a:defRPr sz="1800"/>
            </a:pPr>
            <a:r>
              <a:rPr lang="en-IN" dirty="0"/>
              <a:t>		</a:t>
            </a:r>
            <a:r>
              <a:rPr dirty="0"/>
              <a:t>Training</a:t>
            </a:r>
            <a:r>
              <a:rPr lang="en-IN" dirty="0"/>
              <a:t> - 4118 </a:t>
            </a:r>
          </a:p>
          <a:p>
            <a:pPr lvl="1" algn="l">
              <a:defRPr sz="1800"/>
            </a:pPr>
            <a:r>
              <a:rPr lang="en-IN" dirty="0"/>
              <a:t>		Testing – 1692</a:t>
            </a:r>
          </a:p>
          <a:p>
            <a:pPr lvl="1" algn="l">
              <a:defRPr sz="1800"/>
            </a:pPr>
            <a:endParaRPr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r>
              <a:rPr dirty="0"/>
              <a:t>Multicollinearity </a:t>
            </a:r>
            <a:r>
              <a:rPr lang="en-IN" dirty="0"/>
              <a:t>– 1. </a:t>
            </a:r>
            <a:r>
              <a:rPr lang="en-IN" dirty="0" err="1"/>
              <a:t>sales_team_name</a:t>
            </a:r>
            <a:r>
              <a:rPr lang="en-IN" dirty="0"/>
              <a:t>, </a:t>
            </a:r>
            <a:r>
              <a:rPr lang="en-IN" dirty="0" err="1"/>
              <a:t>user_id</a:t>
            </a:r>
            <a:r>
              <a:rPr lang="en-IN" dirty="0"/>
              <a:t>, </a:t>
            </a:r>
            <a:r>
              <a:rPr lang="en-IN" dirty="0" err="1"/>
              <a:t>slaes_mngr</a:t>
            </a:r>
            <a:r>
              <a:rPr lang="en-IN" dirty="0"/>
              <a:t>, </a:t>
            </a:r>
            <a:r>
              <a:rPr lang="en-IN" dirty="0" err="1"/>
              <a:t>sales_admin</a:t>
            </a:r>
            <a:r>
              <a:rPr lang="en-IN" dirty="0"/>
              <a:t>,  </a:t>
            </a:r>
          </a:p>
          <a:p>
            <a:pPr algn="l">
              <a:defRPr sz="1800"/>
            </a:pPr>
            <a:r>
              <a:rPr lang="en-IN" dirty="0"/>
              <a:t>			2. </a:t>
            </a:r>
            <a:r>
              <a:rPr lang="en-IN" dirty="0" err="1"/>
              <a:t>disposition_status</a:t>
            </a:r>
            <a:r>
              <a:rPr lang="en-IN" dirty="0"/>
              <a:t> and </a:t>
            </a:r>
            <a:r>
              <a:rPr lang="en-IN" dirty="0" err="1"/>
              <a:t>subdisposition_sataus</a:t>
            </a:r>
            <a:endParaRPr lang="en-IN" dirty="0"/>
          </a:p>
          <a:p>
            <a:pPr algn="l">
              <a:defRPr sz="1800"/>
            </a:pPr>
            <a:endParaRPr lang="en-IN" dirty="0"/>
          </a:p>
          <a:p>
            <a:pPr algn="l">
              <a:defRPr sz="1800"/>
            </a:pPr>
            <a:r>
              <a:rPr dirty="0"/>
              <a:t>Dummy Variables</a:t>
            </a:r>
            <a:r>
              <a:rPr lang="en-IN" dirty="0"/>
              <a:t> – </a:t>
            </a:r>
            <a:r>
              <a:rPr lang="en-IN" dirty="0" err="1"/>
              <a:t>No_of_calls</a:t>
            </a:r>
            <a:endParaRPr lang="en-IN" dirty="0"/>
          </a:p>
          <a:p>
            <a:pPr algn="l">
              <a:defRPr sz="1800"/>
            </a:pP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647C1FB-BEEB-4436-828D-C42D8F4F4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665337"/>
              </p:ext>
            </p:extLst>
          </p:nvPr>
        </p:nvGraphicFramePr>
        <p:xfrm>
          <a:off x="928861" y="4709786"/>
          <a:ext cx="11037325" cy="2585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7261">
                  <a:extLst>
                    <a:ext uri="{9D8B030D-6E8A-4147-A177-3AD203B41FA5}">
                      <a16:colId xmlns:a16="http://schemas.microsoft.com/office/drawing/2014/main" val="2820976982"/>
                    </a:ext>
                  </a:extLst>
                </a:gridCol>
                <a:gridCol w="1590261">
                  <a:extLst>
                    <a:ext uri="{9D8B030D-6E8A-4147-A177-3AD203B41FA5}">
                      <a16:colId xmlns:a16="http://schemas.microsoft.com/office/drawing/2014/main" val="87466303"/>
                    </a:ext>
                  </a:extLst>
                </a:gridCol>
                <a:gridCol w="1934817">
                  <a:extLst>
                    <a:ext uri="{9D8B030D-6E8A-4147-A177-3AD203B41FA5}">
                      <a16:colId xmlns:a16="http://schemas.microsoft.com/office/drawing/2014/main" val="3922890792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3780656971"/>
                    </a:ext>
                  </a:extLst>
                </a:gridCol>
                <a:gridCol w="2332382">
                  <a:extLst>
                    <a:ext uri="{9D8B030D-6E8A-4147-A177-3AD203B41FA5}">
                      <a16:colId xmlns:a16="http://schemas.microsoft.com/office/drawing/2014/main" val="3484826109"/>
                    </a:ext>
                  </a:extLst>
                </a:gridCol>
                <a:gridCol w="1735508">
                  <a:extLst>
                    <a:ext uri="{9D8B030D-6E8A-4147-A177-3AD203B41FA5}">
                      <a16:colId xmlns:a16="http://schemas.microsoft.com/office/drawing/2014/main" val="802125006"/>
                    </a:ext>
                  </a:extLst>
                </a:gridCol>
              </a:tblGrid>
              <a:tr h="1111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Age_group</a:t>
                      </a:r>
                      <a:endParaRPr lang="en-IN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1800" dirty="0" err="1"/>
                        <a:t>Campaign_team</a:t>
                      </a:r>
                      <a:endParaRPr lang="en-IN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1800" dirty="0"/>
                        <a:t>Average call duration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1800" dirty="0" err="1"/>
                        <a:t>subdisposition_status</a:t>
                      </a:r>
                      <a:endParaRPr lang="en-IN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1800" dirty="0" err="1"/>
                        <a:t>Day_of_call</a:t>
                      </a:r>
                      <a:endParaRPr lang="en-IN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075487"/>
                  </a:ext>
                </a:extLst>
              </a:tr>
              <a:tr h="7367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Golden Segment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Chisq</a:t>
                      </a:r>
                      <a:r>
                        <a:rPr lang="en-IN" dirty="0"/>
                        <a:t>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Chisq</a:t>
                      </a:r>
                      <a:r>
                        <a:rPr lang="en-IN" dirty="0"/>
                        <a:t>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sample t-test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Chisq</a:t>
                      </a:r>
                      <a:r>
                        <a:rPr lang="en-IN" dirty="0"/>
                        <a:t>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sample t-test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190125"/>
                  </a:ext>
                </a:extLst>
              </a:tr>
              <a:tr h="7367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 value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9408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798910" y="909745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DD4F8C-3EE2-4DD6-B955-D91C1F1C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18660" r="87160" b="72283"/>
          <a:stretch/>
        </p:blipFill>
        <p:spPr>
          <a:xfrm>
            <a:off x="1262124" y="1849179"/>
            <a:ext cx="3830935" cy="1609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8DCABC-53C8-4692-B89B-6CE9E6E30C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" t="70651" r="87772" b="19565"/>
          <a:stretch/>
        </p:blipFill>
        <p:spPr>
          <a:xfrm>
            <a:off x="7417466" y="1683025"/>
            <a:ext cx="3716012" cy="17757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F3648B-EFCB-4E38-8CE2-83FDB94F63D0}"/>
              </a:ext>
            </a:extLst>
          </p:cNvPr>
          <p:cNvCxnSpPr>
            <a:cxnSpLocks/>
          </p:cNvCxnSpPr>
          <p:nvPr/>
        </p:nvCxnSpPr>
        <p:spPr>
          <a:xfrm>
            <a:off x="6599585" y="410817"/>
            <a:ext cx="0" cy="474127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98B52DB-2D75-4F43-9F5C-988CD0CF934E}"/>
              </a:ext>
            </a:extLst>
          </p:cNvPr>
          <p:cNvSpPr txBox="1"/>
          <p:nvPr/>
        </p:nvSpPr>
        <p:spPr>
          <a:xfrm>
            <a:off x="1749287" y="499966"/>
            <a:ext cx="322027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24BB8-DE12-4FDE-B413-807AB30F2150}"/>
              </a:ext>
            </a:extLst>
          </p:cNvPr>
          <p:cNvSpPr txBox="1"/>
          <p:nvPr/>
        </p:nvSpPr>
        <p:spPr>
          <a:xfrm>
            <a:off x="8454887" y="548157"/>
            <a:ext cx="2411896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Testing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B10663-5131-4C79-9C71-85ACC35E51B3}"/>
              </a:ext>
            </a:extLst>
          </p:cNvPr>
          <p:cNvCxnSpPr>
            <a:cxnSpLocks/>
          </p:cNvCxnSpPr>
          <p:nvPr/>
        </p:nvCxnSpPr>
        <p:spPr>
          <a:xfrm>
            <a:off x="618435" y="5152087"/>
            <a:ext cx="1176793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A90F700-A1C3-4BF9-814B-6CDC28E54836}"/>
              </a:ext>
            </a:extLst>
          </p:cNvPr>
          <p:cNvSpPr txBox="1"/>
          <p:nvPr/>
        </p:nvSpPr>
        <p:spPr>
          <a:xfrm>
            <a:off x="987005" y="3823144"/>
            <a:ext cx="4859317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Accuracy = 93.7 %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F9479-9B34-4247-BCD5-1A11D9855C64}"/>
              </a:ext>
            </a:extLst>
          </p:cNvPr>
          <p:cNvSpPr txBox="1"/>
          <p:nvPr/>
        </p:nvSpPr>
        <p:spPr>
          <a:xfrm>
            <a:off x="7417466" y="3940101"/>
            <a:ext cx="3820372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Accuracy = 94%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35" y="4859945"/>
            <a:ext cx="11767930" cy="41858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798910" y="909745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1970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/>
        </p:nvSpPr>
        <p:spPr>
          <a:xfrm>
            <a:off x="3161083" y="215900"/>
            <a:ext cx="658505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Presenting the modelling Result</a:t>
            </a:r>
          </a:p>
        </p:txBody>
      </p:sp>
      <p:graphicFrame>
        <p:nvGraphicFramePr>
          <p:cNvPr id="132" name="Table 132"/>
          <p:cNvGraphicFramePr/>
          <p:nvPr>
            <p:extLst>
              <p:ext uri="{D42A27DB-BD31-4B8C-83A1-F6EECF244321}">
                <p14:modId xmlns:p14="http://schemas.microsoft.com/office/powerpoint/2010/main" val="805528340"/>
              </p:ext>
            </p:extLst>
          </p:nvPr>
        </p:nvGraphicFramePr>
        <p:xfrm>
          <a:off x="1270000" y="1270000"/>
          <a:ext cx="10464798" cy="7755952"/>
        </p:xfrm>
        <a:graphic>
          <a:graphicData uri="http://schemas.openxmlformats.org/drawingml/2006/table">
            <a:tbl>
              <a:tblPr>
                <a:tableStyleId>{CF821DB8-F4EB-4A41-A1BA-3FCAFE7338EE}</a:tableStyleId>
              </a:tblPr>
              <a:tblGrid>
                <a:gridCol w="348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8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2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6208">
                <a:tc>
                  <a:txBody>
                    <a:bodyPr/>
                    <a:lstStyle/>
                    <a:p>
                      <a:pPr defTabSz="914400"/>
                      <a:r>
                        <a:rPr sz="2600" dirty="0"/>
                        <a:t>Attribute (Variable)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Influencing Factor ( Drawn from Coefficient)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Actionable 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6208">
                <a:tc>
                  <a:txBody>
                    <a:bodyPr/>
                    <a:lstStyle/>
                    <a:p>
                      <a:pPr defTabSz="914400"/>
                      <a:r>
                        <a:rPr lang="en-IN" sz="2000" dirty="0"/>
                        <a:t>Age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IN" sz="2000" dirty="0"/>
                        <a:t>6</a:t>
                      </a:r>
                      <a:r>
                        <a:rPr sz="2000" dirty="0"/>
                        <a:t>0%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lang="en-IN" sz="2000" dirty="0"/>
                        <a:t>More conversion on targeted age group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620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Campaign </a:t>
                      </a:r>
                      <a:r>
                        <a:rPr lang="en-IN" sz="2000" dirty="0" smtClean="0"/>
                        <a:t>team_708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 smtClean="0"/>
                        <a:t>80</a:t>
                      </a:r>
                      <a:r>
                        <a:rPr lang="en-IN" sz="2000" dirty="0"/>
                        <a:t>%    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Combination of campaign with best team. 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620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sz="2000" dirty="0" smtClean="0"/>
                        <a:t>Sales Team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 smtClean="0"/>
                        <a:t>70%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Follow up needed should be called quickly again for better response</a:t>
                      </a:r>
                    </a:p>
                    <a:p>
                      <a:pPr defTabSz="914400">
                        <a:defRPr sz="2600"/>
                      </a:pPr>
                      <a:r>
                        <a:rPr lang="en-IN" sz="2000" dirty="0"/>
                        <a:t>(State change = </a:t>
                      </a:r>
                      <a:r>
                        <a:rPr lang="en-IN" sz="2000" dirty="0" smtClean="0"/>
                        <a:t>TSR)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20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Average call duration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30%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Minimum average call time for per prospect should be 14.5 min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6208"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US" sz="2000" dirty="0" smtClean="0"/>
                        <a:t>Vietnam</a:t>
                      </a:r>
                      <a:r>
                        <a:rPr lang="en-US" sz="2000" baseline="0" dirty="0" smtClean="0"/>
                        <a:t> Call Time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 smtClean="0"/>
                        <a:t>65%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en-IN" sz="2000" dirty="0"/>
                        <a:t>Maximum conversion happened </a:t>
                      </a:r>
                      <a:r>
                        <a:rPr lang="en-IN" sz="2000" dirty="0" smtClean="0"/>
                        <a:t>on Tuesday </a:t>
                      </a:r>
                      <a:r>
                        <a:rPr lang="en-IN" sz="2000" dirty="0"/>
                        <a:t>Wednesday and Thursday</a:t>
                      </a:r>
                      <a:endParaRPr sz="2000" dirty="0"/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346717458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6798910" y="9097451"/>
            <a:ext cx="58272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solidFill>
                  <a:srgbClr val="FF0000"/>
                </a:solidFill>
              </a:rPr>
              <a:t>REDWOOD</a:t>
            </a:r>
            <a:r>
              <a:rPr lang="en-IN" i="1" dirty="0"/>
              <a:t> ALGORITHMS</a:t>
            </a:r>
            <a:endParaRPr lang="en-IN" dirty="0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02" y="1731523"/>
            <a:ext cx="9552562" cy="68288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4528" y="95098"/>
            <a:ext cx="6050604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Independent Variable Significance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84255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0E5196-ED8A-4515-AEED-7DFDAA7FAD13}"/>
              </a:ext>
            </a:extLst>
          </p:cNvPr>
          <p:cNvCxnSpPr/>
          <p:nvPr/>
        </p:nvCxnSpPr>
        <p:spPr>
          <a:xfrm>
            <a:off x="5751445" y="0"/>
            <a:ext cx="0" cy="97536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67B8A4-4F5E-480F-8238-AC34A9A4ECBA}"/>
              </a:ext>
            </a:extLst>
          </p:cNvPr>
          <p:cNvCxnSpPr/>
          <p:nvPr/>
        </p:nvCxnSpPr>
        <p:spPr>
          <a:xfrm>
            <a:off x="5691806" y="-6624"/>
            <a:ext cx="0" cy="97536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CDEB66-6946-4FF0-AB65-6B033C0977BF}"/>
              </a:ext>
            </a:extLst>
          </p:cNvPr>
          <p:cNvCxnSpPr/>
          <p:nvPr/>
        </p:nvCxnSpPr>
        <p:spPr>
          <a:xfrm>
            <a:off x="0" y="5022574"/>
            <a:ext cx="130048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74105D-C7F4-48BE-BDCE-100C4AC25274}"/>
              </a:ext>
            </a:extLst>
          </p:cNvPr>
          <p:cNvCxnSpPr/>
          <p:nvPr/>
        </p:nvCxnSpPr>
        <p:spPr>
          <a:xfrm>
            <a:off x="-19876" y="5082210"/>
            <a:ext cx="130048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A3E32-D764-4584-816E-ABCD68767281}"/>
              </a:ext>
            </a:extLst>
          </p:cNvPr>
          <p:cNvSpPr txBox="1"/>
          <p:nvPr/>
        </p:nvSpPr>
        <p:spPr>
          <a:xfrm>
            <a:off x="556590" y="3893709"/>
            <a:ext cx="468470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IN" sz="2400" dirty="0"/>
              <a:t>Percentage</a:t>
            </a: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of customers in different stages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285C5-6708-4FCB-A06D-08983FB34158}"/>
              </a:ext>
            </a:extLst>
          </p:cNvPr>
          <p:cNvSpPr txBox="1"/>
          <p:nvPr/>
        </p:nvSpPr>
        <p:spPr>
          <a:xfrm>
            <a:off x="6334539" y="3899579"/>
            <a:ext cx="555264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N" sz="2400" dirty="0"/>
              <a:t>Percentage of customers in different disposition state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92E14D-111C-46F7-A789-055831764ADC}"/>
              </a:ext>
            </a:extLst>
          </p:cNvPr>
          <p:cNvSpPr txBox="1"/>
          <p:nvPr/>
        </p:nvSpPr>
        <p:spPr>
          <a:xfrm>
            <a:off x="556590" y="8736622"/>
            <a:ext cx="4684685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Percentage of customers in different age buckets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03F2AB-79D3-4DAD-A9E5-7745522CEBD8}"/>
              </a:ext>
            </a:extLst>
          </p:cNvPr>
          <p:cNvSpPr txBox="1"/>
          <p:nvPr/>
        </p:nvSpPr>
        <p:spPr>
          <a:xfrm>
            <a:off x="6201953" y="8736621"/>
            <a:ext cx="5685204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No of customers conversion on Day and </a:t>
            </a:r>
            <a:r>
              <a:rPr kumimoji="0" lang="en-IN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 month wise</a:t>
            </a:r>
            <a:endParaRPr kumimoji="0" lang="en-IN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99D194-4E44-4319-9A5B-6875F6C210FF}"/>
              </a:ext>
            </a:extLst>
          </p:cNvPr>
          <p:cNvSpPr txBox="1"/>
          <p:nvPr/>
        </p:nvSpPr>
        <p:spPr>
          <a:xfrm>
            <a:off x="8070953" y="8168970"/>
            <a:ext cx="132483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Date of month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8D27A-06CB-449A-A9CB-1EB07336D5BF}"/>
              </a:ext>
            </a:extLst>
          </p:cNvPr>
          <p:cNvSpPr txBox="1"/>
          <p:nvPr/>
        </p:nvSpPr>
        <p:spPr>
          <a:xfrm rot="16200000">
            <a:off x="5022578" y="6765882"/>
            <a:ext cx="19348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Count of  conversions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AFC113-13F4-4816-BEAF-0509A0722427}"/>
              </a:ext>
            </a:extLst>
          </p:cNvPr>
          <p:cNvSpPr txBox="1"/>
          <p:nvPr/>
        </p:nvSpPr>
        <p:spPr>
          <a:xfrm>
            <a:off x="1714519" y="8436078"/>
            <a:ext cx="2699002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Ag group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53" y="417445"/>
            <a:ext cx="5402342" cy="30378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39" y="487393"/>
            <a:ext cx="5338651" cy="3030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0" y="5265278"/>
            <a:ext cx="4611762" cy="34580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156" y="5141846"/>
            <a:ext cx="5987049" cy="3458596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5685" y="2823441"/>
            <a:ext cx="9630383" cy="3365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2000" dirty="0" smtClean="0"/>
              <a:t>1. 5STAR customers:- Age group belonging to 25-31</a:t>
            </a:r>
            <a:r>
              <a:rPr lang="en-US" sz="2000" dirty="0"/>
              <a:t>, </a:t>
            </a:r>
            <a:r>
              <a:rPr lang="en-US" sz="2000" dirty="0" smtClean="0"/>
              <a:t>      campaign_team-708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SalesTeam-Group48818,50379,44046,45913,40572,44108</a:t>
            </a:r>
            <a:endParaRPr lang="en-US" sz="2000" dirty="0"/>
          </a:p>
          <a:p>
            <a:pPr marL="571500" marR="0" indent="-57150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</a:pPr>
            <a:endParaRPr lang="en-US" sz="2000" dirty="0" smtClean="0"/>
          </a:p>
          <a:p>
            <a:pPr algn="l"/>
            <a:r>
              <a:rPr lang="en-US" sz="2000" dirty="0" smtClean="0"/>
              <a:t>2. 4STAR </a:t>
            </a:r>
            <a:r>
              <a:rPr lang="en-US" sz="2000" dirty="0"/>
              <a:t>customers:-Age group belonging to </a:t>
            </a:r>
            <a:r>
              <a:rPr lang="en-US" sz="2000" dirty="0" smtClean="0"/>
              <a:t>25-31</a:t>
            </a:r>
            <a:r>
              <a:rPr lang="en-US" sz="2000" dirty="0"/>
              <a:t>, </a:t>
            </a:r>
            <a:r>
              <a:rPr lang="en-US" sz="2000" dirty="0" smtClean="0"/>
              <a:t>campaign_team-605,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SalesTeam-Group48818,50379,44046,45913,40572,44108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3.3STAR customers:- </a:t>
            </a:r>
            <a:r>
              <a:rPr lang="en-US" sz="2000" dirty="0"/>
              <a:t>Age group belonging to </a:t>
            </a:r>
            <a:r>
              <a:rPr lang="en-US" sz="2000" dirty="0" smtClean="0"/>
              <a:t>32-38, campaign_team-712,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Team-Group48818,50379,44046,45913,40572,44108</a:t>
            </a:r>
            <a:endParaRPr lang="en-US" sz="2000" dirty="0"/>
          </a:p>
          <a:p>
            <a:pPr marL="457200" indent="-457200" algn="l">
              <a:buFont typeface="+mj-lt"/>
              <a:buAutoNum type="arabicPeriod"/>
            </a:pPr>
            <a:endParaRPr lang="en-US" sz="2000" dirty="0"/>
          </a:p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1600" dirty="0" smtClean="0"/>
          </a:p>
          <a:p>
            <a:pPr marL="571500" marR="0" indent="-57150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Ligh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96119" y="566649"/>
            <a:ext cx="7003915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RATING OF CUSTOMERS</a:t>
            </a: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633120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2122</TotalTime>
  <Words>446</Words>
  <Application>Microsoft Office PowerPoint</Application>
  <PresentationFormat>Custom</PresentationFormat>
  <Paragraphs>131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Rani</dc:creator>
  <cp:lastModifiedBy>Arpan Sarkar</cp:lastModifiedBy>
  <cp:revision>71</cp:revision>
  <dcterms:modified xsi:type="dcterms:W3CDTF">2021-06-10T11:09:11Z</dcterms:modified>
</cp:coreProperties>
</file>