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C0M88PSmEwcJp1O6nk4K1+638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F1525-A411-427B-BCB2-E916C5526941}">
  <a:tblStyle styleId="{E2FF1525-A411-427B-BCB2-E916C5526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C8641B-431F-4ACB-9556-AF9E16E8C3E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3F2D01-1BB6-4055-8C4B-7CDA98FCD8D5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AP%20Interview\2nd10kplcleaned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AP%20Interview\2nd10kplcleaned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AP%20Interview\2nd10kplcleaned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AP%20Interview\2nd10kplcleane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[2nd10kplcleaned.csv]Sheet1!PivotTable1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Number</a:t>
            </a:r>
            <a:r>
              <a:rPr lang="en-US" sz="1600" baseline="0" dirty="0"/>
              <a:t> of</a:t>
            </a:r>
            <a:r>
              <a:rPr lang="en-US" sz="1600" dirty="0"/>
              <a:t> </a:t>
            </a:r>
            <a:r>
              <a:rPr lang="en-US" sz="1600" dirty="0" err="1"/>
              <a:t>of</a:t>
            </a:r>
            <a:r>
              <a:rPr lang="en-US" sz="1600" dirty="0"/>
              <a:t> sales in different times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Sheet1!$A$5:$A$17</c:f>
              <c:strCache>
                <c:ptCount val="12"/>
                <c:pt idx="0">
                  <c:v>(blank)</c:v>
                </c:pt>
                <c:pt idx="1">
                  <c:v>8 AM</c:v>
                </c:pt>
                <c:pt idx="2">
                  <c:v>9 AM</c:v>
                </c:pt>
                <c:pt idx="3">
                  <c:v>10 AM</c:v>
                </c:pt>
                <c:pt idx="4">
                  <c:v>11 AM</c:v>
                </c:pt>
                <c:pt idx="5">
                  <c:v>12 PM</c:v>
                </c:pt>
                <c:pt idx="6">
                  <c:v>1 PM</c:v>
                </c:pt>
                <c:pt idx="7">
                  <c:v>2 PM</c:v>
                </c:pt>
                <c:pt idx="8">
                  <c:v>3 PM</c:v>
                </c:pt>
                <c:pt idx="9">
                  <c:v>4 PM</c:v>
                </c:pt>
                <c:pt idx="10">
                  <c:v>5 PM</c:v>
                </c:pt>
                <c:pt idx="11">
                  <c:v>6 PM</c:v>
                </c:pt>
              </c:strCache>
            </c:strRef>
          </c:cat>
          <c:val>
            <c:numRef>
              <c:f>Sheet1!$B$5:$B$17</c:f>
              <c:numCache>
                <c:formatCode>General</c:formatCode>
                <c:ptCount val="12"/>
                <c:pt idx="0">
                  <c:v>3</c:v>
                </c:pt>
                <c:pt idx="1">
                  <c:v>18</c:v>
                </c:pt>
                <c:pt idx="2">
                  <c:v>38</c:v>
                </c:pt>
                <c:pt idx="3">
                  <c:v>37</c:v>
                </c:pt>
                <c:pt idx="4">
                  <c:v>39</c:v>
                </c:pt>
                <c:pt idx="5">
                  <c:v>2</c:v>
                </c:pt>
                <c:pt idx="6">
                  <c:v>11</c:v>
                </c:pt>
                <c:pt idx="7">
                  <c:v>26</c:v>
                </c:pt>
                <c:pt idx="8">
                  <c:v>46</c:v>
                </c:pt>
                <c:pt idx="9">
                  <c:v>51</c:v>
                </c:pt>
                <c:pt idx="10">
                  <c:v>38</c:v>
                </c:pt>
                <c:pt idx="1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3-4DBA-B436-C46DB05FA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826176"/>
        <c:axId val="147348480"/>
      </c:barChart>
      <c:catAx>
        <c:axId val="63826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VietnamTime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47348480"/>
        <c:crosses val="autoZero"/>
        <c:auto val="1"/>
        <c:lblAlgn val="ctr"/>
        <c:lblOffset val="100"/>
        <c:noMultiLvlLbl val="0"/>
      </c:catAx>
      <c:valAx>
        <c:axId val="1473484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638261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[2nd10kplcleaned.csv]Sheet2!PivotTable2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sz="1600" baseline="0"/>
              <a:t>Number of sales made by different Campaign teams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Sheet2!$A$5:$A$10</c:f>
              <c:strCache>
                <c:ptCount val="5"/>
                <c:pt idx="0">
                  <c:v>Tuesday</c:v>
                </c:pt>
                <c:pt idx="1">
                  <c:v>Wednesday</c:v>
                </c:pt>
                <c:pt idx="2">
                  <c:v>Thursday</c:v>
                </c:pt>
                <c:pt idx="3">
                  <c:v>Friday</c:v>
                </c:pt>
                <c:pt idx="4">
                  <c:v>Saturday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90</c:v>
                </c:pt>
                <c:pt idx="1">
                  <c:v>120</c:v>
                </c:pt>
                <c:pt idx="2">
                  <c:v>26</c:v>
                </c:pt>
                <c:pt idx="3">
                  <c:v>4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5A-4814-9C27-AA88BA656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006976"/>
        <c:axId val="186382976"/>
      </c:barChart>
      <c:catAx>
        <c:axId val="171006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Campaign Team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86382976"/>
        <c:crosses val="autoZero"/>
        <c:auto val="1"/>
        <c:lblAlgn val="ctr"/>
        <c:lblOffset val="100"/>
        <c:noMultiLvlLbl val="0"/>
      </c:catAx>
      <c:valAx>
        <c:axId val="1863829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0069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[2nd10kplcleaned.csv]Sheet2!PivotTable2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 sz="1600" baseline="0"/>
              <a:t>Number of Sales in different days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Sheet2!$A$5:$A$10</c:f>
              <c:strCache>
                <c:ptCount val="5"/>
                <c:pt idx="0">
                  <c:v>Tuesday</c:v>
                </c:pt>
                <c:pt idx="1">
                  <c:v>Wednesday</c:v>
                </c:pt>
                <c:pt idx="2">
                  <c:v>Thursday</c:v>
                </c:pt>
                <c:pt idx="3">
                  <c:v>Friday</c:v>
                </c:pt>
                <c:pt idx="4">
                  <c:v>Saturday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90</c:v>
                </c:pt>
                <c:pt idx="1">
                  <c:v>120</c:v>
                </c:pt>
                <c:pt idx="2">
                  <c:v>26</c:v>
                </c:pt>
                <c:pt idx="3">
                  <c:v>4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6-4E58-B814-09F0703FF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0759296"/>
        <c:axId val="170761600"/>
      </c:barChart>
      <c:catAx>
        <c:axId val="170759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 of call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70761600"/>
        <c:crosses val="autoZero"/>
        <c:auto val="1"/>
        <c:lblAlgn val="ctr"/>
        <c:lblOffset val="100"/>
        <c:noMultiLvlLbl val="0"/>
      </c:catAx>
      <c:valAx>
        <c:axId val="1707616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0759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[2nd10kplcleaned.csv]Sheet6!PivotTable6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 sz="1600" dirty="0"/>
              <a:t>Sales in different Age buckets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Sheet6!$A$5:$A$8</c:f>
              <c:strCache>
                <c:ptCount val="3"/>
                <c:pt idx="0">
                  <c:v>20-25</c:v>
                </c:pt>
                <c:pt idx="1">
                  <c:v>26-30</c:v>
                </c:pt>
                <c:pt idx="2">
                  <c:v>31-35</c:v>
                </c:pt>
              </c:strCache>
            </c:strRef>
          </c:cat>
          <c:val>
            <c:numRef>
              <c:f>Sheet6!$B$5:$B$8</c:f>
              <c:numCache>
                <c:formatCode>General</c:formatCode>
                <c:ptCount val="3"/>
                <c:pt idx="0">
                  <c:v>24</c:v>
                </c:pt>
                <c:pt idx="1">
                  <c:v>34</c:v>
                </c:pt>
                <c:pt idx="2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F-46BB-B6BA-3CFEDABC4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1322752"/>
        <c:axId val="191345792"/>
      </c:barChart>
      <c:catAx>
        <c:axId val="191322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Age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crossAx val="191345792"/>
        <c:crosses val="autoZero"/>
        <c:auto val="1"/>
        <c:lblAlgn val="ctr"/>
        <c:lblOffset val="100"/>
        <c:noMultiLvlLbl val="0"/>
      </c:catAx>
      <c:valAx>
        <c:axId val="1913457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1322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495300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on Personal Loans from </a:t>
            </a:r>
            <a:br>
              <a:rPr lang="en-US"/>
            </a:br>
            <a:r>
              <a:rPr lang="en-US"/>
              <a:t>Oct to Nov 2018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6361187" y="6457890"/>
            <a:ext cx="27828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 descr="Screenshot (27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2438400" y="2895600"/>
            <a:ext cx="4038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Top Actionable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5344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300" b="1"/>
              <a:t>18 % </a:t>
            </a:r>
            <a:r>
              <a:rPr lang="en-US" sz="3300"/>
              <a:t>Improvement for Insurance Campaign can be made by </a:t>
            </a:r>
            <a:endParaRPr/>
          </a:p>
          <a:p>
            <a:pPr marL="0" lvl="0" indent="0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300"/>
          </a:p>
          <a:p>
            <a:pPr marL="444500" lvl="0" indent="-444500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75000"/>
              <a:buChar char="-"/>
            </a:pPr>
            <a:r>
              <a:rPr lang="en-US" sz="3300"/>
              <a:t>Calling @9AM-11AM(Morning Time), 3PM-6PM(After Noon time)  for more conversions rate.</a:t>
            </a:r>
            <a:endParaRPr/>
          </a:p>
          <a:p>
            <a:pPr marL="444500" lvl="0" indent="-444500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sz="3300"/>
          </a:p>
          <a:p>
            <a:pPr marL="444500" lvl="0" indent="-444500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75000"/>
              <a:buChar char="-"/>
            </a:pPr>
            <a:r>
              <a:rPr lang="en-US" sz="3300"/>
              <a:t>Tuesday ,Wednesday and Saturday are best for closing sale.</a:t>
            </a:r>
            <a:endParaRPr/>
          </a:p>
          <a:p>
            <a:pPr marL="444500" lvl="0" indent="-310911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sz="3300"/>
          </a:p>
          <a:p>
            <a:pPr marL="444500" lvl="0" indent="-444500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75000"/>
              <a:buChar char="-"/>
            </a:pPr>
            <a:r>
              <a:rPr lang="en-US" sz="3300"/>
              <a:t>Best target age group is 31 to 35.</a:t>
            </a:r>
            <a:endParaRPr/>
          </a:p>
          <a:p>
            <a:pPr marL="444500" lvl="0" indent="-310911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endParaRPr sz="3300"/>
          </a:p>
          <a:p>
            <a:pPr marL="444500" lvl="0" indent="-444500" algn="l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75000"/>
              <a:buChar char="-"/>
            </a:pPr>
            <a:r>
              <a:rPr lang="en-US" sz="3300"/>
              <a:t>Increasing contact to customer with follow up needed.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Target strategy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382000" cy="528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 the target segment mentioned above, google/face book ads results in higher conversions.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70% conversions are through mobile and 21.4% conversions are through desktop, therefore mobile advertising can be prioritised.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 The best working keywords are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" cho vay tiền trả góp“,  (mortage loan)-score 8/10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“vay tiêu dùng”,(consumer loan) –  score 7/10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“vậy nhanh online”-(so fast online)- score 8/10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Summary Metrics  for Personal Loan Campaign </a:t>
            </a: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609600" y="990600"/>
          <a:ext cx="7848600" cy="5334000"/>
        </p:xfrm>
        <a:graphic>
          <a:graphicData uri="http://schemas.openxmlformats.org/drawingml/2006/table">
            <a:tbl>
              <a:tblPr>
                <a:noFill/>
                <a:tableStyleId>{E2FF1525-A411-427B-BCB2-E916C5526941}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Key Metrics</a:t>
                      </a:r>
                      <a:endParaRPr/>
                    </a:p>
                  </a:txBody>
                  <a:tcPr marL="50800" marR="50800" marT="50800" marB="508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Personal Loan</a:t>
                      </a:r>
                      <a:endParaRPr sz="2400" b="1" u="none" strike="noStrike" cap="none"/>
                    </a:p>
                  </a:txBody>
                  <a:tcPr marL="50800" marR="50800" marT="50800" marB="508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0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Sales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2400" u="none" strike="noStrike" cap="none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Oct– 25</a:t>
                      </a:r>
                      <a:r>
                        <a:rPr lang="en-US" sz="2400" u="none" strike="noStrike" cap="none" baseline="30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Nov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325 sales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Conversion / Lead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325/10326 = 0.03</a:t>
                      </a:r>
                      <a:endParaRPr/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Products X - Sell 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(80:20) Rule – Campaign Team 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336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0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(80:20) Rule - Day of the Week   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Tuesday, Wednesday and Thursday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Segment </a:t>
                      </a:r>
                      <a:endParaRPr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: 30-35 years 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" name="Google Shape;124;p4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914400" y="457200"/>
            <a:ext cx="2438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Training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5562600" y="381000"/>
            <a:ext cx="190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Testing</a:t>
            </a:r>
            <a:endParaRPr/>
          </a:p>
        </p:txBody>
      </p:sp>
      <p:pic>
        <p:nvPicPr>
          <p:cNvPr id="131" name="Google Shape;131;p5" descr="Screenshot (23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95400"/>
            <a:ext cx="3276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Screenshot (25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1295400"/>
            <a:ext cx="3886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Rplo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" y="3200400"/>
            <a:ext cx="7696200" cy="34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838200" y="2819400"/>
            <a:ext cx="228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Accuracy=98.3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5486400" y="2819400"/>
            <a:ext cx="2590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Accuracy=98.2</a:t>
            </a:r>
            <a:endParaRPr/>
          </a:p>
        </p:txBody>
      </p:sp>
      <p:cxnSp>
        <p:nvCxnSpPr>
          <p:cNvPr id="136" name="Google Shape;136;p5"/>
          <p:cNvCxnSpPr>
            <a:endCxn id="133" idx="0"/>
          </p:cNvCxnSpPr>
          <p:nvPr/>
        </p:nvCxnSpPr>
        <p:spPr>
          <a:xfrm>
            <a:off x="4343400" y="533400"/>
            <a:ext cx="38100" cy="266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5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Presenting the modeling Result</a:t>
            </a:r>
            <a:endParaRPr/>
          </a:p>
        </p:txBody>
      </p:sp>
      <p:graphicFrame>
        <p:nvGraphicFramePr>
          <p:cNvPr id="143" name="Google Shape;143;p6"/>
          <p:cNvGraphicFramePr/>
          <p:nvPr/>
        </p:nvGraphicFramePr>
        <p:xfrm>
          <a:off x="457200" y="1066800"/>
          <a:ext cx="8153400" cy="4953010"/>
        </p:xfrm>
        <a:graphic>
          <a:graphicData uri="http://schemas.openxmlformats.org/drawingml/2006/table">
            <a:tbl>
              <a:tblPr firstRow="1" bandRow="1">
                <a:noFill/>
                <a:tableStyleId>{68C8641B-431F-4ACB-9556-AF9E16E8C3E0}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Attribute (Variable)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Influencing Factor ( Drawn from Coefficient)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Actionable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Age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More conversion on targeted age group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Campaign Name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Combination of campaign with best team.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Vietnam call time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More conversion on particular time intervals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Day of call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Maximum conversion happened on Tuesday Wednesday and Saturday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Sales team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45%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Follow up needed should be called quickly again for better response</a:t>
                      </a:r>
                      <a:endParaRPr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(State change = TSR)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" name="Google Shape;144;p6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Independent variable significance</a:t>
            </a:r>
            <a:endParaRPr/>
          </a:p>
        </p:txBody>
      </p:sp>
      <p:pic>
        <p:nvPicPr>
          <p:cNvPr id="150" name="Google Shape;150;p7" descr="Rplot0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447800"/>
            <a:ext cx="8153399" cy="45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8"/>
          <p:cNvGraphicFramePr/>
          <p:nvPr/>
        </p:nvGraphicFramePr>
        <p:xfrm>
          <a:off x="0" y="22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7" name="Google Shape;157;p8"/>
          <p:cNvGraphicFramePr/>
          <p:nvPr/>
        </p:nvGraphicFramePr>
        <p:xfrm>
          <a:off x="4572000" y="228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8" name="Google Shape;158;p8"/>
          <p:cNvGraphicFramePr/>
          <p:nvPr/>
        </p:nvGraphicFramePr>
        <p:xfrm>
          <a:off x="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9" name="Google Shape;159;p8"/>
          <p:cNvGraphicFramePr/>
          <p:nvPr/>
        </p:nvGraphicFramePr>
        <p:xfrm>
          <a:off x="4572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60" name="Google Shape;160;p8"/>
          <p:cNvCxnSpPr/>
          <p:nvPr/>
        </p:nvCxnSpPr>
        <p:spPr>
          <a:xfrm rot="5400000">
            <a:off x="1143794" y="3429000"/>
            <a:ext cx="6857206" cy="7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8"/>
          <p:cNvCxnSpPr/>
          <p:nvPr/>
        </p:nvCxnSpPr>
        <p:spPr>
          <a:xfrm rot="5400000">
            <a:off x="1219200" y="3429000"/>
            <a:ext cx="68580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8"/>
          <p:cNvCxnSpPr/>
          <p:nvPr/>
        </p:nvCxnSpPr>
        <p:spPr>
          <a:xfrm>
            <a:off x="0" y="32004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8"/>
          <p:cNvCxnSpPr/>
          <p:nvPr/>
        </p:nvCxnSpPr>
        <p:spPr>
          <a:xfrm>
            <a:off x="0" y="32766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8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Describing the Models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Dependent variable(Target) </a:t>
            </a:r>
            <a:r>
              <a:rPr lang="en-US" sz="1800"/>
              <a:t>: Sale _count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- 326 customers  in status Doc_collected or in Sale =1 else 0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Independent variables </a:t>
            </a:r>
            <a:r>
              <a:rPr lang="en-US" sz="1800"/>
              <a:t>: 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- Campaign_team, Age, Sales_team_r, Vietnam_call_time and  Day_of_call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Dataset : 10325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Split - 70:30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Train : 7281 &amp;  Test :3044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Multicollinearity : Subdisposition_status,dispostion_status and state_change</a:t>
            </a:r>
            <a:endParaRPr/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152400" y="3886200"/>
          <a:ext cx="8763000" cy="1592620"/>
        </p:xfrm>
        <a:graphic>
          <a:graphicData uri="http://schemas.openxmlformats.org/drawingml/2006/table">
            <a:tbl>
              <a:tblPr>
                <a:noFill/>
                <a:tableStyleId>{DC3F2D01-1BB6-4055-8C4B-7CDA98FCD8D5}</a:tableStyleId>
              </a:tblPr>
              <a:tblGrid>
                <a:gridCol w="125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Campaign_team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Sales_team_r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Vietnam_call_time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Day_of_call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Sale_count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Chisq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sample t-test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Chisq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Chisq test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Chisq test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 value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&lt;0.05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&lt;0.05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&lt;0.05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&lt;0.05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&lt;0.05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2" name="Google Shape;172;p9"/>
          <p:cNvSpPr/>
          <p:nvPr/>
        </p:nvSpPr>
        <p:spPr>
          <a:xfrm>
            <a:off x="6621193" y="6488668"/>
            <a:ext cx="252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REDWOOD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On-screen Show (4:3)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Modeling on Personal Loans from  Oct to Nov 2018</vt:lpstr>
      <vt:lpstr>Top Actionable</vt:lpstr>
      <vt:lpstr>Target strategy</vt:lpstr>
      <vt:lpstr>Summary Metrics  for Personal Loan Campaign   </vt:lpstr>
      <vt:lpstr>PowerPoint Presentation</vt:lpstr>
      <vt:lpstr>Presenting the modeling Result</vt:lpstr>
      <vt:lpstr>Independent variable significance</vt:lpstr>
      <vt:lpstr>PowerPoint Presentation</vt:lpstr>
      <vt:lpstr>Describing the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on Personal Loans from  Oct to Nov 2018</dc:title>
  <dc:creator>Windows User</dc:creator>
  <cp:lastModifiedBy>Arpan Sarkar</cp:lastModifiedBy>
  <cp:revision>1</cp:revision>
  <dcterms:created xsi:type="dcterms:W3CDTF">2018-11-29T06:25:51Z</dcterms:created>
  <dcterms:modified xsi:type="dcterms:W3CDTF">2021-06-10T11:06:32Z</dcterms:modified>
</cp:coreProperties>
</file>