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err="1" smtClean="0"/>
            <a:t>Arpan</a:t>
          </a:r>
          <a:r>
            <a:rPr lang="en-US" dirty="0" smtClean="0"/>
            <a:t> Das</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r>
            <a:rPr lang="en-US" dirty="0" err="1" smtClean="0"/>
            <a:t>Rajdeep</a:t>
          </a:r>
          <a:r>
            <a:rPr lang="en-US" dirty="0" smtClean="0"/>
            <a:t> </a:t>
          </a:r>
          <a:r>
            <a:rPr lang="en-US" dirty="0" err="1" smtClean="0"/>
            <a:t>Mondal</a:t>
          </a:r>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t>
        <a:bodyPr/>
        <a:lstStyle/>
        <a:p>
          <a:endParaRPr lang="en-US"/>
        </a:p>
      </dgm:t>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t>
        <a:bodyPr/>
        <a:lstStyle/>
        <a:p>
          <a:endParaRPr lang="en-US"/>
        </a:p>
      </dgm:t>
    </dgm:pt>
    <dgm:pt modelId="{EA2E441A-6BDE-4139-94CD-6DF38848FFEB}" type="pres">
      <dgm:prSet presAssocID="{6F5281AC-F073-44B1-88D8-B7D687EE2374}" presName="vert1" presStyleCnt="0"/>
      <dgm:spPr/>
    </dgm:pt>
  </dgm:ptLst>
  <dgm:cxnLst>
    <dgm:cxn modelId="{4BD2C0E2-B312-43AD-9CB9-81BDBF3FAC13}" srcId="{4F7AC5AB-FCBC-43D5-B6CD-60032A7602F4}" destId="{51BAE8A3-35E5-4577-870C-03FB0188DCF5}" srcOrd="1" destOrd="0" parTransId="{0D5F4866-8130-41AA-AABD-434802D05C88}" sibTransId="{329EF480-84A7-4A45-AB72-1D3CA1340320}"/>
    <dgm:cxn modelId="{A36508D4-6A77-4072-80C6-3343AB91F030}" type="presOf" srcId="{51BAE8A3-35E5-4577-870C-03FB0188DCF5}" destId="{AFC16ECD-7213-44F8-978E-031E440C9D20}"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63CADD3F-9CC1-4680-AFB8-1942FFEF3E1E}" srcId="{4F7AC5AB-FCBC-43D5-B6CD-60032A7602F4}" destId="{F423E178-7000-4FB0-986C-DD30E98C9581}" srcOrd="0" destOrd="0" parTransId="{847A099C-745B-42FA-A13D-4ABD5E6536EB}" sibTransId="{62EDC601-3915-4D41-99B4-CFD1636BECCB}"/>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dirty="0" err="1" smtClean="0"/>
            <a:t>max_depth</a:t>
          </a:r>
          <a:r>
            <a:rPr lang="en-IN" b="1" i="0" dirty="0" smtClean="0"/>
            <a:t>,</a:t>
          </a:r>
          <a:r>
            <a:rPr lang="en-IN" b="0" i="0" dirty="0"/>
            <a:t> which is the maximum number of </a:t>
          </a:r>
          <a:r>
            <a:rPr lang="en-IN" b="0" i="0" dirty="0" smtClean="0"/>
            <a:t>depth the tree will traverse </a:t>
          </a:r>
          <a:r>
            <a:rPr lang="en-IN" b="0" i="0" dirty="0" err="1" smtClean="0"/>
            <a:t>upto</a:t>
          </a:r>
          <a:r>
            <a:rPr lang="en-IN" b="0" i="0" dirty="0" smtClean="0"/>
            <a:t>. This helps in </a:t>
          </a:r>
          <a:r>
            <a:rPr lang="en-IN" b="0" i="0" dirty="0" err="1" smtClean="0"/>
            <a:t>preprunning</a:t>
          </a:r>
          <a:r>
            <a:rPr lang="en-IN" b="0" i="0" dirty="0" smtClean="0"/>
            <a:t> of the tree as it helps to prevent </a:t>
          </a:r>
          <a:r>
            <a:rPr lang="en-IN" b="0" i="0" dirty="0" err="1" smtClean="0"/>
            <a:t>overfitting</a:t>
          </a:r>
          <a:r>
            <a:rPr lang="en-IN" b="0" i="0" dirty="0" smtClean="0"/>
            <a:t> of the model.</a:t>
          </a:r>
          <a:endParaRPr lang="en-US" dirty="0"/>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dirty="0"/>
            <a:t>The last important </a:t>
          </a:r>
          <a:r>
            <a:rPr lang="en-IN" b="0" i="0" dirty="0" err="1"/>
            <a:t>hyperparameter</a:t>
          </a:r>
          <a:r>
            <a:rPr lang="en-IN" b="0" i="0" dirty="0"/>
            <a:t> is </a:t>
          </a:r>
          <a:r>
            <a:rPr lang="en-IN" b="1" i="0" dirty="0" err="1"/>
            <a:t>min_sample_leaf</a:t>
          </a:r>
          <a:r>
            <a:rPr lang="en-IN" b="1" i="0" dirty="0"/>
            <a:t>. </a:t>
          </a:r>
          <a:r>
            <a:rPr lang="en-IN" b="0" i="0" dirty="0"/>
            <a:t>This determines the minimum number of leafs required to split an internal node</a:t>
          </a:r>
          <a:endParaRPr lang="en-US" dirty="0"/>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E9073DD3-5C01-4DAF-BFF2-25D176A0C3F5}" srcId="{69D8CFB3-B232-478E-9101-9134BD69F97D}" destId="{4B904F8D-D32F-41CC-826F-56832CCD5CD3}" srcOrd="0" destOrd="0" parTransId="{630F7D1B-F2F6-40B4-A2E7-6731F07C398C}" sibTransId="{D43593AD-49FF-40E7-A9AD-4D037031DFDD}"/>
    <dgm:cxn modelId="{3EB699F4-D95D-44B7-8417-07F38E099853}" type="presOf" srcId="{8036CE78-8288-49C2-B2DD-4AD0598B9B43}" destId="{07869DF0-0298-4C32-8887-2A3B4E0ABCDC}"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8B0AC350-A95B-4E89-B0B0-98B0192BD118}" type="presOf" srcId="{5A87BA4C-21B2-48C3-ADE3-F9A41444080A}" destId="{75279DC8-1AAE-4622-A779-3136A268FE54}" srcOrd="0" destOrd="0" presId="urn:microsoft.com/office/officeart/2008/layout/LinedList"/>
    <dgm:cxn modelId="{583D5445-86F3-486E-9437-1B9D5D370818}" srcId="{526FE0A5-BAB8-473B-9E3E-D03C3E2BE63D}" destId="{C173A99E-AA63-433E-86E1-23F33A84740A}" srcOrd="2" destOrd="0" parTransId="{C47B4488-60A6-437C-B81E-86D66AD0E223}" sibTransId="{9BD67285-F5AC-4699-822D-57C018897E0F}"/>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Larissa </a:t>
          </a:r>
          <a:r>
            <a:rPr lang="en-US" sz="6500" kern="1200" dirty="0" err="1"/>
            <a:t>pereira</a:t>
          </a: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Meet patel</a:t>
          </a: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5" name="Footer Placeholder 4">
            <a:extLst>
              <a:ext uri="{FF2B5EF4-FFF2-40B4-BE49-F238E27FC236}">
                <a16:creationId xmlns=""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5" name="Footer Placeholder 4">
            <a:extLst>
              <a:ext uri="{FF2B5EF4-FFF2-40B4-BE49-F238E27FC236}">
                <a16:creationId xmlns=""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5" name="Footer Placeholder 4">
            <a:extLst>
              <a:ext uri="{FF2B5EF4-FFF2-40B4-BE49-F238E27FC236}">
                <a16:creationId xmlns=""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5" name="Footer Placeholder 4">
            <a:extLst>
              <a:ext uri="{FF2B5EF4-FFF2-40B4-BE49-F238E27FC236}">
                <a16:creationId xmlns=""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5" name="Footer Placeholder 4">
            <a:extLst>
              <a:ext uri="{FF2B5EF4-FFF2-40B4-BE49-F238E27FC236}">
                <a16:creationId xmlns=""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6" name="Footer Placeholder 5">
            <a:extLst>
              <a:ext uri="{FF2B5EF4-FFF2-40B4-BE49-F238E27FC236}">
                <a16:creationId xmlns=""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8" name="Footer Placeholder 7">
            <a:extLst>
              <a:ext uri="{FF2B5EF4-FFF2-40B4-BE49-F238E27FC236}">
                <a16:creationId xmlns=""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4" name="Footer Placeholder 3">
            <a:extLst>
              <a:ext uri="{FF2B5EF4-FFF2-40B4-BE49-F238E27FC236}">
                <a16:creationId xmlns=""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3" name="Footer Placeholder 2">
            <a:extLst>
              <a:ext uri="{FF2B5EF4-FFF2-40B4-BE49-F238E27FC236}">
                <a16:creationId xmlns=""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6" name="Footer Placeholder 5">
            <a:extLst>
              <a:ext uri="{FF2B5EF4-FFF2-40B4-BE49-F238E27FC236}">
                <a16:creationId xmlns=""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pPr/>
              <a:t>18-04-2022</a:t>
            </a:fld>
            <a:endParaRPr lang="en-IN"/>
          </a:p>
        </p:txBody>
      </p:sp>
      <p:sp>
        <p:nvSpPr>
          <p:cNvPr id="6" name="Footer Placeholder 5">
            <a:extLst>
              <a:ext uri="{FF2B5EF4-FFF2-40B4-BE49-F238E27FC236}">
                <a16:creationId xmlns=""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pPr/>
              <a:t>18-04-2022</a:t>
            </a:fld>
            <a:endParaRPr lang="en-IN"/>
          </a:p>
        </p:txBody>
      </p:sp>
      <p:sp>
        <p:nvSpPr>
          <p:cNvPr id="5" name="Footer Placeholder 4">
            <a:extLst>
              <a:ext uri="{FF2B5EF4-FFF2-40B4-BE49-F238E27FC236}">
                <a16:creationId xmlns=""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 xmlns:a16="http://schemas.microsoft.com/office/drawing/2014/main" id="{42285737-90EE-47DC-AC80-8AE156B119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 xmlns:a16="http://schemas.microsoft.com/office/drawing/2014/main" id="{B57BDC17-F1B3-455F-BBF1-680AA1F25C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 xmlns:a16="http://schemas.microsoft.com/office/drawing/2014/main" id="{64E2FA9A-FEF7-4501-B0EB-5E45EDD217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 xmlns:a16="http://schemas.microsoft.com/office/drawing/2014/main" id="{BC38192B-B4CB-47D4-A3B1-10010247F1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 xmlns:a16="http://schemas.microsoft.com/office/drawing/2014/main" id="{96330E33-E171-4B0F-82B5-AF7230399B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 xmlns:a16="http://schemas.microsoft.com/office/drawing/2014/main" id="{332B1723-69BF-42D7-B757-0FA059E152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 xmlns:a16="http://schemas.microsoft.com/office/drawing/2014/main" id="{F115D62D-1E96-48D1-A78D-D370A0BFB9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 xmlns:a16="http://schemas.microsoft.com/office/drawing/2014/main" id="{91C2876A-169D-4822-A766-C00578C88B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 xmlns:a16="http://schemas.microsoft.com/office/drawing/2014/main" id="{4C5EB2FC-2AE1-4BC5-98BC-DA836EE6AE1A}"/>
              </a:ext>
            </a:extLst>
          </p:cNvPr>
          <p:cNvGraphicFramePr>
            <a:graphicFrameLocks noGrp="1"/>
          </p:cNvGraphicFramePr>
          <p:nvPr>
            <p:ph idx="1"/>
            <p:extLst>
              <p:ext uri="{D42A27DB-BD31-4B8C-83A1-F6EECF244321}">
                <p14:modId xmlns="" xmlns:p14="http://schemas.microsoft.com/office/powerpoint/2010/main" val="204030263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B7AD9F6-8CE7-4299-8FC6-328F4DCD3F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 xmlns:a16="http://schemas.microsoft.com/office/drawing/2014/main" id="{F49775AF-8896-43EE-92C6-83497D6DC5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dirty="0"/>
              <a:t>Data set  is divided in </a:t>
            </a:r>
            <a:r>
              <a:rPr lang="en-US" sz="1800" dirty="0" smtClean="0"/>
              <a:t>70:30 </a:t>
            </a:r>
            <a:r>
              <a:rPr lang="en-US" sz="1800" dirty="0"/>
              <a:t>ratio for train and test respectively.</a:t>
            </a:r>
          </a:p>
          <a:p>
            <a:r>
              <a:rPr lang="en-US" sz="1800" dirty="0"/>
              <a:t>ID column was dropped as its unnecessary for our modeling.</a:t>
            </a:r>
          </a:p>
          <a:p>
            <a:r>
              <a:rPr lang="en-US" sz="1800" dirty="0"/>
              <a:t>The attribute name ‘PAY_0’was converted to ‘PAY_1’ and  '</a:t>
            </a:r>
            <a:r>
              <a:rPr lang="en-US" sz="1800" dirty="0" err="1"/>
              <a:t>default.payment.next.month</a:t>
            </a:r>
            <a:r>
              <a:rPr lang="en-US" sz="1800" dirty="0"/>
              <a:t>’ was </a:t>
            </a:r>
            <a:r>
              <a:rPr lang="en-US" sz="1800" dirty="0" smtClean="0"/>
              <a:t>converts </a:t>
            </a:r>
            <a:r>
              <a:rPr lang="en-US" sz="1800" dirty="0"/>
              <a:t>to ‘Default’ for naming convenience.</a:t>
            </a:r>
          </a:p>
          <a:p>
            <a:r>
              <a:rPr lang="en-IN" sz="1800" dirty="0"/>
              <a:t>Pay_0:No consumption of credit card=-2,Pay duly(paid on time)=-1,payment delay for one mouth=1, payment delay for two months=2,payment delay for nine months and above=-9.</a:t>
            </a:r>
          </a:p>
          <a:p>
            <a:r>
              <a:rPr lang="en-IN" sz="1800" dirty="0"/>
              <a:t>No Null values in dataset</a:t>
            </a:r>
          </a:p>
        </p:txBody>
      </p:sp>
    </p:spTree>
    <p:extLst>
      <p:ext uri="{BB962C8B-B14F-4D97-AF65-F5344CB8AC3E}">
        <p14:creationId xmlns=""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2FEB64-6EEA-4759-B4A4-BD2C1E660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a:t>
            </a:r>
            <a:r>
              <a:rPr lang="en-US" sz="5400" b="1" dirty="0" smtClean="0"/>
              <a:t>FOREST </a:t>
            </a:r>
            <a:r>
              <a:rPr lang="en-US" sz="5400" b="1" dirty="0"/>
              <a:t>MODEL</a:t>
            </a:r>
            <a:endParaRPr lang="en-IN" sz="5400" b="1" dirty="0"/>
          </a:p>
        </p:txBody>
      </p:sp>
      <p:sp>
        <p:nvSpPr>
          <p:cNvPr id="11" name="sketch line">
            <a:extLst>
              <a:ext uri="{FF2B5EF4-FFF2-40B4-BE49-F238E27FC236}">
                <a16:creationId xmlns=""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71D8E67F-73D6-4CF6-8419-4ADE5F4BADCD}"/>
              </a:ext>
            </a:extLst>
          </p:cNvPr>
          <p:cNvGraphicFramePr>
            <a:graphicFrameLocks noGrp="1"/>
          </p:cNvGraphicFramePr>
          <p:nvPr>
            <p:ph idx="1"/>
            <p:extLst>
              <p:ext uri="{D42A27DB-BD31-4B8C-83A1-F6EECF244321}">
                <p14:modId xmlns=""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885DC1E8-11AF-4A0C-9ABC-1E5EB15FD066}"/>
              </a:ext>
            </a:extLst>
          </p:cNvPr>
          <p:cNvGraphicFramePr>
            <a:graphicFrameLocks noGrp="1"/>
          </p:cNvGraphicFramePr>
          <p:nvPr>
            <p:ph idx="1"/>
            <p:extLst>
              <p:ext uri="{D42A27DB-BD31-4B8C-83A1-F6EECF244321}">
                <p14:modId xmlns="" xmlns:p14="http://schemas.microsoft.com/office/powerpoint/2010/main" val="2143618380"/>
              </p:ext>
            </p:extLst>
          </p:nvPr>
        </p:nvGraphicFramePr>
        <p:xfrm>
          <a:off x="4646141" y="640822"/>
          <a:ext cx="6902389"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FF6924AD-0EE1-4A42-ACE5-15CB5408522B}"/>
              </a:ext>
            </a:extLst>
          </p:cNvPr>
          <p:cNvGraphicFramePr>
            <a:graphicFrameLocks noGrp="1"/>
          </p:cNvGraphicFramePr>
          <p:nvPr>
            <p:ph idx="1"/>
            <p:extLst>
              <p:ext uri="{D42A27DB-BD31-4B8C-83A1-F6EECF244321}">
                <p14:modId xmlns=""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C17DE74-01C9-4859-B65A-85CF999E85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068C0432-0E90-4CC1-8CD3-D44A90DF07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 xmlns:a16="http://schemas.microsoft.com/office/drawing/2014/main" id="{9780C8B2-F6B2-4907-A581-7C8D96128B7C}"/>
              </a:ext>
            </a:extLst>
          </p:cNvPr>
          <p:cNvSpPr>
            <a:spLocks noGrp="1"/>
          </p:cNvSpPr>
          <p:nvPr>
            <p:ph idx="1"/>
          </p:nvPr>
        </p:nvSpPr>
        <p:spPr>
          <a:xfrm>
            <a:off x="838200" y="2586789"/>
            <a:ext cx="10515600" cy="3590174"/>
          </a:xfrm>
        </p:spPr>
        <p:txBody>
          <a:bodyPr>
            <a:normAutofit lnSpcReduction="10000"/>
          </a:bodyPr>
          <a:lstStyle/>
          <a:p>
            <a:r>
              <a:rPr lang="en-US" sz="2200" dirty="0"/>
              <a:t>We investigated the </a:t>
            </a:r>
            <a:r>
              <a:rPr lang="en-US" sz="2200" dirty="0" err="1"/>
              <a:t>data,checking</a:t>
            </a:r>
            <a:r>
              <a:rPr lang="en-US" sz="2200" dirty="0"/>
              <a:t> for data </a:t>
            </a:r>
            <a:r>
              <a:rPr lang="en-US" sz="2200" dirty="0" err="1"/>
              <a:t>unbalancing,visualizing</a:t>
            </a:r>
            <a:r>
              <a:rPr lang="en-US" sz="2200" dirty="0"/>
              <a:t> the features and understanding the relationship between different features.</a:t>
            </a:r>
          </a:p>
          <a:p>
            <a:r>
              <a:rPr lang="en-US" sz="2200" dirty="0"/>
              <a:t>We used train-test split to evaluate the model effectiveness to predict the target value i.e. detecting if a credit card will default next month.</a:t>
            </a:r>
          </a:p>
          <a:p>
            <a:r>
              <a:rPr lang="en-US" sz="2200" dirty="0"/>
              <a:t>We started with </a:t>
            </a:r>
            <a:r>
              <a:rPr lang="en-US" sz="2200" dirty="0" smtClean="0"/>
              <a:t>K-Nearest </a:t>
            </a:r>
            <a:r>
              <a:rPr lang="en-US" sz="2200" dirty="0" err="1" smtClean="0"/>
              <a:t>Neighbour</a:t>
            </a:r>
            <a:r>
              <a:rPr lang="en-US" sz="2200" dirty="0" smtClean="0"/>
              <a:t>, random </a:t>
            </a:r>
            <a:r>
              <a:rPr lang="en-US" sz="2200" dirty="0"/>
              <a:t>forest </a:t>
            </a:r>
            <a:r>
              <a:rPr lang="en-US" sz="2200" dirty="0" smtClean="0"/>
              <a:t>and </a:t>
            </a:r>
            <a:r>
              <a:rPr lang="en-US" sz="2200" dirty="0"/>
              <a:t>decision tree </a:t>
            </a:r>
            <a:r>
              <a:rPr lang="en-US" sz="2200" dirty="0" smtClean="0"/>
              <a:t>and the </a:t>
            </a:r>
            <a:r>
              <a:rPr lang="en-US" sz="2200" dirty="0"/>
              <a:t>accuracy all are different.</a:t>
            </a:r>
          </a:p>
          <a:p>
            <a:r>
              <a:rPr lang="en-US" sz="2200" dirty="0"/>
              <a:t>We choose random forest model base on the </a:t>
            </a:r>
            <a:r>
              <a:rPr lang="en-US" sz="2200" dirty="0" smtClean="0"/>
              <a:t>Precision and F1 </a:t>
            </a:r>
            <a:r>
              <a:rPr lang="en-US" sz="2200" dirty="0"/>
              <a:t>score which very low the other model.</a:t>
            </a:r>
          </a:p>
          <a:p>
            <a:r>
              <a:rPr lang="en-IN" sz="2200" dirty="0"/>
              <a:t>This would also inform the issuer’s decisions on who to give a credit card </a:t>
            </a:r>
            <a:r>
              <a:rPr lang="en-IN" sz="2200" dirty="0" smtClean="0"/>
              <a:t>to a </a:t>
            </a:r>
            <a:r>
              <a:rPr lang="en-IN" sz="2200" dirty="0"/>
              <a:t>and what credit limit to provide.</a:t>
            </a:r>
          </a:p>
        </p:txBody>
      </p:sp>
    </p:spTree>
    <p:extLst>
      <p:ext uri="{BB962C8B-B14F-4D97-AF65-F5344CB8AC3E}">
        <p14:creationId xmlns=""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519</Words>
  <Application>Microsoft Office PowerPoint</Application>
  <PresentationFormat>Custom</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Arpan Das</cp:lastModifiedBy>
  <cp:revision>5</cp:revision>
  <dcterms:created xsi:type="dcterms:W3CDTF">2021-09-09T07:45:17Z</dcterms:created>
  <dcterms:modified xsi:type="dcterms:W3CDTF">2022-04-18T14:25:43Z</dcterms:modified>
</cp:coreProperties>
</file>