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3" r:id="rId2"/>
    <p:sldId id="257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7449" autoAdjust="0"/>
  </p:normalViewPr>
  <p:slideViewPr>
    <p:cSldViewPr snapToGrid="0">
      <p:cViewPr varScale="1">
        <p:scale>
          <a:sx n="159" d="100"/>
          <a:sy n="159" d="100"/>
        </p:scale>
        <p:origin x="18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BAAC-8BDE-467A-A0F4-E0F2D79FCCA0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57B00-A8F1-4BE4-A016-9C789CD67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2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2FDD3D-C9AC-4E1C-8A3D-28A18090C5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2FDD3D-C9AC-4E1C-8A3D-28A18090C5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63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2FDD3D-C9AC-4E1C-8A3D-28A18090C5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79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2FDD3D-C9AC-4E1C-8A3D-28A18090C5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20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3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8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0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0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6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B820-ED58-44A9-8AA1-DB18D04E93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61AA-06D0-4102-977E-73B6E2337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2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oleObject" Target="../embeddings/oleObject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1.jpeg"/><Relationship Id="rId4" Type="http://schemas.openxmlformats.org/officeDocument/2006/relationships/image" Target="../media/image2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6" y="1"/>
            <a:ext cx="9179067" cy="6866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5163" y="0"/>
            <a:ext cx="4693685" cy="6858000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000" y="3183948"/>
            <a:ext cx="3657156" cy="792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Contact us: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vedas@sac.isro.gov.in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53987" y="0"/>
            <a:ext cx="4490014" cy="686633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4008" y="2967359"/>
            <a:ext cx="4490014" cy="1080120"/>
          </a:xfrm>
          <a:prstGeom prst="rect">
            <a:avLst/>
          </a:prstGeom>
          <a:solidFill>
            <a:schemeClr val="accent6">
              <a:lumMod val="50000"/>
              <a:alpha val="76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4008" y="6079135"/>
            <a:ext cx="4490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BrowalliaUPC" pitchFamily="34" charset="-34"/>
                <a:ea typeface="+mn-ea"/>
                <a:cs typeface="BrowalliaUPC" pitchFamily="34" charset="-34"/>
              </a:rPr>
              <a:t>Space Application Centre,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BrowalliaUPC" pitchFamily="34" charset="-34"/>
                <a:ea typeface="+mn-ea"/>
                <a:cs typeface="BrowalliaUPC" pitchFamily="34" charset="-34"/>
              </a:rPr>
              <a:t>Ahmedabad, Gujarat - 380058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24" y="13542"/>
            <a:ext cx="823170" cy="8231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9798" y="63388"/>
            <a:ext cx="797818" cy="773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479BE-9C46-4E59-9959-462EB6F7E1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44" y="3086208"/>
            <a:ext cx="868813" cy="865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5B5876-2E37-4D64-9C22-40D99DEBE3B4}"/>
              </a:ext>
            </a:extLst>
          </p:cNvPr>
          <p:cNvSpPr txBox="1"/>
          <p:nvPr/>
        </p:nvSpPr>
        <p:spPr>
          <a:xfrm>
            <a:off x="5415023" y="3089392"/>
            <a:ext cx="3672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VEDAS Sangrahi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26455-DCB8-4DC4-9802-B68B0A7D70DC}"/>
              </a:ext>
            </a:extLst>
          </p:cNvPr>
          <p:cNvSpPr txBox="1"/>
          <p:nvPr/>
        </p:nvSpPr>
        <p:spPr>
          <a:xfrm>
            <a:off x="5617240" y="3617415"/>
            <a:ext cx="290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Handwriting" pitchFamily="66" charset="0"/>
                <a:ea typeface="+mn-ea"/>
                <a:cs typeface="+mn-cs"/>
              </a:rPr>
              <a:t>Select, Collect, and Submit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962296-D350-4B4D-B24D-D22B29BD05E0}"/>
              </a:ext>
            </a:extLst>
          </p:cNvPr>
          <p:cNvSpPr/>
          <p:nvPr/>
        </p:nvSpPr>
        <p:spPr>
          <a:xfrm>
            <a:off x="8441427" y="3553148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v1.0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86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066" y="1"/>
            <a:ext cx="9179067" cy="6866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5065" y="-5468"/>
            <a:ext cx="9179065" cy="686179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6" name="AutoShape 12" descr="handshake-icon - Prism"/>
          <p:cNvSpPr>
            <a:spLocks noChangeAspect="1" noChangeArrowheads="1"/>
          </p:cNvSpPr>
          <p:nvPr/>
        </p:nvSpPr>
        <p:spPr bwMode="auto">
          <a:xfrm>
            <a:off x="155575" y="587682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8" name="AutoShape 14" descr="handshake-icon - Prism"/>
          <p:cNvSpPr>
            <a:spLocks noChangeAspect="1" noChangeArrowheads="1"/>
          </p:cNvSpPr>
          <p:nvPr/>
        </p:nvSpPr>
        <p:spPr bwMode="auto">
          <a:xfrm>
            <a:off x="155575" y="587682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35066" y="6021288"/>
            <a:ext cx="9179066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35066" y="-25711"/>
            <a:ext cx="9179066" cy="864096"/>
          </a:xfrm>
          <a:prstGeom prst="rect">
            <a:avLst/>
          </a:prstGeom>
          <a:solidFill>
            <a:schemeClr val="accent6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30526"/>
            <a:ext cx="868813" cy="8658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99967" y="-27342"/>
            <a:ext cx="3672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VEDAS Sangrahi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2184" y="500681"/>
            <a:ext cx="290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Handwriting" pitchFamily="66" charset="0"/>
                <a:ea typeface="+mn-ea"/>
                <a:cs typeface="+mn-cs"/>
              </a:rPr>
              <a:t>Select, Collect, and Submit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26371" y="43641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v1.0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714" y="6004158"/>
            <a:ext cx="947844" cy="94784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80" y="6092199"/>
            <a:ext cx="818308" cy="793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6874" y="6035802"/>
            <a:ext cx="1100840" cy="828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878874" y="73201"/>
            <a:ext cx="420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Universal Field Data Collection Platform of ISRO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3B5FE-15B3-4B77-85F5-AD708F9D80F3}"/>
              </a:ext>
            </a:extLst>
          </p:cNvPr>
          <p:cNvSpPr/>
          <p:nvPr/>
        </p:nvSpPr>
        <p:spPr>
          <a:xfrm>
            <a:off x="-35066" y="1328188"/>
            <a:ext cx="3137440" cy="4693100"/>
          </a:xfrm>
          <a:prstGeom prst="rect">
            <a:avLst/>
          </a:prstGeom>
          <a:solidFill>
            <a:srgbClr val="00B0F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306FBD-5723-44B8-8B09-72C50668AD31}"/>
              </a:ext>
            </a:extLst>
          </p:cNvPr>
          <p:cNvGrpSpPr/>
          <p:nvPr/>
        </p:nvGrpSpPr>
        <p:grpSpPr>
          <a:xfrm>
            <a:off x="679376" y="1742643"/>
            <a:ext cx="1632162" cy="3014008"/>
            <a:chOff x="251207" y="2863898"/>
            <a:chExt cx="1632162" cy="3014008"/>
          </a:xfrm>
          <a:effectLst>
            <a:glow rad="101600">
              <a:schemeClr val="bg1">
                <a:alpha val="60000"/>
              </a:schemeClr>
            </a:glow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75" y="3022804"/>
              <a:ext cx="1489947" cy="2704946"/>
            </a:xfrm>
            <a:prstGeom prst="rect">
              <a:avLst/>
            </a:prstGeom>
          </p:spPr>
        </p:pic>
        <p:pic>
          <p:nvPicPr>
            <p:cNvPr id="61" name="Picture 60" descr="mobilephone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1207" y="2863898"/>
              <a:ext cx="1632162" cy="3014008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4E00D-19B9-44F9-AEFE-0175755646F6}"/>
              </a:ext>
            </a:extLst>
          </p:cNvPr>
          <p:cNvSpPr/>
          <p:nvPr/>
        </p:nvSpPr>
        <p:spPr>
          <a:xfrm>
            <a:off x="-37595" y="1331243"/>
            <a:ext cx="3055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Sangrahi Mobile App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70474" y="4820057"/>
            <a:ext cx="3211839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Step Field Data Collection by Authorized User.</a:t>
            </a:r>
          </a:p>
          <a:p>
            <a:pPr marL="4508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Select: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Select Project</a:t>
            </a:r>
          </a:p>
          <a:p>
            <a:pPr marL="4508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Collect: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 Geo-tagged Field Data </a:t>
            </a:r>
          </a:p>
          <a:p>
            <a:pPr marL="450850" marR="0" lvl="1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Submit: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Submit collected records.</a:t>
            </a: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Offline Field Data Collection with Form Review.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I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ulti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-Project, Multi-User Access.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Supports both A</a:t>
            </a:r>
            <a:r>
              <a:rPr kumimoji="0" lang="en-I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ndroid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iOS.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946F25-5E58-44AC-AD58-015B0A2E6346}"/>
              </a:ext>
            </a:extLst>
          </p:cNvPr>
          <p:cNvSpPr/>
          <p:nvPr/>
        </p:nvSpPr>
        <p:spPr>
          <a:xfrm>
            <a:off x="3091101" y="1328188"/>
            <a:ext cx="2974019" cy="4689917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519713-3628-48D4-B138-EEDAC5A65026}"/>
              </a:ext>
            </a:extLst>
          </p:cNvPr>
          <p:cNvSpPr/>
          <p:nvPr/>
        </p:nvSpPr>
        <p:spPr>
          <a:xfrm>
            <a:off x="6055850" y="1328274"/>
            <a:ext cx="3078883" cy="4693014"/>
          </a:xfrm>
          <a:prstGeom prst="rect">
            <a:avLst/>
          </a:prstGeom>
          <a:solidFill>
            <a:srgbClr val="FF5D5D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7824" y="1880207"/>
            <a:ext cx="1497915" cy="2704945"/>
          </a:xfrm>
          <a:prstGeom prst="rect">
            <a:avLst/>
          </a:prstGeom>
        </p:spPr>
      </p:pic>
      <p:pic>
        <p:nvPicPr>
          <p:cNvPr id="27" name="Picture 26" descr="mobilephon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9812" y="1769131"/>
            <a:ext cx="1632162" cy="301400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B64E00D-19B9-44F9-AEFE-0175755646F6}"/>
              </a:ext>
            </a:extLst>
          </p:cNvPr>
          <p:cNvSpPr/>
          <p:nvPr/>
        </p:nvSpPr>
        <p:spPr>
          <a:xfrm>
            <a:off x="3105709" y="1321718"/>
            <a:ext cx="3050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Sangrahi Project Management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920328" y="1888107"/>
          <a:ext cx="1476202" cy="270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13" imgW="2743200" imgH="4823640" progId="Paint.Picture">
                  <p:embed/>
                </p:oleObj>
              </mc:Choice>
              <mc:Fallback>
                <p:oleObj name="Bitmap Image" r:id="rId13" imgW="2743200" imgH="48236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20328" y="1888107"/>
                        <a:ext cx="1476202" cy="270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 descr="mobilephon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348" y="1733575"/>
            <a:ext cx="1632162" cy="301400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B64E00D-19B9-44F9-AEFE-0175755646F6}"/>
              </a:ext>
            </a:extLst>
          </p:cNvPr>
          <p:cNvSpPr/>
          <p:nvPr/>
        </p:nvSpPr>
        <p:spPr>
          <a:xfrm>
            <a:off x="6065118" y="1325910"/>
            <a:ext cx="3078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Sangrahi Viewer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F846EA-2C61-48EE-BDAC-9F247E99E4D7}"/>
              </a:ext>
            </a:extLst>
          </p:cNvPr>
          <p:cNvSpPr/>
          <p:nvPr/>
        </p:nvSpPr>
        <p:spPr>
          <a:xfrm>
            <a:off x="-52958" y="839895"/>
            <a:ext cx="9196958" cy="51520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4BDE4-A8DD-4242-A313-5A6444CB4B08}"/>
              </a:ext>
            </a:extLst>
          </p:cNvPr>
          <p:cNvSpPr txBox="1"/>
          <p:nvPr/>
        </p:nvSpPr>
        <p:spPr>
          <a:xfrm>
            <a:off x="-37596" y="802804"/>
            <a:ext cx="91815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Sangrahi platform has three synergistic applications for data collection(online &amp; offline), project management, and data visualization.</a:t>
            </a:r>
            <a:endParaRPr kumimoji="0" lang="en-IN" sz="15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DCDF02-7E28-4806-AFC2-F26468DE7DFF}"/>
              </a:ext>
            </a:extLst>
          </p:cNvPr>
          <p:cNvSpPr txBox="1"/>
          <p:nvPr/>
        </p:nvSpPr>
        <p:spPr>
          <a:xfrm>
            <a:off x="3148843" y="4836949"/>
            <a:ext cx="29958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Secure Access of Application.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Creation, Update and Deletion.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Field Management.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Authorization of Project FDC Users.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9AF3E-97AE-42DA-981F-70FF271B7D33}"/>
              </a:ext>
            </a:extLst>
          </p:cNvPr>
          <p:cNvSpPr txBox="1"/>
          <p:nvPr/>
        </p:nvSpPr>
        <p:spPr>
          <a:xfrm>
            <a:off x="6148177" y="4827329"/>
            <a:ext cx="29958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Unified Interface for All Projects.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Supports Both Private and Public Projects.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Latest Satellite Data Visualization.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 Search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9423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066" y="1"/>
            <a:ext cx="9179067" cy="6866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5065" y="30248"/>
            <a:ext cx="9179065" cy="686179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35066" y="6021288"/>
            <a:ext cx="9179066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64" y="6004158"/>
            <a:ext cx="947844" cy="94784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80" y="6092199"/>
            <a:ext cx="818308" cy="793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6874" y="6035802"/>
            <a:ext cx="1100840" cy="8280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2A015D1-0EEE-41DF-8311-2356388FD982}"/>
              </a:ext>
            </a:extLst>
          </p:cNvPr>
          <p:cNvSpPr/>
          <p:nvPr/>
        </p:nvSpPr>
        <p:spPr>
          <a:xfrm>
            <a:off x="-35066" y="-25711"/>
            <a:ext cx="9179066" cy="864096"/>
          </a:xfrm>
          <a:prstGeom prst="rect">
            <a:avLst/>
          </a:prstGeom>
          <a:solidFill>
            <a:schemeClr val="accent6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BCFCD7E-9583-42F0-9BBD-CD45D1B35C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30526"/>
            <a:ext cx="868813" cy="86589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3CFF36-1144-4989-8C38-8CAD48133A8F}"/>
              </a:ext>
            </a:extLst>
          </p:cNvPr>
          <p:cNvSpPr txBox="1"/>
          <p:nvPr/>
        </p:nvSpPr>
        <p:spPr>
          <a:xfrm>
            <a:off x="599967" y="-27342"/>
            <a:ext cx="3672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VEDAS Sangrahi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63D5E-9D33-456A-BC9E-392540707243}"/>
              </a:ext>
            </a:extLst>
          </p:cNvPr>
          <p:cNvSpPr txBox="1"/>
          <p:nvPr/>
        </p:nvSpPr>
        <p:spPr>
          <a:xfrm>
            <a:off x="802184" y="500681"/>
            <a:ext cx="290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Handwriting" pitchFamily="66" charset="0"/>
                <a:ea typeface="+mn-ea"/>
                <a:cs typeface="+mn-cs"/>
              </a:rPr>
              <a:t>Select, Collect, and Submit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EBAC4B-E21C-4C42-B3EC-1AE69EC3108E}"/>
              </a:ext>
            </a:extLst>
          </p:cNvPr>
          <p:cNvSpPr/>
          <p:nvPr/>
        </p:nvSpPr>
        <p:spPr>
          <a:xfrm>
            <a:off x="3607576" y="43641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v1.0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61B918-08F2-4F44-9771-F3A2A09281E6}"/>
              </a:ext>
            </a:extLst>
          </p:cNvPr>
          <p:cNvSpPr txBox="1"/>
          <p:nvPr/>
        </p:nvSpPr>
        <p:spPr>
          <a:xfrm flipH="1">
            <a:off x="4878874" y="73201"/>
            <a:ext cx="420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Universal Field Data Collection Platform of ISRO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093BA4-BDBC-44EB-94C1-F8F98F1834A0}"/>
              </a:ext>
            </a:extLst>
          </p:cNvPr>
          <p:cNvSpPr/>
          <p:nvPr/>
        </p:nvSpPr>
        <p:spPr>
          <a:xfrm>
            <a:off x="-35066" y="842304"/>
            <a:ext cx="9179066" cy="5193497"/>
          </a:xfrm>
          <a:prstGeom prst="rect">
            <a:avLst/>
          </a:prstGeom>
          <a:solidFill>
            <a:srgbClr val="00B0F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9317" y="844081"/>
            <a:ext cx="366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Sangrahi Mobile Application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35A098B-D070-440A-8C57-9DCB564BC3A7}"/>
              </a:ext>
            </a:extLst>
          </p:cNvPr>
          <p:cNvSpPr/>
          <p:nvPr/>
        </p:nvSpPr>
        <p:spPr>
          <a:xfrm>
            <a:off x="45120" y="1360748"/>
            <a:ext cx="2158794" cy="363782"/>
          </a:xfrm>
          <a:prstGeom prst="homePlate">
            <a:avLst/>
          </a:prstGeom>
          <a:solidFill>
            <a:srgbClr val="EE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C0886CD4-A358-488C-8A85-6CBB12A0BF61}"/>
              </a:ext>
            </a:extLst>
          </p:cNvPr>
          <p:cNvSpPr/>
          <p:nvPr/>
        </p:nvSpPr>
        <p:spPr>
          <a:xfrm>
            <a:off x="2291982" y="1352535"/>
            <a:ext cx="2280017" cy="363782"/>
          </a:xfrm>
          <a:prstGeom prst="homePlate">
            <a:avLst/>
          </a:prstGeom>
          <a:solidFill>
            <a:srgbClr val="7D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C22D7845-6D7C-435D-8A25-06488AB393D3}"/>
              </a:ext>
            </a:extLst>
          </p:cNvPr>
          <p:cNvSpPr/>
          <p:nvPr/>
        </p:nvSpPr>
        <p:spPr>
          <a:xfrm>
            <a:off x="4638594" y="1360748"/>
            <a:ext cx="2158794" cy="363782"/>
          </a:xfrm>
          <a:prstGeom prst="homePlat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EA8ABFAD-4047-445A-8C03-FC3BF2FBE549}"/>
              </a:ext>
            </a:extLst>
          </p:cNvPr>
          <p:cNvSpPr/>
          <p:nvPr/>
        </p:nvSpPr>
        <p:spPr>
          <a:xfrm>
            <a:off x="6925853" y="1340768"/>
            <a:ext cx="2158794" cy="363782"/>
          </a:xfrm>
          <a:prstGeom prst="homePlate">
            <a:avLst/>
          </a:prstGeom>
          <a:solidFill>
            <a:srgbClr val="ADD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3270" y="1740744"/>
            <a:ext cx="21860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Authorized users may log in for app, while new user can create an account and gain authorization from the project administrator.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05261" y="1700808"/>
            <a:ext cx="2347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may select the project from the list of assigned project. Additionally user may see pending records and project access type (private or public)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8264" y="1700641"/>
            <a:ext cx="19771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can collect new record (point polygon etc.) or user can submit/review already collected field records.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D0CDF8-AF4B-4A5E-82E8-A2F85D1DD063}"/>
              </a:ext>
            </a:extLst>
          </p:cNvPr>
          <p:cNvSpPr txBox="1"/>
          <p:nvPr/>
        </p:nvSpPr>
        <p:spPr>
          <a:xfrm>
            <a:off x="4579228" y="1700808"/>
            <a:ext cx="2198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can collect new record (point,  polygon etc.) or user can submit/review already collected field records.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38DB1E-4925-4692-8DB0-5F83E0C10C3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b="4154"/>
          <a:stretch/>
        </p:blipFill>
        <p:spPr>
          <a:xfrm>
            <a:off x="4860031" y="2743424"/>
            <a:ext cx="1642275" cy="2924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34422-6CAA-4433-8D42-C810F61A307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" b="4933"/>
          <a:stretch/>
        </p:blipFill>
        <p:spPr>
          <a:xfrm>
            <a:off x="7140982" y="2745308"/>
            <a:ext cx="1621061" cy="2870567"/>
          </a:xfrm>
          <a:prstGeom prst="rect">
            <a:avLst/>
          </a:prstGeom>
        </p:spPr>
      </p:pic>
      <p:pic>
        <p:nvPicPr>
          <p:cNvPr id="18" name="Picture 17" descr="mobilephon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1645" y="2553787"/>
            <a:ext cx="1752712" cy="3236619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pic>
        <p:nvPicPr>
          <p:cNvPr id="19" name="Picture 18" descr="mobilephon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810" y="2564452"/>
            <a:ext cx="1752712" cy="3236619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EDFAC4-8537-403F-AECE-B529E046FF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4850"/>
          <a:stretch/>
        </p:blipFill>
        <p:spPr>
          <a:xfrm>
            <a:off x="2527213" y="2756096"/>
            <a:ext cx="1684747" cy="2877441"/>
          </a:xfrm>
          <a:prstGeom prst="rect">
            <a:avLst/>
          </a:prstGeom>
        </p:spPr>
      </p:pic>
      <p:pic>
        <p:nvPicPr>
          <p:cNvPr id="17" name="Picture 16" descr="mobilephon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1567" y="2568648"/>
            <a:ext cx="1803351" cy="3236616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CEE5F1-74E7-4837-A0E2-BD256CF8316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4851"/>
          <a:stretch/>
        </p:blipFill>
        <p:spPr>
          <a:xfrm>
            <a:off x="235255" y="2711651"/>
            <a:ext cx="1680059" cy="2980830"/>
          </a:xfrm>
          <a:prstGeom prst="rect">
            <a:avLst/>
          </a:prstGeom>
        </p:spPr>
      </p:pic>
      <p:pic>
        <p:nvPicPr>
          <p:cNvPr id="14" name="Picture 13" descr="mobilephon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361" y="2559571"/>
            <a:ext cx="1752712" cy="3236619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2061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mobilephone.png">
            <a:extLst>
              <a:ext uri="{FF2B5EF4-FFF2-40B4-BE49-F238E27FC236}">
                <a16:creationId xmlns:a16="http://schemas.microsoft.com/office/drawing/2014/main" id="{886963DE-D1D5-4862-B257-CC74CF95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80" y="1305805"/>
            <a:ext cx="1694635" cy="3676731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pic>
        <p:nvPicPr>
          <p:cNvPr id="30" name="Picture 29" descr="mobilephone.png">
            <a:extLst>
              <a:ext uri="{FF2B5EF4-FFF2-40B4-BE49-F238E27FC236}">
                <a16:creationId xmlns:a16="http://schemas.microsoft.com/office/drawing/2014/main" id="{9DD3A1B8-7EB1-465A-B8E7-2CA07B6F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84" y="1391924"/>
            <a:ext cx="1601197" cy="3474005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pic>
        <p:nvPicPr>
          <p:cNvPr id="28" name="Picture 27" descr="mobilephone.png">
            <a:extLst>
              <a:ext uri="{FF2B5EF4-FFF2-40B4-BE49-F238E27FC236}">
                <a16:creationId xmlns:a16="http://schemas.microsoft.com/office/drawing/2014/main" id="{203B196C-5795-41E2-B3D9-EF875CF3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421" y="1269903"/>
            <a:ext cx="1656402" cy="3593780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pic>
        <p:nvPicPr>
          <p:cNvPr id="27" name="Picture 26" descr="mobilephone.png">
            <a:extLst>
              <a:ext uri="{FF2B5EF4-FFF2-40B4-BE49-F238E27FC236}">
                <a16:creationId xmlns:a16="http://schemas.microsoft.com/office/drawing/2014/main" id="{1D79096F-9677-4635-9E09-F63D2114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39" y="1139480"/>
            <a:ext cx="1785642" cy="3874183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066" y="1"/>
            <a:ext cx="9179067" cy="6866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5065" y="30248"/>
            <a:ext cx="9179065" cy="686179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35068" y="6033980"/>
            <a:ext cx="9179066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80" y="6092199"/>
            <a:ext cx="818308" cy="793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6874" y="6035802"/>
            <a:ext cx="1100840" cy="8280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2A015D1-0EEE-41DF-8311-2356388FD982}"/>
              </a:ext>
            </a:extLst>
          </p:cNvPr>
          <p:cNvSpPr/>
          <p:nvPr/>
        </p:nvSpPr>
        <p:spPr>
          <a:xfrm>
            <a:off x="-35066" y="-25711"/>
            <a:ext cx="9179066" cy="864096"/>
          </a:xfrm>
          <a:prstGeom prst="rect">
            <a:avLst/>
          </a:prstGeom>
          <a:solidFill>
            <a:schemeClr val="accent6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BCFCD7E-9583-42F0-9BBD-CD45D1B35C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30526"/>
            <a:ext cx="868813" cy="86589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3CFF36-1144-4989-8C38-8CAD48133A8F}"/>
              </a:ext>
            </a:extLst>
          </p:cNvPr>
          <p:cNvSpPr txBox="1"/>
          <p:nvPr/>
        </p:nvSpPr>
        <p:spPr>
          <a:xfrm>
            <a:off x="599967" y="-27342"/>
            <a:ext cx="3672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VEDAS Sangrahi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63D5E-9D33-456A-BC9E-392540707243}"/>
              </a:ext>
            </a:extLst>
          </p:cNvPr>
          <p:cNvSpPr txBox="1"/>
          <p:nvPr/>
        </p:nvSpPr>
        <p:spPr>
          <a:xfrm>
            <a:off x="802184" y="500681"/>
            <a:ext cx="290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Handwriting" pitchFamily="66" charset="0"/>
                <a:ea typeface="+mn-ea"/>
                <a:cs typeface="+mn-cs"/>
              </a:rPr>
              <a:t>Select, Collect, and Submit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EBAC4B-E21C-4C42-B3EC-1AE69EC3108E}"/>
              </a:ext>
            </a:extLst>
          </p:cNvPr>
          <p:cNvSpPr/>
          <p:nvPr/>
        </p:nvSpPr>
        <p:spPr>
          <a:xfrm>
            <a:off x="3607576" y="43641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v1.0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61B918-08F2-4F44-9771-F3A2A09281E6}"/>
              </a:ext>
            </a:extLst>
          </p:cNvPr>
          <p:cNvSpPr txBox="1"/>
          <p:nvPr/>
        </p:nvSpPr>
        <p:spPr>
          <a:xfrm flipH="1">
            <a:off x="4878874" y="73201"/>
            <a:ext cx="420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Universal Field Data Collection Platform of ISRO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8442FD-30EB-497B-B09D-7890B9B726EC}"/>
              </a:ext>
            </a:extLst>
          </p:cNvPr>
          <p:cNvSpPr/>
          <p:nvPr/>
        </p:nvSpPr>
        <p:spPr>
          <a:xfrm>
            <a:off x="-35067" y="838385"/>
            <a:ext cx="9179067" cy="5190755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B5507E-D043-4F5B-8A4F-69BA65AF46C3}"/>
              </a:ext>
            </a:extLst>
          </p:cNvPr>
          <p:cNvSpPr/>
          <p:nvPr/>
        </p:nvSpPr>
        <p:spPr>
          <a:xfrm>
            <a:off x="2215210" y="844081"/>
            <a:ext cx="4911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Sangrahi </a:t>
            </a:r>
            <a:r>
              <a:rPr lang="en-IN" sz="20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Project Management System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D1C640-E2F7-4565-AC4D-0C0E2E4BC4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5937" y="1583628"/>
            <a:ext cx="1607019" cy="2150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B921AC-6640-47CC-A8D7-E7A71A85D8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2662" y="1731767"/>
            <a:ext cx="1607018" cy="19204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4BFB9-035D-4362-9EA6-A04FA88000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5714" y="1551834"/>
            <a:ext cx="1627228" cy="324933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F355FD-B51F-46B6-9CD2-74C7EF412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0274" y="1205474"/>
            <a:ext cx="1938696" cy="3877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68C70E-BE0A-40B4-9044-2C416A80CC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6764" y="6004158"/>
            <a:ext cx="947844" cy="9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8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066" y="1"/>
            <a:ext cx="9179067" cy="6866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5065" y="30248"/>
            <a:ext cx="9179065" cy="686179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35066" y="6021288"/>
            <a:ext cx="9179066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64" y="6004158"/>
            <a:ext cx="947844" cy="94784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80" y="6092199"/>
            <a:ext cx="818308" cy="793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6874" y="6035802"/>
            <a:ext cx="1100840" cy="8280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2A015D1-0EEE-41DF-8311-2356388FD982}"/>
              </a:ext>
            </a:extLst>
          </p:cNvPr>
          <p:cNvSpPr/>
          <p:nvPr/>
        </p:nvSpPr>
        <p:spPr>
          <a:xfrm>
            <a:off x="-35066" y="-25711"/>
            <a:ext cx="9179066" cy="864096"/>
          </a:xfrm>
          <a:prstGeom prst="rect">
            <a:avLst/>
          </a:prstGeom>
          <a:solidFill>
            <a:schemeClr val="accent6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BCFCD7E-9583-42F0-9BBD-CD45D1B35C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30526"/>
            <a:ext cx="868813" cy="86589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3CFF36-1144-4989-8C38-8CAD48133A8F}"/>
              </a:ext>
            </a:extLst>
          </p:cNvPr>
          <p:cNvSpPr txBox="1"/>
          <p:nvPr/>
        </p:nvSpPr>
        <p:spPr>
          <a:xfrm>
            <a:off x="599967" y="-27342"/>
            <a:ext cx="3672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VEDAS Sangrahi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63D5E-9D33-456A-BC9E-392540707243}"/>
              </a:ext>
            </a:extLst>
          </p:cNvPr>
          <p:cNvSpPr txBox="1"/>
          <p:nvPr/>
        </p:nvSpPr>
        <p:spPr>
          <a:xfrm>
            <a:off x="802184" y="500681"/>
            <a:ext cx="290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Handwriting" pitchFamily="66" charset="0"/>
                <a:ea typeface="+mn-ea"/>
                <a:cs typeface="+mn-cs"/>
              </a:rPr>
              <a:t>Select, Collect, and Submit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EBAC4B-E21C-4C42-B3EC-1AE69EC3108E}"/>
              </a:ext>
            </a:extLst>
          </p:cNvPr>
          <p:cNvSpPr/>
          <p:nvPr/>
        </p:nvSpPr>
        <p:spPr>
          <a:xfrm>
            <a:off x="3607576" y="43641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v1.0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61B918-08F2-4F44-9771-F3A2A09281E6}"/>
              </a:ext>
            </a:extLst>
          </p:cNvPr>
          <p:cNvSpPr txBox="1"/>
          <p:nvPr/>
        </p:nvSpPr>
        <p:spPr>
          <a:xfrm flipH="1">
            <a:off x="4878874" y="73201"/>
            <a:ext cx="420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Universal Field Data Collection Platform of ISRO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7013AD-33B1-41E4-9877-915E4873BB31}"/>
              </a:ext>
            </a:extLst>
          </p:cNvPr>
          <p:cNvSpPr/>
          <p:nvPr/>
        </p:nvSpPr>
        <p:spPr>
          <a:xfrm>
            <a:off x="-35066" y="831458"/>
            <a:ext cx="9179066" cy="5189830"/>
          </a:xfrm>
          <a:prstGeom prst="rect">
            <a:avLst/>
          </a:prstGeom>
          <a:solidFill>
            <a:srgbClr val="FF5D5D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637AEB-84D1-45A2-BD71-C8D2E8DDF188}"/>
              </a:ext>
            </a:extLst>
          </p:cNvPr>
          <p:cNvSpPr/>
          <p:nvPr/>
        </p:nvSpPr>
        <p:spPr>
          <a:xfrm>
            <a:off x="3556957" y="844081"/>
            <a:ext cx="2227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Sangrahi </a:t>
            </a:r>
            <a:r>
              <a:rPr lang="en-IN" sz="20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Viewer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E6A691-549E-4227-A2E7-E8C27776B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214167"/>
            <a:ext cx="2030144" cy="3670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1C5C03-3B3F-497A-8490-08AD4434F0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8888" y="2214167"/>
            <a:ext cx="2036240" cy="37043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C0372F-DECE-410E-8F65-521912151D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3508" y="2198074"/>
            <a:ext cx="2036240" cy="3704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7A1378-0570-421C-90E3-EFEFC1E43A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4448" y="2214166"/>
            <a:ext cx="2036240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461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323</Words>
  <Application>Microsoft Office PowerPoint</Application>
  <PresentationFormat>On-screen Show (4:3)</PresentationFormat>
  <Paragraphs>57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Rounded MT Bold</vt:lpstr>
      <vt:lpstr>BrowalliaUPC</vt:lpstr>
      <vt:lpstr>Calibri</vt:lpstr>
      <vt:lpstr>Lucida Handwriting</vt:lpstr>
      <vt:lpstr>Roboto</vt:lpstr>
      <vt:lpstr>Wingdings</vt:lpstr>
      <vt:lpstr>1_Office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</dc:creator>
  <cp:lastModifiedBy>Admin</cp:lastModifiedBy>
  <cp:revision>15</cp:revision>
  <dcterms:created xsi:type="dcterms:W3CDTF">2024-03-19T10:49:35Z</dcterms:created>
  <dcterms:modified xsi:type="dcterms:W3CDTF">2024-03-26T11:19:00Z</dcterms:modified>
</cp:coreProperties>
</file>