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00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1144 1 1572,'-12'0'688,"-32"0"1430,-1 1-1,-57 10 1,55-4-1451,23-4-333,0 1 1,-27 9 0,-61 15 487,67-15-441,0 3 0,-79 38-1,-43 50 155,143-85-492,1 0 1,1 1-1,1 2 1,1 0-1,1 1 1,0 1-1,-22 40 1,33-51-27,-6 9 2,1 1 0,1 0-1,1 1 1,1 0 0,-11 41 0,12-19-2,3 0 0,1 1-1,2 0 1,3 0 0,1 0 0,3 0-1,2-1 1,18 73 0,-15-86-11,2-1-1,2-1 1,0 0 0,3 0 0,26 40 0,-24-44 3,2 0 1,1-1 0,0-1 0,2-1-1,1-1 1,1-1 0,30 20 0,-28-25-15,1-1 1,1-2 0,0-1-1,1-1 1,37 9 0,241 62-473,-291-79 427,31 7-67,1-1 1,0-3 0,49 1-1,-18-12 62,-1-4 0,98-21 0,-177 29 54,13-4-6,-7 2 4,0 1 0,1-1 0,-1 1-1,9 0 1,68-11 3,0-3 1,112-36-1,-121 24 18,116-60 0,-173 77 33,0 0 1,-1 0 0,0-2-1,-1 0 1,0-1 0,-1-1-1,-1 0 1,0 0 0,-1-2-1,0 1 1,-1-2 0,-1 1-1,-1-1 1,0-1 0,-1 0-1,7-25 1,-11 29 135,-1-1 1,0 1 0,-1 0-1,0-27 1,-4 10-25,-1-1-1,-1 1 1,-2 0 0,-1 0 0,-2 1-1,-1 0 1,-1 1 0,-17-33 0,-6-1 389,-75-105 1,96 151-425,0 1 1,-2 1 0,-28-25-1,-53-29 443,28 21 64,34 20-213,0-1 1,-53-61-1,81 82-383,0 1-1,-1 0 1,0 1-1,-1-1 1,1 1-1,-9-4 1,14 8-7,-1 1-4,-63-36 147,64 35-156,-1 1 7,-26-13 135,0-2-1,-35-25 1,62 40-147,-23-17 104,23 17-90,-1-2 13,0 0 1,1 1 0,-2 0 0,-5-4 0,7 4-9,0 0-5,-36-22 146,17 12-145,-26-10 1,45 21-32,-7-2 14,1 0 0,-1 0 0,-10-6 1,-7-3 55,23 11-62,-10-3 2,11 3-9,-5-1-8,1 0 0,-1 1 0,1 0 0,-1 0 0,1 1 0,-9 0 0,1-2 13,11 2-10,0 0-6,-11 2 10,11-2-7,0 1 11,-13 1-194,1 0-1,-27 9 1,38-10 0,4-1 166,-1 0 0,1 0 1,-1 0-1,0 0 1,1 0-1,-1 0 0,0 0 1,1 0-1,-1 0 0,1 1 1,-1-1-1,0 0 1,1 0-1,-1 0 0,1 1 1,-2 0-1,1-1-256,-1 1-1,1 0 0,-1-1 1,1 1-1,-1-1 1,0 0-1,1 1 1,-1-1-1,0 0 0,-1 0 1,-1-1-430,-3 0-355,-1 1-4442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24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1148,'0'0'12169,"2"4"-11723,3 8 42,-1-1 0,0 0 0,3 22-1,6 18 305,-5-24-465,12 31 319,-18-53-581,0-1-1,0 0 0,0 0 0,1 0 0,0 0 0,0 0 0,0 0 0,0-1 0,7 6 0,-7-7-41,0 0-1,0 0 0,0-1 1,0 1-1,1-1 1,-1 0-1,0 0 0,1 0 1,-1-1-1,0 1 0,1-1 1,-1 0-1,1 0 0,-1 0 1,6-1-1,3-1 19,-1 0 1,23-9-1,-30 10-35,46-19 56,-1-2-1,-1-2 0,61-41 0,-58 32-50,-18 10 144,1 1 0,40-17-1,-72 38-124,34-9 284,-34 10-161,0-1-183,-1 1-287,0-1 0,-1 1 0,1 0 0,0-1 0,0 1 1,-1-1-1,1 1 0,0-1 0,-1 1 0,1-1 0,0 1 0,-1-1 0,1 0 0,-1 1 0,1-1 0,-1 0 0,0 0 0,1 1 0,-1-1 0,0 0 0,1-1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25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1840,'1'-5'8847,"2"22"-8281,1 0-1,1-1 1,1 0 0,13 27 0,-17-39-476,0 1 1,1-1 0,0 0 0,0 0-1,0 0 1,0-1 0,1 1 0,-1-1 0,1 0-1,0 0 1,0 0 0,0 0 0,0-1-1,1 0 1,-1 1 0,1-2 0,-1 1 0,1 0-1,0-1 1,0 0 0,-1 0 0,9 0-1,3-1 45,0-1 0,-1-1-1,1 0 1,0-1 0,17-5-1,74-31 309,-94 34-369,22-9 199,-1-2 0,56-35 0,-69 39 139,22-10-1,-37 19-349,-4 3-40,0-1-59,2-1 26,6-3-889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27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1880,'0'0'7962,"1"5"-7303,9 37 1062,1-1 0,18 43 0,-28-82-1658,1 1-1,-1-1 0,0 0 1,1 1-1,0-1 1,-1 0-1,1 0 1,0 0-1,0 0 1,0 0-1,0 0 1,1-1-1,-1 1 1,0-1-1,1 1 0,-1-1 1,1 0-1,-1 0 1,1 0-1,0 0 1,-1-1-1,1 1 1,0-1-1,-1 1 1,1-1-1,0 0 0,0 0 1,-1 0-1,5-1 1,5-1 23,1-1 0,0 0 0,-1 0 0,20-9 0,195-95 628,-100 44-1190,-108 53-1146,-17 9 708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12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1076,'33'-26'2691,"-9"5"-1575,1 2-1,1 1 1,0 1 0,43-20 0,-60 32-902,15-8 287,-23 13-387,0-1 1,1 1-1,-1-1 0,1 1 0,-1 0 0,0-1 1,1 1-1,-1 0 0,1 0 0,-1 0 1,0 0-1,1 0 0,-1 0 0,3 1 0,10 5 234,-13-5-305,0-1-1,-1 1 1,1 0 0,0 0 0,0 0 0,-1 0-1,1 0 1,0 0 0,-1 0 0,1 0-1,-1 0 1,1 0 0,-1 0 0,1 0 0,-1 0-1,0 0 1,0 1 0,0-1 0,1 1 0,-1 0 96,1 5-33,-1-1-1,0 1 1,0 0-1,-1-1 1,1 1-1,-1 0 1,-1-1-1,-1 8 1,1-7 11,-20 71 541,11-45-333,-5 37-1,15-67-298,1 1 0,1 0-1,-1-1 1,0 1 0,1-1-1,0 1 1,0-1 0,0 1-1,0-1 1,0 0 0,1 0-1,-1 1 1,5 4 0,-3-5-7,0 0 0,0 0 0,0 0 0,0-1 0,1 0 0,-1 1 0,1-1 0,0 0 0,0-1 0,0 1 0,6 1 0,0 1 5,10 4 25,24 12 42,-42-19-72,-1 1-1,1-1 1,-1 1-1,1-1 0,-1 1 1,0 0-1,0 0 1,1 0-1,-1 0 0,-1 0 1,1 0-1,0 0 1,0 0-1,-1 0 0,1 0 1,-1 1-1,0-1 1,1 0-1,-1 4 0,0-6-17,0 4 78,-2 3 4,-56 121 202,57-125-280,0-1 1,0 0 0,0 1-1,1-1 1,-1 1-1,1 0 1,-1-1-1,1 1 1,0 0-1,0-1 1,0 1-1,0-1 1,0 1 0,1 0-1,-1-1 1,1 1-1,1 3 1,1-2-1,-1-1 1,1 0-1,0 0 1,0 0-1,1 0 1,-1-1-1,1 1 1,-1-1 0,1 0-1,6 3 1,12 5 15,-11-6-23,-1 1 1,1 1-1,-1 0 1,12 8 0,-21-13 10,0 0 0,0 0 0,0 0 0,0 1 1,0-1-1,0 0 0,-1 0 0,1 1 0,0-1 1,-1 1-1,1-1 0,-1 0 0,1 1 0,-1-1 1,0 1-1,1-1 0,-1 1 0,0 2 1,0-2-7,0 0 45,-3 5 5,-24 47 50,17-36-99,1 1 1,0 0-1,1 0 1,-7 29-1,14-43-62,1 0-1,0 0 1,0-1-1,1 1 1,-1 0 0,3 7-1,-2-9 20,0 0 13,0-1 0,0 1 1,1-1-1,-1 1 0,1-1 1,0 0-1,0 0 0,0 0 1,0 0-1,0 0 0,0 0 1,0-1-1,1 1 0,-1-1 1,3 2-1,0 0-5,16 10-98,18 15-22,-37-26 191,7 10 38,-7-10-41,-1 0-15,4 17 12,-1-1 0,4 31 1,-5-22-40,14 48-78,-16-72 91,0-1 21,2 7-22,-2-7 77,0 15-5,-8-19-78,-24-7 60,-46-22 0,65 26-15,-105-57 620,115 61-592,1 1-70,1 0 1,0 0-1,-1 0 1,1 0-1,0 0 1,-1 0 0,1 0-1,-1-1 1,1 1-1,0 0 1,-1 0-1,1 0 1,0-1 0,0 1-1,-1 0 1,1 0-1,0-1 1,-1 1-1,1 0 1,0 0 0,0-1-1,-1 1 1,-7-8 186,-2 3-71,2 2 89,8 3-203,0 0-1,0 0 1,0 0-1,0 0 0,0 0 1,0 0-1,0 0 1,0 0-1,0 0 1,0 0-1,0 0 1,0 0-1,0 0 0,-1 0 1,1 0-1,0 0 1,0 0-1,0 0 1,0 0-1,0 0 1,0 0-1,0 1 0,0-1 1,0 0-1,0 0 1,0 0-1,0 0 1,0 0-1,0 0 1,0 0-1,0 0 1,0 0-1,-1 0 0,1 0 1,0 0-1,0 0 1,0 0-1,0 0 1,0 0-1,0 1 1,0-1-1,0 0 0,0 0 1,0 0-1,0 0 1,0 0-1,0 0 1,0 0-1,0 0 1,0 0-1,0 0 0,0 0 1,0 0-1,0 1 1,0-1-1,1 0 1,-1 0-1,0 0 1,0 0-1,0 0 0,0 0 1,0 0-1,3 9 3,-2-5-3,0-1-1,0 0 1,0 0 0,1 0-1,-1 0 1,1 0-1,0 0 1,-1-1-1,1 1 1,1-1 0,-1 1-1,3 2 1,15 15 31,1-2 0,0 0 0,1-2 0,1 0 0,43 22 0,-19-20 366,-45-17-288,1 0 20,-2 0-65,1-1 1,-1 1-1,1-1 1,0 1-1,-1-1 1,1 0-1,0 0 1,-1 0-1,1 0 1,0 0-1,0 0 1,-1 0 0,1 0-1,0-1 1,-1 1-1,1-1 1,-1 1-1,1-1 1,0 1-1,-1-1 1,1 0-1,-1 0 1,0 0-1,2-1 1,1-3-15,0 1 1,-1-1-1,1 0 1,-1 0-1,5-11 1,-5 10-27,75-175 185,-32 68-177,2-2-4,-39 87-26,-7 26-15,-53 129-96,-5-5 107,36-83 2,9-14 13,6-16-5,0-1 0,4-7 3,0 2-6,70-133 5,-25 47-3,-25 46 9,-18 34-26,0 0-12,0-2 18,-4 9-88,-90 140 64,54-86 5,15-17 19,9-18 30,14-21 8,1-2-39,0 0 1,-1 0 0,1 0-1,0 0 1,0 0 0,0 0-1,0 0 1,0 0 0,0 0-1,0 0 1,0 0 0,0 0-1,0 0 1,0 0 0,-1 0-1,1 0 1,0 0 0,0 0-1,0 0 1,0 0 0,0 0-1,0 0 1,0 0-1,0 0 1,0 0 0,0 0-1,0 0 1,0 0 0,-1 0-1,1 1 1,0-1 0,0 0-1,0 0 1,0 0 0,0 0-1,0 0 1,0 0 0,0 0-1,0 0 1,0 0 0,0 0-1,0 0 1,0 0 0,0 0-1,0 1 1,0-1 0,0 0-1,0 0 1,0 0 0,0 0-1,0 0 1,0 0 0,0 0-1,0 0 1,0 0 0,0 0-1,0 0 1,0 1 0,0-1-1,0 0 1,0 0-1,-1 5 0,-15 1 56,9-7-52,1-1-5,-8-1 2,1-2 0,-24-9 0,-1-4-6,22 11 4,-32-14-13,-9-5 6,55 25 14,0 0-15,0-1 0,0 1-1,0 0 1,0 0-1,0 0 1,0 0 0,0 1-1,0-1 1,0 0-1,-4 0 1,4 1-10,6 6-39,3 4 54,0 0 1,1 0-1,0-1 0,0 0 0,13 10 0,36 27-1262,-28-16-3035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22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1 324 1436,'0'0'6074,"2"-5"-5471,11-32 1548,-13 34-1683,8-24 1637,-8 26-2058,0-1 1,1 1 0,-1-1 0,0 1 0,1-1 0,-1 1 0,1 0 0,-1-1 0,1 1 0,0-1 0,0 1 0,0 0-1,-1 0 1,1-1 0,0 1 0,1 0 0,-1 0 0,0 0 0,0 0 0,0 0 0,0 1 0,1-1 0,-1 0 0,1 0 0,1 0-1,3-1 37,1-1-1,0 1 0,12-2 1,-15 3-57,6 0 17,1 1-1,-1 0 1,0 0-1,18 3 1,-9-1 11,25 1 66,55-2 0,-76-3-66,0 0 0,-1-2 0,1 0 0,28-10 0,75-35 653,-113 44-641,0 1 1,0 0-1,1 1 1,0 0-1,-1 1 1,25 0-1,84 8 55,32 2-52,-135-7-73,1 1 10,1-2-1,-1 0 0,1-1 0,-1 0 0,1-2 0,24-6 1,-1-3 14,-4 1-44,-1 2 0,46-5 0,-62 13 19,38 4-1,-13 0-155,1-2-1,0-2 1,-1-3 0,72-13-1,-80 10 2,47-12-92,-74 15-726,0-1-1,17-8 1,-13 2-4249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23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73 318 964,'0'0'7894,"2"-6"-7647,4-17-9,-6 22-218,0 0-1,0 0 1,0 0 0,1 0-1,-1 0 1,0 0 0,1 0 0,-1 1-1,1-1 1,-1 0 0,1 0 0,-1 0-1,1 0 1,0 1 0,-1-1-1,1 0 1,0 1 0,0-1 0,1 0-1,1-2 56,38-42 1025,52-56 591,-83 91-1453,-7 7-172,0 0 0,0 0 0,0-1-1,0 1 1,3-7 0,-5 8 27,1 1-11,3-4 124,0 0 0,0 0 1,-1 0-1,7-9 1,-10 12-122,2-1-50,-1 0 1,1 0-1,-1 0 1,0 0-1,3-7 1,3-2 62,-7 10 39,2-4-117,-2 3-7,-4 6 69,-54 66-4,25-28 37,-2-1 0,-42 38-1,55-60 84,-1-2 0,-26 17-1,47-32-176,-1 0-5,-5 3 3,6-3-12,0-1-5,-1 1-1,1-1 1,0 1 0,0 0-1,0-1 1,-1 1 0,1 0-1,0 0 1,0 0-1,0 0 1,0 0 0,1 0-1,-1 0 1,0 0 0,0 0-1,1 1 1,-1-1 0,0 2-1,5 11-1,-3-13 0,0 1-1,-1-1 0,1 0 1,0 0-1,0 0 0,0 0 1,0 0-1,0 0 1,0-1-1,0 1 0,0 0 1,0 0-1,0-1 1,0 1-1,2 0 0,1 1-3,7 6 5,1 0-1,23 9 0,-11-5-1,70 35-1017,-31-18-3166,-47-23 715,2 1 38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30A4-0EDA-A1C0-D9F4-15B90FBD8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506E9-6683-4740-4826-8351275CE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35B98-9B83-D5DE-90FE-EBEFFB57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B6D7A-9254-0D01-F7FE-12F2BD40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89190-006F-48C3-1488-22285A3D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05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944E-AB51-A034-051A-6E666D43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CC2D8-49AE-21A7-A570-953E70C66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12118-BDD3-A8CB-4084-A476CC83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E78D0-208C-0F5C-F5A4-8A9D6B0A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8CC16-9058-5673-8E0B-D50FC32C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45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7F3152-CA3B-70B6-89B1-69E059EB0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D79CA-4729-2512-DD1F-EBFCA349A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797D5-DFF4-CEC2-5915-CF7D6001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74AFA-B5F3-4E51-39D4-CDA70E47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740B5-778F-48EE-1A49-BA31D2DF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95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FC7C-26B6-0229-20E5-D8DEA784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30382-994D-F9FC-C2B0-796A343EF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D8BCE-0B4F-97E7-F516-2C03C7C1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142BC-A1BA-E929-1F57-C6632D51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835FA-A20D-4AE7-B7C0-B70A04C7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87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0DFB-69DE-E489-0DEC-3851069B2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E2E6B-0B47-E62F-B794-10A78933B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DBCB0-6EFA-7088-0819-1A09B2E6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AB2A1-1DD9-A07E-4855-D07B25E6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DB748-FA16-AA89-8F69-43DD86F5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96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B320-F1B3-581D-DD9A-493C112B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04AA5-0BF2-70A0-E35C-87F12D389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D0E80-35F0-5C95-5CAD-CA2162159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ECC00-C757-65A7-249B-C58A5940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EB5B8-9258-B443-15CD-204E6694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B882A-CD9E-9AD8-9E1E-744D5EA7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3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8663-45C4-D1D7-761A-7D17EEF8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1BF53-C895-C671-93D8-CD49469C9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83B74-88E9-6739-E831-43EC86331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D0F57-F683-5924-2260-CCD703677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44D0A8-8F0C-5E89-6145-E9D16DEFA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F6A8A-1A38-9063-B766-EE6B89F7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73DFA-2CE8-9437-236E-6EEAECB4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98C00-9E6D-180D-0729-F26E9625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02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A0DD-6E85-3481-1331-66DFBF0B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A3559-EA42-9B38-B0CA-42E50DCE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3996B-8CD9-5547-32C8-F19E4A01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1A5B8-BF2C-FA89-D409-DC3CE2D4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8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82795-B63B-6FAD-EA54-30CBE0DC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B945D-0CAC-A278-A629-4453E1A6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75FE1-B1BC-3255-1D61-481D17D3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61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6D7D-1C73-ED76-95BA-16502F0F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1D149-5929-5F9E-5848-BD5E48F1A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6BAB8-F33D-1203-7D31-DAE5DC7B1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A0C5C-EE93-A0B3-99C5-E76E233F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F47DC-2635-BCBD-BDFA-99F3CBBE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A511C-7A34-465E-0306-7DFEB2F0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52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DC270-216C-B291-1182-74B31B3A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F540D-59AB-411D-1AFE-9AC87E85B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F1DF9-F868-2BF5-3AF5-9D63C6964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35D51-20DF-450B-EFB7-153937E3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51C72-ACF7-653B-EBB0-5994515A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F9F5C-A94F-81AF-E907-93D3EF36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46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5C19A-E38E-7B1B-5B0C-C7B039DA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27914-6D7D-6199-83DA-EE2DC18E9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779F9-7824-935D-8CF8-7AA4ECF4C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A0539-3E60-4997-BD8E-9B5C42DE1667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2DF8D-5382-4667-04E8-261296184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AE0A5-0FDB-FC6C-B600-4D448A299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29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4463-AFA1-54B6-45B4-2076FAFBE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Governance and Compliance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67A2B-8600-C7E5-7419-81E1FFB1F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20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1FE2-4146-72CA-53CA-B8909AE4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Pricing Calculator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E1AC4-A883-2930-78F6-034D2CCD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estimates in all areas of Azure including compute, networking, storage, web and databases.</a:t>
            </a:r>
          </a:p>
          <a:p>
            <a:r>
              <a:rPr lang="en-IN" dirty="0"/>
              <a:t>https://azure.microsoft.com/en-us/pricing/calculator/</a:t>
            </a:r>
          </a:p>
        </p:txBody>
      </p:sp>
    </p:spTree>
    <p:extLst>
      <p:ext uri="{BB962C8B-B14F-4D97-AF65-F5344CB8AC3E}">
        <p14:creationId xmlns:p14="http://schemas.microsoft.com/office/powerpoint/2010/main" val="277805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4CDC-A235-D505-EE3A-CF7467406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Policy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1D21D-C338-0B45-EBCD-0BCF57AFA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563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2E0A-10DC-B65B-4F39-F7626FF8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Policy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B3C7-56E8-5A3B-1C8C-1F411705C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service that you can use to create, assign and manage policies.</a:t>
            </a:r>
          </a:p>
          <a:p>
            <a:r>
              <a:rPr lang="en-US" dirty="0"/>
              <a:t>Enforce different rules over your resources, so those resources stay compliant.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545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DB2B-2DD2-68F5-42C7-9A8EF508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3707B-19E9-DC7E-9EEF-CC6AD8D8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Enforcement and compliance</a:t>
            </a:r>
          </a:p>
          <a:p>
            <a:r>
              <a:rPr lang="en-US" dirty="0"/>
              <a:t>Apply policies at scale</a:t>
            </a:r>
          </a:p>
          <a:p>
            <a:r>
              <a:rPr lang="en-US" dirty="0"/>
              <a:t>Remediation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523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5B02-59A1-1A48-EFCE-662B15F0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Azure Policy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7445-07CA-A734-A6C2-42C69C4DF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 Policy Definitions – Ex: Allowing certain VM SKUs, Allowing certain locations</a:t>
            </a:r>
          </a:p>
          <a:p>
            <a:r>
              <a:rPr lang="en-US" dirty="0"/>
              <a:t>Create Initiative Definitions – Combine policies</a:t>
            </a:r>
          </a:p>
          <a:p>
            <a:r>
              <a:rPr lang="en-US" dirty="0"/>
              <a:t>Scope the Initiative Definition – Apply at Management Group, Subscription, Resource Group</a:t>
            </a:r>
          </a:p>
          <a:p>
            <a:r>
              <a:rPr lang="en-US" dirty="0"/>
              <a:t>View Policy Evaluation 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261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8759-DFD0-063D-A841-AA136C1D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46D32-F4C5-6BD9-8525-5088FC1E8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level of scope above the subscriptions.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Organizational alignment for your azure subscription through custom hierarchies</a:t>
            </a:r>
          </a:p>
          <a:p>
            <a:pPr lvl="1"/>
            <a:r>
              <a:rPr lang="en-US" dirty="0"/>
              <a:t>Targeting of policies and spend budget across subscriptions and inheritance down the hierarchies</a:t>
            </a:r>
          </a:p>
          <a:p>
            <a:pPr lvl="1"/>
            <a:r>
              <a:rPr lang="en-US" dirty="0"/>
              <a:t>Compliance and cost reporting by organization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5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zure management groups and subscriptions">
            <a:extLst>
              <a:ext uri="{FF2B5EF4-FFF2-40B4-BE49-F238E27FC236}">
                <a16:creationId xmlns:a16="http://schemas.microsoft.com/office/drawing/2014/main" id="{97D47C6A-08C6-32C0-1D7E-41F5F7B66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0"/>
            <a:ext cx="11117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BE8C9C3-C0C6-438C-AD11-FF3F8BAB9003}"/>
                  </a:ext>
                </a:extLst>
              </p14:cNvPr>
              <p14:cNvContentPartPr/>
              <p14:nvPr/>
            </p14:nvContentPartPr>
            <p14:xfrm>
              <a:off x="5259687" y="123881"/>
              <a:ext cx="855360" cy="653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BE8C9C3-C0C6-438C-AD11-FF3F8BAB90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1047" y="115241"/>
                <a:ext cx="87300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113AC5-9E65-25D6-B3D4-107C76A6229A}"/>
                  </a:ext>
                </a:extLst>
              </p14:cNvPr>
              <p14:cNvContentPartPr/>
              <p14:nvPr/>
            </p14:nvContentPartPr>
            <p14:xfrm>
              <a:off x="2210127" y="1855841"/>
              <a:ext cx="258840" cy="105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113AC5-9E65-25D6-B3D4-107C76A622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01127" y="1847201"/>
                <a:ext cx="2764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2CA1B51-F051-32B0-4A36-6C77D1DAB3A7}"/>
                  </a:ext>
                </a:extLst>
              </p14:cNvPr>
              <p14:cNvContentPartPr/>
              <p14:nvPr/>
            </p14:nvContentPartPr>
            <p14:xfrm>
              <a:off x="4762887" y="1838561"/>
              <a:ext cx="221040" cy="67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2CA1B51-F051-32B0-4A36-6C77D1DAB3A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54247" y="1829561"/>
                <a:ext cx="23868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E16C137-0410-C65F-48D9-AD8CD1C6F98F}"/>
                  </a:ext>
                </a:extLst>
              </p14:cNvPr>
              <p14:cNvContentPartPr/>
              <p14:nvPr/>
            </p14:nvContentPartPr>
            <p14:xfrm>
              <a:off x="7315287" y="1773041"/>
              <a:ext cx="208800" cy="76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E16C137-0410-C65F-48D9-AD8CD1C6F98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06287" y="1764041"/>
                <a:ext cx="22644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6438FEA-2311-87C0-B85D-93ADF842B000}"/>
                  </a:ext>
                </a:extLst>
              </p14:cNvPr>
              <p14:cNvContentPartPr/>
              <p14:nvPr/>
            </p14:nvContentPartPr>
            <p14:xfrm>
              <a:off x="1405887" y="1154921"/>
              <a:ext cx="274680" cy="488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6438FEA-2311-87C0-B85D-93ADF842B00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96887" y="1145921"/>
                <a:ext cx="292320" cy="50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696BC64-B556-7BB8-0987-0A4EEDE94A77}"/>
              </a:ext>
            </a:extLst>
          </p:cNvPr>
          <p:cNvGrpSpPr/>
          <p:nvPr/>
        </p:nvGrpSpPr>
        <p:grpSpPr>
          <a:xfrm>
            <a:off x="6192087" y="443921"/>
            <a:ext cx="747360" cy="176400"/>
            <a:chOff x="6192087" y="443921"/>
            <a:chExt cx="74736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7EAD7E9-D085-0EC1-B5FE-9706197BECAC}"/>
                    </a:ext>
                  </a:extLst>
                </p14:cNvPr>
                <p14:cNvContentPartPr/>
                <p14:nvPr/>
              </p14:nvContentPartPr>
              <p14:xfrm>
                <a:off x="6227727" y="443921"/>
                <a:ext cx="711720" cy="116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7EAD7E9-D085-0EC1-B5FE-9706197BECA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219087" y="435281"/>
                  <a:ext cx="7293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EC64E8E-D831-2125-3048-2D896C0F91B9}"/>
                    </a:ext>
                  </a:extLst>
                </p14:cNvPr>
                <p14:cNvContentPartPr/>
                <p14:nvPr/>
              </p14:nvContentPartPr>
              <p14:xfrm>
                <a:off x="6192087" y="444281"/>
                <a:ext cx="116640" cy="176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EC64E8E-D831-2125-3048-2D896C0F91B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83447" y="435281"/>
                  <a:ext cx="134280" cy="193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3335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F8BE-FF8B-ABAA-D711-10EB762A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Subscriptions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167A4-46D9-3B5B-3C41-047931EB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subscription is a logical unit of Azure services that is linked to an Azure account.</a:t>
            </a:r>
          </a:p>
          <a:p>
            <a:r>
              <a:rPr lang="en-US" dirty="0"/>
              <a:t>Billing for Azure services is done on a per-subscription basis.</a:t>
            </a:r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03495B-B881-A310-D747-37FE8B5502D3}"/>
              </a:ext>
            </a:extLst>
          </p:cNvPr>
          <p:cNvSpPr/>
          <p:nvPr/>
        </p:nvSpPr>
        <p:spPr>
          <a:xfrm>
            <a:off x="1876097" y="3804745"/>
            <a:ext cx="2385848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C80877-7F3D-7F0C-2194-CEA327504EAC}"/>
              </a:ext>
            </a:extLst>
          </p:cNvPr>
          <p:cNvSpPr/>
          <p:nvPr/>
        </p:nvSpPr>
        <p:spPr>
          <a:xfrm>
            <a:off x="2028497" y="3957145"/>
            <a:ext cx="2385848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4B45A2-1528-50B4-D207-770A62E81762}"/>
              </a:ext>
            </a:extLst>
          </p:cNvPr>
          <p:cNvSpPr/>
          <p:nvPr/>
        </p:nvSpPr>
        <p:spPr>
          <a:xfrm>
            <a:off x="2180897" y="4109545"/>
            <a:ext cx="2385848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resources in resource group</a:t>
            </a:r>
            <a:endParaRPr lang="en-IN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90D943F-87D0-8193-6A31-55E2E206FD05}"/>
              </a:ext>
            </a:extLst>
          </p:cNvPr>
          <p:cNvSpPr/>
          <p:nvPr/>
        </p:nvSpPr>
        <p:spPr>
          <a:xfrm>
            <a:off x="7604234" y="3720662"/>
            <a:ext cx="2175642" cy="17144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Users, groups and service principles</a:t>
            </a:r>
            <a:endParaRPr lang="en-IN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B2C154-F91B-8D6E-919F-216A81E0D7A8}"/>
              </a:ext>
            </a:extLst>
          </p:cNvPr>
          <p:cNvCxnSpPr>
            <a:stCxn id="6" idx="3"/>
          </p:cNvCxnSpPr>
          <p:nvPr/>
        </p:nvCxnSpPr>
        <p:spPr>
          <a:xfrm>
            <a:off x="4566745" y="4772327"/>
            <a:ext cx="3421117" cy="256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3CE423-4347-9409-316F-181751E50186}"/>
              </a:ext>
            </a:extLst>
          </p:cNvPr>
          <p:cNvSpPr txBox="1"/>
          <p:nvPr/>
        </p:nvSpPr>
        <p:spPr>
          <a:xfrm>
            <a:off x="5334000" y="4449160"/>
            <a:ext cx="196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Authentication</a:t>
            </a:r>
          </a:p>
          <a:p>
            <a:r>
              <a:rPr lang="en-US" dirty="0"/>
              <a:t>&amp; Authorization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38B1E3-6E8B-4514-5B6B-A4AC7D019E15}"/>
              </a:ext>
            </a:extLst>
          </p:cNvPr>
          <p:cNvSpPr txBox="1"/>
          <p:nvPr/>
        </p:nvSpPr>
        <p:spPr>
          <a:xfrm>
            <a:off x="2386161" y="5468969"/>
            <a:ext cx="202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Subscriptions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82DF6F-051C-80DC-FF7B-E774806D265C}"/>
              </a:ext>
            </a:extLst>
          </p:cNvPr>
          <p:cNvSpPr txBox="1"/>
          <p:nvPr/>
        </p:nvSpPr>
        <p:spPr>
          <a:xfrm>
            <a:off x="7604234" y="5436703"/>
            <a:ext cx="2415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Microsoft </a:t>
            </a:r>
            <a:r>
              <a:rPr lang="en-US" dirty="0" err="1"/>
              <a:t>Entra</a:t>
            </a:r>
            <a:r>
              <a:rPr lang="en-US" dirty="0"/>
              <a:t> ID</a:t>
            </a:r>
          </a:p>
          <a:p>
            <a:r>
              <a:rPr lang="en-US" dirty="0"/>
              <a:t>(Azure Active Directory)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93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AFBE-2F8F-9516-55D7-9230F457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 Subscription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63073-FC29-DA75-F7FB-3486A2158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Agreement – Upfront monetary commitment</a:t>
            </a:r>
          </a:p>
          <a:p>
            <a:r>
              <a:rPr lang="en-US" dirty="0"/>
              <a:t>Resellers – Open Licensing Program</a:t>
            </a:r>
          </a:p>
          <a:p>
            <a:r>
              <a:rPr lang="en-US" dirty="0"/>
              <a:t>Partners – Design and implement your Azure cloud solution</a:t>
            </a:r>
          </a:p>
          <a:p>
            <a:r>
              <a:rPr lang="en-US" dirty="0"/>
              <a:t>Personal</a:t>
            </a:r>
          </a:p>
          <a:p>
            <a:pPr lvl="1"/>
            <a:r>
              <a:rPr lang="en-US" dirty="0"/>
              <a:t>Free Trial</a:t>
            </a:r>
          </a:p>
          <a:p>
            <a:pPr lvl="1"/>
            <a:r>
              <a:rPr lang="en-US" dirty="0"/>
              <a:t>Pay-As-You-Go</a:t>
            </a:r>
          </a:p>
          <a:p>
            <a:pPr lvl="1"/>
            <a:r>
              <a:rPr lang="en-US" dirty="0"/>
              <a:t>Student</a:t>
            </a:r>
          </a:p>
          <a:p>
            <a:pPr lvl="1"/>
            <a:r>
              <a:rPr lang="en-US" dirty="0"/>
              <a:t>Azure Pass</a:t>
            </a:r>
          </a:p>
          <a:p>
            <a:pPr lvl="1"/>
            <a:r>
              <a:rPr lang="en-US" dirty="0"/>
              <a:t>MSDN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22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790B-C92C-ED94-6531-891B230F4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Resource Limit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03A85-6E85-7460-82CB-9D1EA6A5F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provides ability to see the number of each type of resource that you have deployed.</a:t>
            </a:r>
          </a:p>
          <a:p>
            <a:r>
              <a:rPr lang="en-US" dirty="0"/>
              <a:t>Track the current usage and plan for future 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83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E541-D175-E8D3-1A0F-F988034C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Tags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3B550-ECDD-650D-E618-E8DBE065C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apply tags to your Azure resources to logically organize them by categories.</a:t>
            </a:r>
          </a:p>
          <a:p>
            <a:r>
              <a:rPr lang="en-US" dirty="0"/>
              <a:t>Each tag consists of a name and value.</a:t>
            </a:r>
          </a:p>
          <a:p>
            <a:r>
              <a:rPr lang="en-US" dirty="0"/>
              <a:t>Ex: Environment as Production</a:t>
            </a:r>
          </a:p>
          <a:p>
            <a:r>
              <a:rPr lang="en-US" dirty="0"/>
              <a:t>Use case of tags is to use it for grouping billing data</a:t>
            </a:r>
          </a:p>
          <a:p>
            <a:r>
              <a:rPr lang="en-US" dirty="0"/>
              <a:t>You can have </a:t>
            </a:r>
            <a:r>
              <a:rPr lang="en-US" dirty="0" err="1"/>
              <a:t>upto</a:t>
            </a:r>
            <a:r>
              <a:rPr lang="en-US" dirty="0"/>
              <a:t> 50 tag name/value pairs for each resource or resource group</a:t>
            </a:r>
          </a:p>
          <a:p>
            <a:r>
              <a:rPr lang="en-US" dirty="0"/>
              <a:t>Tags applied to the resource group are not inherited by the resources in that resource group</a:t>
            </a:r>
          </a:p>
        </p:txBody>
      </p:sp>
    </p:spTree>
    <p:extLst>
      <p:ext uri="{BB962C8B-B14F-4D97-AF65-F5344CB8AC3E}">
        <p14:creationId xmlns:p14="http://schemas.microsoft.com/office/powerpoint/2010/main" val="191296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5B5B-CD66-A433-32BC-ED83276E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Examples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2E23FF-1B4E-FCE3-1FB4-362ACF556C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133136"/>
              </p:ext>
            </p:extLst>
          </p:nvPr>
        </p:nvGraphicFramePr>
        <p:xfrm>
          <a:off x="838200" y="1825625"/>
          <a:ext cx="701039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34017107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29377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83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Ex: </a:t>
                      </a:r>
                      <a:r>
                        <a:rPr lang="en-US" dirty="0" err="1"/>
                        <a:t>eus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wus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0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Dev, Test, Stg, Prod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 of the resource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2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 Center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Center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28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 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78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 team 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Maintenance Windows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Patching window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0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01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4EDA-F7DC-4DAA-7135-169E1E8E2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CB8F7-7A8E-4259-398C-2DCC707C1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consolidated cost view</a:t>
            </a:r>
          </a:p>
          <a:p>
            <a:r>
              <a:rPr lang="en-US" dirty="0"/>
              <a:t>Actual utilization</a:t>
            </a:r>
          </a:p>
          <a:p>
            <a:r>
              <a:rPr lang="en-US" dirty="0"/>
              <a:t>Forecast based on current utilization</a:t>
            </a:r>
          </a:p>
          <a:p>
            <a:r>
              <a:rPr lang="en-US" dirty="0"/>
              <a:t>Budgets and Alerts</a:t>
            </a:r>
          </a:p>
          <a:p>
            <a:r>
              <a:rPr lang="en-US" dirty="0"/>
              <a:t>Cost Views</a:t>
            </a:r>
          </a:p>
          <a:p>
            <a:r>
              <a:rPr lang="en-US" dirty="0"/>
              <a:t>Cost by Resource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32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412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Governance and Compliance</vt:lpstr>
      <vt:lpstr>Management Group</vt:lpstr>
      <vt:lpstr>PowerPoint Presentation</vt:lpstr>
      <vt:lpstr>Azure Subscriptions</vt:lpstr>
      <vt:lpstr>Getting a Subscription</vt:lpstr>
      <vt:lpstr>Check Resource Limit</vt:lpstr>
      <vt:lpstr>Resource Tags</vt:lpstr>
      <vt:lpstr>Tag Examples</vt:lpstr>
      <vt:lpstr>Cost Analysis</vt:lpstr>
      <vt:lpstr>Azure Pricing Calculator</vt:lpstr>
      <vt:lpstr>Azure Policy</vt:lpstr>
      <vt:lpstr>Azure Policy</vt:lpstr>
      <vt:lpstr>Policy Advantages</vt:lpstr>
      <vt:lpstr>Implementing Azure Policy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Governance and Compliance</dc:title>
  <dc:creator>Ayush Rathi</dc:creator>
  <cp:lastModifiedBy>Ayush Rathi</cp:lastModifiedBy>
  <cp:revision>16</cp:revision>
  <dcterms:created xsi:type="dcterms:W3CDTF">2023-09-10T04:03:05Z</dcterms:created>
  <dcterms:modified xsi:type="dcterms:W3CDTF">2024-03-10T07:01:53Z</dcterms:modified>
</cp:coreProperties>
</file>