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9/25/2019</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9/25/2019</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02890" y="2156460"/>
            <a:ext cx="4823460" cy="521970"/>
          </a:xfrm>
          <a:prstGeom prst="rect">
            <a:avLst/>
          </a:prstGeom>
          <a:noFill/>
        </p:spPr>
        <p:txBody>
          <a:bodyPr wrap="square" rtlCol="0">
            <a:spAutoFit/>
          </a:bodyPr>
          <a:lstStyle/>
          <a:p>
            <a:r>
              <a:rPr lang="en-IN" altLang="en-US" sz="2800">
                <a:solidFill>
                  <a:schemeClr val="accent6"/>
                </a:solidFill>
              </a:rPr>
              <a:t>Presented by - Arpan Mondal</a:t>
            </a:r>
          </a:p>
        </p:txBody>
      </p:sp>
      <p:sp>
        <p:nvSpPr>
          <p:cNvPr id="5" name="Subtitle 2"/>
          <p:cNvSpPr txBox="1">
            <a:spLocks/>
          </p:cNvSpPr>
          <p:nvPr/>
        </p:nvSpPr>
        <p:spPr>
          <a:xfrm>
            <a:off x="430578" y="986083"/>
            <a:ext cx="7580082" cy="752567"/>
          </a:xfrm>
          <a:prstGeom prst="rect">
            <a:avLst/>
          </a:prstGeom>
          <a:noFill/>
          <a:ln w="9525">
            <a:noFill/>
          </a:ln>
        </p:spPr>
        <p:txBody>
          <a:bodyPr>
            <a:scene3d>
              <a:camera prst="orthographicFront"/>
              <a:lightRig rig="threePt" dir="t"/>
            </a:scene3d>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smtClean="0">
                <a:ln/>
                <a:solidFill>
                  <a:schemeClr val="accent6"/>
                </a:solidFill>
                <a:effectLst>
                  <a:outerShdw blurRad="38100" dist="19050" dir="2700000" algn="tl" rotWithShape="0">
                    <a:schemeClr val="dk1">
                      <a:alpha val="40000"/>
                    </a:schemeClr>
                  </a:outerShdw>
                </a:effectLst>
              </a:rPr>
              <a:t>What do great managers do differently</a:t>
            </a:r>
            <a:endParaRPr lang="en-IN" altLang="en-US" dirty="0">
              <a:ln/>
              <a:solidFill>
                <a:schemeClr val="accent6"/>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236" y="1085046"/>
            <a:ext cx="10972800" cy="4826358"/>
          </a:xfrm>
        </p:spPr>
        <p:txBody>
          <a:bodyPr/>
          <a:lstStyle/>
          <a:p>
            <a:r>
              <a:rPr lang="en-US" sz="1800" dirty="0">
                <a:solidFill>
                  <a:schemeClr val="accent6"/>
                </a:solidFill>
              </a:rPr>
              <a:t>Hiring smart.</a:t>
            </a:r>
            <a:r>
              <a:rPr lang="en-US" sz="1800" dirty="0"/>
              <a:t/>
            </a:r>
            <a:br>
              <a:rPr lang="en-US" sz="1800" dirty="0"/>
            </a:br>
            <a:r>
              <a:rPr lang="en-US" sz="1800" dirty="0" smtClean="0"/>
              <a:t>Great </a:t>
            </a:r>
            <a:r>
              <a:rPr lang="en-US" sz="1800" dirty="0"/>
              <a:t>managers understand the importance of being able to trust and be confident in their employees’ abilities to perform their jobs well, so they go the extra mile to ensure every new addition to the team is the best possible candidate.</a:t>
            </a:r>
          </a:p>
          <a:p>
            <a:r>
              <a:rPr lang="en-US" sz="1800" dirty="0">
                <a:solidFill>
                  <a:schemeClr val="accent6"/>
                </a:solidFill>
              </a:rPr>
              <a:t>Getting to know their people.</a:t>
            </a:r>
            <a:r>
              <a:rPr lang="en-US" sz="1800" dirty="0"/>
              <a:t/>
            </a:r>
            <a:br>
              <a:rPr lang="en-US" sz="1800" dirty="0"/>
            </a:br>
            <a:r>
              <a:rPr lang="en-US" sz="1800" dirty="0"/>
              <a:t>Great supervisors recognize that in order to effectively manage people, they first need to take the time to get to know their employees as people, learn what their strengths and weaknesses are, find out what each person needs in terms of management style, etc</a:t>
            </a:r>
            <a:r>
              <a:rPr lang="en-US" sz="1800" dirty="0" smtClean="0"/>
              <a:t>..</a:t>
            </a:r>
            <a:endParaRPr lang="en-US" sz="1800" dirty="0"/>
          </a:p>
          <a:p>
            <a:r>
              <a:rPr lang="en-US" sz="1800" dirty="0">
                <a:solidFill>
                  <a:schemeClr val="accent6"/>
                </a:solidFill>
              </a:rPr>
              <a:t>Setting a positive tone.</a:t>
            </a:r>
            <a:r>
              <a:rPr lang="en-US" sz="1800" dirty="0"/>
              <a:t/>
            </a:r>
            <a:br>
              <a:rPr lang="en-US" sz="1800" dirty="0"/>
            </a:br>
            <a:r>
              <a:rPr lang="en-US" sz="1800" dirty="0" smtClean="0"/>
              <a:t>Great </a:t>
            </a:r>
            <a:r>
              <a:rPr lang="en-US" sz="1800" dirty="0"/>
              <a:t>managers are extra careful not to convey any negativity they are feeling about a particular project or assignment to their people.</a:t>
            </a:r>
          </a:p>
          <a:p>
            <a:r>
              <a:rPr lang="en-US" sz="1800" dirty="0">
                <a:solidFill>
                  <a:schemeClr val="accent6"/>
                </a:solidFill>
              </a:rPr>
              <a:t>Keeping the lines of communication flowing.</a:t>
            </a:r>
            <a:r>
              <a:rPr lang="en-US" sz="1800" dirty="0"/>
              <a:t/>
            </a:r>
            <a:br>
              <a:rPr lang="en-US" sz="1800" dirty="0"/>
            </a:br>
            <a:r>
              <a:rPr lang="en-US" sz="1800" dirty="0"/>
              <a:t>Communication is key to the success of any group. Employees want to feel that they have a voice when it comes to their work or work environment, and it’s important for every worker to feel comfortable to talk openly and honestly with management. Great managers go to great lengths to make sure their team members feel comfortable voicing their opinions or concerns.</a:t>
            </a:r>
          </a:p>
          <a:p>
            <a:endParaRPr lang="en-US" sz="1800" dirty="0"/>
          </a:p>
        </p:txBody>
      </p:sp>
    </p:spTree>
    <p:extLst>
      <p:ext uri="{BB962C8B-B14F-4D97-AF65-F5344CB8AC3E}">
        <p14:creationId xmlns:p14="http://schemas.microsoft.com/office/powerpoint/2010/main" val="245337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51715"/>
            <a:ext cx="10972800" cy="3667259"/>
          </a:xfrm>
        </p:spPr>
        <p:txBody>
          <a:bodyPr/>
          <a:lstStyle/>
          <a:p>
            <a:r>
              <a:rPr lang="en-US" sz="1800" dirty="0">
                <a:solidFill>
                  <a:schemeClr val="accent6"/>
                </a:solidFill>
              </a:rPr>
              <a:t>Getting down in the trenches when needed.</a:t>
            </a:r>
            <a:r>
              <a:rPr lang="en-US" sz="1800" dirty="0"/>
              <a:t/>
            </a:r>
            <a:br>
              <a:rPr lang="en-US" sz="1800" dirty="0"/>
            </a:br>
            <a:r>
              <a:rPr lang="en-US" sz="1800" dirty="0" smtClean="0"/>
              <a:t>Despite everyone’s </a:t>
            </a:r>
            <a:r>
              <a:rPr lang="en-US" sz="1800" dirty="0"/>
              <a:t>best efforts, things will go </a:t>
            </a:r>
            <a:r>
              <a:rPr lang="en-US" sz="1800" dirty="0" smtClean="0"/>
              <a:t>wrong. Great </a:t>
            </a:r>
            <a:r>
              <a:rPr lang="en-US" sz="1800" dirty="0"/>
              <a:t>managers will seamlessly step in and work right alongside their employees to help keep things running smoothly, immediately earning the respect of their employees.</a:t>
            </a:r>
          </a:p>
          <a:p>
            <a:r>
              <a:rPr lang="en-US" sz="1800" dirty="0">
                <a:solidFill>
                  <a:schemeClr val="accent6"/>
                </a:solidFill>
              </a:rPr>
              <a:t>Giving credit where credit is due.</a:t>
            </a:r>
            <a:r>
              <a:rPr lang="en-US" sz="1800" dirty="0"/>
              <a:t/>
            </a:r>
            <a:br>
              <a:rPr lang="en-US" sz="1800" dirty="0"/>
            </a:br>
            <a:r>
              <a:rPr lang="en-US" sz="1800" dirty="0"/>
              <a:t>Almost equally as important as having a voice, employees also want to feel valued by their employer. After all, if no one is noticing when you go above and beyond and it doesn’t seem to be making a difference, there’s no real incentive to do so. Great managers make sure recognize and show </a:t>
            </a:r>
            <a:r>
              <a:rPr lang="en-US" sz="1800" dirty="0" smtClean="0"/>
              <a:t>their, </a:t>
            </a:r>
            <a:r>
              <a:rPr lang="en-US" sz="1800" dirty="0"/>
              <a:t>both on an individual level and as a team.</a:t>
            </a:r>
          </a:p>
          <a:p>
            <a:r>
              <a:rPr lang="en-US" sz="1800" dirty="0">
                <a:solidFill>
                  <a:schemeClr val="accent6"/>
                </a:solidFill>
              </a:rPr>
              <a:t>Standing by their team.</a:t>
            </a:r>
            <a:r>
              <a:rPr lang="en-US" sz="1800" dirty="0"/>
              <a:t/>
            </a:r>
            <a:br>
              <a:rPr lang="en-US" sz="1800" dirty="0"/>
            </a:br>
            <a:r>
              <a:rPr lang="en-US" sz="1800" dirty="0" smtClean="0"/>
              <a:t>Great </a:t>
            </a:r>
            <a:r>
              <a:rPr lang="en-US" sz="1800" dirty="0"/>
              <a:t>managers have the trust of their people, and will take ultimately take responsibility for their own mistakes or errors that are the result of poor management and guidance.</a:t>
            </a:r>
          </a:p>
          <a:p>
            <a:endParaRPr lang="en-US" sz="1800" dirty="0"/>
          </a:p>
        </p:txBody>
      </p:sp>
    </p:spTree>
    <p:extLst>
      <p:ext uri="{BB962C8B-B14F-4D97-AF65-F5344CB8AC3E}">
        <p14:creationId xmlns:p14="http://schemas.microsoft.com/office/powerpoint/2010/main" val="1841729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22</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SimSun</vt:lpstr>
      <vt:lpstr>Arial</vt:lpstr>
      <vt:lpstr>Business Cooperate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Mondal, Arpan</cp:lastModifiedBy>
  <cp:revision>22</cp:revision>
  <dcterms:created xsi:type="dcterms:W3CDTF">2019-09-22T18:06:33Z</dcterms:created>
  <dcterms:modified xsi:type="dcterms:W3CDTF">2019-09-25T04:13:53Z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