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75" r:id="rId11"/>
    <p:sldId id="263" r:id="rId12"/>
    <p:sldId id="278" r:id="rId13"/>
    <p:sldId id="267" r:id="rId14"/>
    <p:sldId id="266" r:id="rId15"/>
    <p:sldId id="268" r:id="rId16"/>
    <p:sldId id="269" r:id="rId17"/>
    <p:sldId id="270" r:id="rId18"/>
    <p:sldId id="271" r:id="rId19"/>
    <p:sldId id="276" r:id="rId20"/>
    <p:sldId id="277"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E4C6A0-3FA3-4E3C-95E9-56954663F47E}" v="1" dt="2022-11-11T19:05:23.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79C0-672F-F0B8-CA27-029C57D3F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2A0F38-CE8B-64B4-429F-89A799950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208E34-201E-75DB-9399-51F38FA8E94C}"/>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5" name="Footer Placeholder 4">
            <a:extLst>
              <a:ext uri="{FF2B5EF4-FFF2-40B4-BE49-F238E27FC236}">
                <a16:creationId xmlns:a16="http://schemas.microsoft.com/office/drawing/2014/main" id="{D4EC970B-A3DF-C398-7150-2A38B871B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550B7-D60F-3A6F-3DBF-DEC82A160545}"/>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179183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CFF2-CE68-97E4-43CC-9843D6EEB7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26FBF1-033A-59E5-37D0-7E8843A474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15114-B819-184E-AA3D-94F227A3352A}"/>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5" name="Footer Placeholder 4">
            <a:extLst>
              <a:ext uri="{FF2B5EF4-FFF2-40B4-BE49-F238E27FC236}">
                <a16:creationId xmlns:a16="http://schemas.microsoft.com/office/drawing/2014/main" id="{F73F8C5A-9820-7FAA-9047-2D9EC5D567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54B09-F96A-B002-EDAB-438E62513507}"/>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174561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BE605-2F8E-51F6-2575-E5C8322CAA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AED6C7-ABC3-7003-838E-0284D80B8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97E40-AFBB-0E25-D5FB-5B61A977EB34}"/>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5" name="Footer Placeholder 4">
            <a:extLst>
              <a:ext uri="{FF2B5EF4-FFF2-40B4-BE49-F238E27FC236}">
                <a16:creationId xmlns:a16="http://schemas.microsoft.com/office/drawing/2014/main" id="{999DE784-7F2C-709D-02B2-56D16975F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E1E5CB-5CE1-65B0-F9DD-A7E80B092DC7}"/>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94758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9008-93B5-1577-CDDF-5916B95D14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5BB4A9-5E47-5B58-A8E2-109D3AF00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EF8BB-B0BE-2925-2AED-4CADF75F7E77}"/>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5" name="Footer Placeholder 4">
            <a:extLst>
              <a:ext uri="{FF2B5EF4-FFF2-40B4-BE49-F238E27FC236}">
                <a16:creationId xmlns:a16="http://schemas.microsoft.com/office/drawing/2014/main" id="{466BA2F0-D282-9AD4-A45C-08BF14658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7792B-9164-7071-77FD-78FDB624C9C3}"/>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72919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4ADB-BDE5-9134-063C-F61557066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BD9DFF-D06D-5D01-40AA-3BA8DD013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F41969-49E5-9B08-D277-CA8A6C8943CC}"/>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5" name="Footer Placeholder 4">
            <a:extLst>
              <a:ext uri="{FF2B5EF4-FFF2-40B4-BE49-F238E27FC236}">
                <a16:creationId xmlns:a16="http://schemas.microsoft.com/office/drawing/2014/main" id="{1777B8EB-AE0E-8562-AC49-B5DC8EE6E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6D7C0-E99C-F794-5A37-7B10AF8AE802}"/>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402195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1172-CC5C-34FE-A184-CD84E6764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86BCDC-A43D-D667-118B-7BC6B91E7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2A9D40-4D52-C0FB-B1BE-4F1FD2E53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4B9548-0454-8DBA-FE69-DA963A96DC3A}"/>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6" name="Footer Placeholder 5">
            <a:extLst>
              <a:ext uri="{FF2B5EF4-FFF2-40B4-BE49-F238E27FC236}">
                <a16:creationId xmlns:a16="http://schemas.microsoft.com/office/drawing/2014/main" id="{8538777D-716A-527D-973B-D3EB530DB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8CE44-2E6A-C9E5-4ED8-CAF2CE79AC78}"/>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310538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5553-A1A0-0914-A5B9-CB2115382E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E0F907-79C6-D260-9FD9-6C98C1BDD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1DA06A-2BD9-6945-4CBA-B44FE0BFA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87BAF9-3D57-8399-49C8-097CF7B6E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31319-C699-6CEF-DA91-6D13C535D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240035-5687-69C3-159A-01684BBC4218}"/>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8" name="Footer Placeholder 7">
            <a:extLst>
              <a:ext uri="{FF2B5EF4-FFF2-40B4-BE49-F238E27FC236}">
                <a16:creationId xmlns:a16="http://schemas.microsoft.com/office/drawing/2014/main" id="{DC489133-767B-C5E9-F7E9-27D671F657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E99144-44C7-D3FE-B62A-2FC6583C0020}"/>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114922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649B-5641-E63C-DC9E-A18C9D6BE9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F88E90-6BEB-4DF5-DD9E-B82DB11104FA}"/>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4" name="Footer Placeholder 3">
            <a:extLst>
              <a:ext uri="{FF2B5EF4-FFF2-40B4-BE49-F238E27FC236}">
                <a16:creationId xmlns:a16="http://schemas.microsoft.com/office/drawing/2014/main" id="{DD8AA73B-60B2-6E2B-3394-E78C3E8E16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FF2902-9082-EBC0-A100-BCC3C9DFB2E3}"/>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42655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99ADD-B1D3-DB05-9267-9938A95AAE6D}"/>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3" name="Footer Placeholder 2">
            <a:extLst>
              <a:ext uri="{FF2B5EF4-FFF2-40B4-BE49-F238E27FC236}">
                <a16:creationId xmlns:a16="http://schemas.microsoft.com/office/drawing/2014/main" id="{3C5E230A-4BE4-732F-8630-F38BE81F23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D122E6-C89E-F3D3-1F71-33B197D9A329}"/>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78853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58BB-295C-7BF0-55FA-626705794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9EF511-DB85-17D0-C912-490384FEA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CC3EDD-88C5-3C86-46E1-ACED779CB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2CEEB-027F-AAE9-2A8C-7BBB027DC6BE}"/>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6" name="Footer Placeholder 5">
            <a:extLst>
              <a:ext uri="{FF2B5EF4-FFF2-40B4-BE49-F238E27FC236}">
                <a16:creationId xmlns:a16="http://schemas.microsoft.com/office/drawing/2014/main" id="{9AD99D75-C968-C3B2-28D1-A30B5FF98E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32EB1-5440-DF36-BD5F-940540508947}"/>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99975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23E7-6D62-F502-DE36-49006008F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4C25CB-9E7B-E7CE-A1A8-EB696F7DE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BDC87F-3636-19D8-A5E6-04F1CCBBF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35995-731A-6E4E-D115-F8B2D53000EC}"/>
              </a:ext>
            </a:extLst>
          </p:cNvPr>
          <p:cNvSpPr>
            <a:spLocks noGrp="1"/>
          </p:cNvSpPr>
          <p:nvPr>
            <p:ph type="dt" sz="half" idx="10"/>
          </p:nvPr>
        </p:nvSpPr>
        <p:spPr/>
        <p:txBody>
          <a:bodyPr/>
          <a:lstStyle/>
          <a:p>
            <a:fld id="{01E9F3AC-D1A9-46C1-BB02-215056880180}" type="datetimeFigureOut">
              <a:rPr lang="en-IN" smtClean="0"/>
              <a:t>04-12-2022</a:t>
            </a:fld>
            <a:endParaRPr lang="en-IN"/>
          </a:p>
        </p:txBody>
      </p:sp>
      <p:sp>
        <p:nvSpPr>
          <p:cNvPr id="6" name="Footer Placeholder 5">
            <a:extLst>
              <a:ext uri="{FF2B5EF4-FFF2-40B4-BE49-F238E27FC236}">
                <a16:creationId xmlns:a16="http://schemas.microsoft.com/office/drawing/2014/main" id="{A6C7A801-DE80-25EF-310B-8928D2F4C5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D38A5E-4CE9-77C2-F6D7-08B8057CD31D}"/>
              </a:ext>
            </a:extLst>
          </p:cNvPr>
          <p:cNvSpPr>
            <a:spLocks noGrp="1"/>
          </p:cNvSpPr>
          <p:nvPr>
            <p:ph type="sldNum" sz="quarter" idx="12"/>
          </p:nvPr>
        </p:nvSpPr>
        <p:spPr/>
        <p:txBody>
          <a:bodyPr/>
          <a:lstStyle/>
          <a:p>
            <a:fld id="{3324AA37-8170-4AAC-B2CC-3A4FFD5AF5CD}" type="slidenum">
              <a:rPr lang="en-IN" smtClean="0"/>
              <a:t>‹#›</a:t>
            </a:fld>
            <a:endParaRPr lang="en-IN"/>
          </a:p>
        </p:txBody>
      </p:sp>
    </p:spTree>
    <p:extLst>
      <p:ext uri="{BB962C8B-B14F-4D97-AF65-F5344CB8AC3E}">
        <p14:creationId xmlns:p14="http://schemas.microsoft.com/office/powerpoint/2010/main" val="40855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3439">
              <a:srgbClr val="9790CD"/>
            </a:gs>
            <a:gs pos="54545">
              <a:srgbClr val="7030A0"/>
            </a:gs>
            <a:gs pos="98937">
              <a:srgbClr val="7030A0"/>
            </a:gs>
            <a:gs pos="97875">
              <a:srgbClr val="C4D3EC"/>
            </a:gs>
            <a:gs pos="95750">
              <a:srgbClr val="C0D0EB"/>
            </a:gs>
            <a:gs pos="91500">
              <a:srgbClr val="B9CBE9"/>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20FB7-AD31-B2E0-EE55-090F3714A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F221BE-E135-AC80-01EF-A3B6A06B7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DAA330-801B-A706-46E5-2626F8657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9F3AC-D1A9-46C1-BB02-215056880180}" type="datetimeFigureOut">
              <a:rPr lang="en-IN" smtClean="0"/>
              <a:t>04-12-2022</a:t>
            </a:fld>
            <a:endParaRPr lang="en-IN"/>
          </a:p>
        </p:txBody>
      </p:sp>
      <p:sp>
        <p:nvSpPr>
          <p:cNvPr id="5" name="Footer Placeholder 4">
            <a:extLst>
              <a:ext uri="{FF2B5EF4-FFF2-40B4-BE49-F238E27FC236}">
                <a16:creationId xmlns:a16="http://schemas.microsoft.com/office/drawing/2014/main" id="{ED914C31-9C4D-00DD-8A17-CC9014AF8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B78041-4F6C-D331-18E4-2753AED6E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4AA37-8170-4AAC-B2CC-3A4FFD5AF5CD}" type="slidenum">
              <a:rPr lang="en-IN" smtClean="0"/>
              <a:t>‹#›</a:t>
            </a:fld>
            <a:endParaRPr lang="en-IN"/>
          </a:p>
        </p:txBody>
      </p:sp>
    </p:spTree>
    <p:extLst>
      <p:ext uri="{BB962C8B-B14F-4D97-AF65-F5344CB8AC3E}">
        <p14:creationId xmlns:p14="http://schemas.microsoft.com/office/powerpoint/2010/main" val="100759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tackoverflow.com/questions/18172851/deleting-dataframe-row-in-pandas-based-on-column-value" TargetMode="External"/><Relationship Id="rId7" Type="http://schemas.openxmlformats.org/officeDocument/2006/relationships/hyperlink" Target="https://www.interviewqs.com/ddi-code-snippets/extract-month-year-pandas" TargetMode="External"/><Relationship Id="rId2" Type="http://schemas.openxmlformats.org/officeDocument/2006/relationships/hyperlink" Target="https://dfrieds.com/data-visualizations/bar-plot-python-pandas.html" TargetMode="External"/><Relationship Id="rId1" Type="http://schemas.openxmlformats.org/officeDocument/2006/relationships/slideLayout" Target="../slideLayouts/slideLayout2.xml"/><Relationship Id="rId6" Type="http://schemas.openxmlformats.org/officeDocument/2006/relationships/hyperlink" Target="https://www.youtube.com/watch?v=F-X82zhIfBo&amp;list=PLZoTAELRMXVPzj1D0i_6ajJ6gyD22b3jh&amp;index=3" TargetMode="External"/><Relationship Id="rId5" Type="http://schemas.openxmlformats.org/officeDocument/2006/relationships/hyperlink" Target="https://www.educative.io/answers/how-to-delete-a-column-in-pandas" TargetMode="External"/><Relationship Id="rId4" Type="http://schemas.openxmlformats.org/officeDocument/2006/relationships/hyperlink" Target="https://www.digitalocean.com/community/tutorials/pandas-dropna-drop-null-na-values-from-datafram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cityofchicago.org/Transportation/Traffic-Crashes-Crashes/85ca-t3if/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3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82" name="Rectangle 4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3364A-C363-ADCA-2811-B9D240932516}"/>
              </a:ext>
            </a:extLst>
          </p:cNvPr>
          <p:cNvSpPr>
            <a:spLocks noGrp="1"/>
          </p:cNvSpPr>
          <p:nvPr>
            <p:ph type="ctrTitle"/>
          </p:nvPr>
        </p:nvSpPr>
        <p:spPr>
          <a:xfrm>
            <a:off x="890338" y="979922"/>
            <a:ext cx="3734014" cy="2937621"/>
          </a:xfrm>
        </p:spPr>
        <p:txBody>
          <a:bodyPr vert="horz" lIns="91440" tIns="45720" rIns="91440" bIns="45720" rtlCol="0" anchor="b">
            <a:normAutofit/>
          </a:bodyPr>
          <a:lstStyle/>
          <a:p>
            <a:pPr algn="l"/>
            <a:r>
              <a:rPr lang="en-US" sz="5400" b="1" dirty="0"/>
              <a:t>Traffic Crashes in Chicago</a:t>
            </a:r>
          </a:p>
        </p:txBody>
      </p:sp>
      <p:sp>
        <p:nvSpPr>
          <p:cNvPr id="3" name="Subtitle 2">
            <a:extLst>
              <a:ext uri="{FF2B5EF4-FFF2-40B4-BE49-F238E27FC236}">
                <a16:creationId xmlns:a16="http://schemas.microsoft.com/office/drawing/2014/main" id="{9B4E5D1D-BD99-7BD5-3654-5D1A945CC23D}"/>
              </a:ext>
            </a:extLst>
          </p:cNvPr>
          <p:cNvSpPr>
            <a:spLocks noGrp="1"/>
          </p:cNvSpPr>
          <p:nvPr>
            <p:ph type="subTitle" idx="1"/>
          </p:nvPr>
        </p:nvSpPr>
        <p:spPr>
          <a:xfrm>
            <a:off x="346228" y="4636008"/>
            <a:ext cx="4554245" cy="2185416"/>
          </a:xfrm>
        </p:spPr>
        <p:txBody>
          <a:bodyPr vert="horz" lIns="91440" tIns="45720" rIns="91440" bIns="45720" rtlCol="0">
            <a:noAutofit/>
          </a:bodyPr>
          <a:lstStyle/>
          <a:p>
            <a:pPr algn="l">
              <a:spcAft>
                <a:spcPts val="800"/>
              </a:spcAft>
            </a:pPr>
            <a:r>
              <a:rPr lang="en-US" sz="1600" b="1">
                <a:effectLst/>
              </a:rPr>
              <a:t>Arpan Miteshkumar Shah – 813493</a:t>
            </a:r>
          </a:p>
          <a:p>
            <a:pPr algn="l">
              <a:spcAft>
                <a:spcPts val="800"/>
              </a:spcAft>
            </a:pPr>
            <a:r>
              <a:rPr lang="en-US" sz="1600" b="1">
                <a:effectLst/>
              </a:rPr>
              <a:t>Jay Mukundbhai Shah - 802101</a:t>
            </a:r>
          </a:p>
          <a:p>
            <a:pPr algn="l">
              <a:spcAft>
                <a:spcPts val="800"/>
              </a:spcAft>
            </a:pPr>
            <a:r>
              <a:rPr lang="en-US" sz="1600" b="1">
                <a:effectLst/>
              </a:rPr>
              <a:t>Mankumar Niteshbhai Sheta -  813528 </a:t>
            </a:r>
          </a:p>
          <a:p>
            <a:pPr algn="l">
              <a:spcAft>
                <a:spcPts val="800"/>
              </a:spcAft>
            </a:pPr>
            <a:r>
              <a:rPr lang="en-US" sz="1600" b="1">
                <a:effectLst/>
              </a:rPr>
              <a:t>Meet Jageshbhai Shah - 797050</a:t>
            </a:r>
          </a:p>
          <a:p>
            <a:pPr algn="l"/>
            <a:r>
              <a:rPr lang="en-US" sz="1600" b="1">
                <a:effectLst/>
              </a:rPr>
              <a:t>Harshil Rajeshkumar Patel - 801869</a:t>
            </a:r>
            <a:endParaRPr lang="en-US" sz="1600" b="1" dirty="0"/>
          </a:p>
        </p:txBody>
      </p:sp>
      <p:sp>
        <p:nvSpPr>
          <p:cNvPr id="9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icture containing car, curb&#10;&#10;Description automatically generated">
            <a:extLst>
              <a:ext uri="{FF2B5EF4-FFF2-40B4-BE49-F238E27FC236}">
                <a16:creationId xmlns:a16="http://schemas.microsoft.com/office/drawing/2014/main" id="{D7520035-2241-3E94-3D0F-FB67E13FDFD5}"/>
              </a:ext>
            </a:extLst>
          </p:cNvPr>
          <p:cNvPicPr>
            <a:picLocks noChangeAspect="1"/>
          </p:cNvPicPr>
          <p:nvPr/>
        </p:nvPicPr>
        <p:blipFill rotWithShape="1">
          <a:blip r:embed="rId2">
            <a:extLst>
              <a:ext uri="{28A0092B-C50C-407E-A947-70E740481C1C}">
                <a14:useLocalDpi xmlns:a14="http://schemas.microsoft.com/office/drawing/2010/main" val="0"/>
              </a:ext>
            </a:extLst>
          </a:blip>
          <a:srcRect l="32903" r="10677"/>
          <a:stretch/>
        </p:blipFill>
        <p:spPr>
          <a:xfrm>
            <a:off x="5562600" y="18288"/>
            <a:ext cx="6627877" cy="638251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8272F4F5-229C-1EDA-F55F-61F5853E3F33}"/>
              </a:ext>
            </a:extLst>
          </p:cNvPr>
          <p:cNvSpPr txBox="1"/>
          <p:nvPr/>
        </p:nvSpPr>
        <p:spPr>
          <a:xfrm>
            <a:off x="4522858" y="211486"/>
            <a:ext cx="1627571" cy="1257129"/>
          </a:xfrm>
          <a:prstGeom prst="rect">
            <a:avLst/>
          </a:prstGeom>
        </p:spPr>
        <p:txBody>
          <a:bodyPr vert="horz" lIns="91440" tIns="45720" rIns="91440" bIns="45720" rtlCol="0">
            <a:normAutofit/>
          </a:bodyPr>
          <a:lstStyle/>
          <a:p>
            <a:pPr>
              <a:lnSpc>
                <a:spcPct val="90000"/>
              </a:lnSpc>
              <a:spcAft>
                <a:spcPts val="600"/>
              </a:spcAft>
            </a:pPr>
            <a:r>
              <a:rPr lang="en-US" sz="2000" b="1" dirty="0">
                <a:effectLst/>
              </a:rPr>
              <a:t>DAB - 103</a:t>
            </a:r>
          </a:p>
          <a:p>
            <a:pPr>
              <a:lnSpc>
                <a:spcPct val="90000"/>
              </a:lnSpc>
              <a:spcAft>
                <a:spcPts val="600"/>
              </a:spcAft>
            </a:pPr>
            <a:r>
              <a:rPr lang="en-US" sz="2000" b="1" dirty="0">
                <a:effectLst/>
              </a:rPr>
              <a:t>Section - 002</a:t>
            </a:r>
            <a:endParaRPr lang="en-US" sz="2000" b="1" dirty="0"/>
          </a:p>
          <a:p>
            <a:pPr>
              <a:lnSpc>
                <a:spcPct val="90000"/>
              </a:lnSpc>
              <a:spcAft>
                <a:spcPts val="600"/>
              </a:spcAft>
            </a:pPr>
            <a:r>
              <a:rPr lang="en-US" sz="2000" b="1" dirty="0">
                <a:effectLst/>
              </a:rPr>
              <a:t>Group - 005</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01945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8" descr="Graph on document with pen">
            <a:extLst>
              <a:ext uri="{FF2B5EF4-FFF2-40B4-BE49-F238E27FC236}">
                <a16:creationId xmlns:a16="http://schemas.microsoft.com/office/drawing/2014/main" id="{5302B602-D05E-5518-410C-0A677C4782F4}"/>
              </a:ext>
            </a:extLst>
          </p:cNvPr>
          <p:cNvPicPr>
            <a:picLocks noChangeAspect="1"/>
          </p:cNvPicPr>
          <p:nvPr/>
        </p:nvPicPr>
        <p:blipFill rotWithShape="1">
          <a:blip r:embed="rId2">
            <a:alphaModFix amt="50000"/>
          </a:blip>
          <a:srcRect t="1405" r="-1" b="14304"/>
          <a:stretch/>
        </p:blipFill>
        <p:spPr>
          <a:xfrm>
            <a:off x="22" y="0"/>
            <a:ext cx="12188930" cy="6857990"/>
          </a:xfrm>
          <a:prstGeom prst="rect">
            <a:avLst/>
          </a:prstGeom>
        </p:spPr>
      </p:pic>
      <p:sp>
        <p:nvSpPr>
          <p:cNvPr id="2" name="Title 1">
            <a:extLst>
              <a:ext uri="{FF2B5EF4-FFF2-40B4-BE49-F238E27FC236}">
                <a16:creationId xmlns:a16="http://schemas.microsoft.com/office/drawing/2014/main" id="{48F408DD-FB31-A09E-9D33-D4EF9DF00890}"/>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dirty="0">
                <a:solidFill>
                  <a:srgbClr val="FFFFFF"/>
                </a:solidFill>
              </a:rPr>
              <a:t>Data Analysis </a:t>
            </a:r>
            <a:br>
              <a:rPr lang="en-US" sz="6600" b="1" dirty="0">
                <a:solidFill>
                  <a:srgbClr val="FFFFFF"/>
                </a:solidFill>
              </a:rPr>
            </a:br>
            <a:r>
              <a:rPr lang="en-US" sz="3200" b="1" dirty="0">
                <a:solidFill>
                  <a:srgbClr val="FFFFFF"/>
                </a:solidFill>
              </a:rPr>
              <a:t>Identify key patterns and insights</a:t>
            </a:r>
          </a:p>
        </p:txBody>
      </p:sp>
      <p:sp>
        <p:nvSpPr>
          <p:cNvPr id="3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3895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3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8215D-CE4F-66DC-EE94-B223D3DF582F}"/>
              </a:ext>
            </a:extLst>
          </p:cNvPr>
          <p:cNvSpPr>
            <a:spLocks noGrp="1"/>
          </p:cNvSpPr>
          <p:nvPr>
            <p:ph type="title"/>
          </p:nvPr>
        </p:nvSpPr>
        <p:spPr>
          <a:xfrm>
            <a:off x="838197" y="913475"/>
            <a:ext cx="4571999" cy="1165002"/>
          </a:xfrm>
        </p:spPr>
        <p:txBody>
          <a:bodyPr anchor="b">
            <a:normAutofit fontScale="90000"/>
          </a:bodyPr>
          <a:lstStyle/>
          <a:p>
            <a:br>
              <a:rPr lang="en-CA" sz="1400" dirty="0">
                <a:latin typeface="+mn-lt"/>
              </a:rPr>
            </a:br>
            <a:r>
              <a:rPr lang="en-IN" sz="2200" b="1" dirty="0">
                <a:latin typeface="+mn-lt"/>
              </a:rPr>
              <a:t>What are the areas where maximum number of accidents occurred like in North, South, East, or West?</a:t>
            </a:r>
            <a:br>
              <a:rPr lang="en-IN" sz="1400" dirty="0"/>
            </a:br>
            <a:endParaRPr lang="en-CA" sz="1400" dirty="0"/>
          </a:p>
        </p:txBody>
      </p:sp>
      <p:sp>
        <p:nvSpPr>
          <p:cNvPr id="9" name="Content Placeholder 8">
            <a:extLst>
              <a:ext uri="{FF2B5EF4-FFF2-40B4-BE49-F238E27FC236}">
                <a16:creationId xmlns:a16="http://schemas.microsoft.com/office/drawing/2014/main" id="{2FD1094D-E34C-07CC-8D14-70BFE4B61943}"/>
              </a:ext>
            </a:extLst>
          </p:cNvPr>
          <p:cNvSpPr>
            <a:spLocks noGrp="1"/>
          </p:cNvSpPr>
          <p:nvPr>
            <p:ph idx="1"/>
          </p:nvPr>
        </p:nvSpPr>
        <p:spPr>
          <a:xfrm>
            <a:off x="838197" y="2021547"/>
            <a:ext cx="4571999" cy="3776975"/>
          </a:xfrm>
        </p:spPr>
        <p:txBody>
          <a:bodyPr>
            <a:normAutofit/>
          </a:bodyPr>
          <a:lstStyle/>
          <a:p>
            <a:r>
              <a:rPr lang="en-US" sz="1800" dirty="0"/>
              <a:t>From the given pie chart, we can see that the pie chart providing the information about crashes occurred by area.</a:t>
            </a:r>
          </a:p>
          <a:p>
            <a:r>
              <a:rPr lang="en-US" sz="1800" dirty="0"/>
              <a:t>Most accidents occurred in west area of Chicago from year 2016 to 2022 which is 35.26%.</a:t>
            </a:r>
          </a:p>
          <a:p>
            <a:r>
              <a:rPr lang="en-US" sz="1800" dirty="0"/>
              <a:t> After that, Accidents occurred in south and north area are 33.94% and 23.55% respectively.</a:t>
            </a:r>
          </a:p>
          <a:p>
            <a:r>
              <a:rPr lang="en-US" sz="1800" dirty="0"/>
              <a:t>Least number of accidents occurred in east area of Chicago which is only 7.25%.</a:t>
            </a:r>
          </a:p>
        </p:txBody>
      </p:sp>
      <p:pic>
        <p:nvPicPr>
          <p:cNvPr id="5" name="Content Placeholder 4" descr="Chart, pie chart&#10;&#10;Description automatically generated">
            <a:extLst>
              <a:ext uri="{FF2B5EF4-FFF2-40B4-BE49-F238E27FC236}">
                <a16:creationId xmlns:a16="http://schemas.microsoft.com/office/drawing/2014/main" id="{6CD90FE3-8173-A318-A00B-3D9639F783E2}"/>
              </a:ext>
            </a:extLst>
          </p:cNvPr>
          <p:cNvPicPr>
            <a:picLocks noChangeAspect="1"/>
          </p:cNvPicPr>
          <p:nvPr/>
        </p:nvPicPr>
        <p:blipFill rotWithShape="1">
          <a:blip r:embed="rId2">
            <a:extLst>
              <a:ext uri="{28A0092B-C50C-407E-A947-70E740481C1C}">
                <a14:useLocalDpi xmlns:a14="http://schemas.microsoft.com/office/drawing/2010/main" val="0"/>
              </a:ext>
            </a:extLst>
          </a:blip>
          <a:srcRect l="569" r="3337" b="2"/>
          <a:stretch/>
        </p:blipFill>
        <p:spPr>
          <a:xfrm>
            <a:off x="6542843" y="967416"/>
            <a:ext cx="5195479" cy="4988015"/>
          </a:xfrm>
          <a:prstGeom prst="rect">
            <a:avLst/>
          </a:prstGeom>
        </p:spPr>
      </p:pic>
      <p:sp>
        <p:nvSpPr>
          <p:cNvPr id="16" name="Rectangle 15">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7">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tle 1">
            <a:extLst>
              <a:ext uri="{FF2B5EF4-FFF2-40B4-BE49-F238E27FC236}">
                <a16:creationId xmlns:a16="http://schemas.microsoft.com/office/drawing/2014/main" id="{0738CE4F-24B1-67D4-4125-D3B2855108D8}"/>
              </a:ext>
            </a:extLst>
          </p:cNvPr>
          <p:cNvSpPr txBox="1">
            <a:spLocks/>
          </p:cNvSpPr>
          <p:nvPr/>
        </p:nvSpPr>
        <p:spPr>
          <a:xfrm>
            <a:off x="3808476" y="45176"/>
            <a:ext cx="4571999" cy="116500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sz="1400" dirty="0"/>
            </a:br>
            <a:endParaRPr lang="en-CA" sz="1400" dirty="0"/>
          </a:p>
        </p:txBody>
      </p:sp>
      <p:sp>
        <p:nvSpPr>
          <p:cNvPr id="4" name="TextBox 3">
            <a:extLst>
              <a:ext uri="{FF2B5EF4-FFF2-40B4-BE49-F238E27FC236}">
                <a16:creationId xmlns:a16="http://schemas.microsoft.com/office/drawing/2014/main" id="{FD087B59-357A-A043-5F39-1FEE752AB502}"/>
              </a:ext>
            </a:extLst>
          </p:cNvPr>
          <p:cNvSpPr txBox="1"/>
          <p:nvPr/>
        </p:nvSpPr>
        <p:spPr>
          <a:xfrm>
            <a:off x="1" y="176917"/>
            <a:ext cx="12192000" cy="461665"/>
          </a:xfrm>
          <a:prstGeom prst="rect">
            <a:avLst/>
          </a:prstGeom>
          <a:noFill/>
        </p:spPr>
        <p:txBody>
          <a:bodyPr wrap="square" rtlCol="0">
            <a:spAutoFit/>
          </a:bodyPr>
          <a:lstStyle/>
          <a:p>
            <a:pPr algn="ctr"/>
            <a:r>
              <a:rPr lang="en-CA" sz="2400" b="1" dirty="0"/>
              <a:t>Data Analysis based on Analysis Questions</a:t>
            </a:r>
            <a:endParaRPr lang="en-IN" sz="2400" b="1" dirty="0"/>
          </a:p>
        </p:txBody>
      </p:sp>
    </p:spTree>
    <p:extLst>
      <p:ext uri="{BB962C8B-B14F-4D97-AF65-F5344CB8AC3E}">
        <p14:creationId xmlns:p14="http://schemas.microsoft.com/office/powerpoint/2010/main" val="310628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3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8215D-CE4F-66DC-EE94-B223D3DF582F}"/>
              </a:ext>
            </a:extLst>
          </p:cNvPr>
          <p:cNvSpPr>
            <a:spLocks noGrp="1"/>
          </p:cNvSpPr>
          <p:nvPr>
            <p:ph type="title"/>
          </p:nvPr>
        </p:nvSpPr>
        <p:spPr>
          <a:xfrm>
            <a:off x="838199" y="593143"/>
            <a:ext cx="4571999" cy="1165002"/>
          </a:xfrm>
        </p:spPr>
        <p:txBody>
          <a:bodyPr anchor="b">
            <a:normAutofit fontScale="90000"/>
          </a:bodyPr>
          <a:lstStyle/>
          <a:p>
            <a:br>
              <a:rPr lang="en-CA" sz="1400" dirty="0"/>
            </a:br>
            <a:r>
              <a:rPr lang="en-IN" sz="2200" b="1" dirty="0">
                <a:solidFill>
                  <a:schemeClr val="tx2"/>
                </a:solidFill>
                <a:latin typeface="+mn-lt"/>
              </a:rPr>
              <a:t>In which weather condition, lighting conditions, and road conditions most car crashes are commenced?</a:t>
            </a:r>
            <a:br>
              <a:rPr lang="en-IN" sz="1400" dirty="0"/>
            </a:br>
            <a:endParaRPr lang="en-CA" sz="1400" dirty="0"/>
          </a:p>
        </p:txBody>
      </p:sp>
      <p:sp>
        <p:nvSpPr>
          <p:cNvPr id="9" name="Content Placeholder 8">
            <a:extLst>
              <a:ext uri="{FF2B5EF4-FFF2-40B4-BE49-F238E27FC236}">
                <a16:creationId xmlns:a16="http://schemas.microsoft.com/office/drawing/2014/main" id="{2FD1094D-E34C-07CC-8D14-70BFE4B61943}"/>
              </a:ext>
            </a:extLst>
          </p:cNvPr>
          <p:cNvSpPr>
            <a:spLocks noGrp="1"/>
          </p:cNvSpPr>
          <p:nvPr>
            <p:ph idx="1"/>
          </p:nvPr>
        </p:nvSpPr>
        <p:spPr>
          <a:xfrm>
            <a:off x="838199" y="1794515"/>
            <a:ext cx="4571999" cy="4037788"/>
          </a:xfrm>
        </p:spPr>
        <p:txBody>
          <a:bodyPr>
            <a:normAutofit/>
          </a:bodyPr>
          <a:lstStyle/>
          <a:p>
            <a:pPr marL="0" indent="0">
              <a:buNone/>
            </a:pPr>
            <a:r>
              <a:rPr lang="en-US" sz="1800" b="1" dirty="0"/>
              <a:t>I ) weather condition:</a:t>
            </a:r>
          </a:p>
          <a:p>
            <a:r>
              <a:rPr lang="en-US" sz="1800" dirty="0"/>
              <a:t>Another analysis is based on weather conditions.</a:t>
            </a:r>
          </a:p>
          <a:p>
            <a:r>
              <a:rPr lang="en-US" sz="1800" dirty="0"/>
              <a:t>From we can see that among all conditions maximum number of crashes are happened in clear weather which is around 350,000 between 2016 and 2022.</a:t>
            </a:r>
          </a:p>
          <a:p>
            <a:r>
              <a:rPr lang="en-US" sz="1800" dirty="0"/>
              <a:t>After that nearly 50,000 accidents occurred during raining and nearly 25,000 crashes occurred during snow and cloudy weather.</a:t>
            </a:r>
          </a:p>
          <a:p>
            <a:r>
              <a:rPr lang="en-US" sz="1800" dirty="0"/>
              <a:t>From this bar graph we can see that during freezing rain, fog, and blowing snow there is 0 crashes occurred.</a:t>
            </a:r>
          </a:p>
        </p:txBody>
      </p:sp>
      <p:sp>
        <p:nvSpPr>
          <p:cNvPr id="16" name="Rectangle 15">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7">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Chart, waterfall chart&#10;&#10;Description automatically generated">
            <a:extLst>
              <a:ext uri="{FF2B5EF4-FFF2-40B4-BE49-F238E27FC236}">
                <a16:creationId xmlns:a16="http://schemas.microsoft.com/office/drawing/2014/main" id="{62164DFF-4BCF-29A9-4E30-20169539D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450" y="944241"/>
            <a:ext cx="6586538" cy="4785360"/>
          </a:xfrm>
          <a:prstGeom prst="rect">
            <a:avLst/>
          </a:prstGeom>
        </p:spPr>
      </p:pic>
    </p:spTree>
    <p:extLst>
      <p:ext uri="{BB962C8B-B14F-4D97-AF65-F5344CB8AC3E}">
        <p14:creationId xmlns:p14="http://schemas.microsoft.com/office/powerpoint/2010/main" val="88548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3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8215D-CE4F-66DC-EE94-B223D3DF582F}"/>
              </a:ext>
            </a:extLst>
          </p:cNvPr>
          <p:cNvSpPr>
            <a:spLocks noGrp="1"/>
          </p:cNvSpPr>
          <p:nvPr>
            <p:ph type="title"/>
          </p:nvPr>
        </p:nvSpPr>
        <p:spPr>
          <a:xfrm>
            <a:off x="838199" y="593143"/>
            <a:ext cx="4571999" cy="1165002"/>
          </a:xfrm>
        </p:spPr>
        <p:txBody>
          <a:bodyPr anchor="b">
            <a:normAutofit/>
          </a:bodyPr>
          <a:lstStyle/>
          <a:p>
            <a:br>
              <a:rPr lang="en-IN" sz="1400" dirty="0"/>
            </a:br>
            <a:endParaRPr lang="en-CA" sz="1400" dirty="0"/>
          </a:p>
        </p:txBody>
      </p:sp>
      <p:sp>
        <p:nvSpPr>
          <p:cNvPr id="9" name="Content Placeholder 8">
            <a:extLst>
              <a:ext uri="{FF2B5EF4-FFF2-40B4-BE49-F238E27FC236}">
                <a16:creationId xmlns:a16="http://schemas.microsoft.com/office/drawing/2014/main" id="{2FD1094D-E34C-07CC-8D14-70BFE4B61943}"/>
              </a:ext>
            </a:extLst>
          </p:cNvPr>
          <p:cNvSpPr>
            <a:spLocks noGrp="1"/>
          </p:cNvSpPr>
          <p:nvPr>
            <p:ph idx="1"/>
          </p:nvPr>
        </p:nvSpPr>
        <p:spPr>
          <a:xfrm>
            <a:off x="838199" y="902163"/>
            <a:ext cx="4571999" cy="4930140"/>
          </a:xfrm>
        </p:spPr>
        <p:txBody>
          <a:bodyPr>
            <a:normAutofit/>
          </a:bodyPr>
          <a:lstStyle/>
          <a:p>
            <a:pPr marL="0" indent="0">
              <a:buNone/>
            </a:pPr>
            <a:r>
              <a:rPr lang="en-US" sz="1800" b="1" dirty="0"/>
              <a:t>II ) lighting condition:</a:t>
            </a:r>
          </a:p>
          <a:p>
            <a:r>
              <a:rPr lang="en-US" sz="1800" dirty="0"/>
              <a:t>Another analysis is based on lighting conditions, and we choose line graph for that.</a:t>
            </a:r>
          </a:p>
          <a:p>
            <a:r>
              <a:rPr lang="en-US" sz="1800" dirty="0"/>
              <a:t>During day nearly 290,000 accidents occurred in Chicago from year 2016 to 2022 which is most among all lighting conditions.</a:t>
            </a:r>
          </a:p>
          <a:p>
            <a:r>
              <a:rPr lang="en-US" sz="1800" dirty="0"/>
              <a:t>We can see that there is sharp drop in accidents by lighting conditions. Around 100,000 crashes occurred in night, but the road has the lights and still it happened.</a:t>
            </a:r>
          </a:p>
          <a:p>
            <a:r>
              <a:rPr lang="en-US" sz="1800" dirty="0"/>
              <a:t>Another is darkness, Road without light and accidents occurred is below 25,000.</a:t>
            </a:r>
          </a:p>
          <a:p>
            <a:r>
              <a:rPr lang="en-US" sz="1800" dirty="0"/>
              <a:t>Another conditions are dusk and dawn which is nearly 5000 for both.</a:t>
            </a:r>
          </a:p>
        </p:txBody>
      </p:sp>
      <p:sp>
        <p:nvSpPr>
          <p:cNvPr id="16" name="Rectangle 15">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7">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Chart, line chart&#10;&#10;Description automatically generated">
            <a:extLst>
              <a:ext uri="{FF2B5EF4-FFF2-40B4-BE49-F238E27FC236}">
                <a16:creationId xmlns:a16="http://schemas.microsoft.com/office/drawing/2014/main" id="{5D2B605C-02F5-7773-2E18-FEFE7C7A1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37" y="902163"/>
            <a:ext cx="6334124" cy="4930140"/>
          </a:xfrm>
          <a:prstGeom prst="rect">
            <a:avLst/>
          </a:prstGeom>
        </p:spPr>
      </p:pic>
    </p:spTree>
    <p:extLst>
      <p:ext uri="{BB962C8B-B14F-4D97-AF65-F5344CB8AC3E}">
        <p14:creationId xmlns:p14="http://schemas.microsoft.com/office/powerpoint/2010/main" val="56663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3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8215D-CE4F-66DC-EE94-B223D3DF582F}"/>
              </a:ext>
            </a:extLst>
          </p:cNvPr>
          <p:cNvSpPr>
            <a:spLocks noGrp="1"/>
          </p:cNvSpPr>
          <p:nvPr>
            <p:ph type="title"/>
          </p:nvPr>
        </p:nvSpPr>
        <p:spPr>
          <a:xfrm>
            <a:off x="838199" y="593143"/>
            <a:ext cx="4571999" cy="1165002"/>
          </a:xfrm>
        </p:spPr>
        <p:txBody>
          <a:bodyPr anchor="b">
            <a:normAutofit/>
          </a:bodyPr>
          <a:lstStyle/>
          <a:p>
            <a:br>
              <a:rPr lang="en-IN" sz="1400" dirty="0"/>
            </a:br>
            <a:endParaRPr lang="en-CA" sz="1400" dirty="0"/>
          </a:p>
        </p:txBody>
      </p:sp>
      <p:sp>
        <p:nvSpPr>
          <p:cNvPr id="9" name="Content Placeholder 8">
            <a:extLst>
              <a:ext uri="{FF2B5EF4-FFF2-40B4-BE49-F238E27FC236}">
                <a16:creationId xmlns:a16="http://schemas.microsoft.com/office/drawing/2014/main" id="{2FD1094D-E34C-07CC-8D14-70BFE4B61943}"/>
              </a:ext>
            </a:extLst>
          </p:cNvPr>
          <p:cNvSpPr>
            <a:spLocks noGrp="1"/>
          </p:cNvSpPr>
          <p:nvPr>
            <p:ph idx="1"/>
          </p:nvPr>
        </p:nvSpPr>
        <p:spPr>
          <a:xfrm>
            <a:off x="838199" y="958788"/>
            <a:ext cx="4571999" cy="4873515"/>
          </a:xfrm>
        </p:spPr>
        <p:txBody>
          <a:bodyPr>
            <a:normAutofit/>
          </a:bodyPr>
          <a:lstStyle/>
          <a:p>
            <a:pPr marL="0" indent="0">
              <a:buNone/>
            </a:pPr>
            <a:r>
              <a:rPr lang="en-US" sz="1800" b="1" dirty="0"/>
              <a:t>III ) Road condition:</a:t>
            </a:r>
          </a:p>
          <a:p>
            <a:r>
              <a:rPr lang="en-US" sz="1800" dirty="0"/>
              <a:t>Another analysis is based on road conditions and we choose bar graph for that.</a:t>
            </a:r>
          </a:p>
          <a:p>
            <a:r>
              <a:rPr lang="en-US" sz="1800" dirty="0"/>
              <a:t>The graph shows that maximum number of accidents occurred on dry road which is around 350,000.</a:t>
            </a:r>
          </a:p>
          <a:p>
            <a:r>
              <a:rPr lang="en-US" sz="1800" dirty="0"/>
              <a:t>On wet road slightly more than 50,000 crashes occurred in city of Chicago from year 2016 to 2022.</a:t>
            </a:r>
          </a:p>
          <a:p>
            <a:r>
              <a:rPr lang="en-US" sz="1800" dirty="0"/>
              <a:t>After that, another road condition is road with snow or slush due to this below 25,000 crashes occurred.</a:t>
            </a:r>
          </a:p>
          <a:p>
            <a:r>
              <a:rPr lang="en-US" sz="1800" dirty="0"/>
              <a:t>Remaining 4 conditions are unknown, ice, other, and sand . Due to this around 5000 crashes occurred by unknown and ice and nearly 1000 by other and 0 by sand.</a:t>
            </a:r>
          </a:p>
          <a:p>
            <a:endParaRPr lang="en-US" sz="1800" dirty="0"/>
          </a:p>
        </p:txBody>
      </p:sp>
      <p:sp>
        <p:nvSpPr>
          <p:cNvPr id="16" name="Rectangle 15">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7">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Chart&#10;&#10;Description automatically generated">
            <a:extLst>
              <a:ext uri="{FF2B5EF4-FFF2-40B4-BE49-F238E27FC236}">
                <a16:creationId xmlns:a16="http://schemas.microsoft.com/office/drawing/2014/main" id="{F2FD7E5A-DA97-A913-938F-AA40B9D3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744" y="593143"/>
            <a:ext cx="6442710" cy="5425440"/>
          </a:xfrm>
          <a:prstGeom prst="rect">
            <a:avLst/>
          </a:prstGeom>
        </p:spPr>
      </p:pic>
    </p:spTree>
    <p:extLst>
      <p:ext uri="{BB962C8B-B14F-4D97-AF65-F5344CB8AC3E}">
        <p14:creationId xmlns:p14="http://schemas.microsoft.com/office/powerpoint/2010/main" val="64946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3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8215D-CE4F-66DC-EE94-B223D3DF582F}"/>
              </a:ext>
            </a:extLst>
          </p:cNvPr>
          <p:cNvSpPr>
            <a:spLocks noGrp="1"/>
          </p:cNvSpPr>
          <p:nvPr>
            <p:ph type="title"/>
          </p:nvPr>
        </p:nvSpPr>
        <p:spPr>
          <a:xfrm>
            <a:off x="838199" y="768490"/>
            <a:ext cx="4571999" cy="1165002"/>
          </a:xfrm>
        </p:spPr>
        <p:txBody>
          <a:bodyPr anchor="b">
            <a:normAutofit fontScale="90000"/>
          </a:bodyPr>
          <a:lstStyle/>
          <a:p>
            <a:br>
              <a:rPr lang="en-CA" sz="2200" dirty="0"/>
            </a:br>
            <a:r>
              <a:rPr lang="en-IN" sz="2200" b="1" dirty="0">
                <a:solidFill>
                  <a:schemeClr val="tx2"/>
                </a:solidFill>
                <a:latin typeface="+mn-lt"/>
              </a:rPr>
              <a:t>Crashes based on the police charges like Crashes charges are over $1500 or below $500 ?</a:t>
            </a:r>
            <a:br>
              <a:rPr lang="en-IN" sz="1400" dirty="0"/>
            </a:br>
            <a:endParaRPr lang="en-CA" sz="1400" dirty="0"/>
          </a:p>
        </p:txBody>
      </p:sp>
      <p:sp>
        <p:nvSpPr>
          <p:cNvPr id="9" name="Content Placeholder 8">
            <a:extLst>
              <a:ext uri="{FF2B5EF4-FFF2-40B4-BE49-F238E27FC236}">
                <a16:creationId xmlns:a16="http://schemas.microsoft.com/office/drawing/2014/main" id="{2FD1094D-E34C-07CC-8D14-70BFE4B61943}"/>
              </a:ext>
            </a:extLst>
          </p:cNvPr>
          <p:cNvSpPr>
            <a:spLocks noGrp="1"/>
          </p:cNvSpPr>
          <p:nvPr>
            <p:ph idx="1"/>
          </p:nvPr>
        </p:nvSpPr>
        <p:spPr>
          <a:xfrm>
            <a:off x="838199" y="2055327"/>
            <a:ext cx="4571999" cy="3776975"/>
          </a:xfrm>
        </p:spPr>
        <p:txBody>
          <a:bodyPr>
            <a:normAutofit/>
          </a:bodyPr>
          <a:lstStyle/>
          <a:p>
            <a:r>
              <a:rPr lang="en-US" sz="1800" dirty="0"/>
              <a:t>From the given pie chart, we can see that the pie chart providing the information about crashes by charges.</a:t>
            </a:r>
          </a:p>
          <a:p>
            <a:r>
              <a:rPr lang="en-US" sz="1800" dirty="0"/>
              <a:t>Most of the crashes are charged over $1500 by police in Chicago which is 59.86%.</a:t>
            </a:r>
          </a:p>
          <a:p>
            <a:r>
              <a:rPr lang="en-US" sz="1800" dirty="0"/>
              <a:t>After that, 27.95% of accidents are charged between $501 and $1500 from year 2016 to 2022.</a:t>
            </a:r>
          </a:p>
          <a:p>
            <a:r>
              <a:rPr lang="en-US" sz="1800" dirty="0"/>
              <a:t>Only 12.19% of crashes are charged $500 or Less by police of Chicago.</a:t>
            </a:r>
          </a:p>
        </p:txBody>
      </p:sp>
      <p:sp>
        <p:nvSpPr>
          <p:cNvPr id="16" name="Rectangle 15">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7">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Chart, pie chart&#10;&#10;Description automatically generated">
            <a:extLst>
              <a:ext uri="{FF2B5EF4-FFF2-40B4-BE49-F238E27FC236}">
                <a16:creationId xmlns:a16="http://schemas.microsoft.com/office/drawing/2014/main" id="{57E8E8B1-BD4B-F937-EE1C-9C6BA7A8E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146712"/>
            <a:ext cx="4476750" cy="4292818"/>
          </a:xfrm>
          <a:prstGeom prst="rect">
            <a:avLst/>
          </a:prstGeom>
        </p:spPr>
      </p:pic>
    </p:spTree>
    <p:extLst>
      <p:ext uri="{BB962C8B-B14F-4D97-AF65-F5344CB8AC3E}">
        <p14:creationId xmlns:p14="http://schemas.microsoft.com/office/powerpoint/2010/main" val="288294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F408DD-FB31-A09E-9D33-D4EF9DF00890}"/>
              </a:ext>
            </a:extLst>
          </p:cNvPr>
          <p:cNvSpPr>
            <a:spLocks noGrp="1"/>
          </p:cNvSpPr>
          <p:nvPr>
            <p:ph type="title"/>
          </p:nvPr>
        </p:nvSpPr>
        <p:spPr>
          <a:xfrm>
            <a:off x="488273" y="2048951"/>
            <a:ext cx="4136994" cy="2760098"/>
          </a:xfrm>
        </p:spPr>
        <p:txBody>
          <a:bodyPr>
            <a:normAutofit/>
          </a:bodyPr>
          <a:lstStyle/>
          <a:p>
            <a:r>
              <a:rPr lang="en-CA" sz="4000" b="1" dirty="0">
                <a:latin typeface="+mn-lt"/>
              </a:rPr>
              <a:t>Conclusions &amp; Recommendations</a:t>
            </a:r>
            <a:endParaRPr lang="en-IN" sz="4000" b="1" dirty="0">
              <a:latin typeface="+mn-lt"/>
            </a:endParaRPr>
          </a:p>
        </p:txBody>
      </p:sp>
      <p:sp>
        <p:nvSpPr>
          <p:cNvPr id="3" name="Content Placeholder 2">
            <a:extLst>
              <a:ext uri="{FF2B5EF4-FFF2-40B4-BE49-F238E27FC236}">
                <a16:creationId xmlns:a16="http://schemas.microsoft.com/office/drawing/2014/main" id="{73B8D295-4725-345E-FAE3-A7F5FADA3E02}"/>
              </a:ext>
            </a:extLst>
          </p:cNvPr>
          <p:cNvSpPr>
            <a:spLocks noGrp="1"/>
          </p:cNvSpPr>
          <p:nvPr>
            <p:ph idx="1"/>
          </p:nvPr>
        </p:nvSpPr>
        <p:spPr>
          <a:xfrm>
            <a:off x="6095847" y="393493"/>
            <a:ext cx="5306084" cy="6464506"/>
          </a:xfrm>
          <a:noFill/>
          <a:ln>
            <a:noFill/>
          </a:ln>
        </p:spPr>
        <p:txBody>
          <a:bodyPr anchor="ctr">
            <a:noAutofit/>
          </a:bodyPr>
          <a:lstStyle/>
          <a:p>
            <a:pPr marL="0" indent="0">
              <a:buNone/>
            </a:pPr>
            <a:r>
              <a:rPr lang="en-CA" sz="2400" b="1" dirty="0"/>
              <a:t>Conclusions:</a:t>
            </a:r>
          </a:p>
          <a:p>
            <a:r>
              <a:rPr lang="en-CA" sz="2000" dirty="0"/>
              <a:t>Based on analysis question, Our conclusion is that most of the crashes occurred in west side of the Chicago. </a:t>
            </a:r>
          </a:p>
          <a:p>
            <a:r>
              <a:rPr lang="en-CA" sz="2000" dirty="0"/>
              <a:t>Most of the accidents are charged above $1500 by police of Chicago.</a:t>
            </a:r>
          </a:p>
          <a:p>
            <a:r>
              <a:rPr lang="en-CA" sz="2000" dirty="0"/>
              <a:t>In clear weather and during day and on dry road the number of crashes occurred most among all conditions. </a:t>
            </a:r>
          </a:p>
          <a:p>
            <a:pPr marL="0" indent="0">
              <a:buNone/>
            </a:pPr>
            <a:r>
              <a:rPr lang="en-CA" sz="2400" b="1" dirty="0"/>
              <a:t>Recommendations:</a:t>
            </a:r>
          </a:p>
          <a:p>
            <a:r>
              <a:rPr lang="en-US" sz="2000" dirty="0"/>
              <a:t>It can be useful for the insurance company to notice that maximum amount of accident is having damage of more than $1500.</a:t>
            </a:r>
          </a:p>
          <a:p>
            <a:r>
              <a:rPr lang="en-US" sz="2000" dirty="0"/>
              <a:t>It can also be useful for Government of Chicago to see that maximum accident occurs in West Chicago so they might take some steps.</a:t>
            </a:r>
            <a:endParaRPr lang="en-CA" sz="2000" dirty="0"/>
          </a:p>
          <a:p>
            <a:pPr marL="0" indent="0">
              <a:buNone/>
            </a:pPr>
            <a:endParaRPr lang="en-CA" b="1" dirty="0"/>
          </a:p>
        </p:txBody>
      </p:sp>
    </p:spTree>
    <p:extLst>
      <p:ext uri="{BB962C8B-B14F-4D97-AF65-F5344CB8AC3E}">
        <p14:creationId xmlns:p14="http://schemas.microsoft.com/office/powerpoint/2010/main" val="52825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F408DD-FB31-A09E-9D33-D4EF9DF00890}"/>
              </a:ext>
            </a:extLst>
          </p:cNvPr>
          <p:cNvSpPr>
            <a:spLocks noGrp="1"/>
          </p:cNvSpPr>
          <p:nvPr>
            <p:ph type="title"/>
          </p:nvPr>
        </p:nvSpPr>
        <p:spPr>
          <a:xfrm>
            <a:off x="559294" y="2048951"/>
            <a:ext cx="4136994" cy="2760098"/>
          </a:xfrm>
        </p:spPr>
        <p:txBody>
          <a:bodyPr>
            <a:normAutofit/>
          </a:bodyPr>
          <a:lstStyle/>
          <a:p>
            <a:pPr algn="ctr"/>
            <a:r>
              <a:rPr lang="en-CA" sz="4000" b="1" dirty="0">
                <a:latin typeface="+mn-lt"/>
              </a:rPr>
              <a:t>References</a:t>
            </a:r>
            <a:endParaRPr lang="en-IN" sz="4000" b="1" dirty="0">
              <a:latin typeface="+mn-lt"/>
            </a:endParaRPr>
          </a:p>
        </p:txBody>
      </p:sp>
      <p:sp>
        <p:nvSpPr>
          <p:cNvPr id="3" name="Content Placeholder 2">
            <a:extLst>
              <a:ext uri="{FF2B5EF4-FFF2-40B4-BE49-F238E27FC236}">
                <a16:creationId xmlns:a16="http://schemas.microsoft.com/office/drawing/2014/main" id="{73B8D295-4725-345E-FAE3-A7F5FADA3E02}"/>
              </a:ext>
            </a:extLst>
          </p:cNvPr>
          <p:cNvSpPr>
            <a:spLocks noGrp="1"/>
          </p:cNvSpPr>
          <p:nvPr>
            <p:ph idx="1"/>
          </p:nvPr>
        </p:nvSpPr>
        <p:spPr>
          <a:xfrm>
            <a:off x="6095847" y="393493"/>
            <a:ext cx="5306084" cy="6175983"/>
          </a:xfrm>
          <a:noFill/>
          <a:ln>
            <a:noFill/>
          </a:ln>
        </p:spPr>
        <p:txBody>
          <a:bodyPr anchor="ctr">
            <a:noAutofit/>
          </a:bodyPr>
          <a:lstStyle/>
          <a:p>
            <a:pPr marL="0" indent="0">
              <a:buNone/>
            </a:pPr>
            <a:r>
              <a:rPr lang="en-US" sz="1600" b="1" dirty="0"/>
              <a:t>1) Bar &amp; Line chart </a:t>
            </a:r>
          </a:p>
          <a:p>
            <a:r>
              <a:rPr lang="en-US" sz="1600" dirty="0">
                <a:hlinkClick r:id="rId2"/>
              </a:rPr>
              <a:t>https://dfrieds.com/data-visualizations/bar-plot-python-pandas.html</a:t>
            </a:r>
            <a:endParaRPr lang="en-US" sz="1600" dirty="0"/>
          </a:p>
          <a:p>
            <a:pPr marL="0" indent="0">
              <a:buNone/>
            </a:pPr>
            <a:r>
              <a:rPr lang="en-US" sz="1600" b="1" dirty="0"/>
              <a:t>2) Remove particular value from column</a:t>
            </a:r>
          </a:p>
          <a:p>
            <a:r>
              <a:rPr lang="en-US" sz="1600" dirty="0">
                <a:hlinkClick r:id="rId3"/>
              </a:rPr>
              <a:t>https://stackoverflow.com/questions/18172851/deleting-dataframe-row-in-pandas-based-on-column-value</a:t>
            </a:r>
            <a:endParaRPr lang="en-US" sz="1600" dirty="0"/>
          </a:p>
          <a:p>
            <a:pPr marL="0" indent="0">
              <a:buNone/>
            </a:pPr>
            <a:r>
              <a:rPr lang="en-US" sz="1600" b="1" dirty="0"/>
              <a:t>3) Remove null value from data</a:t>
            </a:r>
          </a:p>
          <a:p>
            <a:r>
              <a:rPr lang="en-US" sz="1600" dirty="0">
                <a:solidFill>
                  <a:schemeClr val="accent1"/>
                </a:solidFill>
                <a:hlinkClick r:id="rId4">
                  <a:extLst>
                    <a:ext uri="{A12FA001-AC4F-418D-AE19-62706E023703}">
                      <ahyp:hlinkClr xmlns:ahyp="http://schemas.microsoft.com/office/drawing/2018/hyperlinkcolor" val="tx"/>
                    </a:ext>
                  </a:extLst>
                </a:hlinkClick>
              </a:rPr>
              <a:t>https://www.digitalocean.com/community/tutorials/pandas-dropna-drop-null-na-values-from-dataframe</a:t>
            </a:r>
            <a:endParaRPr lang="en-US" sz="1600" dirty="0">
              <a:solidFill>
                <a:schemeClr val="accent1"/>
              </a:solidFill>
            </a:endParaRPr>
          </a:p>
          <a:p>
            <a:pPr marL="0" indent="0">
              <a:buNone/>
            </a:pPr>
            <a:r>
              <a:rPr lang="en-US" sz="1600" b="1" dirty="0"/>
              <a:t>4) Remove column from data</a:t>
            </a:r>
          </a:p>
          <a:p>
            <a:r>
              <a:rPr lang="en-US" sz="1600" dirty="0">
                <a:hlinkClick r:id="rId5"/>
              </a:rPr>
              <a:t>https://www.educative.io/answers/how-to-delete-a-column-in-pandas</a:t>
            </a:r>
            <a:endParaRPr lang="en-US" sz="1600" dirty="0"/>
          </a:p>
          <a:p>
            <a:pPr marL="0" indent="0">
              <a:buNone/>
            </a:pPr>
            <a:r>
              <a:rPr lang="en-US" sz="1600" b="1" dirty="0"/>
              <a:t>5) Create pie chart</a:t>
            </a:r>
          </a:p>
          <a:p>
            <a:r>
              <a:rPr lang="en-US" sz="1600" dirty="0">
                <a:hlinkClick r:id="rId6"/>
              </a:rPr>
              <a:t>https://www.youtube.com/watch?v=F-X82zhIfBo&amp;list=PLZoTAELRMXVPzj1D0i_6ajJ6gyD22b3jh&amp;index=3</a:t>
            </a:r>
            <a:endParaRPr lang="en-US" sz="1600" dirty="0"/>
          </a:p>
          <a:p>
            <a:pPr marL="0" indent="0">
              <a:buNone/>
            </a:pPr>
            <a:r>
              <a:rPr lang="en-US" sz="1600" b="1" dirty="0"/>
              <a:t>6) Create crash year from crash date </a:t>
            </a:r>
          </a:p>
          <a:p>
            <a:r>
              <a:rPr lang="en-US" sz="1600" dirty="0">
                <a:hlinkClick r:id="rId7"/>
              </a:rPr>
              <a:t>https://www.interviewqs.com/ddi-code-snippets/extract-month-year-pandas</a:t>
            </a:r>
            <a:endParaRPr lang="en-CA" sz="1600" dirty="0"/>
          </a:p>
          <a:p>
            <a:pPr marL="0" indent="0">
              <a:buNone/>
            </a:pPr>
            <a:endParaRPr lang="en-CA" sz="1400" b="1" dirty="0"/>
          </a:p>
        </p:txBody>
      </p:sp>
    </p:spTree>
    <p:extLst>
      <p:ext uri="{BB962C8B-B14F-4D97-AF65-F5344CB8AC3E}">
        <p14:creationId xmlns:p14="http://schemas.microsoft.com/office/powerpoint/2010/main" val="394182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9A191B90-62D1-4718-B891-6A3FC82DD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5" name="Content Placeholder 4" descr="A picture containing text&#10;&#10;Description automatically generated">
            <a:extLst>
              <a:ext uri="{FF2B5EF4-FFF2-40B4-BE49-F238E27FC236}">
                <a16:creationId xmlns:a16="http://schemas.microsoft.com/office/drawing/2014/main" id="{C7406725-54CF-DF63-9B99-B9D3CBE99A5D}"/>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666" b="1"/>
          <a:stretch/>
        </p:blipFill>
        <p:spPr>
          <a:xfrm>
            <a:off x="-1" y="1"/>
            <a:ext cx="12192000" cy="6857922"/>
          </a:xfrm>
          <a:prstGeom prst="rect">
            <a:avLst/>
          </a:prstGeom>
        </p:spPr>
      </p:pic>
      <p:grpSp>
        <p:nvGrpSpPr>
          <p:cNvPr id="28" name="Group 14">
            <a:extLst>
              <a:ext uri="{FF2B5EF4-FFF2-40B4-BE49-F238E27FC236}">
                <a16:creationId xmlns:a16="http://schemas.microsoft.com/office/drawing/2014/main" id="{63A1050F-42B7-42F4-9436-314DB03DE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1" y="-1504"/>
            <a:ext cx="4527885" cy="2330553"/>
            <a:chOff x="6867015" y="-1"/>
            <a:chExt cx="5324985" cy="3251912"/>
          </a:xfrm>
          <a:solidFill>
            <a:schemeClr val="bg1">
              <a:alpha val="30000"/>
            </a:schemeClr>
          </a:solidFill>
        </p:grpSpPr>
        <p:sp>
          <p:nvSpPr>
            <p:cNvPr id="16" name="Freeform: Shape 15">
              <a:extLst>
                <a:ext uri="{FF2B5EF4-FFF2-40B4-BE49-F238E27FC236}">
                  <a16:creationId xmlns:a16="http://schemas.microsoft.com/office/drawing/2014/main" id="{23D407BF-2834-499F-A121-4FF4919FC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57C515C8-97E1-406F-BA1C-EB6AD75B0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8DBBF75-CCF9-41BE-9004-7834D096B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8">
              <a:extLst>
                <a:ext uri="{FF2B5EF4-FFF2-40B4-BE49-F238E27FC236}">
                  <a16:creationId xmlns:a16="http://schemas.microsoft.com/office/drawing/2014/main" id="{B3DEBE2A-7C62-4E08-B6AC-3C744D2B2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20">
            <a:extLst>
              <a:ext uri="{FF2B5EF4-FFF2-40B4-BE49-F238E27FC236}">
                <a16:creationId xmlns:a16="http://schemas.microsoft.com/office/drawing/2014/main" id="{CB04806E-DE07-4370-8B2D-439E32B3A2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9" name="Freeform: Shape 21">
              <a:extLst>
                <a:ext uri="{FF2B5EF4-FFF2-40B4-BE49-F238E27FC236}">
                  <a16:creationId xmlns:a16="http://schemas.microsoft.com/office/drawing/2014/main" id="{56D2FDC8-0ECE-4F3D-BC43-B5B22566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E79AFB9-7B8D-4C53-9DB3-E5AB8D887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2C94F38-99EB-4C61-AF5E-554B823A5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58F14535-714F-4FC9-A597-27DDE229D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761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48E2114-8A19-6832-078F-4602F5B76C7D}"/>
              </a:ext>
            </a:extLst>
          </p:cNvPr>
          <p:cNvSpPr>
            <a:spLocks noGrp="1"/>
          </p:cNvSpPr>
          <p:nvPr>
            <p:ph type="title"/>
          </p:nvPr>
        </p:nvSpPr>
        <p:spPr>
          <a:xfrm>
            <a:off x="804672" y="2053641"/>
            <a:ext cx="3669161" cy="2760098"/>
          </a:xfrm>
        </p:spPr>
        <p:txBody>
          <a:bodyPr>
            <a:normAutofit/>
          </a:bodyPr>
          <a:lstStyle/>
          <a:p>
            <a:r>
              <a:rPr lang="en-IN" sz="4000" b="1" dirty="0">
                <a:solidFill>
                  <a:schemeClr val="tx2"/>
                </a:solidFill>
                <a:effectLst/>
                <a:latin typeface="+mn-lt"/>
                <a:ea typeface="Calibri" panose="020F0502020204030204" pitchFamily="34" charset="0"/>
                <a:cs typeface="Times New Roman" panose="02020603050405020304" pitchFamily="18" charset="0"/>
              </a:rPr>
              <a:t>Background/</a:t>
            </a:r>
            <a:br>
              <a:rPr lang="en-IN" sz="4000" b="1" dirty="0">
                <a:solidFill>
                  <a:schemeClr val="tx2"/>
                </a:solidFill>
                <a:effectLst/>
                <a:latin typeface="+mn-lt"/>
                <a:ea typeface="Calibri" panose="020F0502020204030204" pitchFamily="34" charset="0"/>
                <a:cs typeface="Times New Roman" panose="02020603050405020304" pitchFamily="18" charset="0"/>
              </a:rPr>
            </a:br>
            <a:r>
              <a:rPr lang="en-IN" sz="4000" b="1" dirty="0">
                <a:solidFill>
                  <a:schemeClr val="tx2"/>
                </a:solidFill>
                <a:effectLst/>
                <a:latin typeface="+mn-lt"/>
                <a:ea typeface="Calibri" panose="020F0502020204030204" pitchFamily="34" charset="0"/>
                <a:cs typeface="Times New Roman" panose="02020603050405020304" pitchFamily="18" charset="0"/>
              </a:rPr>
              <a:t>Motivation</a:t>
            </a:r>
            <a:br>
              <a:rPr lang="en-IN" sz="2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tx2"/>
              </a:solidFill>
            </a:endParaRPr>
          </a:p>
        </p:txBody>
      </p:sp>
      <p:sp>
        <p:nvSpPr>
          <p:cNvPr id="3" name="Content Placeholder 2">
            <a:extLst>
              <a:ext uri="{FF2B5EF4-FFF2-40B4-BE49-F238E27FC236}">
                <a16:creationId xmlns:a16="http://schemas.microsoft.com/office/drawing/2014/main" id="{D4EEF093-4561-FF5B-BE3D-12F3D3CCF928}"/>
              </a:ext>
            </a:extLst>
          </p:cNvPr>
          <p:cNvSpPr>
            <a:spLocks noGrp="1"/>
          </p:cNvSpPr>
          <p:nvPr>
            <p:ph idx="1"/>
          </p:nvPr>
        </p:nvSpPr>
        <p:spPr>
          <a:xfrm>
            <a:off x="6090574" y="801866"/>
            <a:ext cx="5306084" cy="5230634"/>
          </a:xfrm>
          <a:noFill/>
          <a:ln>
            <a:noFill/>
          </a:ln>
        </p:spPr>
        <p:txBody>
          <a:bodyPr anchor="ctr">
            <a:normAutofit/>
          </a:bodyPr>
          <a:lstStyle/>
          <a:p>
            <a:r>
              <a:rPr lang="en-IN" sz="2400" dirty="0">
                <a:solidFill>
                  <a:schemeClr val="tx2"/>
                </a:solidFill>
              </a:rPr>
              <a:t>Current days, numbers of car crashes occurred on street and its gradually increase day by day.</a:t>
            </a:r>
          </a:p>
          <a:p>
            <a:r>
              <a:rPr lang="en-IN" sz="2400" dirty="0">
                <a:solidFill>
                  <a:schemeClr val="tx2"/>
                </a:solidFill>
              </a:rPr>
              <a:t>So, there are number of reasons responsible for this accidents. Such as weather conditions, device condition, speed limit. </a:t>
            </a:r>
          </a:p>
        </p:txBody>
      </p:sp>
    </p:spTree>
    <p:extLst>
      <p:ext uri="{BB962C8B-B14F-4D97-AF65-F5344CB8AC3E}">
        <p14:creationId xmlns:p14="http://schemas.microsoft.com/office/powerpoint/2010/main" val="154770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C0B990C-B429-DAE5-82BA-5B93ACD3101D}"/>
              </a:ext>
            </a:extLst>
          </p:cNvPr>
          <p:cNvSpPr>
            <a:spLocks noGrp="1"/>
          </p:cNvSpPr>
          <p:nvPr>
            <p:ph type="title"/>
          </p:nvPr>
        </p:nvSpPr>
        <p:spPr>
          <a:xfrm>
            <a:off x="804672" y="2053641"/>
            <a:ext cx="3669161" cy="2760098"/>
          </a:xfrm>
        </p:spPr>
        <p:txBody>
          <a:bodyPr>
            <a:normAutofit/>
          </a:bodyPr>
          <a:lstStyle/>
          <a:p>
            <a:pPr algn="ctr"/>
            <a:r>
              <a:rPr lang="en-IN" sz="40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Problem statement</a:t>
            </a:r>
            <a:br>
              <a:rPr lang="en-IN" sz="4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dirty="0">
              <a:solidFill>
                <a:schemeClr val="tx2"/>
              </a:solidFill>
            </a:endParaRPr>
          </a:p>
        </p:txBody>
      </p:sp>
      <p:sp>
        <p:nvSpPr>
          <p:cNvPr id="3" name="Content Placeholder 2">
            <a:extLst>
              <a:ext uri="{FF2B5EF4-FFF2-40B4-BE49-F238E27FC236}">
                <a16:creationId xmlns:a16="http://schemas.microsoft.com/office/drawing/2014/main" id="{9FF46782-FD61-F258-2D60-D4625BEB2CBA}"/>
              </a:ext>
            </a:extLst>
          </p:cNvPr>
          <p:cNvSpPr>
            <a:spLocks noGrp="1"/>
          </p:cNvSpPr>
          <p:nvPr>
            <p:ph idx="1"/>
          </p:nvPr>
        </p:nvSpPr>
        <p:spPr>
          <a:xfrm>
            <a:off x="6443138" y="813683"/>
            <a:ext cx="5306084" cy="5230634"/>
          </a:xfrm>
          <a:noFill/>
          <a:ln>
            <a:noFill/>
          </a:ln>
        </p:spPr>
        <p:txBody>
          <a:bodyPr anchor="ctr">
            <a:normAutofit/>
          </a:bodyPr>
          <a:lstStyle/>
          <a:p>
            <a:r>
              <a:rPr lang="en-IN"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The statement includes in which climatic conditions the maximum number of accidents occurred. It also shows the situations </a:t>
            </a:r>
            <a:r>
              <a:rPr lang="en-IN" sz="2400" dirty="0">
                <a:solidFill>
                  <a:schemeClr val="tx2"/>
                </a:solidFill>
                <a:latin typeface="Calibri" panose="020F0502020204030204" pitchFamily="34" charset="0"/>
                <a:ea typeface="Calibri" panose="020F0502020204030204" pitchFamily="34" charset="0"/>
                <a:cs typeface="Times New Roman" panose="02020603050405020304" pitchFamily="18" charset="0"/>
              </a:rPr>
              <a:t>and</a:t>
            </a:r>
            <a:r>
              <a:rPr lang="en-IN"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police charges of accidents. </a:t>
            </a:r>
          </a:p>
          <a:p>
            <a:r>
              <a:rPr lang="en-IN" sz="2400" dirty="0">
                <a:solidFill>
                  <a:schemeClr val="tx2"/>
                </a:solidFill>
                <a:latin typeface="Calibri" panose="020F0502020204030204" pitchFamily="34" charset="0"/>
                <a:ea typeface="Calibri" panose="020F0502020204030204" pitchFamily="34" charset="0"/>
                <a:cs typeface="Times New Roman" panose="02020603050405020304" pitchFamily="18" charset="0"/>
              </a:rPr>
              <a:t>In our project the</a:t>
            </a:r>
            <a:r>
              <a:rPr lang="en-IN"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insurance companies will play the role of audience.</a:t>
            </a:r>
          </a:p>
          <a:p>
            <a:r>
              <a:rPr lang="en-IN" sz="2400" dirty="0">
                <a:solidFill>
                  <a:schemeClr val="tx2"/>
                </a:solidFill>
                <a:latin typeface="Calibri" panose="020F0502020204030204" pitchFamily="34" charset="0"/>
                <a:ea typeface="Calibri" panose="020F0502020204030204" pitchFamily="34" charset="0"/>
                <a:cs typeface="Times New Roman" panose="02020603050405020304" pitchFamily="18" charset="0"/>
              </a:rPr>
              <a:t>The insurance companies needs the exact data for commencing the plans according to the areas where the accidents are mostly occurred.</a:t>
            </a:r>
            <a:r>
              <a:rPr lang="en-IN"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800" dirty="0">
              <a:solidFill>
                <a:schemeClr val="tx2"/>
              </a:solidFill>
            </a:endParaRPr>
          </a:p>
        </p:txBody>
      </p:sp>
    </p:spTree>
    <p:extLst>
      <p:ext uri="{BB962C8B-B14F-4D97-AF65-F5344CB8AC3E}">
        <p14:creationId xmlns:p14="http://schemas.microsoft.com/office/powerpoint/2010/main" val="250947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E78A4F0-CEE5-D190-2CD0-673E772157DE}"/>
              </a:ext>
            </a:extLst>
          </p:cNvPr>
          <p:cNvSpPr>
            <a:spLocks noGrp="1"/>
          </p:cNvSpPr>
          <p:nvPr>
            <p:ph type="title"/>
          </p:nvPr>
        </p:nvSpPr>
        <p:spPr>
          <a:xfrm>
            <a:off x="804672" y="2053641"/>
            <a:ext cx="3669161" cy="2760098"/>
          </a:xfrm>
        </p:spPr>
        <p:txBody>
          <a:bodyPr>
            <a:normAutofit/>
          </a:bodyPr>
          <a:lstStyle/>
          <a:p>
            <a:r>
              <a:rPr lang="en-IN" sz="4000" b="1" dirty="0">
                <a:solidFill>
                  <a:schemeClr val="tx2"/>
                </a:solidFill>
                <a:latin typeface="+mn-lt"/>
              </a:rPr>
              <a:t>Project proposal</a:t>
            </a:r>
          </a:p>
        </p:txBody>
      </p:sp>
      <p:sp>
        <p:nvSpPr>
          <p:cNvPr id="3" name="Content Placeholder 2">
            <a:extLst>
              <a:ext uri="{FF2B5EF4-FFF2-40B4-BE49-F238E27FC236}">
                <a16:creationId xmlns:a16="http://schemas.microsoft.com/office/drawing/2014/main" id="{DB1926B6-03AF-80AC-E3CF-9FD0237B04C1}"/>
              </a:ext>
            </a:extLst>
          </p:cNvPr>
          <p:cNvSpPr>
            <a:spLocks noGrp="1"/>
          </p:cNvSpPr>
          <p:nvPr>
            <p:ph idx="1"/>
          </p:nvPr>
        </p:nvSpPr>
        <p:spPr>
          <a:xfrm>
            <a:off x="6831106" y="1181345"/>
            <a:ext cx="5147100" cy="6133855"/>
          </a:xfrm>
          <a:noFill/>
          <a:ln>
            <a:noFill/>
          </a:ln>
        </p:spPr>
        <p:txBody>
          <a:bodyPr anchor="ctr">
            <a:normAutofit/>
          </a:bodyPr>
          <a:lstStyle/>
          <a:p>
            <a:pPr>
              <a:spcAft>
                <a:spcPts val="800"/>
              </a:spcAft>
            </a:pPr>
            <a:r>
              <a:rPr lang="en-IN" sz="2400" dirty="0">
                <a:solidFill>
                  <a:schemeClr val="tx2"/>
                </a:solidFill>
                <a:effectLst/>
                <a:ea typeface="Calibri" panose="020F0502020204030204" pitchFamily="34" charset="0"/>
                <a:cs typeface="Calibri" panose="020F0502020204030204" pitchFamily="34" charset="0"/>
              </a:rPr>
              <a:t>We will analyse the maximum number of crashes occurred at what time and date and the death ratio which can be accessed by CPD as well as insurance companies from anywhere and everywhere.</a:t>
            </a:r>
          </a:p>
          <a:p>
            <a:pPr>
              <a:spcAft>
                <a:spcPts val="800"/>
              </a:spcAft>
            </a:pPr>
            <a:r>
              <a:rPr lang="en-IN" sz="2400" dirty="0">
                <a:solidFill>
                  <a:schemeClr val="tx2"/>
                </a:solidFill>
                <a:effectLst/>
                <a:ea typeface="Calibri" panose="020F0502020204030204" pitchFamily="34" charset="0"/>
                <a:cs typeface="Calibri" panose="020F0502020204030204" pitchFamily="34" charset="0"/>
              </a:rPr>
              <a:t> In our project the role of targeted audience is played by insurance companies.</a:t>
            </a:r>
            <a:endParaRPr lang="en-IN" sz="2400" dirty="0">
              <a:solidFill>
                <a:schemeClr val="tx2"/>
              </a:solidFill>
              <a:effectLst/>
              <a:ea typeface="Calibri" panose="020F0502020204030204" pitchFamily="34" charset="0"/>
              <a:cs typeface="Times New Roman" panose="02020603050405020304" pitchFamily="18" charset="0"/>
            </a:endParaRPr>
          </a:p>
          <a:p>
            <a:r>
              <a:rPr lang="en-IN" sz="2400" dirty="0">
                <a:solidFill>
                  <a:schemeClr val="tx2"/>
                </a:solidFill>
              </a:rPr>
              <a:t>How insurance companies formulate their accident polices according to given data?</a:t>
            </a:r>
          </a:p>
          <a:p>
            <a:endParaRPr lang="en-IN" sz="1800" dirty="0">
              <a:solidFill>
                <a:schemeClr val="tx2"/>
              </a:solidFill>
            </a:endParaRPr>
          </a:p>
          <a:p>
            <a:endParaRPr lang="en-IN" sz="1800" dirty="0">
              <a:solidFill>
                <a:schemeClr val="tx2"/>
              </a:solidFill>
            </a:endParaRPr>
          </a:p>
          <a:p>
            <a:endParaRPr lang="en-IN" sz="1800" dirty="0">
              <a:solidFill>
                <a:schemeClr val="tx2"/>
              </a:solidFill>
            </a:endParaRPr>
          </a:p>
          <a:p>
            <a:endParaRPr lang="en-IN" sz="1800" dirty="0">
              <a:solidFill>
                <a:schemeClr val="tx2"/>
              </a:solidFill>
            </a:endParaRPr>
          </a:p>
        </p:txBody>
      </p:sp>
    </p:spTree>
    <p:extLst>
      <p:ext uri="{BB962C8B-B14F-4D97-AF65-F5344CB8AC3E}">
        <p14:creationId xmlns:p14="http://schemas.microsoft.com/office/powerpoint/2010/main" val="233835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BB04B7D-E9AC-B600-740B-15864ABF8406}"/>
              </a:ext>
            </a:extLst>
          </p:cNvPr>
          <p:cNvSpPr>
            <a:spLocks noGrp="1"/>
          </p:cNvSpPr>
          <p:nvPr>
            <p:ph type="title"/>
          </p:nvPr>
        </p:nvSpPr>
        <p:spPr>
          <a:xfrm>
            <a:off x="804672" y="2053641"/>
            <a:ext cx="3669161" cy="2760098"/>
          </a:xfrm>
        </p:spPr>
        <p:txBody>
          <a:bodyPr>
            <a:normAutofit/>
          </a:bodyPr>
          <a:lstStyle/>
          <a:p>
            <a:r>
              <a:rPr lang="en-IN" sz="4000" b="1" dirty="0">
                <a:solidFill>
                  <a:schemeClr val="tx2"/>
                </a:solidFill>
                <a:latin typeface="+mn-lt"/>
              </a:rPr>
              <a:t>Analysis Questions</a:t>
            </a:r>
          </a:p>
        </p:txBody>
      </p:sp>
      <p:sp>
        <p:nvSpPr>
          <p:cNvPr id="7" name="Content Placeholder 2">
            <a:extLst>
              <a:ext uri="{FF2B5EF4-FFF2-40B4-BE49-F238E27FC236}">
                <a16:creationId xmlns:a16="http://schemas.microsoft.com/office/drawing/2014/main" id="{EE190D5E-7185-21FC-DA86-F08C8CF81CA4}"/>
              </a:ext>
            </a:extLst>
          </p:cNvPr>
          <p:cNvSpPr>
            <a:spLocks noGrp="1"/>
          </p:cNvSpPr>
          <p:nvPr>
            <p:ph idx="1"/>
          </p:nvPr>
        </p:nvSpPr>
        <p:spPr>
          <a:xfrm>
            <a:off x="6443137" y="801866"/>
            <a:ext cx="5530123" cy="5230634"/>
          </a:xfrm>
          <a:noFill/>
          <a:ln>
            <a:noFill/>
          </a:ln>
        </p:spPr>
        <p:txBody>
          <a:bodyPr anchor="ctr">
            <a:normAutofit/>
          </a:bodyPr>
          <a:lstStyle/>
          <a:p>
            <a:pPr marL="0" indent="0">
              <a:buNone/>
            </a:pPr>
            <a:r>
              <a:rPr lang="en-IN" sz="2400" b="1" dirty="0">
                <a:solidFill>
                  <a:schemeClr val="tx2"/>
                </a:solidFill>
              </a:rPr>
              <a:t>This analysis questions are based on some conditions which are responsible for crashes in city of Chicago.</a:t>
            </a:r>
          </a:p>
          <a:p>
            <a:r>
              <a:rPr lang="en-IN" sz="2400" dirty="0">
                <a:solidFill>
                  <a:schemeClr val="tx2"/>
                </a:solidFill>
              </a:rPr>
              <a:t>What are the areas where maximum number of accidents occurred like North, South, East, or West?</a:t>
            </a:r>
          </a:p>
          <a:p>
            <a:r>
              <a:rPr lang="en-IN" sz="2400" dirty="0">
                <a:solidFill>
                  <a:schemeClr val="tx2"/>
                </a:solidFill>
              </a:rPr>
              <a:t>In which weather condition, lighting conditions, and road conditions most car crashes are commenced?</a:t>
            </a:r>
          </a:p>
          <a:p>
            <a:r>
              <a:rPr lang="en-IN" sz="2400" dirty="0">
                <a:solidFill>
                  <a:schemeClr val="tx2"/>
                </a:solidFill>
              </a:rPr>
              <a:t>Crashes based on the police charges like Crashes charges are over $1500 or below $500 ?</a:t>
            </a:r>
          </a:p>
          <a:p>
            <a:pPr marL="0" indent="0">
              <a:buNone/>
            </a:pPr>
            <a:endParaRPr lang="en-IN" sz="1600" dirty="0">
              <a:solidFill>
                <a:schemeClr val="tx2"/>
              </a:solidFill>
            </a:endParaRPr>
          </a:p>
        </p:txBody>
      </p:sp>
    </p:spTree>
    <p:extLst>
      <p:ext uri="{BB962C8B-B14F-4D97-AF65-F5344CB8AC3E}">
        <p14:creationId xmlns:p14="http://schemas.microsoft.com/office/powerpoint/2010/main" val="415199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F408DD-FB31-A09E-9D33-D4EF9DF00890}"/>
              </a:ext>
            </a:extLst>
          </p:cNvPr>
          <p:cNvSpPr>
            <a:spLocks noGrp="1"/>
          </p:cNvSpPr>
          <p:nvPr>
            <p:ph type="title"/>
          </p:nvPr>
        </p:nvSpPr>
        <p:spPr>
          <a:xfrm>
            <a:off x="804672" y="2053641"/>
            <a:ext cx="3669161" cy="2760098"/>
          </a:xfrm>
        </p:spPr>
        <p:txBody>
          <a:bodyPr>
            <a:normAutofit/>
          </a:bodyPr>
          <a:lstStyle/>
          <a:p>
            <a:r>
              <a:rPr lang="en-IN" sz="4000" b="1" dirty="0">
                <a:solidFill>
                  <a:schemeClr val="tx2"/>
                </a:solidFill>
                <a:latin typeface="+mn-lt"/>
              </a:rPr>
              <a:t>Dataset Description</a:t>
            </a:r>
          </a:p>
        </p:txBody>
      </p:sp>
      <p:sp>
        <p:nvSpPr>
          <p:cNvPr id="3" name="Content Placeholder 2">
            <a:extLst>
              <a:ext uri="{FF2B5EF4-FFF2-40B4-BE49-F238E27FC236}">
                <a16:creationId xmlns:a16="http://schemas.microsoft.com/office/drawing/2014/main" id="{73B8D295-4725-345E-FAE3-A7F5FADA3E02}"/>
              </a:ext>
            </a:extLst>
          </p:cNvPr>
          <p:cNvSpPr>
            <a:spLocks noGrp="1"/>
          </p:cNvSpPr>
          <p:nvPr>
            <p:ph idx="1"/>
          </p:nvPr>
        </p:nvSpPr>
        <p:spPr>
          <a:xfrm>
            <a:off x="6090574" y="741680"/>
            <a:ext cx="5306084" cy="5741395"/>
          </a:xfrm>
          <a:noFill/>
          <a:ln>
            <a:noFill/>
          </a:ln>
        </p:spPr>
        <p:txBody>
          <a:bodyPr anchor="ctr">
            <a:normAutofit fontScale="92500"/>
          </a:bodyPr>
          <a:lstStyle/>
          <a:p>
            <a:r>
              <a:rPr lang="en-US" sz="2400" dirty="0">
                <a:solidFill>
                  <a:schemeClr val="tx2"/>
                </a:solidFill>
              </a:rPr>
              <a:t>The analysis will be based on Chicago car crash dataset obtained from </a:t>
            </a:r>
            <a:r>
              <a:rPr lang="en-US" sz="2400" dirty="0">
                <a:solidFill>
                  <a:schemeClr val="tx2"/>
                </a:solidFill>
                <a:hlinkClick r:id="rId2"/>
              </a:rPr>
              <a:t>https://data.cityofchicago.org/Transportation/Traffic-Crashes-Crashes/85ca-t3if/data</a:t>
            </a:r>
            <a:endParaRPr lang="en-US" sz="2400" dirty="0">
              <a:solidFill>
                <a:schemeClr val="tx2"/>
              </a:solidFill>
            </a:endParaRPr>
          </a:p>
          <a:p>
            <a:r>
              <a:rPr lang="en-IN" sz="2400" dirty="0">
                <a:solidFill>
                  <a:schemeClr val="tx2"/>
                </a:solidFill>
                <a:ea typeface="Calibri" panose="020F0502020204030204" pitchFamily="34" charset="0"/>
                <a:cs typeface="Times New Roman" panose="02020603050405020304" pitchFamily="18" charset="0"/>
              </a:rPr>
              <a:t>As the dataset states, the streets of Chicago has come across car crashes from the year 2016 to 2022. It shows the types of crashes and the injury rate. The reasons behind the crashes can vary from climatic conditions to over speeding. </a:t>
            </a:r>
          </a:p>
          <a:p>
            <a:r>
              <a:rPr lang="en-IN" sz="2400" dirty="0">
                <a:solidFill>
                  <a:schemeClr val="tx2"/>
                </a:solidFill>
                <a:ea typeface="Calibri" panose="020F0502020204030204" pitchFamily="34" charset="0"/>
                <a:cs typeface="Times New Roman" panose="02020603050405020304" pitchFamily="18" charset="0"/>
              </a:rPr>
              <a:t>Most of the crashes are reported to the CPD which is Chicago Police Department. The dataset only includes inter city traffic crashes and not including interstate highway, free ramps and the roads which are above the city boundary.  </a:t>
            </a:r>
          </a:p>
          <a:p>
            <a:pPr marL="0" indent="0">
              <a:buNone/>
            </a:pPr>
            <a:endParaRPr lang="en-US" sz="2400" dirty="0">
              <a:solidFill>
                <a:schemeClr val="tx2"/>
              </a:solidFill>
            </a:endParaRPr>
          </a:p>
          <a:p>
            <a:pPr marL="0" indent="0">
              <a:buNone/>
            </a:pPr>
            <a:endParaRPr lang="en-IN" sz="1800" dirty="0">
              <a:solidFill>
                <a:schemeClr val="tx2"/>
              </a:solidFill>
            </a:endParaRPr>
          </a:p>
        </p:txBody>
      </p:sp>
    </p:spTree>
    <p:extLst>
      <p:ext uri="{BB962C8B-B14F-4D97-AF65-F5344CB8AC3E}">
        <p14:creationId xmlns:p14="http://schemas.microsoft.com/office/powerpoint/2010/main" val="193692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F408DD-FB31-A09E-9D33-D4EF9DF00890}"/>
              </a:ext>
            </a:extLst>
          </p:cNvPr>
          <p:cNvSpPr>
            <a:spLocks noGrp="1"/>
          </p:cNvSpPr>
          <p:nvPr>
            <p:ph type="title"/>
          </p:nvPr>
        </p:nvSpPr>
        <p:spPr>
          <a:xfrm>
            <a:off x="804672" y="2053641"/>
            <a:ext cx="3669161" cy="2760098"/>
          </a:xfrm>
        </p:spPr>
        <p:txBody>
          <a:bodyPr>
            <a:normAutofit/>
          </a:bodyPr>
          <a:lstStyle/>
          <a:p>
            <a:r>
              <a:rPr lang="en-CA" sz="4000" dirty="0">
                <a:latin typeface="+mn-lt"/>
              </a:rPr>
              <a:t>EDA(Exploratory Data Analysis)</a:t>
            </a:r>
            <a:endParaRPr lang="en-IN" sz="4000" dirty="0">
              <a:solidFill>
                <a:schemeClr val="tx2"/>
              </a:solidFill>
              <a:latin typeface="+mn-lt"/>
            </a:endParaRPr>
          </a:p>
        </p:txBody>
      </p:sp>
      <p:sp>
        <p:nvSpPr>
          <p:cNvPr id="3" name="Content Placeholder 2">
            <a:extLst>
              <a:ext uri="{FF2B5EF4-FFF2-40B4-BE49-F238E27FC236}">
                <a16:creationId xmlns:a16="http://schemas.microsoft.com/office/drawing/2014/main" id="{73B8D295-4725-345E-FAE3-A7F5FADA3E02}"/>
              </a:ext>
            </a:extLst>
          </p:cNvPr>
          <p:cNvSpPr>
            <a:spLocks noGrp="1"/>
          </p:cNvSpPr>
          <p:nvPr>
            <p:ph idx="1"/>
          </p:nvPr>
        </p:nvSpPr>
        <p:spPr>
          <a:xfrm>
            <a:off x="6090574" y="948582"/>
            <a:ext cx="5306084" cy="5083917"/>
          </a:xfrm>
          <a:noFill/>
          <a:ln>
            <a:noFill/>
          </a:ln>
        </p:spPr>
        <p:txBody>
          <a:bodyPr anchor="ctr">
            <a:normAutofit/>
          </a:bodyPr>
          <a:lstStyle/>
          <a:p>
            <a:pPr marL="0" indent="0">
              <a:buNone/>
            </a:pPr>
            <a:endParaRPr lang="en-US" sz="2400" dirty="0">
              <a:solidFill>
                <a:schemeClr val="tx2"/>
              </a:solidFill>
            </a:endParaRPr>
          </a:p>
          <a:p>
            <a:pPr marL="0" indent="0">
              <a:buNone/>
            </a:pPr>
            <a:endParaRPr lang="en-IN" sz="1800" dirty="0">
              <a:solidFill>
                <a:schemeClr val="tx2"/>
              </a:solidFill>
            </a:endParaRPr>
          </a:p>
        </p:txBody>
      </p:sp>
      <p:sp>
        <p:nvSpPr>
          <p:cNvPr id="4" name="TextBox 3"/>
          <p:cNvSpPr txBox="1"/>
          <p:nvPr/>
        </p:nvSpPr>
        <p:spPr>
          <a:xfrm>
            <a:off x="7084464" y="1128045"/>
            <a:ext cx="4409629" cy="4524315"/>
          </a:xfrm>
          <a:prstGeom prst="rect">
            <a:avLst/>
          </a:prstGeom>
          <a:noFill/>
        </p:spPr>
        <p:txBody>
          <a:bodyPr wrap="square" rtlCol="0">
            <a:spAutoFit/>
          </a:bodyPr>
          <a:lstStyle/>
          <a:p>
            <a:pPr>
              <a:buFont typeface="+mj-lt"/>
              <a:buAutoNum type="arabicPeriod"/>
            </a:pPr>
            <a:r>
              <a:rPr lang="en-US" sz="2400" dirty="0"/>
              <a:t>In this we define the column names.</a:t>
            </a:r>
          </a:p>
          <a:p>
            <a:pPr marL="457200" indent="-457200">
              <a:buFont typeface="+mj-lt"/>
              <a:buAutoNum type="arabicPeriod"/>
            </a:pPr>
            <a:endParaRPr lang="en-US" sz="2400" dirty="0"/>
          </a:p>
          <a:p>
            <a:pPr>
              <a:buFont typeface="+mj-lt"/>
              <a:buAutoNum type="arabicPeriod"/>
            </a:pPr>
            <a:r>
              <a:rPr lang="en-US" sz="2400" dirty="0"/>
              <a:t>We find the number of Null value in columns.</a:t>
            </a:r>
          </a:p>
          <a:p>
            <a:pPr marL="457200" indent="-457200">
              <a:buFont typeface="+mj-lt"/>
              <a:buAutoNum type="arabicPeriod"/>
            </a:pPr>
            <a:endParaRPr lang="en-US" sz="2400" dirty="0"/>
          </a:p>
          <a:p>
            <a:pPr>
              <a:buFont typeface="+mj-lt"/>
              <a:buAutoNum type="arabicPeriod"/>
            </a:pPr>
            <a:r>
              <a:rPr lang="en-US" sz="2400" dirty="0"/>
              <a:t>Shape of the dataset</a:t>
            </a:r>
          </a:p>
          <a:p>
            <a:pPr marL="457200" indent="-457200">
              <a:buFont typeface="+mj-lt"/>
              <a:buAutoNum type="arabicPeriod"/>
            </a:pPr>
            <a:endParaRPr lang="en-US" sz="2400" dirty="0"/>
          </a:p>
          <a:p>
            <a:pPr>
              <a:buFont typeface="+mj-lt"/>
              <a:buAutoNum type="arabicPeriod"/>
            </a:pPr>
            <a:r>
              <a:rPr lang="en-US" sz="2400" dirty="0"/>
              <a:t>Use describe function to find count, mean, and </a:t>
            </a:r>
            <a:r>
              <a:rPr lang="en-US" sz="2400" dirty="0" err="1"/>
              <a:t>std</a:t>
            </a:r>
            <a:r>
              <a:rPr lang="en-US" sz="2400" dirty="0"/>
              <a:t> of each column.</a:t>
            </a:r>
          </a:p>
          <a:p>
            <a:endParaRPr lang="en-CA" sz="2400" dirty="0"/>
          </a:p>
        </p:txBody>
      </p:sp>
    </p:spTree>
    <p:extLst>
      <p:ext uri="{BB962C8B-B14F-4D97-AF65-F5344CB8AC3E}">
        <p14:creationId xmlns:p14="http://schemas.microsoft.com/office/powerpoint/2010/main" val="207743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F408DD-FB31-A09E-9D33-D4EF9DF00890}"/>
              </a:ext>
            </a:extLst>
          </p:cNvPr>
          <p:cNvSpPr>
            <a:spLocks noGrp="1"/>
          </p:cNvSpPr>
          <p:nvPr>
            <p:ph type="title"/>
          </p:nvPr>
        </p:nvSpPr>
        <p:spPr>
          <a:xfrm>
            <a:off x="804672" y="2053641"/>
            <a:ext cx="3669161" cy="2760098"/>
          </a:xfrm>
        </p:spPr>
        <p:txBody>
          <a:bodyPr>
            <a:normAutofit/>
          </a:bodyPr>
          <a:lstStyle/>
          <a:p>
            <a:r>
              <a:rPr lang="en-IN" sz="4000" b="1" dirty="0">
                <a:solidFill>
                  <a:schemeClr val="tx2"/>
                </a:solidFill>
                <a:latin typeface="+mn-lt"/>
              </a:rPr>
              <a:t>Data Cleaning &amp; Transformation</a:t>
            </a:r>
          </a:p>
        </p:txBody>
      </p:sp>
      <p:sp>
        <p:nvSpPr>
          <p:cNvPr id="3" name="Content Placeholder 2">
            <a:extLst>
              <a:ext uri="{FF2B5EF4-FFF2-40B4-BE49-F238E27FC236}">
                <a16:creationId xmlns:a16="http://schemas.microsoft.com/office/drawing/2014/main" id="{73B8D295-4725-345E-FAE3-A7F5FADA3E02}"/>
              </a:ext>
            </a:extLst>
          </p:cNvPr>
          <p:cNvSpPr>
            <a:spLocks noGrp="1"/>
          </p:cNvSpPr>
          <p:nvPr>
            <p:ph idx="1"/>
          </p:nvPr>
        </p:nvSpPr>
        <p:spPr>
          <a:xfrm>
            <a:off x="6090574" y="801866"/>
            <a:ext cx="5306084" cy="5230634"/>
          </a:xfrm>
          <a:noFill/>
          <a:ln>
            <a:noFill/>
          </a:ln>
        </p:spPr>
        <p:txBody>
          <a:bodyPr anchor="ctr">
            <a:noAutofit/>
          </a:bodyPr>
          <a:lstStyle/>
          <a:p>
            <a:pPr marL="0" indent="0">
              <a:buNone/>
            </a:pPr>
            <a:r>
              <a:rPr lang="en-IN" sz="2400" b="1" dirty="0">
                <a:solidFill>
                  <a:schemeClr val="tx2"/>
                </a:solidFill>
              </a:rPr>
              <a:t>Data Cleaning:</a:t>
            </a:r>
            <a:endParaRPr lang="en-IN" sz="2400" dirty="0">
              <a:solidFill>
                <a:schemeClr val="tx2"/>
              </a:solidFill>
            </a:endParaRPr>
          </a:p>
          <a:p>
            <a:r>
              <a:rPr lang="en-IN" sz="2400" dirty="0">
                <a:solidFill>
                  <a:schemeClr val="tx2"/>
                </a:solidFill>
              </a:rPr>
              <a:t>We removed unwanted columns from data</a:t>
            </a:r>
          </a:p>
          <a:p>
            <a:r>
              <a:rPr lang="en-IN" sz="2400" dirty="0">
                <a:solidFill>
                  <a:schemeClr val="tx2"/>
                </a:solidFill>
              </a:rPr>
              <a:t>Null values are also removed by us</a:t>
            </a:r>
          </a:p>
          <a:p>
            <a:r>
              <a:rPr lang="en-IN" sz="2400" dirty="0">
                <a:solidFill>
                  <a:schemeClr val="tx2"/>
                </a:solidFill>
              </a:rPr>
              <a:t>After that, We removed some particular values from particular column like, from LIGHTING_CONDITIONS we removed value ‘Unknown’ , from REPORT_TYPE we removed value ‘NAN’. </a:t>
            </a:r>
          </a:p>
          <a:p>
            <a:pPr marL="0" indent="0">
              <a:buNone/>
            </a:pPr>
            <a:r>
              <a:rPr lang="en-IN" sz="2400" b="1" dirty="0">
                <a:solidFill>
                  <a:schemeClr val="tx2"/>
                </a:solidFill>
              </a:rPr>
              <a:t>Data Transformation:</a:t>
            </a:r>
          </a:p>
          <a:p>
            <a:r>
              <a:rPr lang="en-IN" sz="2400" dirty="0">
                <a:solidFill>
                  <a:schemeClr val="tx2"/>
                </a:solidFill>
              </a:rPr>
              <a:t>In data transformation we made only one change.</a:t>
            </a:r>
          </a:p>
          <a:p>
            <a:r>
              <a:rPr lang="en-IN" sz="2400" dirty="0">
                <a:solidFill>
                  <a:schemeClr val="tx2"/>
                </a:solidFill>
              </a:rPr>
              <a:t>We created new column Crash_Year from Crash_Date which is provided in data.</a:t>
            </a:r>
          </a:p>
        </p:txBody>
      </p:sp>
    </p:spTree>
    <p:extLst>
      <p:ext uri="{BB962C8B-B14F-4D97-AF65-F5344CB8AC3E}">
        <p14:creationId xmlns:p14="http://schemas.microsoft.com/office/powerpoint/2010/main" val="243650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F408DD-FB31-A09E-9D33-D4EF9DF00890}"/>
              </a:ext>
            </a:extLst>
          </p:cNvPr>
          <p:cNvSpPr>
            <a:spLocks noGrp="1"/>
          </p:cNvSpPr>
          <p:nvPr>
            <p:ph type="title"/>
          </p:nvPr>
        </p:nvSpPr>
        <p:spPr>
          <a:xfrm>
            <a:off x="804672" y="2053641"/>
            <a:ext cx="3669161" cy="2760098"/>
          </a:xfrm>
        </p:spPr>
        <p:txBody>
          <a:bodyPr>
            <a:normAutofit/>
          </a:bodyPr>
          <a:lstStyle/>
          <a:p>
            <a:r>
              <a:rPr lang="en-IN" sz="4000" b="1" dirty="0">
                <a:solidFill>
                  <a:schemeClr val="tx2"/>
                </a:solidFill>
                <a:latin typeface="+mn-lt"/>
              </a:rPr>
              <a:t>Data Cleaning &amp; Transformation</a:t>
            </a:r>
          </a:p>
        </p:txBody>
      </p:sp>
      <p:sp>
        <p:nvSpPr>
          <p:cNvPr id="3" name="Content Placeholder 2">
            <a:extLst>
              <a:ext uri="{FF2B5EF4-FFF2-40B4-BE49-F238E27FC236}">
                <a16:creationId xmlns:a16="http://schemas.microsoft.com/office/drawing/2014/main" id="{73B8D295-4725-345E-FAE3-A7F5FADA3E02}"/>
              </a:ext>
            </a:extLst>
          </p:cNvPr>
          <p:cNvSpPr>
            <a:spLocks noGrp="1"/>
          </p:cNvSpPr>
          <p:nvPr>
            <p:ph idx="1"/>
          </p:nvPr>
        </p:nvSpPr>
        <p:spPr>
          <a:xfrm>
            <a:off x="6090574" y="801866"/>
            <a:ext cx="5306084" cy="5230634"/>
          </a:xfrm>
          <a:noFill/>
          <a:ln>
            <a:noFill/>
          </a:ln>
        </p:spPr>
        <p:txBody>
          <a:bodyPr anchor="ctr">
            <a:noAutofit/>
          </a:bodyPr>
          <a:lstStyle/>
          <a:p>
            <a:pPr marL="0" indent="0">
              <a:buNone/>
            </a:pPr>
            <a:endParaRPr lang="en-IN" sz="2400" dirty="0">
              <a:solidFill>
                <a:schemeClr val="tx2"/>
              </a:solidFill>
            </a:endParaRPr>
          </a:p>
        </p:txBody>
      </p:sp>
    </p:spTree>
    <p:extLst>
      <p:ext uri="{BB962C8B-B14F-4D97-AF65-F5344CB8AC3E}">
        <p14:creationId xmlns:p14="http://schemas.microsoft.com/office/powerpoint/2010/main" val="294941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AC02D97724624DB30456F177DA6ED2" ma:contentTypeVersion="2" ma:contentTypeDescription="Create a new document." ma:contentTypeScope="" ma:versionID="bc43dc1425885f065869bb28203752c1">
  <xsd:schema xmlns:xsd="http://www.w3.org/2001/XMLSchema" xmlns:xs="http://www.w3.org/2001/XMLSchema" xmlns:p="http://schemas.microsoft.com/office/2006/metadata/properties" xmlns:ns3="aa9a88fb-52c6-4886-bb28-32ea0700191b" targetNamespace="http://schemas.microsoft.com/office/2006/metadata/properties" ma:root="true" ma:fieldsID="632c0ef4021492960784bc73f26924d6" ns3:_="">
    <xsd:import namespace="aa9a88fb-52c6-4886-bb28-32ea0700191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9a88fb-52c6-4886-bb28-32ea070019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D8BA2-C85C-4184-A705-C6F038527E7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a9a88fb-52c6-4886-bb28-32ea0700191b"/>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A5BA84D-9B07-4646-A709-8F591503FD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9a88fb-52c6-4886-bb28-32ea070019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AFC55A-487A-4BAC-A8D6-AF46EE2F2C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5315</TotalTime>
  <Words>1281</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Traffic Crashes in Chicago</vt:lpstr>
      <vt:lpstr>Background/ Motivation </vt:lpstr>
      <vt:lpstr>Problem statement </vt:lpstr>
      <vt:lpstr>Project proposal</vt:lpstr>
      <vt:lpstr>Analysis Questions</vt:lpstr>
      <vt:lpstr>Dataset Description</vt:lpstr>
      <vt:lpstr>EDA(Exploratory Data Analysis)</vt:lpstr>
      <vt:lpstr>Data Cleaning &amp; Transformation</vt:lpstr>
      <vt:lpstr>Data Cleaning &amp; Transformation</vt:lpstr>
      <vt:lpstr>Data Analysis  Identify key patterns and insights</vt:lpstr>
      <vt:lpstr> What are the areas where maximum number of accidents occurred like in North, South, East, or West? </vt:lpstr>
      <vt:lpstr> In which weather condition, lighting conditions, and road conditions most car crashes are commenced? </vt:lpstr>
      <vt:lpstr> </vt:lpstr>
      <vt:lpstr> </vt:lpstr>
      <vt:lpstr> Crashes based on the police charges like Crashes charges are over $1500 or below $500 ? </vt:lpstr>
      <vt:lpstr>Conclusions &amp; Recommendations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Arpan Miteshkumar Shah</dc:creator>
  <cp:lastModifiedBy>Arpan Miteshkumar Shah</cp:lastModifiedBy>
  <cp:revision>45</cp:revision>
  <dcterms:created xsi:type="dcterms:W3CDTF">2022-11-11T00:32:20Z</dcterms:created>
  <dcterms:modified xsi:type="dcterms:W3CDTF">2022-12-05T22:29:11Z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0x0101008DAC02D97724624DB30456F177DA6ED2</vt:lpwstr>
  </property>
</Properties>
</file>