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Lst>
  <p:sldIdLst>
    <p:sldId id="256" r:id="rId5"/>
    <p:sldId id="257" r:id="rId6"/>
    <p:sldId id="260" r:id="rId7"/>
    <p:sldId id="259" r:id="rId8"/>
    <p:sldId id="258" r:id="rId9"/>
    <p:sldId id="261" r:id="rId10"/>
    <p:sldId id="262" r:id="rId11"/>
    <p:sldId id="264" r:id="rId12"/>
    <p:sldId id="263"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89584-79C4-F1DF-8650-EB964BF189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876E42-9EA9-A449-E123-1C894F4A93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0D5709-779F-2859-A91B-ABED5E00C9FE}"/>
              </a:ext>
            </a:extLst>
          </p:cNvPr>
          <p:cNvSpPr>
            <a:spLocks noGrp="1"/>
          </p:cNvSpPr>
          <p:nvPr>
            <p:ph type="dt" sz="half" idx="10"/>
          </p:nvPr>
        </p:nvSpPr>
        <p:spPr/>
        <p:txBody>
          <a:bodyPr/>
          <a:lstStyle/>
          <a:p>
            <a:fld id="{82EDB8D0-98ED-4B86-9D5F-E61ADC70144D}" type="datetimeFigureOut">
              <a:rPr lang="en-US" smtClean="0"/>
              <a:t>2/9/2024</a:t>
            </a:fld>
            <a:endParaRPr lang="en-US" dirty="0"/>
          </a:p>
        </p:txBody>
      </p:sp>
      <p:sp>
        <p:nvSpPr>
          <p:cNvPr id="5" name="Footer Placeholder 4">
            <a:extLst>
              <a:ext uri="{FF2B5EF4-FFF2-40B4-BE49-F238E27FC236}">
                <a16:creationId xmlns:a16="http://schemas.microsoft.com/office/drawing/2014/main" id="{3C4F9E2C-C129-427C-8B67-61F83B3FA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7DBA38-689C-E43E-04A4-DD2831C0F260}"/>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457792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EE46-038A-6BCA-BAF2-168F3E5CAB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B19F57-BE87-774C-77F6-D403226621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A13465-D40C-F71A-F4D3-D08C658EE5B5}"/>
              </a:ext>
            </a:extLst>
          </p:cNvPr>
          <p:cNvSpPr>
            <a:spLocks noGrp="1"/>
          </p:cNvSpPr>
          <p:nvPr>
            <p:ph type="dt" sz="half" idx="10"/>
          </p:nvPr>
        </p:nvSpPr>
        <p:spPr/>
        <p:txBody>
          <a:bodyPr/>
          <a:lstStyle/>
          <a:p>
            <a:fld id="{82EDB8D0-98ED-4B86-9D5F-E61ADC70144D}" type="datetimeFigureOut">
              <a:rPr lang="en-US" smtClean="0"/>
              <a:t>2/9/2024</a:t>
            </a:fld>
            <a:endParaRPr lang="en-US"/>
          </a:p>
        </p:txBody>
      </p:sp>
      <p:sp>
        <p:nvSpPr>
          <p:cNvPr id="5" name="Footer Placeholder 4">
            <a:extLst>
              <a:ext uri="{FF2B5EF4-FFF2-40B4-BE49-F238E27FC236}">
                <a16:creationId xmlns:a16="http://schemas.microsoft.com/office/drawing/2014/main" id="{B7CE0336-D8AB-E84D-A11B-CEE72CB0C7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6DC96-E279-56FD-2CAF-673EE1CFCE89}"/>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794293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276D87-989B-8E24-EC08-68677571D7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8A16B1-5BC7-8D83-C4BF-2E71541F75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9B4608-9F7A-1E7E-BCFC-1646A85ABB1C}"/>
              </a:ext>
            </a:extLst>
          </p:cNvPr>
          <p:cNvSpPr>
            <a:spLocks noGrp="1"/>
          </p:cNvSpPr>
          <p:nvPr>
            <p:ph type="dt" sz="half" idx="10"/>
          </p:nvPr>
        </p:nvSpPr>
        <p:spPr/>
        <p:txBody>
          <a:bodyPr/>
          <a:lstStyle/>
          <a:p>
            <a:fld id="{82EDB8D0-98ED-4B86-9D5F-E61ADC70144D}" type="datetimeFigureOut">
              <a:rPr lang="en-US" smtClean="0"/>
              <a:t>2/9/2024</a:t>
            </a:fld>
            <a:endParaRPr lang="en-US"/>
          </a:p>
        </p:txBody>
      </p:sp>
      <p:sp>
        <p:nvSpPr>
          <p:cNvPr id="5" name="Footer Placeholder 4">
            <a:extLst>
              <a:ext uri="{FF2B5EF4-FFF2-40B4-BE49-F238E27FC236}">
                <a16:creationId xmlns:a16="http://schemas.microsoft.com/office/drawing/2014/main" id="{B4C21CA4-7889-78E0-060F-561516C397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0EA82D-9D96-7F25-B25B-29A4A0694DB4}"/>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116282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CFFC-A13E-B80B-7C8A-23FC2FCC73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765A7F-BA6A-AA4C-0D44-329CA3F2C5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107F48-CBDE-3976-736D-6A5F74A1D1D1}"/>
              </a:ext>
            </a:extLst>
          </p:cNvPr>
          <p:cNvSpPr>
            <a:spLocks noGrp="1"/>
          </p:cNvSpPr>
          <p:nvPr>
            <p:ph type="dt" sz="half" idx="10"/>
          </p:nvPr>
        </p:nvSpPr>
        <p:spPr/>
        <p:txBody>
          <a:bodyPr/>
          <a:lstStyle/>
          <a:p>
            <a:fld id="{82EDB8D0-98ED-4B86-9D5F-E61ADC70144D}" type="datetimeFigureOut">
              <a:rPr lang="en-US" smtClean="0"/>
              <a:t>2/9/2024</a:t>
            </a:fld>
            <a:endParaRPr lang="en-US" dirty="0"/>
          </a:p>
        </p:txBody>
      </p:sp>
      <p:sp>
        <p:nvSpPr>
          <p:cNvPr id="5" name="Footer Placeholder 4">
            <a:extLst>
              <a:ext uri="{FF2B5EF4-FFF2-40B4-BE49-F238E27FC236}">
                <a16:creationId xmlns:a16="http://schemas.microsoft.com/office/drawing/2014/main" id="{0179BDE7-5A61-5D9C-AEDF-1C0A6CE768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7B059A-4FD2-5A15-01D9-BCB1A10B85EB}"/>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485883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ADA4A-0ADE-7C2F-2CB5-BA0627BA09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1EBBBF-6B13-3D2F-34D2-256B6CDD45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0D6127-EA61-CCCF-6668-DFA2A838546A}"/>
              </a:ext>
            </a:extLst>
          </p:cNvPr>
          <p:cNvSpPr>
            <a:spLocks noGrp="1"/>
          </p:cNvSpPr>
          <p:nvPr>
            <p:ph type="dt" sz="half" idx="10"/>
          </p:nvPr>
        </p:nvSpPr>
        <p:spPr/>
        <p:txBody>
          <a:bodyPr/>
          <a:lstStyle/>
          <a:p>
            <a:fld id="{82EDB8D0-98ED-4B86-9D5F-E61ADC70144D}" type="datetimeFigureOut">
              <a:rPr lang="en-US" smtClean="0"/>
              <a:t>2/9/2024</a:t>
            </a:fld>
            <a:endParaRPr lang="en-US"/>
          </a:p>
        </p:txBody>
      </p:sp>
      <p:sp>
        <p:nvSpPr>
          <p:cNvPr id="5" name="Footer Placeholder 4">
            <a:extLst>
              <a:ext uri="{FF2B5EF4-FFF2-40B4-BE49-F238E27FC236}">
                <a16:creationId xmlns:a16="http://schemas.microsoft.com/office/drawing/2014/main" id="{E5C3E109-2CAF-C17F-F7D7-8E9F35F899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E0EA53-EC74-3CD6-8BA5-7CA4BC10DFEF}"/>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603511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91EA-90AB-AF0C-F30A-34074D40AF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7427D6-F97A-AC6C-A8B7-C9FC133E78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8AA64C-1C53-7C12-F803-45CF92D662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A79701-8C17-20F3-7536-5298162DF164}"/>
              </a:ext>
            </a:extLst>
          </p:cNvPr>
          <p:cNvSpPr>
            <a:spLocks noGrp="1"/>
          </p:cNvSpPr>
          <p:nvPr>
            <p:ph type="dt" sz="half" idx="10"/>
          </p:nvPr>
        </p:nvSpPr>
        <p:spPr/>
        <p:txBody>
          <a:bodyPr/>
          <a:lstStyle/>
          <a:p>
            <a:fld id="{82EDB8D0-98ED-4B86-9D5F-E61ADC70144D}" type="datetimeFigureOut">
              <a:rPr lang="en-US" smtClean="0"/>
              <a:t>2/9/2024</a:t>
            </a:fld>
            <a:endParaRPr lang="en-US"/>
          </a:p>
        </p:txBody>
      </p:sp>
      <p:sp>
        <p:nvSpPr>
          <p:cNvPr id="6" name="Footer Placeholder 5">
            <a:extLst>
              <a:ext uri="{FF2B5EF4-FFF2-40B4-BE49-F238E27FC236}">
                <a16:creationId xmlns:a16="http://schemas.microsoft.com/office/drawing/2014/main" id="{FBC683E1-FD3B-66A0-5834-5109BCC5C3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3C5273-524D-79C9-6069-9DBF67CEF0F7}"/>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211384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90594-A25C-2E1C-FC9E-081FE9D77F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AB7964-9852-E7FF-3547-114F83FF93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88B9E3-A550-8BB0-FEB6-392EB59A96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419866-B10E-7554-E12F-7C5159B76F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069D79-973C-6725-F9AB-B59A29B571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3F4716-F02D-8549-06A3-E3650FAEB7BB}"/>
              </a:ext>
            </a:extLst>
          </p:cNvPr>
          <p:cNvSpPr>
            <a:spLocks noGrp="1"/>
          </p:cNvSpPr>
          <p:nvPr>
            <p:ph type="dt" sz="half" idx="10"/>
          </p:nvPr>
        </p:nvSpPr>
        <p:spPr/>
        <p:txBody>
          <a:bodyPr/>
          <a:lstStyle/>
          <a:p>
            <a:fld id="{82EDB8D0-98ED-4B86-9D5F-E61ADC70144D}" type="datetimeFigureOut">
              <a:rPr lang="en-US" smtClean="0"/>
              <a:t>2/9/2024</a:t>
            </a:fld>
            <a:endParaRPr lang="en-US"/>
          </a:p>
        </p:txBody>
      </p:sp>
      <p:sp>
        <p:nvSpPr>
          <p:cNvPr id="8" name="Footer Placeholder 7">
            <a:extLst>
              <a:ext uri="{FF2B5EF4-FFF2-40B4-BE49-F238E27FC236}">
                <a16:creationId xmlns:a16="http://schemas.microsoft.com/office/drawing/2014/main" id="{9E5E3060-D7DB-A13A-F6ED-3A830EC08D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18FB8A-C6E7-3276-035C-4748BE67508B}"/>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18476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C9A28-5D4D-9CFC-2D72-BF6AC6953C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0A99C0-E0A1-62B7-3687-8D459A9873FA}"/>
              </a:ext>
            </a:extLst>
          </p:cNvPr>
          <p:cNvSpPr>
            <a:spLocks noGrp="1"/>
          </p:cNvSpPr>
          <p:nvPr>
            <p:ph type="dt" sz="half" idx="10"/>
          </p:nvPr>
        </p:nvSpPr>
        <p:spPr/>
        <p:txBody>
          <a:bodyPr/>
          <a:lstStyle/>
          <a:p>
            <a:fld id="{82EDB8D0-98ED-4B86-9D5F-E61ADC70144D}" type="datetimeFigureOut">
              <a:rPr lang="en-US" smtClean="0"/>
              <a:t>2/9/2024</a:t>
            </a:fld>
            <a:endParaRPr lang="en-US"/>
          </a:p>
        </p:txBody>
      </p:sp>
      <p:sp>
        <p:nvSpPr>
          <p:cNvPr id="4" name="Footer Placeholder 3">
            <a:extLst>
              <a:ext uri="{FF2B5EF4-FFF2-40B4-BE49-F238E27FC236}">
                <a16:creationId xmlns:a16="http://schemas.microsoft.com/office/drawing/2014/main" id="{88B9916B-6582-D383-FA5A-21AEBDFCF1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35C798-115F-2F27-FB7C-A57BF3762FB6}"/>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195519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6C4BC3-94D7-E13A-E66C-3DBA7180D5BD}"/>
              </a:ext>
            </a:extLst>
          </p:cNvPr>
          <p:cNvSpPr>
            <a:spLocks noGrp="1"/>
          </p:cNvSpPr>
          <p:nvPr>
            <p:ph type="dt" sz="half" idx="10"/>
          </p:nvPr>
        </p:nvSpPr>
        <p:spPr/>
        <p:txBody>
          <a:bodyPr/>
          <a:lstStyle/>
          <a:p>
            <a:fld id="{82EDB8D0-98ED-4B86-9D5F-E61ADC70144D}" type="datetimeFigureOut">
              <a:rPr lang="en-US" smtClean="0"/>
              <a:t>2/9/2024</a:t>
            </a:fld>
            <a:endParaRPr lang="en-US"/>
          </a:p>
        </p:txBody>
      </p:sp>
      <p:sp>
        <p:nvSpPr>
          <p:cNvPr id="3" name="Footer Placeholder 2">
            <a:extLst>
              <a:ext uri="{FF2B5EF4-FFF2-40B4-BE49-F238E27FC236}">
                <a16:creationId xmlns:a16="http://schemas.microsoft.com/office/drawing/2014/main" id="{FD8A49C5-1D99-13C4-0939-982F9A4470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A6F250-3D07-259D-81EB-34CD8445FC79}"/>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550963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BD653-5DC5-77F5-9DEA-27875B4853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7BA86C-012F-D8E1-A9D5-9FEC09DFF5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19DAE8-3849-1222-AE07-FF96E95574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1ADB61-B4BD-5CAF-439A-6A048C1A3AA7}"/>
              </a:ext>
            </a:extLst>
          </p:cNvPr>
          <p:cNvSpPr>
            <a:spLocks noGrp="1"/>
          </p:cNvSpPr>
          <p:nvPr>
            <p:ph type="dt" sz="half" idx="10"/>
          </p:nvPr>
        </p:nvSpPr>
        <p:spPr/>
        <p:txBody>
          <a:bodyPr/>
          <a:lstStyle/>
          <a:p>
            <a:fld id="{82EDB8D0-98ED-4B86-9D5F-E61ADC70144D}" type="datetimeFigureOut">
              <a:rPr lang="en-US" smtClean="0"/>
              <a:t>2/9/2024</a:t>
            </a:fld>
            <a:endParaRPr lang="en-US"/>
          </a:p>
        </p:txBody>
      </p:sp>
      <p:sp>
        <p:nvSpPr>
          <p:cNvPr id="6" name="Footer Placeholder 5">
            <a:extLst>
              <a:ext uri="{FF2B5EF4-FFF2-40B4-BE49-F238E27FC236}">
                <a16:creationId xmlns:a16="http://schemas.microsoft.com/office/drawing/2014/main" id="{75E24A12-17D9-17A2-951F-3F8B2357A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A0C281-A802-1A80-B62B-A6D906E2CF17}"/>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618899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72E9D-EDED-1D84-688E-5823598BAB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261FAB-155C-D3E5-0AC2-7190157183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2C7731-DC35-E061-260F-D7CB698B89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ED38B7-9B79-6CBE-195D-E65D14E39156}"/>
              </a:ext>
            </a:extLst>
          </p:cNvPr>
          <p:cNvSpPr>
            <a:spLocks noGrp="1"/>
          </p:cNvSpPr>
          <p:nvPr>
            <p:ph type="dt" sz="half" idx="10"/>
          </p:nvPr>
        </p:nvSpPr>
        <p:spPr/>
        <p:txBody>
          <a:bodyPr/>
          <a:lstStyle/>
          <a:p>
            <a:fld id="{82EDB8D0-98ED-4B86-9D5F-E61ADC70144D}" type="datetimeFigureOut">
              <a:rPr lang="en-US" smtClean="0"/>
              <a:t>2/9/2024</a:t>
            </a:fld>
            <a:endParaRPr lang="en-US"/>
          </a:p>
        </p:txBody>
      </p:sp>
      <p:sp>
        <p:nvSpPr>
          <p:cNvPr id="6" name="Footer Placeholder 5">
            <a:extLst>
              <a:ext uri="{FF2B5EF4-FFF2-40B4-BE49-F238E27FC236}">
                <a16:creationId xmlns:a16="http://schemas.microsoft.com/office/drawing/2014/main" id="{2AB1165A-598A-745E-01DD-91FB4E9687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58553F-5CF0-77AC-DE61-F1A63E459B29}"/>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378792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70C0">
                <a:lumMod val="72000"/>
                <a:lumOff val="28000"/>
              </a:srgb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8D0641-67E4-7C9D-1B51-48534B18FA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54E050-2B5B-ABB1-2FB7-C71EBD6AC2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465A22-C89A-AC31-4A8D-5E14110593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DB8D0-98ED-4B86-9D5F-E61ADC70144D}" type="datetimeFigureOut">
              <a:rPr lang="en-US" smtClean="0"/>
              <a:pPr/>
              <a:t>2/9/2024</a:t>
            </a:fld>
            <a:endParaRPr lang="en-US" dirty="0"/>
          </a:p>
        </p:txBody>
      </p:sp>
      <p:sp>
        <p:nvSpPr>
          <p:cNvPr id="5" name="Footer Placeholder 4">
            <a:extLst>
              <a:ext uri="{FF2B5EF4-FFF2-40B4-BE49-F238E27FC236}">
                <a16:creationId xmlns:a16="http://schemas.microsoft.com/office/drawing/2014/main" id="{BA42F470-84CF-1AF2-E916-D44A18503B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74F89E-FA33-8772-5710-CB0C747BA8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82591420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sqlservertutorial.net/sql-server-sample-databas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0203D-76BE-F416-F149-279E760D6F36}"/>
              </a:ext>
            </a:extLst>
          </p:cNvPr>
          <p:cNvSpPr>
            <a:spLocks noGrp="1"/>
          </p:cNvSpPr>
          <p:nvPr>
            <p:ph type="ctrTitle"/>
          </p:nvPr>
        </p:nvSpPr>
        <p:spPr>
          <a:xfrm>
            <a:off x="640080" y="325369"/>
            <a:ext cx="4368602" cy="1956841"/>
          </a:xfrm>
        </p:spPr>
        <p:txBody>
          <a:bodyPr vert="horz" lIns="91440" tIns="45720" rIns="91440" bIns="45720" rtlCol="0" anchor="b">
            <a:normAutofit/>
          </a:bodyPr>
          <a:lstStyle/>
          <a:p>
            <a:pPr algn="l"/>
            <a:r>
              <a:rPr lang="en-US" sz="5000" b="1" dirty="0"/>
              <a:t>Bike Store Sales Data Analysis</a:t>
            </a:r>
          </a:p>
        </p:txBody>
      </p:sp>
      <p:sp>
        <p:nvSpPr>
          <p:cNvPr id="3" name="Subtitle 2">
            <a:extLst>
              <a:ext uri="{FF2B5EF4-FFF2-40B4-BE49-F238E27FC236}">
                <a16:creationId xmlns:a16="http://schemas.microsoft.com/office/drawing/2014/main" id="{01E0577A-BD16-9E18-5782-BAC9F817FEB3}"/>
              </a:ext>
            </a:extLst>
          </p:cNvPr>
          <p:cNvSpPr>
            <a:spLocks noGrp="1"/>
          </p:cNvSpPr>
          <p:nvPr>
            <p:ph type="subTitle" idx="1"/>
          </p:nvPr>
        </p:nvSpPr>
        <p:spPr>
          <a:xfrm>
            <a:off x="0" y="5908237"/>
            <a:ext cx="4243589" cy="949763"/>
          </a:xfrm>
        </p:spPr>
        <p:txBody>
          <a:bodyPr vert="horz" lIns="91440" tIns="45720" rIns="91440" bIns="45720" rtlCol="0">
            <a:normAutofit/>
          </a:bodyPr>
          <a:lstStyle/>
          <a:p>
            <a:pPr algn="l"/>
            <a:r>
              <a:rPr lang="en-US" sz="1600" b="1" dirty="0"/>
              <a:t>Prepared By:</a:t>
            </a:r>
          </a:p>
          <a:p>
            <a:pPr algn="l"/>
            <a:r>
              <a:rPr lang="en-US" b="1" dirty="0"/>
              <a:t>Arpan Shah</a:t>
            </a:r>
          </a:p>
        </p:txBody>
      </p:sp>
      <p:pic>
        <p:nvPicPr>
          <p:cNvPr id="5" name="Picture 4" descr="A group of toy cars&#10;&#10;Description automatically generated with low confidence">
            <a:extLst>
              <a:ext uri="{FF2B5EF4-FFF2-40B4-BE49-F238E27FC236}">
                <a16:creationId xmlns:a16="http://schemas.microsoft.com/office/drawing/2014/main" id="{30756415-1E62-BAD9-A14C-A056EDC9BDB2}"/>
              </a:ext>
            </a:extLst>
          </p:cNvPr>
          <p:cNvPicPr>
            <a:picLocks noChangeAspect="1"/>
          </p:cNvPicPr>
          <p:nvPr/>
        </p:nvPicPr>
        <p:blipFill rotWithShape="1">
          <a:blip r:embed="rId2">
            <a:extLst>
              <a:ext uri="{28A0092B-C50C-407E-A947-70E740481C1C}">
                <a14:useLocalDpi xmlns:a14="http://schemas.microsoft.com/office/drawing/2010/main" val="0"/>
              </a:ext>
            </a:extLst>
          </a:blip>
          <a:srcRect l="7371" r="1740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69307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4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241E26-9A53-D843-7C56-8D3ABBF34DF6}"/>
              </a:ext>
            </a:extLst>
          </p:cNvPr>
          <p:cNvSpPr>
            <a:spLocks noGrp="1"/>
          </p:cNvSpPr>
          <p:nvPr>
            <p:ph type="title"/>
          </p:nvPr>
        </p:nvSpPr>
        <p:spPr>
          <a:xfrm>
            <a:off x="838201" y="365125"/>
            <a:ext cx="5251316" cy="1807305"/>
          </a:xfrm>
        </p:spPr>
        <p:txBody>
          <a:bodyPr>
            <a:normAutofit/>
          </a:bodyPr>
          <a:lstStyle/>
          <a:p>
            <a:pPr marL="0" marR="0">
              <a:spcBef>
                <a:spcPts val="0"/>
              </a:spcBef>
              <a:spcAft>
                <a:spcPts val="800"/>
              </a:spcAft>
            </a:pPr>
            <a:r>
              <a:rPr lang="en-CA" b="1" kern="100">
                <a:effectLst/>
                <a:latin typeface="Calibri" panose="020F0502020204030204" pitchFamily="34" charset="0"/>
                <a:ea typeface="Calibri" panose="020F0502020204030204" pitchFamily="34" charset="0"/>
                <a:cs typeface="Times New Roman" panose="02020603050405020304" pitchFamily="18" charset="0"/>
              </a:rPr>
              <a:t>Most challenging part of the project:</a:t>
            </a:r>
            <a:endParaRPr lang="en-US" b="1"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A930107-3FCC-8945-F819-FC7759EBDEC2}"/>
              </a:ext>
            </a:extLst>
          </p:cNvPr>
          <p:cNvSpPr>
            <a:spLocks noGrp="1"/>
          </p:cNvSpPr>
          <p:nvPr>
            <p:ph idx="1"/>
          </p:nvPr>
        </p:nvSpPr>
        <p:spPr>
          <a:xfrm>
            <a:off x="523876" y="2257425"/>
            <a:ext cx="4933946" cy="3919538"/>
          </a:xfrm>
        </p:spPr>
        <p:txBody>
          <a:bodyPr>
            <a:normAutofit/>
          </a:bodyPr>
          <a:lstStyle/>
          <a:p>
            <a:pPr marL="342900" marR="0" lvl="0" indent="-342900">
              <a:spcBef>
                <a:spcPts val="0"/>
              </a:spcBef>
              <a:spcAft>
                <a:spcPts val="0"/>
              </a:spcAft>
              <a:buFont typeface="Symbol" panose="05050102010706020507" pitchFamily="18" charset="2"/>
              <a:buChar char=""/>
            </a:pPr>
            <a:r>
              <a:rPr lang="en-CA" sz="1600" kern="100" dirty="0">
                <a:effectLst/>
                <a:latin typeface="Calibri" panose="020F0502020204030204" pitchFamily="34" charset="0"/>
                <a:ea typeface="Calibri" panose="020F0502020204030204" pitchFamily="34" charset="0"/>
                <a:cs typeface="Times New Roman" panose="02020603050405020304" pitchFamily="18" charset="0"/>
              </a:rPr>
              <a:t>The most challenging part of this project </a:t>
            </a:r>
            <a:r>
              <a:rPr lang="en-CA" sz="1600" kern="100" dirty="0">
                <a:latin typeface="Calibri" panose="020F0502020204030204" pitchFamily="34" charset="0"/>
                <a:ea typeface="Calibri" panose="020F0502020204030204" pitchFamily="34" charset="0"/>
                <a:cs typeface="Times New Roman" panose="02020603050405020304" pitchFamily="18" charset="0"/>
              </a:rPr>
              <a:t>was</a:t>
            </a:r>
            <a:r>
              <a:rPr lang="en-CA" sz="1600" kern="100" dirty="0">
                <a:effectLst/>
                <a:latin typeface="Calibri" panose="020F0502020204030204" pitchFamily="34" charset="0"/>
                <a:ea typeface="Calibri" panose="020F0502020204030204" pitchFamily="34" charset="0"/>
                <a:cs typeface="Times New Roman" panose="02020603050405020304" pitchFamily="18" charset="0"/>
              </a:rPr>
              <a:t> finding the dataset that fulfilled our requirements.</a:t>
            </a:r>
          </a:p>
          <a:p>
            <a:pPr marL="0" marR="0" lvl="0" indent="0">
              <a:spcBef>
                <a:spcPts val="0"/>
              </a:spcBef>
              <a:spcAft>
                <a:spcPts val="0"/>
              </a:spcAft>
              <a:buNone/>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CA" sz="1600" kern="100" dirty="0">
                <a:effectLst/>
                <a:latin typeface="Calibri" panose="020F0502020204030204" pitchFamily="34" charset="0"/>
                <a:ea typeface="Calibri" panose="020F0502020204030204" pitchFamily="34" charset="0"/>
                <a:cs typeface="Times New Roman" panose="02020603050405020304" pitchFamily="18" charset="0"/>
              </a:rPr>
              <a:t>After searching for long, we </a:t>
            </a:r>
            <a:r>
              <a:rPr lang="en-CA" sz="1600" kern="100" dirty="0">
                <a:latin typeface="Calibri" panose="020F0502020204030204" pitchFamily="34" charset="0"/>
                <a:ea typeface="Calibri" panose="020F0502020204030204" pitchFamily="34" charset="0"/>
                <a:cs typeface="Times New Roman" panose="02020603050405020304" pitchFamily="18" charset="0"/>
              </a:rPr>
              <a:t>found</a:t>
            </a:r>
            <a:r>
              <a:rPr lang="en-CA" sz="1600" kern="100" dirty="0">
                <a:effectLst/>
                <a:latin typeface="Calibri" panose="020F0502020204030204" pitchFamily="34" charset="0"/>
                <a:ea typeface="Calibri" panose="020F0502020204030204" pitchFamily="34" charset="0"/>
                <a:cs typeface="Times New Roman" panose="02020603050405020304" pitchFamily="18" charset="0"/>
              </a:rPr>
              <a:t> a dataset of music store.</a:t>
            </a:r>
          </a:p>
          <a:p>
            <a:pPr marL="0" marR="0" lvl="0" indent="0">
              <a:spcBef>
                <a:spcPts val="0"/>
              </a:spcBef>
              <a:spcAft>
                <a:spcPts val="0"/>
              </a:spcAft>
              <a:buNone/>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CA" sz="1600" kern="100" dirty="0">
                <a:effectLst/>
                <a:latin typeface="Calibri" panose="020F0502020204030204" pitchFamily="34" charset="0"/>
                <a:ea typeface="Calibri" panose="020F0502020204030204" pitchFamily="34" charset="0"/>
                <a:cs typeface="Times New Roman" panose="02020603050405020304" pitchFamily="18" charset="0"/>
              </a:rPr>
              <a:t>At that time, we thought this dataset was perfect for our project. So, we performed data cleaning, created multiple tables in MS SQL server and run some queries but those queries were not giving us appropriate results.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CA" sz="1600" kern="100" dirty="0">
                <a:effectLst/>
                <a:latin typeface="Calibri" panose="020F0502020204030204" pitchFamily="34" charset="0"/>
                <a:ea typeface="Calibri" panose="020F0502020204030204" pitchFamily="34" charset="0"/>
                <a:cs typeface="Times New Roman" panose="02020603050405020304" pitchFamily="18" charset="0"/>
              </a:rPr>
              <a:t>At the end, we decided to change and look for another dataset. </a:t>
            </a:r>
          </a:p>
          <a:p>
            <a:pPr marL="0" marR="0" lvl="0" indent="0">
              <a:spcBef>
                <a:spcPts val="0"/>
              </a:spcBef>
              <a:spcAft>
                <a:spcPts val="0"/>
              </a:spcAft>
              <a:buNone/>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800"/>
              </a:spcAft>
              <a:buFont typeface="Symbol" panose="05050102010706020507" pitchFamily="18" charset="2"/>
              <a:buChar char=""/>
            </a:pPr>
            <a:r>
              <a:rPr lang="en-CA" sz="1600" kern="100" dirty="0">
                <a:effectLst/>
                <a:latin typeface="Calibri" panose="020F0502020204030204" pitchFamily="34" charset="0"/>
                <a:ea typeface="Calibri" panose="020F0502020204030204" pitchFamily="34" charset="0"/>
                <a:cs typeface="Times New Roman" panose="02020603050405020304" pitchFamily="18" charset="0"/>
              </a:rPr>
              <a:t>Finally, afte</a:t>
            </a:r>
            <a:r>
              <a:rPr lang="en-CA" sz="1600" kern="100" dirty="0">
                <a:latin typeface="Calibri" panose="020F0502020204030204" pitchFamily="34" charset="0"/>
                <a:ea typeface="Calibri" panose="020F0502020204030204" pitchFamily="34" charset="0"/>
                <a:cs typeface="Times New Roman" panose="02020603050405020304" pitchFamily="18" charset="0"/>
              </a:rPr>
              <a:t>r </a:t>
            </a:r>
            <a:r>
              <a:rPr lang="en-CA" sz="1600" kern="100" dirty="0">
                <a:effectLst/>
                <a:latin typeface="Calibri" panose="020F0502020204030204" pitchFamily="34" charset="0"/>
                <a:ea typeface="Calibri" panose="020F0502020204030204" pitchFamily="34" charset="0"/>
                <a:cs typeface="Times New Roman" panose="02020603050405020304" pitchFamily="18" charset="0"/>
              </a:rPr>
              <a:t>we got a dataset about bike store that gave us the desired results. </a:t>
            </a:r>
            <a:endParaRPr lang="en-US" sz="1600" dirty="0"/>
          </a:p>
        </p:txBody>
      </p:sp>
      <p:pic>
        <p:nvPicPr>
          <p:cNvPr id="16" name="Picture 4" descr="Light bulb on yellow background with sketched light beams and cord">
            <a:extLst>
              <a:ext uri="{FF2B5EF4-FFF2-40B4-BE49-F238E27FC236}">
                <a16:creationId xmlns:a16="http://schemas.microsoft.com/office/drawing/2014/main" id="{7FC0639D-EA35-37AA-CB94-0A4D6E95F6EC}"/>
              </a:ext>
            </a:extLst>
          </p:cNvPr>
          <p:cNvPicPr>
            <a:picLocks noChangeAspect="1"/>
          </p:cNvPicPr>
          <p:nvPr/>
        </p:nvPicPr>
        <p:blipFill rotWithShape="1">
          <a:blip r:embed="rId2"/>
          <a:srcRect l="45689" r="839"/>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033766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3">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0C3386-FF3F-9DA3-28BD-2A231BFD4923}"/>
              </a:ext>
            </a:extLst>
          </p:cNvPr>
          <p:cNvSpPr>
            <a:spLocks noGrp="1"/>
          </p:cNvSpPr>
          <p:nvPr>
            <p:ph type="title"/>
          </p:nvPr>
        </p:nvSpPr>
        <p:spPr>
          <a:xfrm>
            <a:off x="838201" y="365125"/>
            <a:ext cx="5251316" cy="1807305"/>
          </a:xfrm>
        </p:spPr>
        <p:txBody>
          <a:bodyPr>
            <a:normAutofit/>
          </a:bodyPr>
          <a:lstStyle/>
          <a:p>
            <a:r>
              <a:rPr lang="en-CA" sz="4100" b="1" kern="100">
                <a:effectLst/>
                <a:latin typeface="Calibri" panose="020F0502020204030204" pitchFamily="34" charset="0"/>
                <a:ea typeface="Calibri" panose="020F0502020204030204" pitchFamily="34" charset="0"/>
                <a:cs typeface="Times New Roman" panose="02020603050405020304" pitchFamily="18" charset="0"/>
              </a:rPr>
              <a:t>Memorable moments during the project:</a:t>
            </a:r>
            <a:br>
              <a:rPr lang="en-US" sz="4100" b="1" kern="100">
                <a:effectLst/>
                <a:latin typeface="Calibri" panose="020F0502020204030204" pitchFamily="34" charset="0"/>
                <a:ea typeface="Calibri" panose="020F0502020204030204" pitchFamily="34" charset="0"/>
                <a:cs typeface="Times New Roman" panose="02020603050405020304" pitchFamily="18" charset="0"/>
              </a:rPr>
            </a:br>
            <a:endParaRPr lang="en-US" sz="4100" b="1"/>
          </a:p>
        </p:txBody>
      </p:sp>
      <p:sp>
        <p:nvSpPr>
          <p:cNvPr id="3" name="Content Placeholder 2">
            <a:extLst>
              <a:ext uri="{FF2B5EF4-FFF2-40B4-BE49-F238E27FC236}">
                <a16:creationId xmlns:a16="http://schemas.microsoft.com/office/drawing/2014/main" id="{812110B1-BFA8-76D2-B9B0-95148074F8AB}"/>
              </a:ext>
            </a:extLst>
          </p:cNvPr>
          <p:cNvSpPr>
            <a:spLocks noGrp="1"/>
          </p:cNvSpPr>
          <p:nvPr>
            <p:ph idx="1"/>
          </p:nvPr>
        </p:nvSpPr>
        <p:spPr>
          <a:xfrm>
            <a:off x="838200" y="2333297"/>
            <a:ext cx="4619621" cy="3843666"/>
          </a:xfrm>
        </p:spPr>
        <p:txBody>
          <a:bodyPr>
            <a:normAutofit/>
          </a:bodyPr>
          <a:lstStyle/>
          <a:p>
            <a:pPr marL="342900" marR="0" lvl="0" indent="-342900">
              <a:spcBef>
                <a:spcPts val="0"/>
              </a:spcBef>
              <a:spcAft>
                <a:spcPts val="0"/>
              </a:spcAft>
              <a:buFont typeface="Symbol" panose="05050102010706020507" pitchFamily="18" charset="2"/>
              <a:buChar char=""/>
            </a:pPr>
            <a:r>
              <a:rPr lang="en-CA" sz="1700" kern="100">
                <a:effectLst/>
                <a:latin typeface="Calibri" panose="020F0502020204030204" pitchFamily="34" charset="0"/>
                <a:ea typeface="Calibri" panose="020F0502020204030204" pitchFamily="34" charset="0"/>
                <a:cs typeface="Times New Roman" panose="02020603050405020304" pitchFamily="18" charset="0"/>
              </a:rPr>
              <a:t>Handle the challenges well by group members.</a:t>
            </a:r>
          </a:p>
          <a:p>
            <a:pPr marL="0" marR="0" lvl="0" indent="0">
              <a:spcBef>
                <a:spcPts val="0"/>
              </a:spcBef>
              <a:spcAft>
                <a:spcPts val="0"/>
              </a:spcAft>
              <a:buNone/>
            </a:pPr>
            <a:endParaRPr lang="en-US" sz="17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CA" sz="1700" kern="100">
                <a:effectLst/>
                <a:latin typeface="Calibri" panose="020F0502020204030204" pitchFamily="34" charset="0"/>
                <a:ea typeface="Calibri" panose="020F0502020204030204" pitchFamily="34" charset="0"/>
                <a:cs typeface="Times New Roman" panose="02020603050405020304" pitchFamily="18" charset="0"/>
              </a:rPr>
              <a:t>Every week, we collaborated with all group members to discuss regarding the project and solve difficulties together while we worked on project.</a:t>
            </a:r>
          </a:p>
          <a:p>
            <a:pPr marL="0" marR="0" lvl="0" indent="0">
              <a:spcBef>
                <a:spcPts val="0"/>
              </a:spcBef>
              <a:spcAft>
                <a:spcPts val="0"/>
              </a:spcAft>
              <a:buNone/>
            </a:pPr>
            <a:endParaRPr lang="en-US" sz="17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CA" sz="1700" kern="100">
                <a:effectLst/>
                <a:latin typeface="Calibri" panose="020F0502020204030204" pitchFamily="34" charset="0"/>
                <a:ea typeface="Calibri" panose="020F0502020204030204" pitchFamily="34" charset="0"/>
                <a:cs typeface="Times New Roman" panose="02020603050405020304" pitchFamily="18" charset="0"/>
              </a:rPr>
              <a:t>We were so happy after solving every problem that we faced in the project.</a:t>
            </a:r>
          </a:p>
          <a:p>
            <a:pPr marL="0" marR="0" lvl="0" indent="0">
              <a:spcBef>
                <a:spcPts val="0"/>
              </a:spcBef>
              <a:spcAft>
                <a:spcPts val="0"/>
              </a:spcAft>
              <a:buNone/>
            </a:pPr>
            <a:endParaRPr lang="en-US" sz="17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800"/>
              </a:spcAft>
              <a:buFont typeface="Symbol" panose="05050102010706020507" pitchFamily="18" charset="2"/>
              <a:buChar char=""/>
            </a:pPr>
            <a:r>
              <a:rPr lang="en-CA" sz="1700" kern="100">
                <a:effectLst/>
                <a:latin typeface="Calibri" panose="020F0502020204030204" pitchFamily="34" charset="0"/>
                <a:ea typeface="Calibri" panose="020F0502020204030204" pitchFamily="34" charset="0"/>
                <a:cs typeface="Times New Roman" panose="02020603050405020304" pitchFamily="18" charset="0"/>
              </a:rPr>
              <a:t>After overcoming every challenge, we are finally here to present this project and showcasing our skills. So, this is our memorable moments of the project.</a:t>
            </a:r>
            <a:endParaRPr lang="en-US" sz="17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sz="1700"/>
          </a:p>
        </p:txBody>
      </p:sp>
      <p:pic>
        <p:nvPicPr>
          <p:cNvPr id="5" name="Picture 4" descr="Large skydiving group mid-air">
            <a:extLst>
              <a:ext uri="{FF2B5EF4-FFF2-40B4-BE49-F238E27FC236}">
                <a16:creationId xmlns:a16="http://schemas.microsoft.com/office/drawing/2014/main" id="{A3379D19-0E1D-07D8-FF65-EAA2F31DE9EA}"/>
              </a:ext>
            </a:extLst>
          </p:cNvPr>
          <p:cNvPicPr>
            <a:picLocks noChangeAspect="1"/>
          </p:cNvPicPr>
          <p:nvPr/>
        </p:nvPicPr>
        <p:blipFill rotWithShape="1">
          <a:blip r:embed="rId2"/>
          <a:srcRect l="21590" r="2059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637573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E70372AA-12E1-4094-B31A-1B0F57FC3E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530BAF42-CCEE-8D54-800E-27A694218717}"/>
              </a:ext>
            </a:extLst>
          </p:cNvPr>
          <p:cNvPicPr>
            <a:picLocks noGrp="1" noChangeAspect="1"/>
          </p:cNvPicPr>
          <p:nvPr>
            <p:ph idx="1"/>
          </p:nvPr>
        </p:nvPicPr>
        <p:blipFill rotWithShape="1">
          <a:blip r:embed="rId2"/>
          <a:srcRect t="25000"/>
          <a:stretch/>
        </p:blipFill>
        <p:spPr>
          <a:xfrm>
            <a:off x="-3048" y="-49000"/>
            <a:ext cx="12191999" cy="6907000"/>
          </a:xfrm>
          <a:prstGeom prst="rect">
            <a:avLst/>
          </a:prstGeom>
        </p:spPr>
      </p:pic>
      <p:sp>
        <p:nvSpPr>
          <p:cNvPr id="48" name="Rectangle 47">
            <a:extLst>
              <a:ext uri="{FF2B5EF4-FFF2-40B4-BE49-F238E27FC236}">
                <a16:creationId xmlns:a16="http://schemas.microsoft.com/office/drawing/2014/main" id="{AA61CCAC-6875-474C-8E9E-F57ABF078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7" y="-2346"/>
            <a:ext cx="12191999" cy="2155484"/>
          </a:xfrm>
          <a:prstGeom prst="rect">
            <a:avLst/>
          </a:prstGeom>
          <a:gradFill flip="none" rotWithShape="1">
            <a:gsLst>
              <a:gs pos="59000">
                <a:srgbClr val="000000">
                  <a:alpha val="30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5683D043-25BB-4AC9-8130-64117967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534655"/>
            <a:ext cx="12191999" cy="3323345"/>
          </a:xfrm>
          <a:prstGeom prst="rect">
            <a:avLst/>
          </a:prstGeom>
          <a:gradFill flip="none" rotWithShape="1">
            <a:gsLst>
              <a:gs pos="57000">
                <a:srgbClr val="000000">
                  <a:alpha val="30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54E6F53-BCCB-ABD4-6E61-40509DE997CC}"/>
              </a:ext>
            </a:extLst>
          </p:cNvPr>
          <p:cNvSpPr txBox="1"/>
          <p:nvPr/>
        </p:nvSpPr>
        <p:spPr>
          <a:xfrm>
            <a:off x="321733" y="2306963"/>
            <a:ext cx="10672316" cy="367025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200">
                <a:solidFill>
                  <a:srgbClr val="FFFFFF"/>
                </a:solidFill>
                <a:latin typeface="+mj-lt"/>
                <a:ea typeface="+mj-ea"/>
                <a:cs typeface="+mj-cs"/>
              </a:rPr>
              <a:t>Thank You!</a:t>
            </a:r>
            <a:endParaRPr lang="en-US" sz="5200" dirty="0">
              <a:solidFill>
                <a:srgbClr val="FFFFFF"/>
              </a:solidFill>
              <a:latin typeface="+mj-lt"/>
              <a:ea typeface="+mj-ea"/>
              <a:cs typeface="+mj-cs"/>
            </a:endParaRPr>
          </a:p>
        </p:txBody>
      </p:sp>
    </p:spTree>
    <p:extLst>
      <p:ext uri="{BB962C8B-B14F-4D97-AF65-F5344CB8AC3E}">
        <p14:creationId xmlns:p14="http://schemas.microsoft.com/office/powerpoint/2010/main" val="2663464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C8FB13-3DF1-052D-6F65-53501657D149}"/>
              </a:ext>
            </a:extLst>
          </p:cNvPr>
          <p:cNvSpPr>
            <a:spLocks noGrp="1"/>
          </p:cNvSpPr>
          <p:nvPr>
            <p:ph type="title"/>
          </p:nvPr>
        </p:nvSpPr>
        <p:spPr>
          <a:xfrm>
            <a:off x="522352" y="1"/>
            <a:ext cx="5251316" cy="1652260"/>
          </a:xfrm>
        </p:spPr>
        <p:txBody>
          <a:bodyPr>
            <a:normAutofit/>
          </a:bodyPr>
          <a:lstStyle/>
          <a:p>
            <a:r>
              <a:rPr lang="en-US" b="1" dirty="0"/>
              <a:t>Business Story</a:t>
            </a:r>
          </a:p>
        </p:txBody>
      </p:sp>
      <p:sp>
        <p:nvSpPr>
          <p:cNvPr id="3" name="Content Placeholder 2">
            <a:extLst>
              <a:ext uri="{FF2B5EF4-FFF2-40B4-BE49-F238E27FC236}">
                <a16:creationId xmlns:a16="http://schemas.microsoft.com/office/drawing/2014/main" id="{7D45B8AF-CABF-B17E-7555-9BD36CCE404B}"/>
              </a:ext>
            </a:extLst>
          </p:cNvPr>
          <p:cNvSpPr>
            <a:spLocks noGrp="1"/>
          </p:cNvSpPr>
          <p:nvPr>
            <p:ph idx="1"/>
          </p:nvPr>
        </p:nvSpPr>
        <p:spPr>
          <a:xfrm>
            <a:off x="578953" y="1235495"/>
            <a:ext cx="5515523" cy="5237922"/>
          </a:xfrm>
        </p:spPr>
        <p:txBody>
          <a:bodyPr>
            <a:normAutofit fontScale="92500" lnSpcReduction="10000"/>
          </a:bodyPr>
          <a:lstStyle/>
          <a:p>
            <a:r>
              <a:rPr lang="en-US" sz="1800" dirty="0"/>
              <a:t>In this project, we analyzed data from a bike store to gain insights into customer behavior, sales trends, and product popularity. The goal of this analysis is to help the bike store better understand its customers and optimize its product offerings and marketing strategies.</a:t>
            </a:r>
          </a:p>
          <a:p>
            <a:endParaRPr lang="en-US" sz="1800" dirty="0"/>
          </a:p>
          <a:p>
            <a:r>
              <a:rPr lang="en-US" sz="1800" dirty="0"/>
              <a:t>We have explored various aspects of the bike store such as product categories, monthly sales performance, and customer purchase behavior. By analyzing this data, we will be able to identify trends and patterns that can be used to optimize the store's offerings and improve its sales and profitability.</a:t>
            </a:r>
          </a:p>
          <a:p>
            <a:endParaRPr lang="en-US" sz="1800" dirty="0"/>
          </a:p>
          <a:p>
            <a:r>
              <a:rPr lang="en-US" sz="1800" dirty="0"/>
              <a:t>Overall, the insights gained from this analysis will provide the bike store with valuable information that can be used to make data-driven decisions and improve its overall performance in the highly competitive online bike retail industry.</a:t>
            </a:r>
          </a:p>
          <a:p>
            <a:endParaRPr lang="en-US" sz="1800" dirty="0"/>
          </a:p>
          <a:p>
            <a:pPr marL="0" indent="0">
              <a:buNone/>
            </a:pPr>
            <a:r>
              <a:rPr lang="en-US" sz="1800" dirty="0">
                <a:solidFill>
                  <a:schemeClr val="tx1">
                    <a:lumMod val="95000"/>
                    <a:lumOff val="5000"/>
                  </a:schemeClr>
                </a:solidFill>
              </a:rPr>
              <a:t>Data Source :  </a:t>
            </a:r>
            <a:r>
              <a:rPr lang="en-US" sz="1800" dirty="0">
                <a:solidFill>
                  <a:srgbClr val="7030A0"/>
                </a:solidFill>
                <a:hlinkClick r:id="rId2">
                  <a:extLst>
                    <a:ext uri="{A12FA001-AC4F-418D-AE19-62706E023703}">
                      <ahyp:hlinkClr xmlns:ahyp="http://schemas.microsoft.com/office/drawing/2018/hyperlinkcolor" val="tx"/>
                    </a:ext>
                  </a:extLst>
                </a:hlinkClick>
              </a:rPr>
              <a:t>https://www.sqlservertutorial.net/sql-server-sample-database/</a:t>
            </a:r>
            <a:endParaRPr lang="en-US" sz="1800" dirty="0">
              <a:solidFill>
                <a:srgbClr val="7030A0"/>
              </a:solidFill>
            </a:endParaRPr>
          </a:p>
        </p:txBody>
      </p:sp>
      <p:pic>
        <p:nvPicPr>
          <p:cNvPr id="5" name="Picture 4" descr="Leaning bicycle on yellow painted wall">
            <a:extLst>
              <a:ext uri="{FF2B5EF4-FFF2-40B4-BE49-F238E27FC236}">
                <a16:creationId xmlns:a16="http://schemas.microsoft.com/office/drawing/2014/main" id="{E6C041DF-FFE4-B740-ABAD-4AE5EC9242DC}"/>
              </a:ext>
            </a:extLst>
          </p:cNvPr>
          <p:cNvPicPr>
            <a:picLocks noChangeAspect="1"/>
          </p:cNvPicPr>
          <p:nvPr/>
        </p:nvPicPr>
        <p:blipFill rotWithShape="1">
          <a:blip r:embed="rId3"/>
          <a:srcRect l="22966" r="18996" b="-1"/>
          <a:stretch/>
        </p:blipFill>
        <p:spPr>
          <a:xfrm>
            <a:off x="6229216"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765646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070C0">
                <a:lumMod val="72000"/>
                <a:lumOff val="28000"/>
              </a:srgbClr>
            </a:gs>
            <a:gs pos="83000">
              <a:schemeClr val="accent1">
                <a:lumMod val="45000"/>
                <a:lumOff val="55000"/>
              </a:schemeClr>
            </a:gs>
            <a:gs pos="27000">
              <a:schemeClr val="accent1">
                <a:lumMod val="45000"/>
                <a:lumOff val="55000"/>
              </a:schemeClr>
            </a:gs>
            <a:gs pos="62000">
              <a:schemeClr val="accent1">
                <a:lumMod val="30000"/>
                <a:lumOff val="70000"/>
                <a:alpha val="72000"/>
              </a:schemeClr>
            </a:gs>
          </a:gsLst>
          <a:path path="circle">
            <a:fillToRect l="100000" t="100000"/>
          </a:path>
        </a:gra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C49F0E-6DA9-26C4-513A-1CE25A37B5EB}"/>
              </a:ext>
            </a:extLst>
          </p:cNvPr>
          <p:cNvSpPr>
            <a:spLocks noGrp="1"/>
          </p:cNvSpPr>
          <p:nvPr>
            <p:ph type="title"/>
          </p:nvPr>
        </p:nvSpPr>
        <p:spPr>
          <a:xfrm>
            <a:off x="686834" y="1153572"/>
            <a:ext cx="3200400" cy="4461163"/>
          </a:xfrm>
        </p:spPr>
        <p:txBody>
          <a:bodyPr>
            <a:normAutofit/>
          </a:bodyPr>
          <a:lstStyle/>
          <a:p>
            <a:r>
              <a:rPr lang="en-US" b="1">
                <a:solidFill>
                  <a:srgbClr val="FFFFFF"/>
                </a:solidFill>
              </a:rPr>
              <a:t>Database Information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8456EA4-4EA7-F14C-FD64-3D79F4C52945}"/>
              </a:ext>
            </a:extLst>
          </p:cNvPr>
          <p:cNvSpPr>
            <a:spLocks noGrp="1"/>
          </p:cNvSpPr>
          <p:nvPr>
            <p:ph idx="1"/>
          </p:nvPr>
        </p:nvSpPr>
        <p:spPr>
          <a:xfrm>
            <a:off x="4447308" y="319088"/>
            <a:ext cx="6906491" cy="6291262"/>
          </a:xfrm>
        </p:spPr>
        <p:txBody>
          <a:bodyPr anchor="ctr">
            <a:normAutofit/>
          </a:bodyPr>
          <a:lstStyle/>
          <a:p>
            <a:pPr marL="0" marR="0" indent="0">
              <a:spcBef>
                <a:spcPts val="0"/>
              </a:spcBef>
              <a:spcAft>
                <a:spcPts val="800"/>
              </a:spcAft>
              <a:buNone/>
            </a:pPr>
            <a:r>
              <a:rPr lang="en-US" sz="1400" b="1" kern="100" dirty="0" err="1">
                <a:effectLst/>
                <a:latin typeface="Calibri" panose="020F0502020204030204" pitchFamily="34" charset="0"/>
                <a:ea typeface="Calibri" panose="020F0502020204030204" pitchFamily="34" charset="0"/>
                <a:cs typeface="Times New Roman" panose="02020603050405020304" pitchFamily="18" charset="0"/>
              </a:rPr>
              <a:t>sales.customers</a:t>
            </a:r>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Customer Details: Customer ID(PK), First name, Last name, Phone, E-mail, Street, City, State, Zip code</a:t>
            </a:r>
          </a:p>
          <a:p>
            <a:pPr marL="0" marR="0" indent="0">
              <a:spcBef>
                <a:spcPts val="0"/>
              </a:spcBef>
              <a:spcAft>
                <a:spcPts val="800"/>
              </a:spcAft>
              <a:buNone/>
            </a:pPr>
            <a:r>
              <a:rPr lang="en-US" sz="1400" b="1" kern="100" dirty="0" err="1">
                <a:effectLst/>
                <a:latin typeface="Calibri" panose="020F0502020204030204" pitchFamily="34" charset="0"/>
                <a:ea typeface="Calibri" panose="020F0502020204030204" pitchFamily="34" charset="0"/>
                <a:cs typeface="Times New Roman" panose="02020603050405020304" pitchFamily="18" charset="0"/>
              </a:rPr>
              <a:t>Sales.orders</a:t>
            </a:r>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Order Details: Order ID(PK), Order status, Order date, shipped date, Store ID(FK)</a:t>
            </a:r>
          </a:p>
          <a:p>
            <a:pPr marL="0" marR="0" indent="0">
              <a:spcBef>
                <a:spcPts val="0"/>
              </a:spcBef>
              <a:spcAft>
                <a:spcPts val="800"/>
              </a:spcAft>
              <a:buNone/>
            </a:pPr>
            <a:r>
              <a:rPr lang="en-US" sz="1400" b="1" kern="100" dirty="0" err="1">
                <a:effectLst/>
                <a:latin typeface="Calibri" panose="020F0502020204030204" pitchFamily="34" charset="0"/>
                <a:ea typeface="Calibri" panose="020F0502020204030204" pitchFamily="34" charset="0"/>
                <a:cs typeface="Times New Roman" panose="02020603050405020304" pitchFamily="18" charset="0"/>
              </a:rPr>
              <a:t>Sales.staffs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Staffs Details: Staff ID(PK), First name, Last name, E-mail, Phone, Active, Store ID, Manager ID(FK)</a:t>
            </a:r>
          </a:p>
          <a:p>
            <a:pPr marL="0" marR="0" indent="0">
              <a:spcBef>
                <a:spcPts val="0"/>
              </a:spcBef>
              <a:spcAft>
                <a:spcPts val="800"/>
              </a:spcAft>
              <a:buNone/>
            </a:pPr>
            <a:r>
              <a:rPr lang="en-US" sz="1400" b="1" kern="100" dirty="0" err="1">
                <a:effectLst/>
                <a:latin typeface="Calibri" panose="020F0502020204030204" pitchFamily="34" charset="0"/>
                <a:ea typeface="Calibri" panose="020F0502020204030204" pitchFamily="34" charset="0"/>
                <a:cs typeface="Times New Roman" panose="02020603050405020304" pitchFamily="18" charset="0"/>
              </a:rPr>
              <a:t>sales.stores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Stores Details: Store ID(PK), Store name, Phone, E-mail, Street, City, State, Zip code</a:t>
            </a:r>
          </a:p>
          <a:p>
            <a:pPr marL="0" marR="0" indent="0">
              <a:spcBef>
                <a:spcPts val="0"/>
              </a:spcBef>
              <a:spcAft>
                <a:spcPts val="800"/>
              </a:spcAft>
              <a:buNone/>
            </a:pPr>
            <a:r>
              <a:rPr lang="en-US" sz="1400" b="1" kern="100" dirty="0" err="1">
                <a:effectLst/>
                <a:latin typeface="Calibri" panose="020F0502020204030204" pitchFamily="34" charset="0"/>
                <a:ea typeface="Calibri" panose="020F0502020204030204" pitchFamily="34" charset="0"/>
                <a:cs typeface="Times New Roman" panose="02020603050405020304" pitchFamily="18" charset="0"/>
              </a:rPr>
              <a:t>sales.order_items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Ordered items Details: Order ID(PK), Item ID(FK), Quantity, List price, Discount.</a:t>
            </a:r>
          </a:p>
          <a:p>
            <a:pPr marL="0" marR="0" indent="0">
              <a:spcBef>
                <a:spcPts val="0"/>
              </a:spcBef>
              <a:spcAft>
                <a:spcPts val="800"/>
              </a:spcAft>
              <a:buNone/>
            </a:pPr>
            <a:r>
              <a:rPr lang="en-US" sz="1400" b="1" kern="100" dirty="0" err="1">
                <a:effectLst/>
                <a:latin typeface="Calibri" panose="020F0502020204030204" pitchFamily="34" charset="0"/>
                <a:ea typeface="Calibri" panose="020F0502020204030204" pitchFamily="34" charset="0"/>
                <a:cs typeface="Times New Roman" panose="02020603050405020304" pitchFamily="18" charset="0"/>
              </a:rPr>
              <a:t>production.categories</a:t>
            </a:r>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Item Category Detail: Category ID(PK), Category name</a:t>
            </a:r>
          </a:p>
          <a:p>
            <a:pPr marL="0" marR="0" indent="0">
              <a:spcBef>
                <a:spcPts val="0"/>
              </a:spcBef>
              <a:spcAft>
                <a:spcPts val="800"/>
              </a:spcAft>
              <a:buNone/>
            </a:pPr>
            <a:r>
              <a:rPr lang="en-US" sz="1400" b="1" kern="100" dirty="0" err="1">
                <a:effectLst/>
                <a:latin typeface="Calibri" panose="020F0502020204030204" pitchFamily="34" charset="0"/>
                <a:ea typeface="Calibri" panose="020F0502020204030204" pitchFamily="34" charset="0"/>
                <a:cs typeface="Times New Roman" panose="02020603050405020304" pitchFamily="18" charset="0"/>
              </a:rPr>
              <a:t>production.products</a:t>
            </a:r>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Product Details: Product ID(PK), Product name, Brand ID, Category ID(FK), Model year, List price</a:t>
            </a:r>
          </a:p>
          <a:p>
            <a:pPr marL="0" marR="0" indent="0">
              <a:spcBef>
                <a:spcPts val="0"/>
              </a:spcBef>
              <a:spcAft>
                <a:spcPts val="800"/>
              </a:spcAft>
              <a:buNone/>
            </a:pPr>
            <a:r>
              <a:rPr lang="en-US" sz="1400" b="1" kern="100" dirty="0" err="1">
                <a:effectLst/>
                <a:latin typeface="Calibri" panose="020F0502020204030204" pitchFamily="34" charset="0"/>
                <a:ea typeface="Calibri" panose="020F0502020204030204" pitchFamily="34" charset="0"/>
                <a:cs typeface="Times New Roman" panose="02020603050405020304" pitchFamily="18" charset="0"/>
              </a:rPr>
              <a:t>Production.stocks</a:t>
            </a:r>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Stock Details: Store ID(PK), Product ID, Quantity</a:t>
            </a:r>
          </a:p>
          <a:p>
            <a:pPr marL="0" marR="0" indent="0">
              <a:spcBef>
                <a:spcPts val="0"/>
              </a:spcBef>
              <a:spcAft>
                <a:spcPts val="800"/>
              </a:spcAft>
              <a:buNone/>
            </a:pPr>
            <a:r>
              <a:rPr lang="en-US" sz="1400" b="1" kern="100" dirty="0" err="1">
                <a:effectLst/>
                <a:latin typeface="Calibri" panose="020F0502020204030204" pitchFamily="34" charset="0"/>
                <a:ea typeface="Calibri" panose="020F0502020204030204" pitchFamily="34" charset="0"/>
                <a:cs typeface="Times New Roman" panose="02020603050405020304" pitchFamily="18" charset="0"/>
              </a:rPr>
              <a:t>Production.brands</a:t>
            </a:r>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Brand Details: Brand ID(PK), brand name</a:t>
            </a:r>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400" dirty="0"/>
          </a:p>
        </p:txBody>
      </p:sp>
    </p:spTree>
    <p:extLst>
      <p:ext uri="{BB962C8B-B14F-4D97-AF65-F5344CB8AC3E}">
        <p14:creationId xmlns:p14="http://schemas.microsoft.com/office/powerpoint/2010/main" val="1039559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070C0">
                <a:lumMod val="72000"/>
                <a:lumOff val="28000"/>
              </a:srgbClr>
            </a:gs>
            <a:gs pos="52000">
              <a:schemeClr val="accent1">
                <a:lumMod val="45000"/>
                <a:lumOff val="55000"/>
              </a:schemeClr>
            </a:gs>
            <a:gs pos="75000">
              <a:schemeClr val="accent1">
                <a:lumMod val="45000"/>
                <a:lumOff val="55000"/>
              </a:schemeClr>
            </a:gs>
            <a:gs pos="70000">
              <a:schemeClr val="accent1">
                <a:lumMod val="30000"/>
                <a:lumOff val="70000"/>
                <a:alpha val="72000"/>
              </a:schemeClr>
            </a:gs>
          </a:gsLst>
          <a:path path="circle">
            <a:fillToRect l="100000" t="100000"/>
          </a:path>
        </a:gra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F6CE6F-DCFB-732F-E509-6E00646D6AD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b="1" kern="1200">
                <a:solidFill>
                  <a:schemeClr val="tx1"/>
                </a:solidFill>
                <a:latin typeface="+mj-lt"/>
                <a:ea typeface="+mj-ea"/>
                <a:cs typeface="+mj-cs"/>
              </a:rPr>
              <a:t>Schema</a:t>
            </a:r>
          </a:p>
        </p:txBody>
      </p:sp>
      <p:sp>
        <p:nvSpPr>
          <p:cNvPr id="4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F6281186-0F56-4A20-FFCF-50462FC185C2}"/>
              </a:ext>
            </a:extLst>
          </p:cNvPr>
          <p:cNvPicPr>
            <a:picLocks noGrp="1" noChangeAspect="1"/>
          </p:cNvPicPr>
          <p:nvPr>
            <p:ph idx="1"/>
          </p:nvPr>
        </p:nvPicPr>
        <p:blipFill>
          <a:blip r:embed="rId2"/>
          <a:stretch>
            <a:fillRect/>
          </a:stretch>
        </p:blipFill>
        <p:spPr>
          <a:xfrm>
            <a:off x="5054847" y="639193"/>
            <a:ext cx="5564319" cy="5550408"/>
          </a:xfrm>
          <a:prstGeom prst="rect">
            <a:avLst/>
          </a:prstGeom>
        </p:spPr>
      </p:pic>
    </p:spTree>
    <p:extLst>
      <p:ext uri="{BB962C8B-B14F-4D97-AF65-F5344CB8AC3E}">
        <p14:creationId xmlns:p14="http://schemas.microsoft.com/office/powerpoint/2010/main" val="833546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070C0">
                <a:lumMod val="72000"/>
                <a:lumOff val="28000"/>
              </a:srgbClr>
            </a:gs>
            <a:gs pos="52000">
              <a:schemeClr val="accent1">
                <a:lumMod val="45000"/>
                <a:lumOff val="55000"/>
              </a:schemeClr>
            </a:gs>
            <a:gs pos="75000">
              <a:schemeClr val="accent1">
                <a:lumMod val="45000"/>
                <a:lumOff val="55000"/>
              </a:schemeClr>
            </a:gs>
            <a:gs pos="70000">
              <a:schemeClr val="accent1">
                <a:lumMod val="30000"/>
                <a:lumOff val="70000"/>
                <a:alpha val="72000"/>
              </a:schemeClr>
            </a:gs>
          </a:gsLst>
          <a:path path="circle">
            <a:fillToRect l="100000" t="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C8FB13-3DF1-052D-6F65-53501657D149}"/>
              </a:ext>
            </a:extLst>
          </p:cNvPr>
          <p:cNvSpPr>
            <a:spLocks noGrp="1"/>
          </p:cNvSpPr>
          <p:nvPr>
            <p:ph type="title"/>
          </p:nvPr>
        </p:nvSpPr>
        <p:spPr>
          <a:xfrm>
            <a:off x="630936" y="457200"/>
            <a:ext cx="4343400" cy="1929384"/>
          </a:xfrm>
        </p:spPr>
        <p:txBody>
          <a:bodyPr anchor="ctr">
            <a:normAutofit/>
          </a:bodyPr>
          <a:lstStyle/>
          <a:p>
            <a:r>
              <a:rPr lang="en-US" sz="4800" b="1" dirty="0"/>
              <a:t>Business Question</a:t>
            </a:r>
          </a:p>
        </p:txBody>
      </p:sp>
      <p:sp>
        <p:nvSpPr>
          <p:cNvPr id="16"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DE02873C-DAB2-A455-1795-7EF9519A9AFB}"/>
              </a:ext>
            </a:extLst>
          </p:cNvPr>
          <p:cNvSpPr>
            <a:spLocks noGrp="1"/>
          </p:cNvSpPr>
          <p:nvPr>
            <p:ph idx="1"/>
          </p:nvPr>
        </p:nvSpPr>
        <p:spPr>
          <a:xfrm>
            <a:off x="5522974" y="995172"/>
            <a:ext cx="6007608" cy="1929384"/>
          </a:xfrm>
        </p:spPr>
        <p:txBody>
          <a:bodyPr anchor="ctr">
            <a:normAutofit/>
          </a:bodyPr>
          <a:lstStyle/>
          <a:p>
            <a:pPr marL="0" indent="0">
              <a:buNone/>
            </a:pPr>
            <a:r>
              <a:rPr lang="en-US" sz="2200" b="0" i="0" dirty="0">
                <a:effectLst/>
                <a:latin typeface="Söhne"/>
              </a:rPr>
              <a:t>What is the distribution of purchase levels (high, medium, low) among customers based on their total purchase price, and which customers fall into each category?</a:t>
            </a:r>
          </a:p>
          <a:p>
            <a:endParaRPr lang="en-US" sz="2200" dirty="0">
              <a:latin typeface="Söhne"/>
            </a:endParaRPr>
          </a:p>
          <a:p>
            <a:endParaRPr lang="en-US" sz="2200" dirty="0"/>
          </a:p>
        </p:txBody>
      </p:sp>
      <p:pic>
        <p:nvPicPr>
          <p:cNvPr id="9" name="Picture 8" descr="Table&#10;&#10;Description automatically generated">
            <a:extLst>
              <a:ext uri="{FF2B5EF4-FFF2-40B4-BE49-F238E27FC236}">
                <a16:creationId xmlns:a16="http://schemas.microsoft.com/office/drawing/2014/main" id="{8F4B0237-5789-415E-34D2-D545AA81F954}"/>
              </a:ext>
            </a:extLst>
          </p:cNvPr>
          <p:cNvPicPr>
            <a:picLocks noChangeAspect="1"/>
          </p:cNvPicPr>
          <p:nvPr/>
        </p:nvPicPr>
        <p:blipFill>
          <a:blip r:embed="rId2"/>
          <a:stretch>
            <a:fillRect/>
          </a:stretch>
        </p:blipFill>
        <p:spPr>
          <a:xfrm>
            <a:off x="7391137" y="2534412"/>
            <a:ext cx="4120055" cy="3678936"/>
          </a:xfrm>
          <a:prstGeom prst="rect">
            <a:avLst/>
          </a:prstGeom>
        </p:spPr>
      </p:pic>
      <p:pic>
        <p:nvPicPr>
          <p:cNvPr id="21" name="Picture 20">
            <a:extLst>
              <a:ext uri="{FF2B5EF4-FFF2-40B4-BE49-F238E27FC236}">
                <a16:creationId xmlns:a16="http://schemas.microsoft.com/office/drawing/2014/main" id="{9D5AD342-4412-EF1F-A85F-2BA898F6036D}"/>
              </a:ext>
            </a:extLst>
          </p:cNvPr>
          <p:cNvPicPr>
            <a:picLocks noChangeAspect="1"/>
          </p:cNvPicPr>
          <p:nvPr/>
        </p:nvPicPr>
        <p:blipFill>
          <a:blip r:embed="rId3"/>
          <a:stretch>
            <a:fillRect/>
          </a:stretch>
        </p:blipFill>
        <p:spPr>
          <a:xfrm>
            <a:off x="548917" y="2653898"/>
            <a:ext cx="6183849" cy="3559450"/>
          </a:xfrm>
          <a:prstGeom prst="rect">
            <a:avLst/>
          </a:prstGeom>
        </p:spPr>
      </p:pic>
    </p:spTree>
    <p:extLst>
      <p:ext uri="{BB962C8B-B14F-4D97-AF65-F5344CB8AC3E}">
        <p14:creationId xmlns:p14="http://schemas.microsoft.com/office/powerpoint/2010/main" val="2829469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070C0">
                <a:lumMod val="72000"/>
                <a:lumOff val="28000"/>
              </a:srgbClr>
            </a:gs>
            <a:gs pos="52000">
              <a:schemeClr val="accent1">
                <a:lumMod val="45000"/>
                <a:lumOff val="55000"/>
              </a:schemeClr>
            </a:gs>
            <a:gs pos="75000">
              <a:schemeClr val="accent1">
                <a:lumMod val="45000"/>
                <a:lumOff val="55000"/>
              </a:schemeClr>
            </a:gs>
            <a:gs pos="70000">
              <a:schemeClr val="accent1">
                <a:lumMod val="30000"/>
                <a:lumOff val="70000"/>
                <a:alpha val="72000"/>
              </a:schemeClr>
            </a:gs>
          </a:gsLst>
          <a:path path="circle">
            <a:fillToRect l="100000" t="100000"/>
          </a:path>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C8FB13-3DF1-052D-6F65-53501657D149}"/>
              </a:ext>
            </a:extLst>
          </p:cNvPr>
          <p:cNvSpPr>
            <a:spLocks noGrp="1"/>
          </p:cNvSpPr>
          <p:nvPr>
            <p:ph type="title"/>
          </p:nvPr>
        </p:nvSpPr>
        <p:spPr>
          <a:xfrm>
            <a:off x="630936" y="639520"/>
            <a:ext cx="2636139" cy="1456742"/>
          </a:xfrm>
        </p:spPr>
        <p:txBody>
          <a:bodyPr anchor="b">
            <a:normAutofit fontScale="90000"/>
          </a:bodyPr>
          <a:lstStyle/>
          <a:p>
            <a:r>
              <a:rPr lang="en-US" sz="5400" b="1" kern="1200">
                <a:latin typeface="+mj-lt"/>
                <a:ea typeface="+mj-ea"/>
                <a:cs typeface="+mj-cs"/>
              </a:rPr>
              <a:t>Dataflow Diagram</a:t>
            </a:r>
            <a:endParaRPr lang="en-US" sz="5400" b="1" kern="1200" dirty="0">
              <a:latin typeface="+mj-lt"/>
              <a:ea typeface="+mj-ea"/>
              <a:cs typeface="+mj-cs"/>
            </a:endParaRPr>
          </a:p>
        </p:txBody>
      </p:sp>
      <p:sp>
        <p:nvSpPr>
          <p:cNvPr id="2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83AEEAC8-1BD0-4A87-DDB1-A992B9832A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1651" y="452627"/>
            <a:ext cx="6908273" cy="6167247"/>
          </a:xfrm>
          <a:prstGeom prst="rect">
            <a:avLst/>
          </a:prstGeom>
        </p:spPr>
      </p:pic>
    </p:spTree>
    <p:extLst>
      <p:ext uri="{BB962C8B-B14F-4D97-AF65-F5344CB8AC3E}">
        <p14:creationId xmlns:p14="http://schemas.microsoft.com/office/powerpoint/2010/main" val="1423075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070C0">
                <a:lumMod val="72000"/>
                <a:lumOff val="28000"/>
              </a:srgbClr>
            </a:gs>
            <a:gs pos="48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02DC5A-CC80-0854-B1FC-E6A84AF6D5B3}"/>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b="1" kern="1200">
                <a:solidFill>
                  <a:schemeClr val="tx1"/>
                </a:solidFill>
                <a:latin typeface="+mj-lt"/>
                <a:ea typeface="+mj-ea"/>
                <a:cs typeface="+mj-cs"/>
              </a:rPr>
              <a:t>Visualization</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E741B1EB-3F3E-D0F2-BFD0-79EEBB3A22C8}"/>
              </a:ext>
            </a:extLst>
          </p:cNvPr>
          <p:cNvSpPr>
            <a:spLocks noGrp="1"/>
          </p:cNvSpPr>
          <p:nvPr>
            <p:ph idx="1"/>
          </p:nvPr>
        </p:nvSpPr>
        <p:spPr/>
        <p:txBody>
          <a:bodyPr/>
          <a:lstStyle/>
          <a:p>
            <a:endParaRPr lang="en-US" dirty="0"/>
          </a:p>
        </p:txBody>
      </p:sp>
      <p:pic>
        <p:nvPicPr>
          <p:cNvPr id="7" name="Graphic 6">
            <a:extLst>
              <a:ext uri="{FF2B5EF4-FFF2-40B4-BE49-F238E27FC236}">
                <a16:creationId xmlns:a16="http://schemas.microsoft.com/office/drawing/2014/main" id="{45474D34-5C4A-3348-2CFE-9B3FC030FB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57549" y="1724024"/>
            <a:ext cx="6897909" cy="4143375"/>
          </a:xfrm>
          <a:prstGeom prst="rect">
            <a:avLst/>
          </a:prstGeom>
        </p:spPr>
      </p:pic>
    </p:spTree>
    <p:extLst>
      <p:ext uri="{BB962C8B-B14F-4D97-AF65-F5344CB8AC3E}">
        <p14:creationId xmlns:p14="http://schemas.microsoft.com/office/powerpoint/2010/main" val="3199911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70C0">
                <a:lumMod val="72000"/>
                <a:lumOff val="28000"/>
              </a:srgbClr>
            </a:gs>
            <a:gs pos="36000">
              <a:schemeClr val="accent1">
                <a:lumMod val="45000"/>
                <a:lumOff val="55000"/>
              </a:schemeClr>
            </a:gs>
            <a:gs pos="57000">
              <a:schemeClr val="accent1">
                <a:lumMod val="45000"/>
                <a:lumOff val="55000"/>
              </a:schemeClr>
            </a:gs>
            <a:gs pos="65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C8FB13-3DF1-052D-6F65-53501657D149}"/>
              </a:ext>
            </a:extLst>
          </p:cNvPr>
          <p:cNvSpPr>
            <a:spLocks noGrp="1"/>
          </p:cNvSpPr>
          <p:nvPr>
            <p:ph type="title"/>
          </p:nvPr>
        </p:nvSpPr>
        <p:spPr>
          <a:xfrm>
            <a:off x="630936" y="457200"/>
            <a:ext cx="4343400" cy="1929384"/>
          </a:xfrm>
        </p:spPr>
        <p:txBody>
          <a:bodyPr anchor="ctr">
            <a:normAutofit/>
          </a:bodyPr>
          <a:lstStyle/>
          <a:p>
            <a:r>
              <a:rPr lang="en-US" sz="4800" b="1" dirty="0"/>
              <a:t>Business Question</a:t>
            </a:r>
          </a:p>
        </p:txBody>
      </p:sp>
      <p:sp>
        <p:nvSpPr>
          <p:cNvPr id="16"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DE02873C-DAB2-A455-1795-7EF9519A9AFB}"/>
              </a:ext>
            </a:extLst>
          </p:cNvPr>
          <p:cNvSpPr>
            <a:spLocks noGrp="1"/>
          </p:cNvSpPr>
          <p:nvPr>
            <p:ph idx="1"/>
          </p:nvPr>
        </p:nvSpPr>
        <p:spPr>
          <a:xfrm>
            <a:off x="5605272" y="544830"/>
            <a:ext cx="6007608" cy="1929384"/>
          </a:xfrm>
        </p:spPr>
        <p:txBody>
          <a:bodyPr anchor="ctr">
            <a:normAutofit/>
          </a:bodyPr>
          <a:lstStyle/>
          <a:p>
            <a:pPr marL="0" indent="0">
              <a:buNone/>
            </a:pPr>
            <a:r>
              <a:rPr lang="en-US" sz="2200" b="0" i="0" dirty="0">
                <a:effectLst/>
                <a:latin typeface="Söhne"/>
              </a:rPr>
              <a:t>What are the monthly sales and order volume trends of the store based on the order date, and how do they vary across different months?</a:t>
            </a:r>
            <a:endParaRPr lang="en-US" sz="2200" dirty="0">
              <a:latin typeface="Söhne"/>
            </a:endParaRPr>
          </a:p>
          <a:p>
            <a:endParaRPr lang="en-US" sz="2200" dirty="0"/>
          </a:p>
        </p:txBody>
      </p:sp>
      <p:pic>
        <p:nvPicPr>
          <p:cNvPr id="8" name="Picture 7">
            <a:extLst>
              <a:ext uri="{FF2B5EF4-FFF2-40B4-BE49-F238E27FC236}">
                <a16:creationId xmlns:a16="http://schemas.microsoft.com/office/drawing/2014/main" id="{74473132-AE6B-6CF4-6D5A-499A2A246498}"/>
              </a:ext>
            </a:extLst>
          </p:cNvPr>
          <p:cNvPicPr>
            <a:picLocks noChangeAspect="1"/>
          </p:cNvPicPr>
          <p:nvPr/>
        </p:nvPicPr>
        <p:blipFill>
          <a:blip r:embed="rId2"/>
          <a:stretch>
            <a:fillRect/>
          </a:stretch>
        </p:blipFill>
        <p:spPr>
          <a:xfrm>
            <a:off x="756488" y="2888361"/>
            <a:ext cx="4886907" cy="2702814"/>
          </a:xfrm>
          <a:prstGeom prst="rect">
            <a:avLst/>
          </a:prstGeom>
        </p:spPr>
      </p:pic>
      <p:pic>
        <p:nvPicPr>
          <p:cNvPr id="13" name="Picture 12">
            <a:extLst>
              <a:ext uri="{FF2B5EF4-FFF2-40B4-BE49-F238E27FC236}">
                <a16:creationId xmlns:a16="http://schemas.microsoft.com/office/drawing/2014/main" id="{F0623DF2-26B2-27ED-509B-0A17D0C90939}"/>
              </a:ext>
            </a:extLst>
          </p:cNvPr>
          <p:cNvPicPr>
            <a:picLocks noChangeAspect="1"/>
          </p:cNvPicPr>
          <p:nvPr/>
        </p:nvPicPr>
        <p:blipFill>
          <a:blip r:embed="rId3"/>
          <a:stretch>
            <a:fillRect/>
          </a:stretch>
        </p:blipFill>
        <p:spPr>
          <a:xfrm>
            <a:off x="7258050" y="2888361"/>
            <a:ext cx="3009900" cy="2695575"/>
          </a:xfrm>
          <a:prstGeom prst="rect">
            <a:avLst/>
          </a:prstGeom>
        </p:spPr>
      </p:pic>
    </p:spTree>
    <p:extLst>
      <p:ext uri="{BB962C8B-B14F-4D97-AF65-F5344CB8AC3E}">
        <p14:creationId xmlns:p14="http://schemas.microsoft.com/office/powerpoint/2010/main" val="516012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070C0">
                <a:lumMod val="72000"/>
                <a:lumOff val="28000"/>
              </a:srgbClr>
            </a:gs>
            <a:gs pos="36000">
              <a:schemeClr val="accent1">
                <a:lumMod val="45000"/>
                <a:lumOff val="55000"/>
              </a:schemeClr>
            </a:gs>
            <a:gs pos="57000">
              <a:schemeClr val="accent1">
                <a:lumMod val="45000"/>
                <a:lumOff val="55000"/>
              </a:schemeClr>
            </a:gs>
            <a:gs pos="65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useBgFill="1">
        <p:nvSpPr>
          <p:cNvPr id="24" name="Rectangle 19">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1">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7CE28E-47EF-FBB7-C150-8C7FE713BA71}"/>
              </a:ext>
            </a:extLst>
          </p:cNvPr>
          <p:cNvSpPr>
            <a:spLocks noGrp="1"/>
          </p:cNvSpPr>
          <p:nvPr>
            <p:ph type="title"/>
          </p:nvPr>
        </p:nvSpPr>
        <p:spPr>
          <a:xfrm>
            <a:off x="838200" y="346075"/>
            <a:ext cx="10515600" cy="1325563"/>
          </a:xfrm>
        </p:spPr>
        <p:txBody>
          <a:bodyPr>
            <a:normAutofit/>
          </a:bodyPr>
          <a:lstStyle/>
          <a:p>
            <a:pPr algn="ctr"/>
            <a:r>
              <a:rPr lang="en-US" b="1"/>
              <a:t>Visualization</a:t>
            </a:r>
          </a:p>
        </p:txBody>
      </p:sp>
      <p:pic>
        <p:nvPicPr>
          <p:cNvPr id="13" name="Content Placeholder 12">
            <a:extLst>
              <a:ext uri="{FF2B5EF4-FFF2-40B4-BE49-F238E27FC236}">
                <a16:creationId xmlns:a16="http://schemas.microsoft.com/office/drawing/2014/main" id="{BBC44BEB-DA88-B90D-21E8-0D07DC4F65F7}"/>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324100" y="1757013"/>
            <a:ext cx="7820692" cy="4653312"/>
          </a:xfrm>
        </p:spPr>
      </p:pic>
    </p:spTree>
    <p:extLst>
      <p:ext uri="{BB962C8B-B14F-4D97-AF65-F5344CB8AC3E}">
        <p14:creationId xmlns:p14="http://schemas.microsoft.com/office/powerpoint/2010/main" val="699689435"/>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DAC02D97724624DB30456F177DA6ED2" ma:contentTypeVersion="2" ma:contentTypeDescription="Create a new document." ma:contentTypeScope="" ma:versionID="bc43dc1425885f065869bb28203752c1">
  <xsd:schema xmlns:xsd="http://www.w3.org/2001/XMLSchema" xmlns:xs="http://www.w3.org/2001/XMLSchema" xmlns:p="http://schemas.microsoft.com/office/2006/metadata/properties" xmlns:ns3="aa9a88fb-52c6-4886-bb28-32ea0700191b" targetNamespace="http://schemas.microsoft.com/office/2006/metadata/properties" ma:root="true" ma:fieldsID="632c0ef4021492960784bc73f26924d6" ns3:_="">
    <xsd:import namespace="aa9a88fb-52c6-4886-bb28-32ea0700191b"/>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9a88fb-52c6-4886-bb28-32ea070019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280CCF4-DE13-4F92-8FC5-35F5ED7992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9a88fb-52c6-4886-bb28-32ea070019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8372E22-2580-4BBB-9DCB-DA6F2B7901CA}">
  <ds:schemaRefs>
    <ds:schemaRef ds:uri="http://schemas.microsoft.com/sharepoint/v3/contenttype/forms"/>
  </ds:schemaRefs>
</ds:datastoreItem>
</file>

<file path=customXml/itemProps3.xml><?xml version="1.0" encoding="utf-8"?>
<ds:datastoreItem xmlns:ds="http://schemas.openxmlformats.org/officeDocument/2006/customXml" ds:itemID="{1D61AFA9-A685-4328-97CF-C289813864D8}">
  <ds:schemaRefs>
    <ds:schemaRef ds:uri="http://purl.org/dc/dcmitype/"/>
    <ds:schemaRef ds:uri="http://schemas.microsoft.com/office/2006/documentManagement/types"/>
    <ds:schemaRef ds:uri="http://purl.org/dc/terms/"/>
    <ds:schemaRef ds:uri="http://schemas.openxmlformats.org/package/2006/metadata/core-properties"/>
    <ds:schemaRef ds:uri="http://www.w3.org/XML/1998/namespace"/>
    <ds:schemaRef ds:uri="http://schemas.microsoft.com/office/2006/metadata/properties"/>
    <ds:schemaRef ds:uri="http://schemas.microsoft.com/office/infopath/2007/PartnerControls"/>
    <ds:schemaRef ds:uri="aa9a88fb-52c6-4886-bb28-32ea0700191b"/>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802</TotalTime>
  <Words>641</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Söhne</vt:lpstr>
      <vt:lpstr>Symbol</vt:lpstr>
      <vt:lpstr>Office Theme</vt:lpstr>
      <vt:lpstr>Bike Store Sales Data Analysis</vt:lpstr>
      <vt:lpstr>Business Story</vt:lpstr>
      <vt:lpstr>Database Information</vt:lpstr>
      <vt:lpstr>Schema</vt:lpstr>
      <vt:lpstr>Business Question</vt:lpstr>
      <vt:lpstr>Dataflow Diagram</vt:lpstr>
      <vt:lpstr>Visualization</vt:lpstr>
      <vt:lpstr>Business Question</vt:lpstr>
      <vt:lpstr>Visualization</vt:lpstr>
      <vt:lpstr>Most challenging part of the project:</vt:lpstr>
      <vt:lpstr>Memorable moments during the project: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Store Sales Data Analysis</dc:title>
  <dc:creator>Arpan Miteshkumar Shah</dc:creator>
  <cp:lastModifiedBy>Arpan Miteshkumar Shah</cp:lastModifiedBy>
  <cp:revision>14</cp:revision>
  <dcterms:created xsi:type="dcterms:W3CDTF">2023-04-17T20:05:39Z</dcterms:created>
  <dcterms:modified xsi:type="dcterms:W3CDTF">2024-02-10T04:55:54Z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0x0101008DAC02D97724624DB30456F177DA6ED2</vt:lpwstr>
  </property>
</Properties>
</file>