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2" r:id="rId3"/>
    <p:sldId id="285" r:id="rId4"/>
    <p:sldId id="274" r:id="rId5"/>
    <p:sldId id="273" r:id="rId6"/>
    <p:sldId id="275" r:id="rId7"/>
    <p:sldId id="276" r:id="rId8"/>
    <p:sldId id="279" r:id="rId9"/>
    <p:sldId id="289" r:id="rId10"/>
    <p:sldId id="290" r:id="rId11"/>
    <p:sldId id="291" r:id="rId12"/>
    <p:sldId id="294" r:id="rId13"/>
    <p:sldId id="295" r:id="rId14"/>
    <p:sldId id="280" r:id="rId15"/>
    <p:sldId id="287" r:id="rId16"/>
    <p:sldId id="292" r:id="rId17"/>
    <p:sldId id="297" r:id="rId18"/>
    <p:sldId id="282" r:id="rId19"/>
    <p:sldId id="281" r:id="rId20"/>
    <p:sldId id="283" r:id="rId21"/>
    <p:sldId id="293"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35" autoAdjust="0"/>
  </p:normalViewPr>
  <p:slideViewPr>
    <p:cSldViewPr snapToGrid="0">
      <p:cViewPr>
        <p:scale>
          <a:sx n="69" d="100"/>
          <a:sy n="69"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AE8FE-3BD7-4014-B4A7-A2E9E78403C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46F4122-1776-4A4D-909D-7B998BDF9BEF}">
      <dgm:prSet phldrT="[Text]"/>
      <dgm:spPr/>
      <dgm:t>
        <a:bodyPr/>
        <a:lstStyle/>
        <a:p>
          <a:pPr algn="ctr"/>
          <a:r>
            <a:rPr lang="en-US" b="1" u="sng" dirty="0"/>
            <a:t>Provider Data</a:t>
          </a:r>
        </a:p>
        <a:p>
          <a:pPr algn="l"/>
          <a:r>
            <a:rPr lang="en-US" dirty="0"/>
            <a:t>Provider ID</a:t>
          </a:r>
        </a:p>
        <a:p>
          <a:pPr algn="l"/>
          <a:r>
            <a:rPr lang="en-US" dirty="0"/>
            <a:t>Potential Fraud?</a:t>
          </a:r>
        </a:p>
        <a:p>
          <a:pPr algn="l"/>
          <a:endParaRPr lang="en-US" dirty="0"/>
        </a:p>
        <a:p>
          <a:pPr algn="l"/>
          <a:endParaRPr lang="en-US" dirty="0"/>
        </a:p>
        <a:p>
          <a:pPr algn="l"/>
          <a:endParaRPr lang="en-US" dirty="0"/>
        </a:p>
        <a:p>
          <a:pPr algn="l"/>
          <a:endParaRPr lang="en-US" dirty="0"/>
        </a:p>
        <a:p>
          <a:pPr algn="l"/>
          <a:endParaRPr lang="en-US" dirty="0"/>
        </a:p>
        <a:p>
          <a:pPr algn="l"/>
          <a:endParaRPr lang="en-US" dirty="0"/>
        </a:p>
      </dgm:t>
    </dgm:pt>
    <dgm:pt modelId="{A9833B64-F7FC-412C-AFD1-299536CB1865}" type="parTrans" cxnId="{03DD1A5D-0022-4180-B7B7-8C5447FE2228}">
      <dgm:prSet/>
      <dgm:spPr/>
      <dgm:t>
        <a:bodyPr/>
        <a:lstStyle/>
        <a:p>
          <a:endParaRPr lang="en-US"/>
        </a:p>
      </dgm:t>
    </dgm:pt>
    <dgm:pt modelId="{06AC51D3-49FD-44AD-A13E-BB3C5BF2A330}" type="sibTrans" cxnId="{03DD1A5D-0022-4180-B7B7-8C5447FE2228}">
      <dgm:prSet/>
      <dgm:spPr/>
      <dgm:t>
        <a:bodyPr/>
        <a:lstStyle/>
        <a:p>
          <a:endParaRPr lang="en-US"/>
        </a:p>
      </dgm:t>
    </dgm:pt>
    <dgm:pt modelId="{108AF19E-0DFD-4529-A348-4302FC64D08E}">
      <dgm:prSet phldrT="[Text]"/>
      <dgm:spPr/>
      <dgm:t>
        <a:bodyPr/>
        <a:lstStyle/>
        <a:p>
          <a:pPr algn="ctr"/>
          <a:r>
            <a:rPr lang="en-US" b="1" u="sng" dirty="0"/>
            <a:t>Beneficiary Data</a:t>
          </a:r>
        </a:p>
        <a:p>
          <a:pPr algn="l"/>
          <a:r>
            <a:rPr lang="en-US" dirty="0"/>
            <a:t>Beneficiary ID</a:t>
          </a:r>
        </a:p>
        <a:p>
          <a:pPr algn="l"/>
          <a:r>
            <a:rPr lang="en-US" dirty="0"/>
            <a:t>Date of Birth</a:t>
          </a:r>
        </a:p>
        <a:p>
          <a:pPr algn="l"/>
          <a:r>
            <a:rPr lang="en-US" dirty="0"/>
            <a:t>Date of Death</a:t>
          </a:r>
        </a:p>
        <a:p>
          <a:pPr algn="l"/>
          <a:r>
            <a:rPr lang="en-US" dirty="0"/>
            <a:t>Gender</a:t>
          </a:r>
        </a:p>
        <a:p>
          <a:pPr algn="l"/>
          <a:r>
            <a:rPr lang="en-US" dirty="0"/>
            <a:t>Race</a:t>
          </a:r>
        </a:p>
        <a:p>
          <a:pPr algn="l"/>
          <a:r>
            <a:rPr lang="en-US" dirty="0"/>
            <a:t>Chronic Disease</a:t>
          </a:r>
        </a:p>
        <a:p>
          <a:pPr algn="l"/>
          <a:r>
            <a:rPr lang="en-US" dirty="0"/>
            <a:t>Reimbursed Amount</a:t>
          </a:r>
        </a:p>
        <a:p>
          <a:pPr algn="l"/>
          <a:r>
            <a:rPr lang="en-US" dirty="0"/>
            <a:t>Deductible Amount</a:t>
          </a:r>
        </a:p>
      </dgm:t>
    </dgm:pt>
    <dgm:pt modelId="{42177887-228B-4966-A856-62C5EF46945F}" type="parTrans" cxnId="{67EA3021-9A4C-4DDE-AA3F-19ACD3F4BA1F}">
      <dgm:prSet/>
      <dgm:spPr/>
      <dgm:t>
        <a:bodyPr/>
        <a:lstStyle/>
        <a:p>
          <a:endParaRPr lang="en-US"/>
        </a:p>
      </dgm:t>
    </dgm:pt>
    <dgm:pt modelId="{A84CC79C-B9F5-4BF4-8391-369F38A3598E}" type="sibTrans" cxnId="{67EA3021-9A4C-4DDE-AA3F-19ACD3F4BA1F}">
      <dgm:prSet/>
      <dgm:spPr/>
      <dgm:t>
        <a:bodyPr/>
        <a:lstStyle/>
        <a:p>
          <a:endParaRPr lang="en-US"/>
        </a:p>
      </dgm:t>
    </dgm:pt>
    <dgm:pt modelId="{7CEAEFC0-B82E-4852-94D8-A9B34DFD2763}">
      <dgm:prSet phldrT="[Text]"/>
      <dgm:spPr/>
      <dgm:t>
        <a:bodyPr/>
        <a:lstStyle/>
        <a:p>
          <a:pPr algn="ctr"/>
          <a:r>
            <a:rPr lang="en-US" b="1" u="sng" dirty="0"/>
            <a:t>Inpatient Data</a:t>
          </a:r>
        </a:p>
        <a:p>
          <a:pPr algn="l"/>
          <a:r>
            <a:rPr lang="en-US" dirty="0"/>
            <a:t>Claim  ID</a:t>
          </a:r>
        </a:p>
        <a:p>
          <a:pPr algn="l"/>
          <a:r>
            <a:rPr lang="en-US" dirty="0"/>
            <a:t>Beneficiary ID</a:t>
          </a:r>
        </a:p>
        <a:p>
          <a:pPr algn="l"/>
          <a:r>
            <a:rPr lang="en-US" dirty="0"/>
            <a:t>Provider ID</a:t>
          </a:r>
        </a:p>
        <a:p>
          <a:pPr algn="l"/>
          <a:r>
            <a:rPr lang="en-US" dirty="0"/>
            <a:t>Admission Date</a:t>
          </a:r>
        </a:p>
        <a:p>
          <a:pPr algn="l"/>
          <a:r>
            <a:rPr lang="en-US" dirty="0"/>
            <a:t>Discharge Date </a:t>
          </a:r>
        </a:p>
        <a:p>
          <a:pPr algn="l"/>
          <a:r>
            <a:rPr lang="en-US" dirty="0"/>
            <a:t>Attending Physician</a:t>
          </a:r>
        </a:p>
        <a:p>
          <a:pPr algn="l"/>
          <a:r>
            <a:rPr lang="en-US" dirty="0"/>
            <a:t>Operating Physician</a:t>
          </a:r>
        </a:p>
        <a:p>
          <a:pPr algn="l"/>
          <a:endParaRPr lang="en-US" dirty="0"/>
        </a:p>
      </dgm:t>
    </dgm:pt>
    <dgm:pt modelId="{4F2157F4-3116-4275-ADC5-4A992D29F8B2}" type="parTrans" cxnId="{651D4265-DBEB-437A-AAEC-DF966050947E}">
      <dgm:prSet/>
      <dgm:spPr/>
      <dgm:t>
        <a:bodyPr/>
        <a:lstStyle/>
        <a:p>
          <a:endParaRPr lang="en-US"/>
        </a:p>
      </dgm:t>
    </dgm:pt>
    <dgm:pt modelId="{FB9FC5EA-5360-498D-BD2F-9E9035CFB6A7}" type="sibTrans" cxnId="{651D4265-DBEB-437A-AAEC-DF966050947E}">
      <dgm:prSet/>
      <dgm:spPr/>
      <dgm:t>
        <a:bodyPr/>
        <a:lstStyle/>
        <a:p>
          <a:endParaRPr lang="en-US"/>
        </a:p>
      </dgm:t>
    </dgm:pt>
    <dgm:pt modelId="{6E224365-928F-4196-87D8-ABFB43C596C0}">
      <dgm:prSet phldrT="[Text]"/>
      <dgm:spPr/>
      <dgm:t>
        <a:bodyPr/>
        <a:lstStyle/>
        <a:p>
          <a:pPr algn="ctr"/>
          <a:r>
            <a:rPr lang="en-US" b="1" u="sng" dirty="0"/>
            <a:t>Outpatient Data</a:t>
          </a:r>
        </a:p>
        <a:p>
          <a:pPr algn="l"/>
          <a:r>
            <a:rPr lang="en-US" dirty="0"/>
            <a:t>Claim ID</a:t>
          </a:r>
        </a:p>
        <a:p>
          <a:pPr algn="l"/>
          <a:r>
            <a:rPr lang="en-US" dirty="0"/>
            <a:t>Beneficiary ID</a:t>
          </a:r>
        </a:p>
        <a:p>
          <a:pPr algn="l"/>
          <a:r>
            <a:rPr lang="en-US" dirty="0"/>
            <a:t>Provider ID</a:t>
          </a:r>
        </a:p>
        <a:p>
          <a:pPr algn="l"/>
          <a:r>
            <a:rPr lang="en-US" dirty="0"/>
            <a:t>Attending  Physician</a:t>
          </a:r>
        </a:p>
        <a:p>
          <a:pPr algn="l"/>
          <a:r>
            <a:rPr lang="en-US" dirty="0"/>
            <a:t>Operating Physician</a:t>
          </a:r>
        </a:p>
        <a:p>
          <a:pPr algn="l"/>
          <a:endParaRPr lang="en-US" dirty="0"/>
        </a:p>
        <a:p>
          <a:pPr algn="l"/>
          <a:endParaRPr lang="en-US" dirty="0"/>
        </a:p>
        <a:p>
          <a:pPr algn="l"/>
          <a:endParaRPr lang="en-US" dirty="0"/>
        </a:p>
      </dgm:t>
    </dgm:pt>
    <dgm:pt modelId="{673C332A-ACFE-4B4E-A940-EE1235DAE045}" type="parTrans" cxnId="{FB4D4193-82D9-4B4F-9CCC-A5C09C138F6F}">
      <dgm:prSet/>
      <dgm:spPr/>
      <dgm:t>
        <a:bodyPr/>
        <a:lstStyle/>
        <a:p>
          <a:endParaRPr lang="en-US"/>
        </a:p>
      </dgm:t>
    </dgm:pt>
    <dgm:pt modelId="{ABB58952-E046-45AF-A553-73D772CCE7F3}" type="sibTrans" cxnId="{FB4D4193-82D9-4B4F-9CCC-A5C09C138F6F}">
      <dgm:prSet/>
      <dgm:spPr/>
      <dgm:t>
        <a:bodyPr/>
        <a:lstStyle/>
        <a:p>
          <a:endParaRPr lang="en-US"/>
        </a:p>
      </dgm:t>
    </dgm:pt>
    <dgm:pt modelId="{C036CB6D-38E0-4D19-B408-D99A8C9CB10A}" type="pres">
      <dgm:prSet presAssocID="{CCAAE8FE-3BD7-4014-B4A7-A2E9E78403C8}" presName="diagram" presStyleCnt="0">
        <dgm:presLayoutVars>
          <dgm:dir/>
          <dgm:resizeHandles val="exact"/>
        </dgm:presLayoutVars>
      </dgm:prSet>
      <dgm:spPr/>
    </dgm:pt>
    <dgm:pt modelId="{26DB6A83-0E71-4954-8DF4-FF4CC4A64C80}" type="pres">
      <dgm:prSet presAssocID="{D46F4122-1776-4A4D-909D-7B998BDF9BEF}" presName="node" presStyleLbl="node1" presStyleIdx="0" presStyleCnt="4" custScaleX="48029" custScaleY="98733">
        <dgm:presLayoutVars>
          <dgm:bulletEnabled val="1"/>
        </dgm:presLayoutVars>
      </dgm:prSet>
      <dgm:spPr/>
    </dgm:pt>
    <dgm:pt modelId="{D6D85082-1B44-42B0-9678-867D12134832}" type="pres">
      <dgm:prSet presAssocID="{06AC51D3-49FD-44AD-A13E-BB3C5BF2A330}" presName="sibTrans" presStyleCnt="0"/>
      <dgm:spPr/>
    </dgm:pt>
    <dgm:pt modelId="{769724A5-E49C-4977-A379-78691A1A17DF}" type="pres">
      <dgm:prSet presAssocID="{108AF19E-0DFD-4529-A348-4302FC64D08E}" presName="node" presStyleLbl="node1" presStyleIdx="1" presStyleCnt="4" custScaleX="57460">
        <dgm:presLayoutVars>
          <dgm:bulletEnabled val="1"/>
        </dgm:presLayoutVars>
      </dgm:prSet>
      <dgm:spPr/>
    </dgm:pt>
    <dgm:pt modelId="{E537B63C-5609-471C-A3FF-24EBD6C5754B}" type="pres">
      <dgm:prSet presAssocID="{A84CC79C-B9F5-4BF4-8391-369F38A3598E}" presName="sibTrans" presStyleCnt="0"/>
      <dgm:spPr/>
    </dgm:pt>
    <dgm:pt modelId="{DC4C12DB-39BD-40FC-ACF9-3B2FB04C6D6D}" type="pres">
      <dgm:prSet presAssocID="{7CEAEFC0-B82E-4852-94D8-A9B34DFD2763}" presName="node" presStyleLbl="node1" presStyleIdx="2" presStyleCnt="4" custScaleX="63147">
        <dgm:presLayoutVars>
          <dgm:bulletEnabled val="1"/>
        </dgm:presLayoutVars>
      </dgm:prSet>
      <dgm:spPr/>
    </dgm:pt>
    <dgm:pt modelId="{0025B2B2-D35E-4B9D-8957-CB473790938E}" type="pres">
      <dgm:prSet presAssocID="{FB9FC5EA-5360-498D-BD2F-9E9035CFB6A7}" presName="sibTrans" presStyleCnt="0"/>
      <dgm:spPr/>
    </dgm:pt>
    <dgm:pt modelId="{C6ED434A-FBCF-4995-88D2-61AF1D927E4C}" type="pres">
      <dgm:prSet presAssocID="{6E224365-928F-4196-87D8-ABFB43C596C0}" presName="node" presStyleLbl="node1" presStyleIdx="3" presStyleCnt="4" custScaleX="65167">
        <dgm:presLayoutVars>
          <dgm:bulletEnabled val="1"/>
        </dgm:presLayoutVars>
      </dgm:prSet>
      <dgm:spPr/>
    </dgm:pt>
  </dgm:ptLst>
  <dgm:cxnLst>
    <dgm:cxn modelId="{DBB5C108-631B-4815-9820-BF9A7B535381}" type="presOf" srcId="{D46F4122-1776-4A4D-909D-7B998BDF9BEF}" destId="{26DB6A83-0E71-4954-8DF4-FF4CC4A64C80}" srcOrd="0" destOrd="0" presId="urn:microsoft.com/office/officeart/2005/8/layout/default"/>
    <dgm:cxn modelId="{B2407513-D602-4AFC-922D-7C91DFCB6EFC}" type="presOf" srcId="{7CEAEFC0-B82E-4852-94D8-A9B34DFD2763}" destId="{DC4C12DB-39BD-40FC-ACF9-3B2FB04C6D6D}" srcOrd="0" destOrd="0" presId="urn:microsoft.com/office/officeart/2005/8/layout/default"/>
    <dgm:cxn modelId="{67EA3021-9A4C-4DDE-AA3F-19ACD3F4BA1F}" srcId="{CCAAE8FE-3BD7-4014-B4A7-A2E9E78403C8}" destId="{108AF19E-0DFD-4529-A348-4302FC64D08E}" srcOrd="1" destOrd="0" parTransId="{42177887-228B-4966-A856-62C5EF46945F}" sibTransId="{A84CC79C-B9F5-4BF4-8391-369F38A3598E}"/>
    <dgm:cxn modelId="{03DD1A5D-0022-4180-B7B7-8C5447FE2228}" srcId="{CCAAE8FE-3BD7-4014-B4A7-A2E9E78403C8}" destId="{D46F4122-1776-4A4D-909D-7B998BDF9BEF}" srcOrd="0" destOrd="0" parTransId="{A9833B64-F7FC-412C-AFD1-299536CB1865}" sibTransId="{06AC51D3-49FD-44AD-A13E-BB3C5BF2A330}"/>
    <dgm:cxn modelId="{651D4265-DBEB-437A-AAEC-DF966050947E}" srcId="{CCAAE8FE-3BD7-4014-B4A7-A2E9E78403C8}" destId="{7CEAEFC0-B82E-4852-94D8-A9B34DFD2763}" srcOrd="2" destOrd="0" parTransId="{4F2157F4-3116-4275-ADC5-4A992D29F8B2}" sibTransId="{FB9FC5EA-5360-498D-BD2F-9E9035CFB6A7}"/>
    <dgm:cxn modelId="{87570981-075B-42B1-8BD6-5B430C2AC522}" type="presOf" srcId="{CCAAE8FE-3BD7-4014-B4A7-A2E9E78403C8}" destId="{C036CB6D-38E0-4D19-B408-D99A8C9CB10A}" srcOrd="0" destOrd="0" presId="urn:microsoft.com/office/officeart/2005/8/layout/default"/>
    <dgm:cxn modelId="{FB4D4193-82D9-4B4F-9CCC-A5C09C138F6F}" srcId="{CCAAE8FE-3BD7-4014-B4A7-A2E9E78403C8}" destId="{6E224365-928F-4196-87D8-ABFB43C596C0}" srcOrd="3" destOrd="0" parTransId="{673C332A-ACFE-4B4E-A940-EE1235DAE045}" sibTransId="{ABB58952-E046-45AF-A553-73D772CCE7F3}"/>
    <dgm:cxn modelId="{B9E30EC5-7229-4746-B103-C6A81B998C88}" type="presOf" srcId="{108AF19E-0DFD-4529-A348-4302FC64D08E}" destId="{769724A5-E49C-4977-A379-78691A1A17DF}" srcOrd="0" destOrd="0" presId="urn:microsoft.com/office/officeart/2005/8/layout/default"/>
    <dgm:cxn modelId="{FF4A53ED-C21D-4F1F-8ADC-0225C9AFF34C}" type="presOf" srcId="{6E224365-928F-4196-87D8-ABFB43C596C0}" destId="{C6ED434A-FBCF-4995-88D2-61AF1D927E4C}" srcOrd="0" destOrd="0" presId="urn:microsoft.com/office/officeart/2005/8/layout/default"/>
    <dgm:cxn modelId="{513DB832-4A98-465C-B7A4-F5B5C8888A26}" type="presParOf" srcId="{C036CB6D-38E0-4D19-B408-D99A8C9CB10A}" destId="{26DB6A83-0E71-4954-8DF4-FF4CC4A64C80}" srcOrd="0" destOrd="0" presId="urn:microsoft.com/office/officeart/2005/8/layout/default"/>
    <dgm:cxn modelId="{390CACBD-8312-4E5B-A965-BA7439C9B011}" type="presParOf" srcId="{C036CB6D-38E0-4D19-B408-D99A8C9CB10A}" destId="{D6D85082-1B44-42B0-9678-867D12134832}" srcOrd="1" destOrd="0" presId="urn:microsoft.com/office/officeart/2005/8/layout/default"/>
    <dgm:cxn modelId="{403B81B2-B8DC-41E5-BA1C-CFF5237176AC}" type="presParOf" srcId="{C036CB6D-38E0-4D19-B408-D99A8C9CB10A}" destId="{769724A5-E49C-4977-A379-78691A1A17DF}" srcOrd="2" destOrd="0" presId="urn:microsoft.com/office/officeart/2005/8/layout/default"/>
    <dgm:cxn modelId="{D1C0457B-38A3-49D7-9CA0-5ADDD3061BA5}" type="presParOf" srcId="{C036CB6D-38E0-4D19-B408-D99A8C9CB10A}" destId="{E537B63C-5609-471C-A3FF-24EBD6C5754B}" srcOrd="3" destOrd="0" presId="urn:microsoft.com/office/officeart/2005/8/layout/default"/>
    <dgm:cxn modelId="{68CB3DA6-34AB-44F3-8FA4-00F7705851B4}" type="presParOf" srcId="{C036CB6D-38E0-4D19-B408-D99A8C9CB10A}" destId="{DC4C12DB-39BD-40FC-ACF9-3B2FB04C6D6D}" srcOrd="4" destOrd="0" presId="urn:microsoft.com/office/officeart/2005/8/layout/default"/>
    <dgm:cxn modelId="{0E5F9D8F-A47E-4600-9F6A-C5A30C957169}" type="presParOf" srcId="{C036CB6D-38E0-4D19-B408-D99A8C9CB10A}" destId="{0025B2B2-D35E-4B9D-8957-CB473790938E}" srcOrd="5" destOrd="0" presId="urn:microsoft.com/office/officeart/2005/8/layout/default"/>
    <dgm:cxn modelId="{3A9CDC30-4DD5-4C8F-9BDF-58F48E45B841}" type="presParOf" srcId="{C036CB6D-38E0-4D19-B408-D99A8C9CB10A}" destId="{C6ED434A-FBCF-4995-88D2-61AF1D927E4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9C063C-D5D2-407A-9510-8D9995CB88E9}"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3AB4AE7A-78F5-4F6E-A1B4-FE206B2A61E1}">
      <dgm:prSet custT="1"/>
      <dgm:spPr/>
      <dgm:t>
        <a:bodyPr/>
        <a:lstStyle/>
        <a:p>
          <a:pPr>
            <a:lnSpc>
              <a:spcPct val="100000"/>
            </a:lnSpc>
          </a:pPr>
          <a:r>
            <a:rPr lang="en-US" sz="1800" b="0" dirty="0"/>
            <a:t>Lack of feature information</a:t>
          </a:r>
        </a:p>
      </dgm:t>
    </dgm:pt>
    <dgm:pt modelId="{8D92CB77-2FAB-40F6-8CEF-41EB5CDA803C}" type="parTrans" cxnId="{EA898A3D-FDC8-4FBB-A7B0-D569F39F36AB}">
      <dgm:prSet/>
      <dgm:spPr/>
      <dgm:t>
        <a:bodyPr/>
        <a:lstStyle/>
        <a:p>
          <a:endParaRPr lang="en-US"/>
        </a:p>
      </dgm:t>
    </dgm:pt>
    <dgm:pt modelId="{B198022C-2B5C-4AEB-BFDF-0E26E42F2883}" type="sibTrans" cxnId="{EA898A3D-FDC8-4FBB-A7B0-D569F39F36AB}">
      <dgm:prSet/>
      <dgm:spPr/>
      <dgm:t>
        <a:bodyPr/>
        <a:lstStyle/>
        <a:p>
          <a:pPr>
            <a:lnSpc>
              <a:spcPct val="100000"/>
            </a:lnSpc>
          </a:pPr>
          <a:endParaRPr lang="en-US"/>
        </a:p>
      </dgm:t>
    </dgm:pt>
    <dgm:pt modelId="{AB69F54B-8184-41A8-BD1E-2F9805202615}">
      <dgm:prSet custT="1"/>
      <dgm:spPr/>
      <dgm:t>
        <a:bodyPr/>
        <a:lstStyle/>
        <a:p>
          <a:pPr>
            <a:lnSpc>
              <a:spcPct val="100000"/>
            </a:lnSpc>
          </a:pPr>
          <a:r>
            <a:rPr lang="en-US" sz="1800" dirty="0"/>
            <a:t>Imbalanced Data</a:t>
          </a:r>
        </a:p>
      </dgm:t>
    </dgm:pt>
    <dgm:pt modelId="{2B58D23E-7319-4A8C-A5C2-2EAA934DB7B8}" type="parTrans" cxnId="{0D94F5A6-03ED-42E4-A20B-16B8DFE86238}">
      <dgm:prSet/>
      <dgm:spPr/>
      <dgm:t>
        <a:bodyPr/>
        <a:lstStyle/>
        <a:p>
          <a:endParaRPr lang="en-US"/>
        </a:p>
      </dgm:t>
    </dgm:pt>
    <dgm:pt modelId="{8D17FAD9-CA06-411D-8F32-7931338D71C3}" type="sibTrans" cxnId="{0D94F5A6-03ED-42E4-A20B-16B8DFE86238}">
      <dgm:prSet/>
      <dgm:spPr/>
      <dgm:t>
        <a:bodyPr/>
        <a:lstStyle/>
        <a:p>
          <a:pPr>
            <a:lnSpc>
              <a:spcPct val="100000"/>
            </a:lnSpc>
          </a:pPr>
          <a:endParaRPr lang="en-US"/>
        </a:p>
      </dgm:t>
    </dgm:pt>
    <dgm:pt modelId="{DBA2859D-9432-42AB-A70B-D4D70198B7A7}">
      <dgm:prSet custT="1"/>
      <dgm:spPr/>
      <dgm:t>
        <a:bodyPr/>
        <a:lstStyle/>
        <a:p>
          <a:pPr>
            <a:lnSpc>
              <a:spcPct val="100000"/>
            </a:lnSpc>
          </a:pPr>
          <a:r>
            <a:rPr lang="en-US" sz="1800" dirty="0"/>
            <a:t>Feature Selection</a:t>
          </a:r>
        </a:p>
      </dgm:t>
    </dgm:pt>
    <dgm:pt modelId="{FF59A5B3-4C24-4FBE-8CD9-EC51F677D878}" type="parTrans" cxnId="{8B593F83-7359-4013-91CB-5F090083D4C1}">
      <dgm:prSet/>
      <dgm:spPr/>
      <dgm:t>
        <a:bodyPr/>
        <a:lstStyle/>
        <a:p>
          <a:endParaRPr lang="en-US"/>
        </a:p>
      </dgm:t>
    </dgm:pt>
    <dgm:pt modelId="{D7083598-2CD2-475B-B245-EC47B1E83241}" type="sibTrans" cxnId="{8B593F83-7359-4013-91CB-5F090083D4C1}">
      <dgm:prSet/>
      <dgm:spPr/>
      <dgm:t>
        <a:bodyPr/>
        <a:lstStyle/>
        <a:p>
          <a:endParaRPr lang="en-US"/>
        </a:p>
      </dgm:t>
    </dgm:pt>
    <dgm:pt modelId="{11E5307C-3EC3-4FBA-97EA-6916C5DC9B40}" type="pres">
      <dgm:prSet presAssocID="{999C063C-D5D2-407A-9510-8D9995CB88E9}" presName="root" presStyleCnt="0">
        <dgm:presLayoutVars>
          <dgm:dir/>
          <dgm:resizeHandles val="exact"/>
        </dgm:presLayoutVars>
      </dgm:prSet>
      <dgm:spPr/>
    </dgm:pt>
    <dgm:pt modelId="{C7533A5D-2A26-45A7-9216-23527CCD841E}" type="pres">
      <dgm:prSet presAssocID="{3AB4AE7A-78F5-4F6E-A1B4-FE206B2A61E1}" presName="compNode" presStyleCnt="0"/>
      <dgm:spPr/>
    </dgm:pt>
    <dgm:pt modelId="{F8C2BFAB-E931-49B2-A454-F871C159C951}" type="pres">
      <dgm:prSet presAssocID="{3AB4AE7A-78F5-4F6E-A1B4-FE206B2A61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E17FF1A-41EB-42DB-9C96-FD394619ABE1}" type="pres">
      <dgm:prSet presAssocID="{3AB4AE7A-78F5-4F6E-A1B4-FE206B2A61E1}" presName="spaceRect" presStyleCnt="0"/>
      <dgm:spPr/>
    </dgm:pt>
    <dgm:pt modelId="{C6FAD9A1-2507-4305-9B39-58F66F8485D1}" type="pres">
      <dgm:prSet presAssocID="{3AB4AE7A-78F5-4F6E-A1B4-FE206B2A61E1}" presName="textRect" presStyleLbl="revTx" presStyleIdx="0" presStyleCnt="3">
        <dgm:presLayoutVars>
          <dgm:chMax val="1"/>
          <dgm:chPref val="1"/>
        </dgm:presLayoutVars>
      </dgm:prSet>
      <dgm:spPr/>
    </dgm:pt>
    <dgm:pt modelId="{D151269D-28F3-4AEA-B984-70283DA4C842}" type="pres">
      <dgm:prSet presAssocID="{B198022C-2B5C-4AEB-BFDF-0E26E42F2883}" presName="sibTrans" presStyleCnt="0"/>
      <dgm:spPr/>
    </dgm:pt>
    <dgm:pt modelId="{4C444D97-02CA-4D67-8732-1EA39FE9428B}" type="pres">
      <dgm:prSet presAssocID="{AB69F54B-8184-41A8-BD1E-2F9805202615}" presName="compNode" presStyleCnt="0"/>
      <dgm:spPr/>
    </dgm:pt>
    <dgm:pt modelId="{55AC0AA1-B7A4-464B-B518-A4BB9AF21EDA}" type="pres">
      <dgm:prSet presAssocID="{AB69F54B-8184-41A8-BD1E-2F98052026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F722FB63-E7BA-4BA5-91AD-655A7B2929DC}" type="pres">
      <dgm:prSet presAssocID="{AB69F54B-8184-41A8-BD1E-2F9805202615}" presName="spaceRect" presStyleCnt="0"/>
      <dgm:spPr/>
    </dgm:pt>
    <dgm:pt modelId="{D3C575DF-54F1-4E17-8C83-4E12F512F654}" type="pres">
      <dgm:prSet presAssocID="{AB69F54B-8184-41A8-BD1E-2F9805202615}" presName="textRect" presStyleLbl="revTx" presStyleIdx="1" presStyleCnt="3">
        <dgm:presLayoutVars>
          <dgm:chMax val="1"/>
          <dgm:chPref val="1"/>
        </dgm:presLayoutVars>
      </dgm:prSet>
      <dgm:spPr/>
    </dgm:pt>
    <dgm:pt modelId="{1AB82692-CBE9-4ED4-8E55-2AFA7CA14720}" type="pres">
      <dgm:prSet presAssocID="{8D17FAD9-CA06-411D-8F32-7931338D71C3}" presName="sibTrans" presStyleCnt="0"/>
      <dgm:spPr/>
    </dgm:pt>
    <dgm:pt modelId="{120A3F68-CFA5-4618-9E16-0791C13F4C1D}" type="pres">
      <dgm:prSet presAssocID="{DBA2859D-9432-42AB-A70B-D4D70198B7A7}" presName="compNode" presStyleCnt="0"/>
      <dgm:spPr/>
    </dgm:pt>
    <dgm:pt modelId="{48580388-D41F-469F-904D-D82120EEBAC6}" type="pres">
      <dgm:prSet presAssocID="{DBA2859D-9432-42AB-A70B-D4D70198B7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C5EC29F0-34ED-4989-9DF1-430C5CC80ABB}" type="pres">
      <dgm:prSet presAssocID="{DBA2859D-9432-42AB-A70B-D4D70198B7A7}" presName="spaceRect" presStyleCnt="0"/>
      <dgm:spPr/>
    </dgm:pt>
    <dgm:pt modelId="{4D85CFBC-2A29-49B0-9E69-D6C15AD74EAC}" type="pres">
      <dgm:prSet presAssocID="{DBA2859D-9432-42AB-A70B-D4D70198B7A7}" presName="textRect" presStyleLbl="revTx" presStyleIdx="2" presStyleCnt="3">
        <dgm:presLayoutVars>
          <dgm:chMax val="1"/>
          <dgm:chPref val="1"/>
        </dgm:presLayoutVars>
      </dgm:prSet>
      <dgm:spPr/>
    </dgm:pt>
  </dgm:ptLst>
  <dgm:cxnLst>
    <dgm:cxn modelId="{11F65423-FD24-4C63-A281-98E8236D3580}" type="presOf" srcId="{AB69F54B-8184-41A8-BD1E-2F9805202615}" destId="{D3C575DF-54F1-4E17-8C83-4E12F512F654}" srcOrd="0" destOrd="0" presId="urn:microsoft.com/office/officeart/2018/2/layout/IconLabelList"/>
    <dgm:cxn modelId="{EA898A3D-FDC8-4FBB-A7B0-D569F39F36AB}" srcId="{999C063C-D5D2-407A-9510-8D9995CB88E9}" destId="{3AB4AE7A-78F5-4F6E-A1B4-FE206B2A61E1}" srcOrd="0" destOrd="0" parTransId="{8D92CB77-2FAB-40F6-8CEF-41EB5CDA803C}" sibTransId="{B198022C-2B5C-4AEB-BFDF-0E26E42F2883}"/>
    <dgm:cxn modelId="{33DD5749-D832-44C8-B659-F0DBBA44CA19}" type="presOf" srcId="{3AB4AE7A-78F5-4F6E-A1B4-FE206B2A61E1}" destId="{C6FAD9A1-2507-4305-9B39-58F66F8485D1}" srcOrd="0" destOrd="0" presId="urn:microsoft.com/office/officeart/2018/2/layout/IconLabelList"/>
    <dgm:cxn modelId="{37D2B94A-EF2F-4119-8D64-D44C1F77A2CA}" type="presOf" srcId="{DBA2859D-9432-42AB-A70B-D4D70198B7A7}" destId="{4D85CFBC-2A29-49B0-9E69-D6C15AD74EAC}" srcOrd="0" destOrd="0" presId="urn:microsoft.com/office/officeart/2018/2/layout/IconLabelList"/>
    <dgm:cxn modelId="{8B593F83-7359-4013-91CB-5F090083D4C1}" srcId="{999C063C-D5D2-407A-9510-8D9995CB88E9}" destId="{DBA2859D-9432-42AB-A70B-D4D70198B7A7}" srcOrd="2" destOrd="0" parTransId="{FF59A5B3-4C24-4FBE-8CD9-EC51F677D878}" sibTransId="{D7083598-2CD2-475B-B245-EC47B1E83241}"/>
    <dgm:cxn modelId="{6BB18799-083A-4AA3-A30A-8C838570CF30}" type="presOf" srcId="{999C063C-D5D2-407A-9510-8D9995CB88E9}" destId="{11E5307C-3EC3-4FBA-97EA-6916C5DC9B40}" srcOrd="0" destOrd="0" presId="urn:microsoft.com/office/officeart/2018/2/layout/IconLabelList"/>
    <dgm:cxn modelId="{0D94F5A6-03ED-42E4-A20B-16B8DFE86238}" srcId="{999C063C-D5D2-407A-9510-8D9995CB88E9}" destId="{AB69F54B-8184-41A8-BD1E-2F9805202615}" srcOrd="1" destOrd="0" parTransId="{2B58D23E-7319-4A8C-A5C2-2EAA934DB7B8}" sibTransId="{8D17FAD9-CA06-411D-8F32-7931338D71C3}"/>
    <dgm:cxn modelId="{C648F916-EB2D-415F-92F7-0C7375406E7F}" type="presParOf" srcId="{11E5307C-3EC3-4FBA-97EA-6916C5DC9B40}" destId="{C7533A5D-2A26-45A7-9216-23527CCD841E}" srcOrd="0" destOrd="0" presId="urn:microsoft.com/office/officeart/2018/2/layout/IconLabelList"/>
    <dgm:cxn modelId="{2A01B3EF-62A3-43EF-A19C-C9B311473E34}" type="presParOf" srcId="{C7533A5D-2A26-45A7-9216-23527CCD841E}" destId="{F8C2BFAB-E931-49B2-A454-F871C159C951}" srcOrd="0" destOrd="0" presId="urn:microsoft.com/office/officeart/2018/2/layout/IconLabelList"/>
    <dgm:cxn modelId="{9B6F6AE4-C8E4-407A-9A66-1EB404CA3611}" type="presParOf" srcId="{C7533A5D-2A26-45A7-9216-23527CCD841E}" destId="{5E17FF1A-41EB-42DB-9C96-FD394619ABE1}" srcOrd="1" destOrd="0" presId="urn:microsoft.com/office/officeart/2018/2/layout/IconLabelList"/>
    <dgm:cxn modelId="{757481CA-5F25-4892-BC1E-E5CC48C852AD}" type="presParOf" srcId="{C7533A5D-2A26-45A7-9216-23527CCD841E}" destId="{C6FAD9A1-2507-4305-9B39-58F66F8485D1}" srcOrd="2" destOrd="0" presId="urn:microsoft.com/office/officeart/2018/2/layout/IconLabelList"/>
    <dgm:cxn modelId="{FA87226B-DD15-4FA4-A14B-7E20338654C9}" type="presParOf" srcId="{11E5307C-3EC3-4FBA-97EA-6916C5DC9B40}" destId="{D151269D-28F3-4AEA-B984-70283DA4C842}" srcOrd="1" destOrd="0" presId="urn:microsoft.com/office/officeart/2018/2/layout/IconLabelList"/>
    <dgm:cxn modelId="{9472D9AB-B6B1-4F94-AC35-DCAD131AB714}" type="presParOf" srcId="{11E5307C-3EC3-4FBA-97EA-6916C5DC9B40}" destId="{4C444D97-02CA-4D67-8732-1EA39FE9428B}" srcOrd="2" destOrd="0" presId="urn:microsoft.com/office/officeart/2018/2/layout/IconLabelList"/>
    <dgm:cxn modelId="{E1BD628D-71BC-421E-9AC6-D841052EFA3E}" type="presParOf" srcId="{4C444D97-02CA-4D67-8732-1EA39FE9428B}" destId="{55AC0AA1-B7A4-464B-B518-A4BB9AF21EDA}" srcOrd="0" destOrd="0" presId="urn:microsoft.com/office/officeart/2018/2/layout/IconLabelList"/>
    <dgm:cxn modelId="{620FF6D5-141B-4F7C-B939-11FAA5AA9E59}" type="presParOf" srcId="{4C444D97-02CA-4D67-8732-1EA39FE9428B}" destId="{F722FB63-E7BA-4BA5-91AD-655A7B2929DC}" srcOrd="1" destOrd="0" presId="urn:microsoft.com/office/officeart/2018/2/layout/IconLabelList"/>
    <dgm:cxn modelId="{7335C3C1-23D5-45F0-9F51-1A3B2130548C}" type="presParOf" srcId="{4C444D97-02CA-4D67-8732-1EA39FE9428B}" destId="{D3C575DF-54F1-4E17-8C83-4E12F512F654}" srcOrd="2" destOrd="0" presId="urn:microsoft.com/office/officeart/2018/2/layout/IconLabelList"/>
    <dgm:cxn modelId="{7E7EC3AA-4351-4F4B-895B-6F24C62D9E60}" type="presParOf" srcId="{11E5307C-3EC3-4FBA-97EA-6916C5DC9B40}" destId="{1AB82692-CBE9-4ED4-8E55-2AFA7CA14720}" srcOrd="3" destOrd="0" presId="urn:microsoft.com/office/officeart/2018/2/layout/IconLabelList"/>
    <dgm:cxn modelId="{8E4360EE-B965-4330-9CBC-71605DA1AC1E}" type="presParOf" srcId="{11E5307C-3EC3-4FBA-97EA-6916C5DC9B40}" destId="{120A3F68-CFA5-4618-9E16-0791C13F4C1D}" srcOrd="4" destOrd="0" presId="urn:microsoft.com/office/officeart/2018/2/layout/IconLabelList"/>
    <dgm:cxn modelId="{B9CE0447-D1C8-4742-9E30-C8E9F2513E43}" type="presParOf" srcId="{120A3F68-CFA5-4618-9E16-0791C13F4C1D}" destId="{48580388-D41F-469F-904D-D82120EEBAC6}" srcOrd="0" destOrd="0" presId="urn:microsoft.com/office/officeart/2018/2/layout/IconLabelList"/>
    <dgm:cxn modelId="{A2F37B01-F943-4591-9359-3FE3B4E19396}" type="presParOf" srcId="{120A3F68-CFA5-4618-9E16-0791C13F4C1D}" destId="{C5EC29F0-34ED-4989-9DF1-430C5CC80ABB}" srcOrd="1" destOrd="0" presId="urn:microsoft.com/office/officeart/2018/2/layout/IconLabelList"/>
    <dgm:cxn modelId="{980E28E2-505A-46F2-8C4C-A6C12F30517F}" type="presParOf" srcId="{120A3F68-CFA5-4618-9E16-0791C13F4C1D}" destId="{4D85CFBC-2A29-49B0-9E69-D6C15AD74E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B6A83-0E71-4954-8DF4-FF4CC4A64C80}">
      <dsp:nvSpPr>
        <dsp:cNvPr id="0" name=""/>
        <dsp:cNvSpPr/>
      </dsp:nvSpPr>
      <dsp:spPr>
        <a:xfrm>
          <a:off x="2212" y="207935"/>
          <a:ext cx="1855653" cy="228879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Provider Data</a:t>
          </a:r>
        </a:p>
        <a:p>
          <a:pPr marL="0" lvl="0" indent="0" algn="l" defTabSz="533400">
            <a:lnSpc>
              <a:spcPct val="90000"/>
            </a:lnSpc>
            <a:spcBef>
              <a:spcPct val="0"/>
            </a:spcBef>
            <a:spcAft>
              <a:spcPct val="35000"/>
            </a:spcAft>
            <a:buNone/>
          </a:pPr>
          <a:r>
            <a:rPr lang="en-US" sz="1200" kern="1200" dirty="0"/>
            <a:t>Provider ID</a:t>
          </a:r>
        </a:p>
        <a:p>
          <a:pPr marL="0" lvl="0" indent="0" algn="l" defTabSz="533400">
            <a:lnSpc>
              <a:spcPct val="90000"/>
            </a:lnSpc>
            <a:spcBef>
              <a:spcPct val="0"/>
            </a:spcBef>
            <a:spcAft>
              <a:spcPct val="35000"/>
            </a:spcAft>
            <a:buNone/>
          </a:pPr>
          <a:r>
            <a:rPr lang="en-US" sz="1200" kern="1200" dirty="0"/>
            <a:t>Potential Fraud?</a:t>
          </a:r>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endParaRPr lang="en-US" sz="1200" kern="1200" dirty="0"/>
        </a:p>
      </dsp:txBody>
      <dsp:txXfrm>
        <a:off x="2212" y="207935"/>
        <a:ext cx="1855653" cy="2288794"/>
      </dsp:txXfrm>
    </dsp:sp>
    <dsp:sp modelId="{769724A5-E49C-4977-A379-78691A1A17DF}">
      <dsp:nvSpPr>
        <dsp:cNvPr id="0" name=""/>
        <dsp:cNvSpPr/>
      </dsp:nvSpPr>
      <dsp:spPr>
        <a:xfrm>
          <a:off x="2244226" y="193249"/>
          <a:ext cx="2220030" cy="2318166"/>
        </a:xfrm>
        <a:prstGeom prst="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Beneficiary Data</a:t>
          </a:r>
        </a:p>
        <a:p>
          <a:pPr marL="0" lvl="0" indent="0" algn="l" defTabSz="533400">
            <a:lnSpc>
              <a:spcPct val="90000"/>
            </a:lnSpc>
            <a:spcBef>
              <a:spcPct val="0"/>
            </a:spcBef>
            <a:spcAft>
              <a:spcPct val="35000"/>
            </a:spcAft>
            <a:buNone/>
          </a:pPr>
          <a:r>
            <a:rPr lang="en-US" sz="1200" kern="1200" dirty="0"/>
            <a:t>Beneficiary ID</a:t>
          </a:r>
        </a:p>
        <a:p>
          <a:pPr marL="0" lvl="0" indent="0" algn="l" defTabSz="533400">
            <a:lnSpc>
              <a:spcPct val="90000"/>
            </a:lnSpc>
            <a:spcBef>
              <a:spcPct val="0"/>
            </a:spcBef>
            <a:spcAft>
              <a:spcPct val="35000"/>
            </a:spcAft>
            <a:buNone/>
          </a:pPr>
          <a:r>
            <a:rPr lang="en-US" sz="1200" kern="1200" dirty="0"/>
            <a:t>Date of Birth</a:t>
          </a:r>
        </a:p>
        <a:p>
          <a:pPr marL="0" lvl="0" indent="0" algn="l" defTabSz="533400">
            <a:lnSpc>
              <a:spcPct val="90000"/>
            </a:lnSpc>
            <a:spcBef>
              <a:spcPct val="0"/>
            </a:spcBef>
            <a:spcAft>
              <a:spcPct val="35000"/>
            </a:spcAft>
            <a:buNone/>
          </a:pPr>
          <a:r>
            <a:rPr lang="en-US" sz="1200" kern="1200" dirty="0"/>
            <a:t>Date of Death</a:t>
          </a:r>
        </a:p>
        <a:p>
          <a:pPr marL="0" lvl="0" indent="0" algn="l" defTabSz="533400">
            <a:lnSpc>
              <a:spcPct val="90000"/>
            </a:lnSpc>
            <a:spcBef>
              <a:spcPct val="0"/>
            </a:spcBef>
            <a:spcAft>
              <a:spcPct val="35000"/>
            </a:spcAft>
            <a:buNone/>
          </a:pPr>
          <a:r>
            <a:rPr lang="en-US" sz="1200" kern="1200" dirty="0"/>
            <a:t>Gender</a:t>
          </a:r>
        </a:p>
        <a:p>
          <a:pPr marL="0" lvl="0" indent="0" algn="l" defTabSz="533400">
            <a:lnSpc>
              <a:spcPct val="90000"/>
            </a:lnSpc>
            <a:spcBef>
              <a:spcPct val="0"/>
            </a:spcBef>
            <a:spcAft>
              <a:spcPct val="35000"/>
            </a:spcAft>
            <a:buNone/>
          </a:pPr>
          <a:r>
            <a:rPr lang="en-US" sz="1200" kern="1200" dirty="0"/>
            <a:t>Race</a:t>
          </a:r>
        </a:p>
        <a:p>
          <a:pPr marL="0" lvl="0" indent="0" algn="l" defTabSz="533400">
            <a:lnSpc>
              <a:spcPct val="90000"/>
            </a:lnSpc>
            <a:spcBef>
              <a:spcPct val="0"/>
            </a:spcBef>
            <a:spcAft>
              <a:spcPct val="35000"/>
            </a:spcAft>
            <a:buNone/>
          </a:pPr>
          <a:r>
            <a:rPr lang="en-US" sz="1200" kern="1200" dirty="0"/>
            <a:t>Chronic Disease</a:t>
          </a:r>
        </a:p>
        <a:p>
          <a:pPr marL="0" lvl="0" indent="0" algn="l" defTabSz="533400">
            <a:lnSpc>
              <a:spcPct val="90000"/>
            </a:lnSpc>
            <a:spcBef>
              <a:spcPct val="0"/>
            </a:spcBef>
            <a:spcAft>
              <a:spcPct val="35000"/>
            </a:spcAft>
            <a:buNone/>
          </a:pPr>
          <a:r>
            <a:rPr lang="en-US" sz="1200" kern="1200" dirty="0"/>
            <a:t>Reimbursed Amount</a:t>
          </a:r>
        </a:p>
        <a:p>
          <a:pPr marL="0" lvl="0" indent="0" algn="l" defTabSz="533400">
            <a:lnSpc>
              <a:spcPct val="90000"/>
            </a:lnSpc>
            <a:spcBef>
              <a:spcPct val="0"/>
            </a:spcBef>
            <a:spcAft>
              <a:spcPct val="35000"/>
            </a:spcAft>
            <a:buNone/>
          </a:pPr>
          <a:r>
            <a:rPr lang="en-US" sz="1200" kern="1200" dirty="0"/>
            <a:t>Deductible Amount</a:t>
          </a:r>
        </a:p>
      </dsp:txBody>
      <dsp:txXfrm>
        <a:off x="2244226" y="193249"/>
        <a:ext cx="2220030" cy="2318166"/>
      </dsp:txXfrm>
    </dsp:sp>
    <dsp:sp modelId="{DC4C12DB-39BD-40FC-ACF9-3B2FB04C6D6D}">
      <dsp:nvSpPr>
        <dsp:cNvPr id="0" name=""/>
        <dsp:cNvSpPr/>
      </dsp:nvSpPr>
      <dsp:spPr>
        <a:xfrm>
          <a:off x="4850618" y="193249"/>
          <a:ext cx="2439753" cy="2318166"/>
        </a:xfrm>
        <a:prstGeom prst="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Inpatient Data</a:t>
          </a:r>
        </a:p>
        <a:p>
          <a:pPr marL="0" lvl="0" indent="0" algn="l" defTabSz="533400">
            <a:lnSpc>
              <a:spcPct val="90000"/>
            </a:lnSpc>
            <a:spcBef>
              <a:spcPct val="0"/>
            </a:spcBef>
            <a:spcAft>
              <a:spcPct val="35000"/>
            </a:spcAft>
            <a:buNone/>
          </a:pPr>
          <a:r>
            <a:rPr lang="en-US" sz="1200" kern="1200" dirty="0"/>
            <a:t>Claim  ID</a:t>
          </a:r>
        </a:p>
        <a:p>
          <a:pPr marL="0" lvl="0" indent="0" algn="l" defTabSz="533400">
            <a:lnSpc>
              <a:spcPct val="90000"/>
            </a:lnSpc>
            <a:spcBef>
              <a:spcPct val="0"/>
            </a:spcBef>
            <a:spcAft>
              <a:spcPct val="35000"/>
            </a:spcAft>
            <a:buNone/>
          </a:pPr>
          <a:r>
            <a:rPr lang="en-US" sz="1200" kern="1200" dirty="0"/>
            <a:t>Beneficiary ID</a:t>
          </a:r>
        </a:p>
        <a:p>
          <a:pPr marL="0" lvl="0" indent="0" algn="l" defTabSz="533400">
            <a:lnSpc>
              <a:spcPct val="90000"/>
            </a:lnSpc>
            <a:spcBef>
              <a:spcPct val="0"/>
            </a:spcBef>
            <a:spcAft>
              <a:spcPct val="35000"/>
            </a:spcAft>
            <a:buNone/>
          </a:pPr>
          <a:r>
            <a:rPr lang="en-US" sz="1200" kern="1200" dirty="0"/>
            <a:t>Provider ID</a:t>
          </a:r>
        </a:p>
        <a:p>
          <a:pPr marL="0" lvl="0" indent="0" algn="l" defTabSz="533400">
            <a:lnSpc>
              <a:spcPct val="90000"/>
            </a:lnSpc>
            <a:spcBef>
              <a:spcPct val="0"/>
            </a:spcBef>
            <a:spcAft>
              <a:spcPct val="35000"/>
            </a:spcAft>
            <a:buNone/>
          </a:pPr>
          <a:r>
            <a:rPr lang="en-US" sz="1200" kern="1200" dirty="0"/>
            <a:t>Admission Date</a:t>
          </a:r>
        </a:p>
        <a:p>
          <a:pPr marL="0" lvl="0" indent="0" algn="l" defTabSz="533400">
            <a:lnSpc>
              <a:spcPct val="90000"/>
            </a:lnSpc>
            <a:spcBef>
              <a:spcPct val="0"/>
            </a:spcBef>
            <a:spcAft>
              <a:spcPct val="35000"/>
            </a:spcAft>
            <a:buNone/>
          </a:pPr>
          <a:r>
            <a:rPr lang="en-US" sz="1200" kern="1200" dirty="0"/>
            <a:t>Discharge Date </a:t>
          </a:r>
        </a:p>
        <a:p>
          <a:pPr marL="0" lvl="0" indent="0" algn="l" defTabSz="533400">
            <a:lnSpc>
              <a:spcPct val="90000"/>
            </a:lnSpc>
            <a:spcBef>
              <a:spcPct val="0"/>
            </a:spcBef>
            <a:spcAft>
              <a:spcPct val="35000"/>
            </a:spcAft>
            <a:buNone/>
          </a:pPr>
          <a:r>
            <a:rPr lang="en-US" sz="1200" kern="1200" dirty="0"/>
            <a:t>Attending Physician</a:t>
          </a:r>
        </a:p>
        <a:p>
          <a:pPr marL="0" lvl="0" indent="0" algn="l" defTabSz="533400">
            <a:lnSpc>
              <a:spcPct val="90000"/>
            </a:lnSpc>
            <a:spcBef>
              <a:spcPct val="0"/>
            </a:spcBef>
            <a:spcAft>
              <a:spcPct val="35000"/>
            </a:spcAft>
            <a:buNone/>
          </a:pPr>
          <a:r>
            <a:rPr lang="en-US" sz="1200" kern="1200" dirty="0"/>
            <a:t>Operating Physician</a:t>
          </a:r>
        </a:p>
        <a:p>
          <a:pPr marL="0" lvl="0" indent="0" algn="l" defTabSz="533400">
            <a:lnSpc>
              <a:spcPct val="90000"/>
            </a:lnSpc>
            <a:spcBef>
              <a:spcPct val="0"/>
            </a:spcBef>
            <a:spcAft>
              <a:spcPct val="35000"/>
            </a:spcAft>
            <a:buNone/>
          </a:pPr>
          <a:endParaRPr lang="en-US" sz="1200" kern="1200" dirty="0"/>
        </a:p>
      </dsp:txBody>
      <dsp:txXfrm>
        <a:off x="4850618" y="193249"/>
        <a:ext cx="2439753" cy="2318166"/>
      </dsp:txXfrm>
    </dsp:sp>
    <dsp:sp modelId="{C6ED434A-FBCF-4995-88D2-61AF1D927E4C}">
      <dsp:nvSpPr>
        <dsp:cNvPr id="0" name=""/>
        <dsp:cNvSpPr/>
      </dsp:nvSpPr>
      <dsp:spPr>
        <a:xfrm>
          <a:off x="7676732" y="193249"/>
          <a:ext cx="2517798" cy="2318166"/>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Outpatient Data</a:t>
          </a:r>
        </a:p>
        <a:p>
          <a:pPr marL="0" lvl="0" indent="0" algn="l" defTabSz="533400">
            <a:lnSpc>
              <a:spcPct val="90000"/>
            </a:lnSpc>
            <a:spcBef>
              <a:spcPct val="0"/>
            </a:spcBef>
            <a:spcAft>
              <a:spcPct val="35000"/>
            </a:spcAft>
            <a:buNone/>
          </a:pPr>
          <a:r>
            <a:rPr lang="en-US" sz="1200" kern="1200" dirty="0"/>
            <a:t>Claim ID</a:t>
          </a:r>
        </a:p>
        <a:p>
          <a:pPr marL="0" lvl="0" indent="0" algn="l" defTabSz="533400">
            <a:lnSpc>
              <a:spcPct val="90000"/>
            </a:lnSpc>
            <a:spcBef>
              <a:spcPct val="0"/>
            </a:spcBef>
            <a:spcAft>
              <a:spcPct val="35000"/>
            </a:spcAft>
            <a:buNone/>
          </a:pPr>
          <a:r>
            <a:rPr lang="en-US" sz="1200" kern="1200" dirty="0"/>
            <a:t>Beneficiary ID</a:t>
          </a:r>
        </a:p>
        <a:p>
          <a:pPr marL="0" lvl="0" indent="0" algn="l" defTabSz="533400">
            <a:lnSpc>
              <a:spcPct val="90000"/>
            </a:lnSpc>
            <a:spcBef>
              <a:spcPct val="0"/>
            </a:spcBef>
            <a:spcAft>
              <a:spcPct val="35000"/>
            </a:spcAft>
            <a:buNone/>
          </a:pPr>
          <a:r>
            <a:rPr lang="en-US" sz="1200" kern="1200" dirty="0"/>
            <a:t>Provider ID</a:t>
          </a:r>
        </a:p>
        <a:p>
          <a:pPr marL="0" lvl="0" indent="0" algn="l" defTabSz="533400">
            <a:lnSpc>
              <a:spcPct val="90000"/>
            </a:lnSpc>
            <a:spcBef>
              <a:spcPct val="0"/>
            </a:spcBef>
            <a:spcAft>
              <a:spcPct val="35000"/>
            </a:spcAft>
            <a:buNone/>
          </a:pPr>
          <a:r>
            <a:rPr lang="en-US" sz="1200" kern="1200" dirty="0"/>
            <a:t>Attending  Physician</a:t>
          </a:r>
        </a:p>
        <a:p>
          <a:pPr marL="0" lvl="0" indent="0" algn="l" defTabSz="533400">
            <a:lnSpc>
              <a:spcPct val="90000"/>
            </a:lnSpc>
            <a:spcBef>
              <a:spcPct val="0"/>
            </a:spcBef>
            <a:spcAft>
              <a:spcPct val="35000"/>
            </a:spcAft>
            <a:buNone/>
          </a:pPr>
          <a:r>
            <a:rPr lang="en-US" sz="1200" kern="1200" dirty="0"/>
            <a:t>Operating Physician</a:t>
          </a:r>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endParaRPr lang="en-US" sz="1200" kern="1200" dirty="0"/>
        </a:p>
      </dsp:txBody>
      <dsp:txXfrm>
        <a:off x="7676732" y="193249"/>
        <a:ext cx="2517798" cy="2318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2BFAB-E931-49B2-A454-F871C159C951}">
      <dsp:nvSpPr>
        <dsp:cNvPr id="0" name=""/>
        <dsp:cNvSpPr/>
      </dsp:nvSpPr>
      <dsp:spPr>
        <a:xfrm>
          <a:off x="1178310" y="1303824"/>
          <a:ext cx="1509577" cy="15095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AD9A1-2507-4305-9B39-58F66F8485D1}">
      <dsp:nvSpPr>
        <dsp:cNvPr id="0" name=""/>
        <dsp:cNvSpPr/>
      </dsp:nvSpPr>
      <dsp:spPr>
        <a:xfrm>
          <a:off x="255790" y="3206935"/>
          <a:ext cx="33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kern="1200" dirty="0"/>
            <a:t>Lack of feature information</a:t>
          </a:r>
        </a:p>
      </dsp:txBody>
      <dsp:txXfrm>
        <a:off x="255790" y="3206935"/>
        <a:ext cx="3354617" cy="720000"/>
      </dsp:txXfrm>
    </dsp:sp>
    <dsp:sp modelId="{55AC0AA1-B7A4-464B-B518-A4BB9AF21EDA}">
      <dsp:nvSpPr>
        <dsp:cNvPr id="0" name=""/>
        <dsp:cNvSpPr/>
      </dsp:nvSpPr>
      <dsp:spPr>
        <a:xfrm>
          <a:off x="5119985" y="1303824"/>
          <a:ext cx="1509577" cy="15095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C575DF-54F1-4E17-8C83-4E12F512F654}">
      <dsp:nvSpPr>
        <dsp:cNvPr id="0" name=""/>
        <dsp:cNvSpPr/>
      </dsp:nvSpPr>
      <dsp:spPr>
        <a:xfrm>
          <a:off x="4197465" y="3206935"/>
          <a:ext cx="33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Imbalanced Data</a:t>
          </a:r>
        </a:p>
      </dsp:txBody>
      <dsp:txXfrm>
        <a:off x="4197465" y="3206935"/>
        <a:ext cx="3354617" cy="720000"/>
      </dsp:txXfrm>
    </dsp:sp>
    <dsp:sp modelId="{48580388-D41F-469F-904D-D82120EEBAC6}">
      <dsp:nvSpPr>
        <dsp:cNvPr id="0" name=""/>
        <dsp:cNvSpPr/>
      </dsp:nvSpPr>
      <dsp:spPr>
        <a:xfrm>
          <a:off x="9061660" y="1303824"/>
          <a:ext cx="1509577" cy="15095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5CFBC-2A29-49B0-9E69-D6C15AD74EAC}">
      <dsp:nvSpPr>
        <dsp:cNvPr id="0" name=""/>
        <dsp:cNvSpPr/>
      </dsp:nvSpPr>
      <dsp:spPr>
        <a:xfrm>
          <a:off x="8139140" y="3206935"/>
          <a:ext cx="33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Feature Selection</a:t>
          </a:r>
        </a:p>
      </dsp:txBody>
      <dsp:txXfrm>
        <a:off x="8139140" y="3206935"/>
        <a:ext cx="335461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6EC56-EE73-4D55-AD30-080157F273C8}" type="datetimeFigureOut">
              <a:rPr lang="en-US" smtClean="0"/>
              <a:t>4/9/2024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0E245-173C-4F57-8CF1-2269A11EBBF2}" type="slidenum">
              <a:rPr lang="en-US" smtClean="0"/>
              <a:t>‹#›</a:t>
            </a:fld>
            <a:endParaRPr lang="en-US" dirty="0"/>
          </a:p>
        </p:txBody>
      </p:sp>
    </p:spTree>
    <p:extLst>
      <p:ext uri="{BB962C8B-B14F-4D97-AF65-F5344CB8AC3E}">
        <p14:creationId xmlns:p14="http://schemas.microsoft.com/office/powerpoint/2010/main" val="59567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Providers such as hospitals, cashiers, medical labs, nurses, lab assistant.</a:t>
            </a:r>
          </a:p>
          <a:p>
            <a:pPr marL="171450" indent="-171450">
              <a:buFont typeface="Arial" panose="020B0604020202020204" pitchFamily="34" charset="0"/>
              <a:buChar char="•"/>
            </a:pPr>
            <a:r>
              <a:rPr lang="en-US" dirty="0"/>
              <a:t>Beneficiaries means a person who drive advantage or receive benefits from financial products.</a:t>
            </a:r>
          </a:p>
          <a:p>
            <a:pPr marL="171450" indent="-171450">
              <a:buFont typeface="Arial" panose="020B0604020202020204" pitchFamily="34" charset="0"/>
              <a:buChar char="•"/>
            </a:pPr>
            <a:r>
              <a:rPr lang="en-US" dirty="0"/>
              <a:t>Insurance companies are most affected or institution due these fraud. </a:t>
            </a:r>
          </a:p>
          <a:p>
            <a:pPr marL="171450" indent="-171450">
              <a:buFont typeface="Arial" panose="020B0604020202020204" pitchFamily="34" charset="0"/>
              <a:buChar char="•"/>
            </a:pPr>
            <a:r>
              <a:rPr lang="en-US" dirty="0"/>
              <a:t>These scams can exist for any diseases like weight loss, memory loss, sexual performances, joint pain, and serious illness like cancer, diabetes, heart disease, arthritis and many more.</a:t>
            </a:r>
          </a:p>
          <a:p>
            <a:pPr marL="171450" indent="-171450">
              <a:buFont typeface="Arial" panose="020B0604020202020204" pitchFamily="34" charset="0"/>
              <a:buChar char="•"/>
            </a:pPr>
            <a:r>
              <a:rPr lang="en-US" dirty="0"/>
              <a:t>Other type of fraud is bogus marketing, in prescriptions, providing or billing for health services or equipment without license.</a:t>
            </a:r>
          </a:p>
        </p:txBody>
      </p:sp>
      <p:sp>
        <p:nvSpPr>
          <p:cNvPr id="4" name="Slide Number Placeholder 3"/>
          <p:cNvSpPr>
            <a:spLocks noGrp="1"/>
          </p:cNvSpPr>
          <p:nvPr>
            <p:ph type="sldNum" sz="quarter" idx="5"/>
          </p:nvPr>
        </p:nvSpPr>
        <p:spPr/>
        <p:txBody>
          <a:bodyPr/>
          <a:lstStyle/>
          <a:p>
            <a:fld id="{1C10E245-173C-4F57-8CF1-2269A11EBBF2}" type="slidenum">
              <a:rPr lang="en-US" smtClean="0"/>
              <a:t>2</a:t>
            </a:fld>
            <a:endParaRPr lang="en-US" dirty="0"/>
          </a:p>
        </p:txBody>
      </p:sp>
    </p:spTree>
    <p:extLst>
      <p:ext uri="{BB962C8B-B14F-4D97-AF65-F5344CB8AC3E}">
        <p14:creationId xmlns:p14="http://schemas.microsoft.com/office/powerpoint/2010/main" val="220935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describes how healthcare fraud occurs in real life.</a:t>
            </a:r>
          </a:p>
          <a:p>
            <a:r>
              <a:rPr lang="en-US" dirty="0"/>
              <a:t>EOB – Explanation of Benefits</a:t>
            </a:r>
          </a:p>
          <a:p>
            <a:endParaRPr lang="en-US" dirty="0"/>
          </a:p>
        </p:txBody>
      </p:sp>
      <p:sp>
        <p:nvSpPr>
          <p:cNvPr id="4" name="Slide Number Placeholder 3"/>
          <p:cNvSpPr>
            <a:spLocks noGrp="1"/>
          </p:cNvSpPr>
          <p:nvPr>
            <p:ph type="sldNum" sz="quarter" idx="5"/>
          </p:nvPr>
        </p:nvSpPr>
        <p:spPr/>
        <p:txBody>
          <a:bodyPr/>
          <a:lstStyle/>
          <a:p>
            <a:fld id="{1C10E245-173C-4F57-8CF1-2269A11EBBF2}" type="slidenum">
              <a:rPr lang="en-US" smtClean="0"/>
              <a:t>3</a:t>
            </a:fld>
            <a:endParaRPr lang="en-US" dirty="0"/>
          </a:p>
        </p:txBody>
      </p:sp>
    </p:spTree>
    <p:extLst>
      <p:ext uri="{BB962C8B-B14F-4D97-AF65-F5344CB8AC3E}">
        <p14:creationId xmlns:p14="http://schemas.microsoft.com/office/powerpoint/2010/main" val="3259515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ECECEC"/>
                </a:solidFill>
                <a:effectLst/>
                <a:highlight>
                  <a:srgbClr val="212121"/>
                </a:highlight>
                <a:latin typeface="Söhne"/>
              </a:rPr>
              <a:t>In the healthcare industry, fraud is a serious issue that hurts trust and integrity. </a:t>
            </a:r>
          </a:p>
          <a:p>
            <a:pPr marL="171450" indent="-171450">
              <a:buFont typeface="Arial" panose="020B0604020202020204" pitchFamily="34" charset="0"/>
              <a:buChar char="•"/>
            </a:pPr>
            <a:r>
              <a:rPr lang="en-US" b="0" i="0" dirty="0">
                <a:solidFill>
                  <a:srgbClr val="ECECEC"/>
                </a:solidFill>
                <a:effectLst/>
                <a:highlight>
                  <a:srgbClr val="212121"/>
                </a:highlight>
                <a:latin typeface="Söhne"/>
              </a:rPr>
              <a:t>Healthcare providers face challenges in identifying and preventing fraudulent activities.</a:t>
            </a:r>
          </a:p>
          <a:p>
            <a:pPr marL="171450" indent="-171450">
              <a:buFont typeface="Arial" panose="020B0604020202020204" pitchFamily="34" charset="0"/>
              <a:buChar char="•"/>
            </a:pPr>
            <a:r>
              <a:rPr lang="en-US" sz="1200" dirty="0"/>
              <a:t>Fraudulent claims not only result in substantial financial losses but also </a:t>
            </a:r>
            <a:r>
              <a:rPr lang="en-US" b="0" i="0" dirty="0">
                <a:solidFill>
                  <a:srgbClr val="ECECEC"/>
                </a:solidFill>
                <a:effectLst/>
                <a:highlight>
                  <a:srgbClr val="212121"/>
                </a:highlight>
                <a:latin typeface="Söhne"/>
              </a:rPr>
              <a:t>compromised patient care.</a:t>
            </a:r>
            <a:endParaRPr lang="en-US" dirty="0"/>
          </a:p>
        </p:txBody>
      </p:sp>
      <p:sp>
        <p:nvSpPr>
          <p:cNvPr id="4" name="Slide Number Placeholder 3"/>
          <p:cNvSpPr>
            <a:spLocks noGrp="1"/>
          </p:cNvSpPr>
          <p:nvPr>
            <p:ph type="sldNum" sz="quarter" idx="5"/>
          </p:nvPr>
        </p:nvSpPr>
        <p:spPr/>
        <p:txBody>
          <a:bodyPr/>
          <a:lstStyle/>
          <a:p>
            <a:fld id="{1C10E245-173C-4F57-8CF1-2269A11EBBF2}" type="slidenum">
              <a:rPr lang="en-US" smtClean="0"/>
              <a:t>4</a:t>
            </a:fld>
            <a:endParaRPr lang="en-US" dirty="0"/>
          </a:p>
        </p:txBody>
      </p:sp>
    </p:spTree>
    <p:extLst>
      <p:ext uri="{BB962C8B-B14F-4D97-AF65-F5344CB8AC3E}">
        <p14:creationId xmlns:p14="http://schemas.microsoft.com/office/powerpoint/2010/main" val="174108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objective is to closely analyze healthcare provider data to identify unusual patterns and irregularities, which could signal fraudulent activities. </a:t>
            </a:r>
          </a:p>
          <a:p>
            <a:pPr marL="171450" indent="-171450">
              <a:buFont typeface="Arial" panose="020B0604020202020204" pitchFamily="34" charset="0"/>
              <a:buChar char="•"/>
            </a:pPr>
            <a:r>
              <a:rPr lang="en-US" dirty="0"/>
              <a:t>Through this process, we seek to enhance the honesty and integrity of healthcare transactions.</a:t>
            </a:r>
          </a:p>
        </p:txBody>
      </p:sp>
      <p:sp>
        <p:nvSpPr>
          <p:cNvPr id="4" name="Slide Number Placeholder 3"/>
          <p:cNvSpPr>
            <a:spLocks noGrp="1"/>
          </p:cNvSpPr>
          <p:nvPr>
            <p:ph type="sldNum" sz="quarter" idx="5"/>
          </p:nvPr>
        </p:nvSpPr>
        <p:spPr/>
        <p:txBody>
          <a:bodyPr/>
          <a:lstStyle/>
          <a:p>
            <a:fld id="{1C10E245-173C-4F57-8CF1-2269A11EBBF2}" type="slidenum">
              <a:rPr lang="en-US" smtClean="0"/>
              <a:t>5</a:t>
            </a:fld>
            <a:endParaRPr lang="en-US" dirty="0"/>
          </a:p>
        </p:txBody>
      </p:sp>
    </p:spTree>
    <p:extLst>
      <p:ext uri="{BB962C8B-B14F-4D97-AF65-F5344CB8AC3E}">
        <p14:creationId xmlns:p14="http://schemas.microsoft.com/office/powerpoint/2010/main" val="17102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C4043"/>
                </a:solidFill>
                <a:effectLst/>
                <a:latin typeface="Inter"/>
              </a:rPr>
              <a:t>Beneficiary Details Data</a:t>
            </a:r>
          </a:p>
          <a:p>
            <a:pPr marL="171450" indent="-171450" algn="l" fontAlgn="base">
              <a:buFont typeface="Arial" panose="020B0604020202020204" pitchFamily="34" charset="0"/>
              <a:buChar char="•"/>
            </a:pPr>
            <a:r>
              <a:rPr lang="en-US" b="0" i="0" dirty="0">
                <a:solidFill>
                  <a:srgbClr val="3C4043"/>
                </a:solidFill>
                <a:effectLst/>
                <a:latin typeface="Inter"/>
              </a:rPr>
              <a:t>This data contains beneficiary KYC details like health conditions ,region they belong to etc.</a:t>
            </a:r>
          </a:p>
          <a:p>
            <a:pPr algn="l" fontAlgn="base"/>
            <a:r>
              <a:rPr lang="en-US" b="1" i="0" dirty="0">
                <a:solidFill>
                  <a:srgbClr val="3C4043"/>
                </a:solidFill>
                <a:effectLst/>
                <a:latin typeface="Inter"/>
              </a:rPr>
              <a:t>Inpatient Data</a:t>
            </a:r>
          </a:p>
          <a:p>
            <a:pPr marL="171450" indent="-171450" algn="l" fontAlgn="base">
              <a:buFont typeface="Arial" panose="020B0604020202020204" pitchFamily="34" charset="0"/>
              <a:buChar char="•"/>
            </a:pPr>
            <a:r>
              <a:rPr lang="en-US" b="0" i="0" dirty="0">
                <a:solidFill>
                  <a:srgbClr val="3C4043"/>
                </a:solidFill>
                <a:effectLst/>
                <a:latin typeface="Inter"/>
              </a:rPr>
              <a:t>This data provides insights about the claims filed for those patients who are admitted in the hospitals. It also provides additional details like their admission and discharge dates and diagnosis code.</a:t>
            </a:r>
          </a:p>
          <a:p>
            <a:pPr algn="l" fontAlgn="base"/>
            <a:r>
              <a:rPr lang="en-US" b="1" i="0" dirty="0">
                <a:solidFill>
                  <a:srgbClr val="3C4043"/>
                </a:solidFill>
                <a:effectLst/>
                <a:latin typeface="Inter"/>
              </a:rPr>
              <a:t>Outpatient Data</a:t>
            </a:r>
          </a:p>
          <a:p>
            <a:pPr marL="171450" indent="-171450" algn="l" fontAlgn="base">
              <a:buFont typeface="Arial" panose="020B0604020202020204" pitchFamily="34" charset="0"/>
              <a:buChar char="•"/>
            </a:pPr>
            <a:r>
              <a:rPr lang="en-US" b="0" i="0" dirty="0">
                <a:solidFill>
                  <a:srgbClr val="3C4043"/>
                </a:solidFill>
                <a:effectLst/>
                <a:latin typeface="Inter"/>
              </a:rPr>
              <a:t>This data provides details about the claims filed for those patients who visit hospitals and not admitted in it.</a:t>
            </a:r>
          </a:p>
          <a:p>
            <a:endParaRPr lang="en-US" dirty="0"/>
          </a:p>
        </p:txBody>
      </p:sp>
      <p:sp>
        <p:nvSpPr>
          <p:cNvPr id="4" name="Slide Number Placeholder 3"/>
          <p:cNvSpPr>
            <a:spLocks noGrp="1"/>
          </p:cNvSpPr>
          <p:nvPr>
            <p:ph type="sldNum" sz="quarter" idx="5"/>
          </p:nvPr>
        </p:nvSpPr>
        <p:spPr/>
        <p:txBody>
          <a:bodyPr/>
          <a:lstStyle/>
          <a:p>
            <a:fld id="{1C10E245-173C-4F57-8CF1-2269A11EBBF2}" type="slidenum">
              <a:rPr lang="en-US" smtClean="0"/>
              <a:t>6</a:t>
            </a:fld>
            <a:endParaRPr lang="en-US"/>
          </a:p>
        </p:txBody>
      </p:sp>
    </p:spTree>
    <p:extLst>
      <p:ext uri="{BB962C8B-B14F-4D97-AF65-F5344CB8AC3E}">
        <p14:creationId xmlns:p14="http://schemas.microsoft.com/office/powerpoint/2010/main" val="185272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28600" algn="just">
              <a:buFont typeface="Arial" panose="020B0604020202020204" pitchFamily="34" charset="0"/>
              <a:buChar char="•"/>
            </a:pPr>
            <a:r>
              <a:rPr lang="en-US" sz="1200" dirty="0"/>
              <a:t>Further analysis required to understand factors contributing to potential fraud instances.</a:t>
            </a:r>
          </a:p>
          <a:p>
            <a:pPr marL="285750" indent="-228600" algn="just">
              <a:buFont typeface="Arial" panose="020B0604020202020204" pitchFamily="34" charset="0"/>
              <a:buChar char="•"/>
            </a:pPr>
            <a:r>
              <a:rPr lang="en-US" sz="1200" dirty="0"/>
              <a:t>Strategies needed to mitigate potential fraud risks highlighted by the data.</a:t>
            </a:r>
          </a:p>
          <a:p>
            <a:endParaRPr lang="en-US" dirty="0"/>
          </a:p>
        </p:txBody>
      </p:sp>
      <p:sp>
        <p:nvSpPr>
          <p:cNvPr id="4" name="Slide Number Placeholder 3"/>
          <p:cNvSpPr>
            <a:spLocks noGrp="1"/>
          </p:cNvSpPr>
          <p:nvPr>
            <p:ph type="sldNum" sz="quarter" idx="5"/>
          </p:nvPr>
        </p:nvSpPr>
        <p:spPr/>
        <p:txBody>
          <a:bodyPr/>
          <a:lstStyle/>
          <a:p>
            <a:fld id="{1C10E245-173C-4F57-8CF1-2269A11EBBF2}" type="slidenum">
              <a:rPr lang="en-US" smtClean="0"/>
              <a:t>8</a:t>
            </a:fld>
            <a:endParaRPr lang="en-US" dirty="0"/>
          </a:p>
        </p:txBody>
      </p:sp>
    </p:spTree>
    <p:extLst>
      <p:ext uri="{BB962C8B-B14F-4D97-AF65-F5344CB8AC3E}">
        <p14:creationId xmlns:p14="http://schemas.microsoft.com/office/powerpoint/2010/main" val="16260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V7612 - </a:t>
            </a:r>
            <a:r>
              <a:rPr lang="en-US" b="0" i="0" dirty="0">
                <a:solidFill>
                  <a:srgbClr val="0D0D0D"/>
                </a:solidFill>
                <a:effectLst/>
                <a:highlight>
                  <a:srgbClr val="FFFFFF"/>
                </a:highlight>
                <a:latin typeface="Söhne"/>
              </a:rPr>
              <a:t>used for routine mammograms in individuals without reported breast abnormalities.</a:t>
            </a:r>
            <a:endParaRPr lang="en-CA" dirty="0"/>
          </a:p>
          <a:p>
            <a:r>
              <a:rPr lang="en-CA" dirty="0"/>
              <a:t>42731 – </a:t>
            </a:r>
            <a:r>
              <a:rPr lang="en-CA" b="0" i="0" dirty="0">
                <a:solidFill>
                  <a:srgbClr val="0D0D0D"/>
                </a:solidFill>
                <a:effectLst/>
                <a:highlight>
                  <a:srgbClr val="FFFFFF"/>
                </a:highlight>
                <a:latin typeface="Söhne"/>
              </a:rPr>
              <a:t>"Atrial </a:t>
            </a:r>
            <a:r>
              <a:rPr lang="en-CA" b="0" i="0" dirty="0" err="1">
                <a:solidFill>
                  <a:srgbClr val="0D0D0D"/>
                </a:solidFill>
                <a:effectLst/>
                <a:highlight>
                  <a:srgbClr val="FFFFFF"/>
                </a:highlight>
                <a:latin typeface="Söhne"/>
              </a:rPr>
              <a:t>fibrillation.its</a:t>
            </a:r>
            <a:r>
              <a:rPr lang="en-CA" dirty="0"/>
              <a:t> form of heart disease. Type of </a:t>
            </a:r>
            <a:r>
              <a:rPr lang="en-US" b="0" i="0" dirty="0">
                <a:solidFill>
                  <a:srgbClr val="0D0D0D"/>
                </a:solidFill>
                <a:effectLst/>
                <a:highlight>
                  <a:srgbClr val="FFFFFF"/>
                </a:highlight>
                <a:latin typeface="Söhne"/>
              </a:rPr>
              <a:t>irregular heartbeat (arrhythmia) that can lead to complications such as stroke and heart failure. </a:t>
            </a:r>
          </a:p>
          <a:p>
            <a:r>
              <a:rPr lang="en-US" b="0" i="0" dirty="0">
                <a:solidFill>
                  <a:srgbClr val="0D0D0D"/>
                </a:solidFill>
                <a:effectLst/>
                <a:highlight>
                  <a:srgbClr val="FFFFFF"/>
                </a:highlight>
                <a:latin typeface="Söhne"/>
              </a:rPr>
              <a:t>78605 – shortness of breath</a:t>
            </a:r>
          </a:p>
          <a:p>
            <a:r>
              <a:rPr lang="en-US" b="0" i="0" dirty="0">
                <a:solidFill>
                  <a:srgbClr val="0D0D0D"/>
                </a:solidFill>
                <a:effectLst/>
                <a:highlight>
                  <a:srgbClr val="FFFFFF"/>
                </a:highlight>
                <a:latin typeface="Söhne"/>
              </a:rPr>
              <a:t>78650 – chest pain</a:t>
            </a:r>
            <a:endParaRPr lang="en-CA" dirty="0"/>
          </a:p>
          <a:p>
            <a:endParaRPr lang="en-CA" dirty="0"/>
          </a:p>
        </p:txBody>
      </p:sp>
      <p:sp>
        <p:nvSpPr>
          <p:cNvPr id="4" name="Slide Number Placeholder 3"/>
          <p:cNvSpPr>
            <a:spLocks noGrp="1"/>
          </p:cNvSpPr>
          <p:nvPr>
            <p:ph type="sldNum" sz="quarter" idx="5"/>
          </p:nvPr>
        </p:nvSpPr>
        <p:spPr/>
        <p:txBody>
          <a:bodyPr/>
          <a:lstStyle/>
          <a:p>
            <a:fld id="{1C10E245-173C-4F57-8CF1-2269A11EBBF2}" type="slidenum">
              <a:rPr lang="en-US" smtClean="0"/>
              <a:t>11</a:t>
            </a:fld>
            <a:endParaRPr lang="en-US" dirty="0"/>
          </a:p>
        </p:txBody>
      </p:sp>
    </p:spTree>
    <p:extLst>
      <p:ext uri="{BB962C8B-B14F-4D97-AF65-F5344CB8AC3E}">
        <p14:creationId xmlns:p14="http://schemas.microsoft.com/office/powerpoint/2010/main" val="114602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C10E245-173C-4F57-8CF1-2269A11EBBF2}" type="slidenum">
              <a:rPr lang="en-US" smtClean="0"/>
              <a:t>15</a:t>
            </a:fld>
            <a:endParaRPr lang="en-US" dirty="0"/>
          </a:p>
        </p:txBody>
      </p:sp>
    </p:spTree>
    <p:extLst>
      <p:ext uri="{BB962C8B-B14F-4D97-AF65-F5344CB8AC3E}">
        <p14:creationId xmlns:p14="http://schemas.microsoft.com/office/powerpoint/2010/main" val="70908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C10E245-173C-4F57-8CF1-2269A11EBBF2}" type="slidenum">
              <a:rPr lang="en-US" smtClean="0"/>
              <a:t>16</a:t>
            </a:fld>
            <a:endParaRPr lang="en-US" dirty="0"/>
          </a:p>
        </p:txBody>
      </p:sp>
    </p:spTree>
    <p:extLst>
      <p:ext uri="{BB962C8B-B14F-4D97-AF65-F5344CB8AC3E}">
        <p14:creationId xmlns:p14="http://schemas.microsoft.com/office/powerpoint/2010/main" val="129384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2F6D-A29E-E1EA-69DA-E397FBD2FB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559E22-9DFC-BC3F-0664-85FCF97EA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20603D-8000-8055-7511-A2316986A1D0}"/>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5" name="Footer Placeholder 4">
            <a:extLst>
              <a:ext uri="{FF2B5EF4-FFF2-40B4-BE49-F238E27FC236}">
                <a16:creationId xmlns:a16="http://schemas.microsoft.com/office/drawing/2014/main" id="{E3A6BB5E-2247-03D7-EE16-4EB9978844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4EF4EB-BDE3-FF48-A358-209CB2F5997F}"/>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46096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5522-B7D0-E041-21A4-B71AABFAB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220C54-2303-4D11-32B5-5741605C0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66ED6-851B-98DE-A00A-A927787AF98B}"/>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5" name="Footer Placeholder 4">
            <a:extLst>
              <a:ext uri="{FF2B5EF4-FFF2-40B4-BE49-F238E27FC236}">
                <a16:creationId xmlns:a16="http://schemas.microsoft.com/office/drawing/2014/main" id="{4C1CF050-5B95-C391-3D2C-2A9383E01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797FE1-01C5-51D1-FA58-8066266198CE}"/>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399057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F205B-FBAA-FF38-5F15-96F628BDE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D5818-975F-4EC6-B121-B11A435D3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DF640-FCF1-3850-90BA-72AEB3A5774E}"/>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5" name="Footer Placeholder 4">
            <a:extLst>
              <a:ext uri="{FF2B5EF4-FFF2-40B4-BE49-F238E27FC236}">
                <a16:creationId xmlns:a16="http://schemas.microsoft.com/office/drawing/2014/main" id="{3DA35FF9-FED6-AC84-11B0-6CF5332C3D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E88313-000A-02E2-5655-1298030534BD}"/>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254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5C4F-C6F9-9D4D-B4E3-38A3965C6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FA61A-EC91-1E1C-9A77-3C3A50ECF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7D70C-E5B9-D8A6-56A7-C3A458E0C8C1}"/>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5" name="Footer Placeholder 4">
            <a:extLst>
              <a:ext uri="{FF2B5EF4-FFF2-40B4-BE49-F238E27FC236}">
                <a16:creationId xmlns:a16="http://schemas.microsoft.com/office/drawing/2014/main" id="{47271BD1-C0C2-1100-1315-2D37E2F00F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48B14F-9D94-4553-9DCF-B2EA3E5F8C6E}"/>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410390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D10C-655B-4D9A-D21B-1E18919FF5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50FE12-916C-0137-6DFE-CD54FCC050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05FDE9-AFB1-B36D-8CDB-56DADB30D27D}"/>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5" name="Footer Placeholder 4">
            <a:extLst>
              <a:ext uri="{FF2B5EF4-FFF2-40B4-BE49-F238E27FC236}">
                <a16:creationId xmlns:a16="http://schemas.microsoft.com/office/drawing/2014/main" id="{B7274AEC-E1C5-BE9C-DE42-561BC2A935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CF62CE-15CD-D499-57C9-0A34AD891DE8}"/>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301555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EF66-B4AD-69C5-0602-9433D1729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DB89C-034B-D1B7-7AD6-E830EF10B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5EFC9-798A-5BD1-C7F6-366A887D7E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C29DE-59AB-AC68-E3C1-89E7451CD2F5}"/>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6" name="Footer Placeholder 5">
            <a:extLst>
              <a:ext uri="{FF2B5EF4-FFF2-40B4-BE49-F238E27FC236}">
                <a16:creationId xmlns:a16="http://schemas.microsoft.com/office/drawing/2014/main" id="{19C4D4F3-0E77-365D-9B27-630F42AB94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13F351-ECEF-76E8-17FB-BDD4DF430DE8}"/>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236863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82AB-7362-A1DF-7091-DDDAD75B01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CFB34-89F6-2888-FA66-0562FF3D7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57ADAB-A8B0-E573-5CF0-6AE7208D3A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085879-D243-6997-D183-9A2BB7153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F6B21-B513-0017-9DC9-28E09844E3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34FFC8-DE6C-BE8C-BF1C-B0AE1ADC22C6}"/>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8" name="Footer Placeholder 7">
            <a:extLst>
              <a:ext uri="{FF2B5EF4-FFF2-40B4-BE49-F238E27FC236}">
                <a16:creationId xmlns:a16="http://schemas.microsoft.com/office/drawing/2014/main" id="{2C34E483-17F9-C076-C333-E1B224AB0AB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8106040-5C8A-7C2F-D8AE-C514E3CAB526}"/>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284409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359C-788C-6B2A-88A9-482E5DDCD1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A0D06-2407-A234-9E2A-B5E2BC989690}"/>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4" name="Footer Placeholder 3">
            <a:extLst>
              <a:ext uri="{FF2B5EF4-FFF2-40B4-BE49-F238E27FC236}">
                <a16:creationId xmlns:a16="http://schemas.microsoft.com/office/drawing/2014/main" id="{677F4AFE-6297-8013-F2FE-B9A79826B78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B2E4C41-0245-6C15-BF6C-3B4DF9890385}"/>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14068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63C79-EA2B-30C8-EE57-2CA87B551C9F}"/>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3" name="Footer Placeholder 2">
            <a:extLst>
              <a:ext uri="{FF2B5EF4-FFF2-40B4-BE49-F238E27FC236}">
                <a16:creationId xmlns:a16="http://schemas.microsoft.com/office/drawing/2014/main" id="{3819D586-5819-4CC8-DA35-24F5E10DCD1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71461B3-C31F-5036-3FD2-FD47CA65B8F7}"/>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52885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BDCE-844A-456C-855F-1DC58714E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8B678-CFFF-14D0-88DC-E192C0113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F65E3-0653-6ABA-CA90-D1952BD45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376EE-A068-478A-764E-732913CB7766}"/>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6" name="Footer Placeholder 5">
            <a:extLst>
              <a:ext uri="{FF2B5EF4-FFF2-40B4-BE49-F238E27FC236}">
                <a16:creationId xmlns:a16="http://schemas.microsoft.com/office/drawing/2014/main" id="{94B34D6B-6F74-E390-CD28-20B4311768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27FF9D-4127-DDEF-E0DD-A912B3CDF21F}"/>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342488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8ABB-ABB3-3989-986E-C09CAFB1A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DBA20-1B3B-4C10-AE5A-0CFB6FFA3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1320257-C448-8939-054E-6298B4B76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B3CF2-C4DD-2449-F05C-23ABA29EBB0C}"/>
              </a:ext>
            </a:extLst>
          </p:cNvPr>
          <p:cNvSpPr>
            <a:spLocks noGrp="1"/>
          </p:cNvSpPr>
          <p:nvPr>
            <p:ph type="dt" sz="half" idx="10"/>
          </p:nvPr>
        </p:nvSpPr>
        <p:spPr/>
        <p:txBody>
          <a:bodyPr/>
          <a:lstStyle/>
          <a:p>
            <a:fld id="{A0F6DE81-7183-4E89-B746-AE6D4F824831}" type="datetimeFigureOut">
              <a:rPr lang="en-US" smtClean="0"/>
              <a:t>4/9/2024</a:t>
            </a:fld>
            <a:endParaRPr lang="en-US" dirty="0"/>
          </a:p>
        </p:txBody>
      </p:sp>
      <p:sp>
        <p:nvSpPr>
          <p:cNvPr id="6" name="Footer Placeholder 5">
            <a:extLst>
              <a:ext uri="{FF2B5EF4-FFF2-40B4-BE49-F238E27FC236}">
                <a16:creationId xmlns:a16="http://schemas.microsoft.com/office/drawing/2014/main" id="{D059601D-2F73-8D2C-40A4-4ED57AB73C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296AC-717D-7F63-6069-510B9FD3B278}"/>
              </a:ext>
            </a:extLst>
          </p:cNvPr>
          <p:cNvSpPr>
            <a:spLocks noGrp="1"/>
          </p:cNvSpPr>
          <p:nvPr>
            <p:ph type="sldNum" sz="quarter" idx="12"/>
          </p:nvPr>
        </p:nvSpPr>
        <p:spPr/>
        <p:txBody>
          <a:bodyPr/>
          <a:lstStyle/>
          <a:p>
            <a:fld id="{447C0DBC-B8BD-4A37-948A-779061AFD021}" type="slidenum">
              <a:rPr lang="en-US" smtClean="0"/>
              <a:t>‹#›</a:t>
            </a:fld>
            <a:endParaRPr lang="en-US" dirty="0"/>
          </a:p>
        </p:txBody>
      </p:sp>
    </p:spTree>
    <p:extLst>
      <p:ext uri="{BB962C8B-B14F-4D97-AF65-F5344CB8AC3E}">
        <p14:creationId xmlns:p14="http://schemas.microsoft.com/office/powerpoint/2010/main" val="183022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95DAA-1D52-6B76-A06D-094BA25EDB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77EB7-BC02-4169-6AFC-599D4D62B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C87C8-E4D3-3C7D-08FF-50B7B985C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F6DE81-7183-4E89-B746-AE6D4F824831}" type="datetimeFigureOut">
              <a:rPr lang="en-US" smtClean="0"/>
              <a:t>4/9/2024</a:t>
            </a:fld>
            <a:endParaRPr lang="en-US" dirty="0"/>
          </a:p>
        </p:txBody>
      </p:sp>
      <p:sp>
        <p:nvSpPr>
          <p:cNvPr id="5" name="Footer Placeholder 4">
            <a:extLst>
              <a:ext uri="{FF2B5EF4-FFF2-40B4-BE49-F238E27FC236}">
                <a16:creationId xmlns:a16="http://schemas.microsoft.com/office/drawing/2014/main" id="{19E7A4C8-4A50-67D9-2021-637309A42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59F8F2A-4B8A-313E-CEB3-49032E88A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7C0DBC-B8BD-4A37-948A-779061AFD021}" type="slidenum">
              <a:rPr lang="en-US" smtClean="0"/>
              <a:t>‹#›</a:t>
            </a:fld>
            <a:endParaRPr lang="en-US" dirty="0"/>
          </a:p>
        </p:txBody>
      </p:sp>
    </p:spTree>
    <p:extLst>
      <p:ext uri="{BB962C8B-B14F-4D97-AF65-F5344CB8AC3E}">
        <p14:creationId xmlns:p14="http://schemas.microsoft.com/office/powerpoint/2010/main" val="136181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ycaret.gitbook.io/docs/get-started/tutorials" TargetMode="External"/><Relationship Id="rId2" Type="http://schemas.openxmlformats.org/officeDocument/2006/relationships/hyperlink" Target="https://www.kaggle.com/datasets/rohitrox/healthcare-provider-fraud-detection-analysis/data" TargetMode="External"/><Relationship Id="rId1" Type="http://schemas.openxmlformats.org/officeDocument/2006/relationships/slideLayout" Target="../slideLayouts/slideLayout2.xml"/><Relationship Id="rId4" Type="http://schemas.openxmlformats.org/officeDocument/2006/relationships/hyperlink" Target="https://www.analyticsvidhya.com/blog/2023/01/learning-different-techniques-of-anomaly-detectio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datasets/rohitrox/healthcare-provider-fraud-detection-analysis/data"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4F9B6C79-E122-4CC3-89D3-AC495A744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6" name="Oval 45">
              <a:extLst>
                <a:ext uri="{FF2B5EF4-FFF2-40B4-BE49-F238E27FC236}">
                  <a16:creationId xmlns:a16="http://schemas.microsoft.com/office/drawing/2014/main" id="{3F913E1A-AA2E-486A-A9C9-5A0EC83DD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502A347F-77B3-4993-835B-F7C4F3D9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5A136813-22B7-4F65-83FA-B0CD3DE30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81D551C5-7738-45E2-92E6-C372D8E49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485F0AA2-AA26-4213-9599-3DCDB72D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8AE70576-4FFC-44BE-846C-9EB6DD9A1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7DE262D-364A-E456-0FB4-C591CDC516EB}"/>
              </a:ext>
            </a:extLst>
          </p:cNvPr>
          <p:cNvSpPr>
            <a:spLocks noGrp="1"/>
          </p:cNvSpPr>
          <p:nvPr>
            <p:ph type="ctrTitle"/>
          </p:nvPr>
        </p:nvSpPr>
        <p:spPr>
          <a:xfrm>
            <a:off x="284977" y="2037716"/>
            <a:ext cx="5718780" cy="2702018"/>
          </a:xfrm>
          <a:noFill/>
        </p:spPr>
        <p:txBody>
          <a:bodyPr vert="horz" lIns="91440" tIns="45720" rIns="91440" bIns="45720" rtlCol="0" anchor="t">
            <a:normAutofit/>
          </a:bodyPr>
          <a:lstStyle/>
          <a:p>
            <a:pPr algn="l"/>
            <a:r>
              <a:rPr lang="en-US" sz="4400" dirty="0">
                <a:solidFill>
                  <a:schemeClr val="bg1"/>
                </a:solidFill>
              </a:rPr>
              <a:t>HEALTHCARE PROVIDER </a:t>
            </a:r>
            <a:br>
              <a:rPr lang="en-US" sz="4400" dirty="0">
                <a:solidFill>
                  <a:schemeClr val="bg1"/>
                </a:solidFill>
              </a:rPr>
            </a:br>
            <a:r>
              <a:rPr lang="en-US" sz="4400" dirty="0">
                <a:solidFill>
                  <a:schemeClr val="bg1"/>
                </a:solidFill>
              </a:rPr>
              <a:t>FRAUD DETECTION </a:t>
            </a:r>
            <a:br>
              <a:rPr lang="en-US" sz="4400" dirty="0">
                <a:solidFill>
                  <a:schemeClr val="bg1"/>
                </a:solidFill>
              </a:rPr>
            </a:br>
            <a:r>
              <a:rPr lang="en-US" sz="4400" dirty="0">
                <a:solidFill>
                  <a:schemeClr val="bg1"/>
                </a:solidFill>
              </a:rPr>
              <a:t>ANALYSIS</a:t>
            </a:r>
          </a:p>
        </p:txBody>
      </p:sp>
      <p:sp>
        <p:nvSpPr>
          <p:cNvPr id="53" name="Rectangle 52">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6" name="Straight Connector 55">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62" name="Straight Connector 61">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0" name="Straight Connector 69">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B521DE50-82F8-E757-C30F-2A00CA7E177B}"/>
              </a:ext>
            </a:extLst>
          </p:cNvPr>
          <p:cNvSpPr>
            <a:spLocks noGrp="1"/>
          </p:cNvSpPr>
          <p:nvPr>
            <p:ph type="subTitle" idx="1"/>
          </p:nvPr>
        </p:nvSpPr>
        <p:spPr>
          <a:xfrm>
            <a:off x="398699" y="5613509"/>
            <a:ext cx="5718780" cy="1704991"/>
          </a:xfrm>
          <a:noFill/>
        </p:spPr>
        <p:txBody>
          <a:bodyPr vert="horz" lIns="91440" tIns="45720" rIns="91440" bIns="45720" rtlCol="0" anchor="t">
            <a:normAutofit/>
          </a:bodyPr>
          <a:lstStyle/>
          <a:p>
            <a:pPr algn="l"/>
            <a:r>
              <a:rPr lang="en-US" dirty="0">
                <a:solidFill>
                  <a:schemeClr val="bg1"/>
                </a:solidFill>
              </a:rPr>
              <a:t>Arpan Shah - 0813493</a:t>
            </a:r>
          </a:p>
          <a:p>
            <a:pPr algn="l"/>
            <a:r>
              <a:rPr lang="en-US" dirty="0">
                <a:solidFill>
                  <a:schemeClr val="bg1"/>
                </a:solidFill>
              </a:rPr>
              <a:t>Jay Modh - 0804365</a:t>
            </a:r>
          </a:p>
          <a:p>
            <a:pPr indent="-228600" algn="l">
              <a:buFont typeface="Arial" panose="020B0604020202020204" pitchFamily="34" charset="0"/>
              <a:buChar char="•"/>
            </a:pPr>
            <a:endParaRPr lang="en-US" dirty="0">
              <a:solidFill>
                <a:schemeClr val="bg1"/>
              </a:solidFill>
            </a:endParaRPr>
          </a:p>
          <a:p>
            <a:pPr indent="-228600" algn="l">
              <a:buFont typeface="Arial" panose="020B0604020202020204" pitchFamily="34" charset="0"/>
              <a:buChar char="•"/>
            </a:pPr>
            <a:endParaRPr lang="en-US" dirty="0">
              <a:solidFill>
                <a:schemeClr val="bg1"/>
              </a:solidFill>
            </a:endParaRPr>
          </a:p>
        </p:txBody>
      </p:sp>
      <p:pic>
        <p:nvPicPr>
          <p:cNvPr id="4" name="Picture 3" descr="A stethoscope and a rubber stamp&#10;&#10;Description automatically generated">
            <a:extLst>
              <a:ext uri="{FF2B5EF4-FFF2-40B4-BE49-F238E27FC236}">
                <a16:creationId xmlns:a16="http://schemas.microsoft.com/office/drawing/2014/main" id="{6D6DE2A7-1310-CFD4-9849-9B409F41C910}"/>
              </a:ext>
            </a:extLst>
          </p:cNvPr>
          <p:cNvPicPr>
            <a:picLocks noChangeAspect="1"/>
          </p:cNvPicPr>
          <p:nvPr/>
        </p:nvPicPr>
        <p:blipFill rotWithShape="1">
          <a:blip r:embed="rId2"/>
          <a:srcRect t="9091" r="9212" b="1"/>
          <a:stretch/>
        </p:blipFill>
        <p:spPr>
          <a:xfrm>
            <a:off x="6399888" y="1543397"/>
            <a:ext cx="5517810" cy="4364831"/>
          </a:xfrm>
          <a:prstGeom prst="rect">
            <a:avLst/>
          </a:prstGeom>
        </p:spPr>
      </p:pic>
      <p:grpSp>
        <p:nvGrpSpPr>
          <p:cNvPr id="75" name="Group 74">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76" name="Straight Connector 75">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652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ADDF0-5840-0AFE-C70A-0D56127F58E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b="1" kern="1200" dirty="0">
                <a:solidFill>
                  <a:schemeClr val="tx1"/>
                </a:solidFill>
                <a:latin typeface="+mj-lt"/>
                <a:ea typeface="+mj-ea"/>
                <a:cs typeface="+mj-cs"/>
              </a:rPr>
              <a:t>Top 10 Fraudulent Providers</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B5A500A-5C11-91B8-5F01-00623F202B06}"/>
              </a:ext>
            </a:extLst>
          </p:cNvPr>
          <p:cNvSpPr>
            <a:spLocks noGrp="1"/>
          </p:cNvSpPr>
          <p:nvPr>
            <p:ph type="body" sz="half" idx="2"/>
          </p:nvPr>
        </p:nvSpPr>
        <p:spPr>
          <a:xfrm>
            <a:off x="630936" y="2816352"/>
            <a:ext cx="4020577" cy="3392424"/>
          </a:xfrm>
        </p:spPr>
        <p:txBody>
          <a:bodyPr vert="horz" lIns="91440" tIns="45720" rIns="91440" bIns="45720" rtlCol="0" anchor="t">
            <a:normAutofit/>
          </a:bodyPr>
          <a:lstStyle/>
          <a:p>
            <a:pPr marL="285750" indent="-228600" algn="just">
              <a:buFont typeface="Arial" panose="020B0604020202020204" pitchFamily="34" charset="0"/>
              <a:buChar char="•"/>
            </a:pPr>
            <a:r>
              <a:rPr lang="en-US" sz="1800" dirty="0"/>
              <a:t>Plot shows top-10 fraudulent providers with most percentage of Fraudulent Cases.</a:t>
            </a:r>
          </a:p>
          <a:p>
            <a:pPr marL="285750" indent="-228600" algn="just">
              <a:buFont typeface="Arial" panose="020B0604020202020204" pitchFamily="34" charset="0"/>
              <a:buChar char="•"/>
            </a:pPr>
            <a:endParaRPr lang="en-US" sz="1800" dirty="0"/>
          </a:p>
          <a:p>
            <a:pPr marL="285750" indent="-228600" algn="just">
              <a:buFont typeface="Arial" panose="020B0604020202020204" pitchFamily="34" charset="0"/>
              <a:buChar char="•"/>
            </a:pPr>
            <a:r>
              <a:rPr lang="en-US" sz="1800" dirty="0"/>
              <a:t>Here, PRV51459 has the highest percentage share of fraudulent case.</a:t>
            </a:r>
          </a:p>
          <a:p>
            <a:pPr marL="285750" indent="-228600" algn="just">
              <a:buFont typeface="Arial" panose="020B0604020202020204" pitchFamily="34" charset="0"/>
              <a:buChar char="•"/>
            </a:pPr>
            <a:endParaRPr lang="en-US" sz="1800" dirty="0"/>
          </a:p>
        </p:txBody>
      </p:sp>
      <p:pic>
        <p:nvPicPr>
          <p:cNvPr id="4" name="Content Placeholder 3">
            <a:extLst>
              <a:ext uri="{FF2B5EF4-FFF2-40B4-BE49-F238E27FC236}">
                <a16:creationId xmlns:a16="http://schemas.microsoft.com/office/drawing/2014/main" id="{8EB87E35-5E77-FED6-3244-199261A9BA64}"/>
              </a:ext>
            </a:extLst>
          </p:cNvPr>
          <p:cNvPicPr>
            <a:picLocks noGrp="1" noChangeAspect="1"/>
          </p:cNvPicPr>
          <p:nvPr>
            <p:ph idx="1"/>
          </p:nvPr>
        </p:nvPicPr>
        <p:blipFill>
          <a:blip r:embed="rId2"/>
          <a:stretch>
            <a:fillRect/>
          </a:stretch>
        </p:blipFill>
        <p:spPr>
          <a:xfrm>
            <a:off x="5449824" y="2139696"/>
            <a:ext cx="6504070" cy="3915982"/>
          </a:xfrm>
          <a:prstGeom prst="rect">
            <a:avLst/>
          </a:prstGeom>
        </p:spPr>
      </p:pic>
    </p:spTree>
    <p:extLst>
      <p:ext uri="{BB962C8B-B14F-4D97-AF65-F5344CB8AC3E}">
        <p14:creationId xmlns:p14="http://schemas.microsoft.com/office/powerpoint/2010/main" val="102971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AF20CC6-667B-06FF-F24D-EDE9FDF5281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000" b="1" kern="1200" dirty="0">
                <a:solidFill>
                  <a:schemeClr val="tx1"/>
                </a:solidFill>
                <a:latin typeface="+mj-lt"/>
                <a:ea typeface="+mj-ea"/>
                <a:cs typeface="+mj-cs"/>
              </a:rPr>
              <a:t>Top Diagnosis Codes for Fraudulent Cases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9D3B138-1394-9AC4-C877-FCA0CF4B2179}"/>
              </a:ext>
            </a:extLst>
          </p:cNvPr>
          <p:cNvSpPr>
            <a:spLocks noGrp="1"/>
          </p:cNvSpPr>
          <p:nvPr>
            <p:ph type="body" sz="half" idx="2"/>
          </p:nvPr>
        </p:nvSpPr>
        <p:spPr>
          <a:xfrm>
            <a:off x="446123" y="2850642"/>
            <a:ext cx="4818888" cy="3547872"/>
          </a:xfrm>
        </p:spPr>
        <p:txBody>
          <a:bodyPr vert="horz" lIns="91440" tIns="45720" rIns="91440" bIns="45720" rtlCol="0" anchor="t">
            <a:normAutofit/>
          </a:bodyPr>
          <a:lstStyle/>
          <a:p>
            <a:pPr marL="285750" indent="-228600" algn="just">
              <a:buFont typeface="Arial" panose="020B0604020202020204" pitchFamily="34" charset="0"/>
              <a:buChar char="•"/>
            </a:pPr>
            <a:r>
              <a:rPr lang="en-US" sz="2000" b="0" i="0" dirty="0">
                <a:effectLst/>
              </a:rPr>
              <a:t>The diagnosis code 42731 has a high count of over </a:t>
            </a:r>
            <a:r>
              <a:rPr lang="en-US" sz="2000" dirty="0"/>
              <a:t>1500</a:t>
            </a:r>
            <a:r>
              <a:rPr lang="en-US" sz="2000" b="0" i="0" dirty="0">
                <a:effectLst/>
              </a:rPr>
              <a:t> potential fraud cases indicating it’s a common code associated with fraud.</a:t>
            </a:r>
          </a:p>
          <a:p>
            <a:pPr marL="285750" indent="-228600" algn="just">
              <a:buFont typeface="Arial" panose="020B0604020202020204" pitchFamily="34" charset="0"/>
              <a:buChar char="•"/>
            </a:pPr>
            <a:endParaRPr lang="en-US" sz="2000" dirty="0">
              <a:highlight>
                <a:srgbClr val="F7F7F7"/>
              </a:highlight>
            </a:endParaRPr>
          </a:p>
          <a:p>
            <a:pPr marL="285750" indent="-228600" algn="just">
              <a:buFont typeface="Arial" panose="020B0604020202020204" pitchFamily="34" charset="0"/>
              <a:buChar char="•"/>
            </a:pPr>
            <a:r>
              <a:rPr lang="en-US" sz="2000" dirty="0"/>
              <a:t>Other codes like V7612, 78605, and 78650 also show high counts of potential fraud cases. </a:t>
            </a:r>
          </a:p>
        </p:txBody>
      </p:sp>
      <p:sp>
        <p:nvSpPr>
          <p:cNvPr id="6" name="Picture Placeholder 5">
            <a:extLst>
              <a:ext uri="{FF2B5EF4-FFF2-40B4-BE49-F238E27FC236}">
                <a16:creationId xmlns:a16="http://schemas.microsoft.com/office/drawing/2014/main" id="{E5EF30AB-19A3-0E6E-F66D-D399A307FC2B}"/>
              </a:ext>
            </a:extLst>
          </p:cNvPr>
          <p:cNvSpPr>
            <a:spLocks noGrp="1"/>
          </p:cNvSpPr>
          <p:nvPr>
            <p:ph type="pic" idx="1"/>
          </p:nvPr>
        </p:nvSpPr>
        <p:spPr>
          <a:xfrm>
            <a:off x="6080760" y="1302327"/>
            <a:ext cx="5274628" cy="4558723"/>
          </a:xfrm>
        </p:spPr>
        <p:txBody>
          <a:bodyPr/>
          <a:lstStyle/>
          <a:p>
            <a:endParaRPr lang="en-CA" dirty="0"/>
          </a:p>
        </p:txBody>
      </p:sp>
      <p:pic>
        <p:nvPicPr>
          <p:cNvPr id="8" name="Picture 7">
            <a:extLst>
              <a:ext uri="{FF2B5EF4-FFF2-40B4-BE49-F238E27FC236}">
                <a16:creationId xmlns:a16="http://schemas.microsoft.com/office/drawing/2014/main" id="{03261194-1DE0-33F6-0184-1D768D73D1CF}"/>
              </a:ext>
            </a:extLst>
          </p:cNvPr>
          <p:cNvPicPr>
            <a:picLocks noChangeAspect="1"/>
          </p:cNvPicPr>
          <p:nvPr/>
        </p:nvPicPr>
        <p:blipFill>
          <a:blip r:embed="rId3"/>
          <a:stretch>
            <a:fillRect/>
          </a:stretch>
        </p:blipFill>
        <p:spPr>
          <a:xfrm>
            <a:off x="5449823" y="1967346"/>
            <a:ext cx="6680363" cy="4431168"/>
          </a:xfrm>
          <a:prstGeom prst="rect">
            <a:avLst/>
          </a:prstGeom>
        </p:spPr>
      </p:pic>
    </p:spTree>
    <p:extLst>
      <p:ext uri="{BB962C8B-B14F-4D97-AF65-F5344CB8AC3E}">
        <p14:creationId xmlns:p14="http://schemas.microsoft.com/office/powerpoint/2010/main" val="243235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3D845-CADF-4883-A00C-DA846855E421}"/>
              </a:ext>
            </a:extLst>
          </p:cNvPr>
          <p:cNvSpPr>
            <a:spLocks noGrp="1"/>
          </p:cNvSpPr>
          <p:nvPr>
            <p:ph type="title"/>
          </p:nvPr>
        </p:nvSpPr>
        <p:spPr>
          <a:xfrm>
            <a:off x="630936" y="639520"/>
            <a:ext cx="3692586" cy="1719072"/>
          </a:xfrm>
        </p:spPr>
        <p:txBody>
          <a:bodyPr vert="horz" lIns="91440" tIns="45720" rIns="91440" bIns="45720" rtlCol="0" anchor="b">
            <a:normAutofit fontScale="90000"/>
          </a:bodyPr>
          <a:lstStyle/>
          <a:p>
            <a:r>
              <a:rPr lang="en-US" sz="4000" b="1" kern="1200" dirty="0">
                <a:solidFill>
                  <a:schemeClr val="tx1"/>
                </a:solidFill>
                <a:latin typeface="+mj-lt"/>
                <a:ea typeface="+mj-ea"/>
                <a:cs typeface="+mj-cs"/>
              </a:rPr>
              <a:t>Claim Duration vs Potential Fraud</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81F78AB-FE7C-4E25-410B-0A94405800DC}"/>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lgn="just">
              <a:buFont typeface="Arial" panose="020B0604020202020204" pitchFamily="34" charset="0"/>
              <a:buChar char="•"/>
            </a:pPr>
            <a:r>
              <a:rPr lang="en-US" sz="1800" dirty="0"/>
              <a:t>Most number of claims are filed for 3 days.</a:t>
            </a:r>
          </a:p>
          <a:p>
            <a:pPr marL="285750" indent="-228600" algn="just">
              <a:buFont typeface="Arial" panose="020B0604020202020204" pitchFamily="34" charset="0"/>
              <a:buChar char="•"/>
            </a:pPr>
            <a:r>
              <a:rPr lang="en-US" sz="1800" dirty="0"/>
              <a:t>However, we can witness a little spike for 20 days of duration for claims.</a:t>
            </a:r>
          </a:p>
          <a:p>
            <a:pPr indent="-228600" algn="just">
              <a:buFont typeface="Arial" panose="020B0604020202020204" pitchFamily="34" charset="0"/>
              <a:buChar char="•"/>
            </a:pPr>
            <a:endParaRPr lang="en-US" sz="1800" dirty="0"/>
          </a:p>
        </p:txBody>
      </p:sp>
      <p:pic>
        <p:nvPicPr>
          <p:cNvPr id="5" name="Picture Placeholder 4">
            <a:extLst>
              <a:ext uri="{FF2B5EF4-FFF2-40B4-BE49-F238E27FC236}">
                <a16:creationId xmlns:a16="http://schemas.microsoft.com/office/drawing/2014/main" id="{CD53CDCB-2D0E-ACBE-7942-3BCB110385C6}"/>
              </a:ext>
            </a:extLst>
          </p:cNvPr>
          <p:cNvPicPr>
            <a:picLocks noGrp="1" noChangeAspect="1"/>
          </p:cNvPicPr>
          <p:nvPr>
            <p:ph type="pic" idx="1"/>
          </p:nvPr>
        </p:nvPicPr>
        <p:blipFill>
          <a:blip r:embed="rId2"/>
          <a:srcRect l="1325" r="1325"/>
          <a:stretch>
            <a:fillRect/>
          </a:stretch>
        </p:blipFill>
        <p:spPr>
          <a:xfrm>
            <a:off x="4937694" y="1293989"/>
            <a:ext cx="6903720" cy="5442839"/>
          </a:xfrm>
          <a:prstGeom prst="rect">
            <a:avLst/>
          </a:prstGeom>
        </p:spPr>
      </p:pic>
    </p:spTree>
    <p:extLst>
      <p:ext uri="{BB962C8B-B14F-4D97-AF65-F5344CB8AC3E}">
        <p14:creationId xmlns:p14="http://schemas.microsoft.com/office/powerpoint/2010/main" val="13591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28360-1981-504E-CDF9-8750822040A1}"/>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600" b="1" kern="1200" dirty="0">
                <a:solidFill>
                  <a:schemeClr val="tx1"/>
                </a:solidFill>
                <a:latin typeface="+mj-lt"/>
                <a:ea typeface="+mj-ea"/>
                <a:cs typeface="+mj-cs"/>
              </a:rPr>
              <a:t>Top 10 Fraudulent Attending Physicians</a:t>
            </a: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94B66A7-E478-1E2B-EFEA-4C507B590773}"/>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200" dirty="0"/>
              <a:t>PHY330576 has the highest percentage share of fraudulent cases. But the difference b/w other physicians is not so high.</a:t>
            </a:r>
          </a:p>
        </p:txBody>
      </p:sp>
      <p:pic>
        <p:nvPicPr>
          <p:cNvPr id="5" name="Picture Placeholder 4" descr="A graph of different colored bars&#10;&#10;Description automatically generated">
            <a:extLst>
              <a:ext uri="{FF2B5EF4-FFF2-40B4-BE49-F238E27FC236}">
                <a16:creationId xmlns:a16="http://schemas.microsoft.com/office/drawing/2014/main" id="{83599F2B-EB16-46BB-13D4-BB5E7CC97430}"/>
              </a:ext>
            </a:extLst>
          </p:cNvPr>
          <p:cNvPicPr>
            <a:picLocks noGrp="1" noChangeAspect="1"/>
          </p:cNvPicPr>
          <p:nvPr>
            <p:ph type="pic" idx="1"/>
          </p:nvPr>
        </p:nvPicPr>
        <p:blipFill rotWithShape="1">
          <a:blip r:embed="rId2"/>
          <a:srcRect l="105" r="10625"/>
          <a:stretch/>
        </p:blipFill>
        <p:spPr>
          <a:xfrm>
            <a:off x="5334686" y="1186732"/>
            <a:ext cx="5594760" cy="5577840"/>
          </a:xfrm>
          <a:prstGeom prst="rect">
            <a:avLst/>
          </a:prstGeom>
        </p:spPr>
      </p:pic>
    </p:spTree>
    <p:extLst>
      <p:ext uri="{BB962C8B-B14F-4D97-AF65-F5344CB8AC3E}">
        <p14:creationId xmlns:p14="http://schemas.microsoft.com/office/powerpoint/2010/main" val="254967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robot with human face">
            <a:extLst>
              <a:ext uri="{FF2B5EF4-FFF2-40B4-BE49-F238E27FC236}">
                <a16:creationId xmlns:a16="http://schemas.microsoft.com/office/drawing/2014/main" id="{5530457C-A9C5-4C39-F380-5119DAC5CDC9}"/>
              </a:ext>
            </a:extLst>
          </p:cNvPr>
          <p:cNvPicPr>
            <a:picLocks noChangeAspect="1"/>
          </p:cNvPicPr>
          <p:nvPr/>
        </p:nvPicPr>
        <p:blipFill rotWithShape="1">
          <a:blip r:embed="rId2"/>
          <a:srcRect r="23298" b="9091"/>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742D41-2EC5-0473-E99B-B9DE416D2197}"/>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dirty="0">
                <a:solidFill>
                  <a:srgbClr val="FFFFFF"/>
                </a:solidFill>
              </a:rPr>
              <a:t>Machine Learning Model Evaluation</a:t>
            </a:r>
            <a:endParaRPr lang="en-US" sz="4800" dirty="0">
              <a:solidFill>
                <a:schemeClr val="bg1"/>
              </a:solidFill>
            </a:endParaRP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56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773E728-CA64-4186-45B1-C97EA9737DA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Accuracy of Various Models</a:t>
            </a:r>
          </a:p>
        </p:txBody>
      </p:sp>
      <p:pic>
        <p:nvPicPr>
          <p:cNvPr id="4" name="Picture 3">
            <a:extLst>
              <a:ext uri="{FF2B5EF4-FFF2-40B4-BE49-F238E27FC236}">
                <a16:creationId xmlns:a16="http://schemas.microsoft.com/office/drawing/2014/main" id="{04E8B8E6-3DFB-6991-9180-1C51AB4404D1}"/>
              </a:ext>
            </a:extLst>
          </p:cNvPr>
          <p:cNvPicPr>
            <a:picLocks noChangeAspect="1"/>
          </p:cNvPicPr>
          <p:nvPr/>
        </p:nvPicPr>
        <p:blipFill>
          <a:blip r:embed="rId3"/>
          <a:stretch>
            <a:fillRect/>
          </a:stretch>
        </p:blipFill>
        <p:spPr>
          <a:xfrm>
            <a:off x="4038604" y="1712493"/>
            <a:ext cx="8153396" cy="4382277"/>
          </a:xfrm>
          <a:prstGeom prst="rect">
            <a:avLst/>
          </a:prstGeom>
        </p:spPr>
      </p:pic>
      <p:sp>
        <p:nvSpPr>
          <p:cNvPr id="7" name="Content Placeholder 6">
            <a:extLst>
              <a:ext uri="{FF2B5EF4-FFF2-40B4-BE49-F238E27FC236}">
                <a16:creationId xmlns:a16="http://schemas.microsoft.com/office/drawing/2014/main" id="{23627DD8-9BE7-8CE5-C409-A9F0FB99FF67}"/>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378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B4099D-FE6D-8061-B71D-8217971673B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ROC Curve</a:t>
            </a:r>
          </a:p>
        </p:txBody>
      </p:sp>
      <p:pic>
        <p:nvPicPr>
          <p:cNvPr id="7" name="Content Placeholder 6" descr="A graph of a curve">
            <a:extLst>
              <a:ext uri="{FF2B5EF4-FFF2-40B4-BE49-F238E27FC236}">
                <a16:creationId xmlns:a16="http://schemas.microsoft.com/office/drawing/2014/main" id="{19558104-EA27-75CB-C7D0-C9AF30F976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2428" y="818699"/>
            <a:ext cx="7225748" cy="5220602"/>
          </a:xfrm>
          <a:prstGeom prst="rect">
            <a:avLst/>
          </a:prstGeom>
        </p:spPr>
      </p:pic>
    </p:spTree>
    <p:extLst>
      <p:ext uri="{BB962C8B-B14F-4D97-AF65-F5344CB8AC3E}">
        <p14:creationId xmlns:p14="http://schemas.microsoft.com/office/powerpoint/2010/main" val="8189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B2DF96F-521A-C4D0-8181-B09FC0B22F7D}"/>
              </a:ext>
            </a:extLst>
          </p:cNvPr>
          <p:cNvSpPr>
            <a:spLocks noGrp="1"/>
          </p:cNvSpPr>
          <p:nvPr>
            <p:ph type="title"/>
          </p:nvPr>
        </p:nvSpPr>
        <p:spPr>
          <a:xfrm>
            <a:off x="216382" y="2276869"/>
            <a:ext cx="3348854" cy="3283421"/>
          </a:xfrm>
          <a:prstGeom prst="ellipse">
            <a:avLst/>
          </a:prstGeom>
        </p:spPr>
        <p:txBody>
          <a:bodyPr vert="horz" lIns="91440" tIns="45720" rIns="91440" bIns="45720" rtlCol="0" anchor="t">
            <a:normAutofit/>
          </a:bodyPr>
          <a:lstStyle/>
          <a:p>
            <a:r>
              <a:rPr lang="en-US" sz="4000" kern="1200" dirty="0">
                <a:solidFill>
                  <a:srgbClr val="FFFFFF"/>
                </a:solidFill>
                <a:latin typeface="+mj-lt"/>
                <a:ea typeface="+mj-ea"/>
                <a:cs typeface="+mj-cs"/>
              </a:rPr>
              <a:t>Confusion Matrix</a:t>
            </a:r>
          </a:p>
        </p:txBody>
      </p:sp>
      <p:pic>
        <p:nvPicPr>
          <p:cNvPr id="6" name="Picture Placeholder 5" descr="A green squares with white text">
            <a:extLst>
              <a:ext uri="{FF2B5EF4-FFF2-40B4-BE49-F238E27FC236}">
                <a16:creationId xmlns:a16="http://schemas.microsoft.com/office/drawing/2014/main" id="{2E4B9634-FD04-E2E0-C934-B33DD9FF2AA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870" r="6870"/>
          <a:stretch>
            <a:fillRect/>
          </a:stretch>
        </p:blipFill>
        <p:spPr>
          <a:xfrm>
            <a:off x="4435288" y="1070498"/>
            <a:ext cx="7225748" cy="5696161"/>
          </a:xfrm>
          <a:prstGeom prst="rect">
            <a:avLst/>
          </a:prstGeom>
        </p:spPr>
      </p:pic>
    </p:spTree>
    <p:extLst>
      <p:ext uri="{BB962C8B-B14F-4D97-AF65-F5344CB8AC3E}">
        <p14:creationId xmlns:p14="http://schemas.microsoft.com/office/powerpoint/2010/main" val="179665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F760EA-2102-F9EF-A413-F124EA19438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Anomaly Detection</a:t>
            </a:r>
          </a:p>
        </p:txBody>
      </p:sp>
      <p:pic>
        <p:nvPicPr>
          <p:cNvPr id="4" name="Content Placeholder 3">
            <a:extLst>
              <a:ext uri="{FF2B5EF4-FFF2-40B4-BE49-F238E27FC236}">
                <a16:creationId xmlns:a16="http://schemas.microsoft.com/office/drawing/2014/main" id="{F5D07CBA-00CF-4882-80AE-160B8016E091}"/>
              </a:ext>
            </a:extLst>
          </p:cNvPr>
          <p:cNvPicPr>
            <a:picLocks noGrp="1" noChangeAspect="1"/>
          </p:cNvPicPr>
          <p:nvPr>
            <p:ph idx="1"/>
          </p:nvPr>
        </p:nvPicPr>
        <p:blipFill>
          <a:blip r:embed="rId2"/>
          <a:stretch>
            <a:fillRect/>
          </a:stretch>
        </p:blipFill>
        <p:spPr>
          <a:xfrm>
            <a:off x="4502428" y="927288"/>
            <a:ext cx="7225748" cy="5021896"/>
          </a:xfrm>
          <a:prstGeom prst="rect">
            <a:avLst/>
          </a:prstGeom>
        </p:spPr>
      </p:pic>
    </p:spTree>
    <p:extLst>
      <p:ext uri="{BB962C8B-B14F-4D97-AF65-F5344CB8AC3E}">
        <p14:creationId xmlns:p14="http://schemas.microsoft.com/office/powerpoint/2010/main" val="184920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E604085-1471-0096-E202-3A65A349DC52}"/>
              </a:ext>
            </a:extLst>
          </p:cNvPr>
          <p:cNvSpPr>
            <a:spLocks noGrp="1"/>
          </p:cNvSpPr>
          <p:nvPr>
            <p:ph type="title"/>
          </p:nvPr>
        </p:nvSpPr>
        <p:spPr>
          <a:xfrm>
            <a:off x="550863" y="365125"/>
            <a:ext cx="11090274" cy="1325563"/>
          </a:xfrm>
        </p:spPr>
        <p:txBody>
          <a:bodyPr>
            <a:normAutofit/>
          </a:bodyPr>
          <a:lstStyle/>
          <a:p>
            <a:r>
              <a:rPr lang="en-US" sz="4000" dirty="0"/>
              <a:t>Challenges</a:t>
            </a:r>
          </a:p>
        </p:txBody>
      </p:sp>
      <p:graphicFrame>
        <p:nvGraphicFramePr>
          <p:cNvPr id="7" name="Content Placeholder 2">
            <a:extLst>
              <a:ext uri="{FF2B5EF4-FFF2-40B4-BE49-F238E27FC236}">
                <a16:creationId xmlns:a16="http://schemas.microsoft.com/office/drawing/2014/main" id="{CA6E731E-AA3E-CE16-187B-5A54A005326E}"/>
              </a:ext>
            </a:extLst>
          </p:cNvPr>
          <p:cNvGraphicFramePr>
            <a:graphicFrameLocks noGrp="1"/>
          </p:cNvGraphicFramePr>
          <p:nvPr>
            <p:ph idx="1"/>
            <p:extLst>
              <p:ext uri="{D42A27DB-BD31-4B8C-83A1-F6EECF244321}">
                <p14:modId xmlns:p14="http://schemas.microsoft.com/office/powerpoint/2010/main" val="1298313080"/>
              </p:ext>
            </p:extLst>
          </p:nvPr>
        </p:nvGraphicFramePr>
        <p:xfrm>
          <a:off x="196645" y="1455175"/>
          <a:ext cx="11749549" cy="5230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3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esk with stethoscope and computer keyboard">
            <a:extLst>
              <a:ext uri="{FF2B5EF4-FFF2-40B4-BE49-F238E27FC236}">
                <a16:creationId xmlns:a16="http://schemas.microsoft.com/office/drawing/2014/main" id="{48038655-949E-97F8-7C0C-25D7A6DB4E39}"/>
              </a:ext>
            </a:extLst>
          </p:cNvPr>
          <p:cNvPicPr>
            <a:picLocks noChangeAspect="1"/>
          </p:cNvPicPr>
          <p:nvPr/>
        </p:nvPicPr>
        <p:blipFill rotWithShape="1">
          <a:blip r:embed="rId3"/>
          <a:srcRect l="47342"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6FED9A-A7DB-06A5-30DA-7C6E9C672555}"/>
              </a:ext>
            </a:extLst>
          </p:cNvPr>
          <p:cNvSpPr>
            <a:spLocks noGrp="1"/>
          </p:cNvSpPr>
          <p:nvPr>
            <p:ph type="title"/>
          </p:nvPr>
        </p:nvSpPr>
        <p:spPr>
          <a:xfrm>
            <a:off x="6115317" y="405685"/>
            <a:ext cx="5464968" cy="1559301"/>
          </a:xfrm>
        </p:spPr>
        <p:txBody>
          <a:bodyPr>
            <a:normAutofit/>
          </a:bodyPr>
          <a:lstStyle/>
          <a:p>
            <a:r>
              <a:rPr lang="en-US" sz="4000" b="1" dirty="0"/>
              <a:t>What is Healthcare fraud?</a:t>
            </a:r>
          </a:p>
        </p:txBody>
      </p:sp>
      <p:sp>
        <p:nvSpPr>
          <p:cNvPr id="3" name="Content Placeholder 2">
            <a:extLst>
              <a:ext uri="{FF2B5EF4-FFF2-40B4-BE49-F238E27FC236}">
                <a16:creationId xmlns:a16="http://schemas.microsoft.com/office/drawing/2014/main" id="{2D01D031-3D94-76DB-AB58-55CCEDB16694}"/>
              </a:ext>
            </a:extLst>
          </p:cNvPr>
          <p:cNvSpPr>
            <a:spLocks noGrp="1"/>
          </p:cNvSpPr>
          <p:nvPr>
            <p:ph idx="1"/>
          </p:nvPr>
        </p:nvSpPr>
        <p:spPr>
          <a:xfrm>
            <a:off x="6115317" y="2743200"/>
            <a:ext cx="5247340" cy="3496878"/>
          </a:xfrm>
        </p:spPr>
        <p:txBody>
          <a:bodyPr anchor="ctr">
            <a:normAutofit/>
          </a:bodyPr>
          <a:lstStyle/>
          <a:p>
            <a:r>
              <a:rPr lang="en-US" sz="1900" dirty="0"/>
              <a:t>Organized crime that involves peers of providers, physicians, and beneficiaries acting together to make fraud claims.</a:t>
            </a:r>
          </a:p>
          <a:p>
            <a:r>
              <a:rPr lang="en-US" sz="1900" dirty="0"/>
              <a:t>Insurance companies are most vulnerable institutions impacted due to these bad practice.</a:t>
            </a:r>
          </a:p>
          <a:p>
            <a:pPr marL="0" indent="0">
              <a:buNone/>
            </a:pPr>
            <a:r>
              <a:rPr lang="en-US" sz="1900" b="1" dirty="0"/>
              <a:t>Some basic examples of healthcare fraud are:</a:t>
            </a:r>
          </a:p>
          <a:p>
            <a:r>
              <a:rPr lang="en-US" sz="1900" dirty="0"/>
              <a:t>Selling drugs, devices or medical cosmetics that have not been proven effective.</a:t>
            </a:r>
          </a:p>
          <a:p>
            <a:r>
              <a:rPr lang="en-US" sz="1900" dirty="0"/>
              <a:t>Billing of services or medical procedures which are not performed.</a:t>
            </a:r>
          </a:p>
          <a:p>
            <a:endParaRPr lang="en-US" sz="1900" dirty="0"/>
          </a:p>
        </p:txBody>
      </p:sp>
    </p:spTree>
    <p:extLst>
      <p:ext uri="{BB962C8B-B14F-4D97-AF65-F5344CB8AC3E}">
        <p14:creationId xmlns:p14="http://schemas.microsoft.com/office/powerpoint/2010/main" val="1237341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F913-42B4-9BF2-CAB5-57D3EFCE149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85CC9B7-C901-AFAD-0BD7-805827AC852A}"/>
              </a:ext>
            </a:extLst>
          </p:cNvPr>
          <p:cNvSpPr>
            <a:spLocks noGrp="1"/>
          </p:cNvSpPr>
          <p:nvPr>
            <p:ph idx="1"/>
          </p:nvPr>
        </p:nvSpPr>
        <p:spPr>
          <a:xfrm>
            <a:off x="838200" y="2575931"/>
            <a:ext cx="10515600" cy="3601031"/>
          </a:xfrm>
        </p:spPr>
        <p:txBody>
          <a:bodyPr/>
          <a:lstStyle/>
          <a:p>
            <a:r>
              <a:rPr lang="en-US" sz="2400" dirty="0">
                <a:effectLst>
                  <a:outerShdw blurRad="38100" dist="38100" dir="2700000" algn="tl">
                    <a:srgbClr val="000000">
                      <a:alpha val="43137"/>
                    </a:srgbClr>
                  </a:outerShdw>
                </a:effectLst>
              </a:rPr>
              <a:t>Dataset: </a:t>
            </a:r>
          </a:p>
          <a:p>
            <a:r>
              <a:rPr lang="en-US" sz="1800" dirty="0">
                <a:solidFill>
                  <a:schemeClr val="accent1"/>
                </a:solidFill>
                <a:hlinkClick r:id="rId2">
                  <a:extLst>
                    <a:ext uri="{A12FA001-AC4F-418D-AE19-62706E023703}">
                      <ahyp:hlinkClr xmlns:ahyp="http://schemas.microsoft.com/office/drawing/2018/hyperlinkcolor" val="tx"/>
                    </a:ext>
                  </a:extLst>
                </a:hlinkClick>
              </a:rPr>
              <a:t>https://www.kaggle.com/datasets/rohitrox/healthcare-provider-fraud-detection-analysis/data</a:t>
            </a:r>
            <a:endParaRPr lang="en-US" sz="3200" b="1" dirty="0"/>
          </a:p>
          <a:p>
            <a:r>
              <a:rPr lang="en-US" sz="2400" dirty="0">
                <a:effectLst>
                  <a:outerShdw blurRad="38100" dist="38100" dir="2700000" algn="tl">
                    <a:srgbClr val="000000">
                      <a:alpha val="43137"/>
                    </a:srgbClr>
                  </a:outerShdw>
                </a:effectLst>
              </a:rPr>
              <a:t>PyCaret: </a:t>
            </a:r>
          </a:p>
          <a:p>
            <a:r>
              <a:rPr lang="en-US" sz="1800" dirty="0">
                <a:solidFill>
                  <a:schemeClr val="accent1"/>
                </a:solidFill>
                <a:hlinkClick r:id="rId3">
                  <a:extLst>
                    <a:ext uri="{A12FA001-AC4F-418D-AE19-62706E023703}">
                      <ahyp:hlinkClr xmlns:ahyp="http://schemas.microsoft.com/office/drawing/2018/hyperlinkcolor" val="tx"/>
                    </a:ext>
                  </a:extLst>
                </a:hlinkClick>
              </a:rPr>
              <a:t>https://pycaret.gitbook.io/docs/get-started/tutorials</a:t>
            </a:r>
            <a:endParaRPr lang="en-US" sz="1800" dirty="0">
              <a:solidFill>
                <a:schemeClr val="accent1"/>
              </a:solidFill>
            </a:endParaRPr>
          </a:p>
          <a:p>
            <a:r>
              <a:rPr lang="en-US" sz="2400" dirty="0">
                <a:effectLst>
                  <a:outerShdw blurRad="38100" dist="38100" dir="2700000" algn="tl">
                    <a:srgbClr val="000000">
                      <a:alpha val="43137"/>
                    </a:srgbClr>
                  </a:outerShdw>
                </a:effectLst>
              </a:rPr>
              <a:t>Anomaly Detection: </a:t>
            </a:r>
          </a:p>
          <a:p>
            <a:r>
              <a:rPr lang="en-US" sz="1800" dirty="0">
                <a:solidFill>
                  <a:schemeClr val="accent1"/>
                </a:solidFill>
                <a:hlinkClick r:id="rId4"/>
              </a:rPr>
              <a:t>https://www.analyticsvidhya.com/blog/2023/01/learning-different-  techniques-of-anomaly-detection/</a:t>
            </a:r>
            <a:endParaRPr lang="en-US" dirty="0">
              <a:solidFill>
                <a:schemeClr val="accent1"/>
              </a:solidFill>
            </a:endParaRPr>
          </a:p>
        </p:txBody>
      </p:sp>
    </p:spTree>
    <p:extLst>
      <p:ext uri="{BB962C8B-B14F-4D97-AF65-F5344CB8AC3E}">
        <p14:creationId xmlns:p14="http://schemas.microsoft.com/office/powerpoint/2010/main" val="705318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and question mark">
            <a:extLst>
              <a:ext uri="{FF2B5EF4-FFF2-40B4-BE49-F238E27FC236}">
                <a16:creationId xmlns:a16="http://schemas.microsoft.com/office/drawing/2014/main" id="{1F425055-9006-B874-7EF2-EF395288F61D}"/>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E07CADA7-84A7-60C8-4DD8-D3C8CE1A48ED}"/>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a:solidFill>
                  <a:schemeClr val="bg1"/>
                </a:solidFill>
              </a:rPr>
              <a:t>Questions / Answers</a:t>
            </a:r>
          </a:p>
        </p:txBody>
      </p:sp>
      <p:sp>
        <p:nvSpPr>
          <p:cNvPr id="2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43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group of people standing around a computer&#10;&#10;Description automatically generated">
            <a:extLst>
              <a:ext uri="{FF2B5EF4-FFF2-40B4-BE49-F238E27FC236}">
                <a16:creationId xmlns:a16="http://schemas.microsoft.com/office/drawing/2014/main" id="{7FBA8A10-65DF-3593-5CB5-3E41A6EDDC19}"/>
              </a:ext>
            </a:extLst>
          </p:cNvPr>
          <p:cNvPicPr>
            <a:picLocks noChangeAspect="1"/>
          </p:cNvPicPr>
          <p:nvPr/>
        </p:nvPicPr>
        <p:blipFill rotWithShape="1">
          <a:blip r:embed="rId2">
            <a:extLst>
              <a:ext uri="{28A0092B-C50C-407E-A947-70E740481C1C}">
                <a14:useLocalDpi xmlns:a14="http://schemas.microsoft.com/office/drawing/2010/main" val="0"/>
              </a:ext>
            </a:extLst>
          </a:blip>
          <a:srcRect t="12166" r="9089" b="15911"/>
          <a:stretch/>
        </p:blipFill>
        <p:spPr>
          <a:xfrm>
            <a:off x="3523488" y="10"/>
            <a:ext cx="8668512" cy="6857990"/>
          </a:xfrm>
          <a:prstGeom prst="rect">
            <a:avLst/>
          </a:prstGeom>
        </p:spPr>
      </p:pic>
      <p:sp>
        <p:nvSpPr>
          <p:cNvPr id="48" name="Rectangle 4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FD86889-F764-9779-F13F-D8B1FB63ED68}"/>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Thank You!</a:t>
            </a: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6" name="Rectangle 4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87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E605442A-1F05-62BB-7A4A-7D04582F1DDD}"/>
              </a:ext>
            </a:extLst>
          </p:cNvPr>
          <p:cNvPicPr>
            <a:picLocks noGrp="1" noChangeAspect="1"/>
          </p:cNvPicPr>
          <p:nvPr>
            <p:ph idx="1"/>
          </p:nvPr>
        </p:nvPicPr>
        <p:blipFill>
          <a:blip r:embed="rId3"/>
          <a:stretch>
            <a:fillRect/>
          </a:stretch>
        </p:blipFill>
        <p:spPr>
          <a:xfrm>
            <a:off x="1820030" y="457200"/>
            <a:ext cx="8551940" cy="5943600"/>
          </a:xfrm>
          <a:prstGeom prst="rect">
            <a:avLst/>
          </a:prstGeom>
        </p:spPr>
      </p:pic>
    </p:spTree>
    <p:extLst>
      <p:ext uri="{BB962C8B-B14F-4D97-AF65-F5344CB8AC3E}">
        <p14:creationId xmlns:p14="http://schemas.microsoft.com/office/powerpoint/2010/main" val="66979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 on document with pen">
            <a:extLst>
              <a:ext uri="{FF2B5EF4-FFF2-40B4-BE49-F238E27FC236}">
                <a16:creationId xmlns:a16="http://schemas.microsoft.com/office/drawing/2014/main" id="{496978C0-E42C-F23C-9927-8B4976314368}"/>
              </a:ext>
            </a:extLst>
          </p:cNvPr>
          <p:cNvPicPr>
            <a:picLocks noChangeAspect="1"/>
          </p:cNvPicPr>
          <p:nvPr/>
        </p:nvPicPr>
        <p:blipFill rotWithShape="1">
          <a:blip r:embed="rId3"/>
          <a:srcRect l="30533" r="16808" b="-2"/>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F244D-D4E8-6EC2-80A1-73FF05A59A21}"/>
              </a:ext>
            </a:extLst>
          </p:cNvPr>
          <p:cNvSpPr>
            <a:spLocks noGrp="1"/>
          </p:cNvSpPr>
          <p:nvPr>
            <p:ph type="title"/>
          </p:nvPr>
        </p:nvSpPr>
        <p:spPr>
          <a:xfrm>
            <a:off x="6096000" y="363348"/>
            <a:ext cx="5464968" cy="1559301"/>
          </a:xfrm>
        </p:spPr>
        <p:txBody>
          <a:bodyPr>
            <a:normAutofit/>
          </a:bodyPr>
          <a:lstStyle/>
          <a:p>
            <a:r>
              <a:rPr lang="en-US" sz="4000" b="1" dirty="0"/>
              <a:t>Problem Statement</a:t>
            </a:r>
          </a:p>
        </p:txBody>
      </p:sp>
      <p:sp>
        <p:nvSpPr>
          <p:cNvPr id="3" name="Content Placeholder 2">
            <a:extLst>
              <a:ext uri="{FF2B5EF4-FFF2-40B4-BE49-F238E27FC236}">
                <a16:creationId xmlns:a16="http://schemas.microsoft.com/office/drawing/2014/main" id="{FE7F433C-6DA3-4F61-3793-C35D681B04F2}"/>
              </a:ext>
            </a:extLst>
          </p:cNvPr>
          <p:cNvSpPr>
            <a:spLocks noGrp="1"/>
          </p:cNvSpPr>
          <p:nvPr>
            <p:ph idx="1"/>
          </p:nvPr>
        </p:nvSpPr>
        <p:spPr>
          <a:xfrm>
            <a:off x="5875620" y="1537399"/>
            <a:ext cx="5780468" cy="4843304"/>
          </a:xfrm>
        </p:spPr>
        <p:txBody>
          <a:bodyPr anchor="ctr">
            <a:normAutofit/>
          </a:bodyPr>
          <a:lstStyle/>
          <a:p>
            <a:pPr algn="just"/>
            <a:r>
              <a:rPr lang="en-US" sz="2000" dirty="0"/>
              <a:t>Healthcare fraud is a reprehensible violation of trust within an industry dedicated to safeguarding the well-being of individuals.</a:t>
            </a:r>
          </a:p>
          <a:p>
            <a:pPr algn="just"/>
            <a:r>
              <a:rPr lang="en-US" sz="2000" dirty="0"/>
              <a:t>Faces significant challenges in identifying and preventing fraudulent activities perpetrated by healthcare providers. </a:t>
            </a:r>
          </a:p>
          <a:p>
            <a:pPr algn="just"/>
            <a:r>
              <a:rPr lang="en-US" sz="2000" dirty="0"/>
              <a:t>Undermine the integrity of healthcare systems, potentially compromising patient care.</a:t>
            </a:r>
          </a:p>
        </p:txBody>
      </p:sp>
    </p:spTree>
    <p:extLst>
      <p:ext uri="{BB962C8B-B14F-4D97-AF65-F5344CB8AC3E}">
        <p14:creationId xmlns:p14="http://schemas.microsoft.com/office/powerpoint/2010/main" val="289566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608CC1-7230-8703-EF5A-D30B0A3EB42A}"/>
              </a:ext>
            </a:extLst>
          </p:cNvPr>
          <p:cNvSpPr>
            <a:spLocks noGrp="1"/>
          </p:cNvSpPr>
          <p:nvPr>
            <p:ph type="title"/>
          </p:nvPr>
        </p:nvSpPr>
        <p:spPr>
          <a:xfrm>
            <a:off x="6657715" y="467271"/>
            <a:ext cx="4195674" cy="1639825"/>
          </a:xfrm>
        </p:spPr>
        <p:txBody>
          <a:bodyPr anchor="b">
            <a:normAutofit/>
          </a:bodyPr>
          <a:lstStyle/>
          <a:p>
            <a:r>
              <a:rPr lang="en-US" sz="4000" b="1" dirty="0"/>
              <a:t>Project Objectives </a:t>
            </a:r>
          </a:p>
        </p:txBody>
      </p:sp>
      <p:sp>
        <p:nvSpPr>
          <p:cNvPr id="26" name="Oval 2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Stethoscope">
            <a:extLst>
              <a:ext uri="{FF2B5EF4-FFF2-40B4-BE49-F238E27FC236}">
                <a16:creationId xmlns:a16="http://schemas.microsoft.com/office/drawing/2014/main" id="{FFCBEF9F-E5B7-0A96-C32E-990ED117BFE3}"/>
              </a:ext>
            </a:extLst>
          </p:cNvPr>
          <p:cNvPicPr>
            <a:picLocks noChangeAspect="1"/>
          </p:cNvPicPr>
          <p:nvPr/>
        </p:nvPicPr>
        <p:blipFill rotWithShape="1">
          <a:blip r:embed="rId3"/>
          <a:srcRect l="23398" r="9851"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8"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30"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666D3B62-5B81-87AA-1E93-93F71AC3F5B5}"/>
              </a:ext>
            </a:extLst>
          </p:cNvPr>
          <p:cNvSpPr>
            <a:spLocks noGrp="1"/>
          </p:cNvSpPr>
          <p:nvPr>
            <p:ph idx="1"/>
          </p:nvPr>
        </p:nvSpPr>
        <p:spPr>
          <a:xfrm>
            <a:off x="6657715" y="2990818"/>
            <a:ext cx="4195673" cy="2913872"/>
          </a:xfrm>
        </p:spPr>
        <p:txBody>
          <a:bodyPr anchor="t">
            <a:normAutofit/>
          </a:bodyPr>
          <a:lstStyle/>
          <a:p>
            <a:pPr marL="0" indent="0" algn="just">
              <a:buNone/>
            </a:pPr>
            <a:r>
              <a:rPr lang="en-US" sz="2000" dirty="0">
                <a:solidFill>
                  <a:schemeClr val="tx1">
                    <a:alpha val="80000"/>
                  </a:schemeClr>
                </a:solidFill>
              </a:rPr>
              <a:t>Our goal is to examine healthcare provider data closely to spot unusual patterns and irregularities that may indicate fraudulent activities. By doing so, we aim to strengthen the honesty and trustworthiness of healthcare transactions.</a:t>
            </a:r>
          </a:p>
        </p:txBody>
      </p:sp>
      <p:sp>
        <p:nvSpPr>
          <p:cNvPr id="32"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98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FA2647-92EE-87AE-22A5-0D106E3A5214}"/>
              </a:ext>
            </a:extLst>
          </p:cNvPr>
          <p:cNvSpPr>
            <a:spLocks noGrp="1"/>
          </p:cNvSpPr>
          <p:nvPr>
            <p:ph type="title"/>
          </p:nvPr>
        </p:nvSpPr>
        <p:spPr>
          <a:xfrm>
            <a:off x="918420" y="517654"/>
            <a:ext cx="10515600" cy="1133499"/>
          </a:xfrm>
        </p:spPr>
        <p:txBody>
          <a:bodyPr>
            <a:normAutofit/>
          </a:bodyPr>
          <a:lstStyle/>
          <a:p>
            <a:r>
              <a:rPr lang="en-US" sz="5200" b="1" dirty="0"/>
              <a:t>Dataset Information</a:t>
            </a:r>
          </a:p>
        </p:txBody>
      </p:sp>
      <p:graphicFrame>
        <p:nvGraphicFramePr>
          <p:cNvPr id="6" name="Diagram 5">
            <a:extLst>
              <a:ext uri="{FF2B5EF4-FFF2-40B4-BE49-F238E27FC236}">
                <a16:creationId xmlns:a16="http://schemas.microsoft.com/office/drawing/2014/main" id="{E57AA90D-D952-CADC-BAAF-487CFD829981}"/>
              </a:ext>
            </a:extLst>
          </p:cNvPr>
          <p:cNvGraphicFramePr/>
          <p:nvPr>
            <p:extLst>
              <p:ext uri="{D42A27DB-BD31-4B8C-83A1-F6EECF244321}">
                <p14:modId xmlns:p14="http://schemas.microsoft.com/office/powerpoint/2010/main" val="2233739576"/>
              </p:ext>
            </p:extLst>
          </p:nvPr>
        </p:nvGraphicFramePr>
        <p:xfrm>
          <a:off x="838200" y="1825625"/>
          <a:ext cx="10196744" cy="2704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DEA361A-A7D7-9A98-2219-5813C2146DA9}"/>
              </a:ext>
            </a:extLst>
          </p:cNvPr>
          <p:cNvSpPr txBox="1"/>
          <p:nvPr/>
        </p:nvSpPr>
        <p:spPr>
          <a:xfrm>
            <a:off x="838200" y="4945494"/>
            <a:ext cx="10196744" cy="892552"/>
          </a:xfrm>
          <a:prstGeom prst="rect">
            <a:avLst/>
          </a:prstGeom>
          <a:noFill/>
        </p:spPr>
        <p:txBody>
          <a:bodyPr wrap="square" rtlCol="0">
            <a:spAutoFit/>
          </a:bodyPr>
          <a:lstStyle/>
          <a:p>
            <a:r>
              <a:rPr lang="en-US" dirty="0"/>
              <a:t>Dataset Source:  </a:t>
            </a:r>
            <a:r>
              <a:rPr lang="en-US" sz="1600" dirty="0">
                <a:solidFill>
                  <a:schemeClr val="accent1"/>
                </a:solidFill>
                <a:hlinkClick r:id="rId8">
                  <a:extLst>
                    <a:ext uri="{A12FA001-AC4F-418D-AE19-62706E023703}">
                      <ahyp:hlinkClr xmlns:ahyp="http://schemas.microsoft.com/office/drawing/2018/hyperlinkcolor" val="tx"/>
                    </a:ext>
                  </a:extLst>
                </a:hlinkClick>
              </a:rPr>
              <a:t>https://www.kaggle.com/datasets/rohitrox/healthcare-provider-fraud-detection-analysis/data</a:t>
            </a:r>
            <a:endParaRPr lang="en-US" sz="1600" dirty="0">
              <a:solidFill>
                <a:schemeClr val="accent1"/>
              </a:solidFill>
            </a:endParaRPr>
          </a:p>
          <a:p>
            <a:endParaRPr lang="en-US" sz="1600"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80701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on a display with reflection of office">
            <a:extLst>
              <a:ext uri="{FF2B5EF4-FFF2-40B4-BE49-F238E27FC236}">
                <a16:creationId xmlns:a16="http://schemas.microsoft.com/office/drawing/2014/main" id="{24F99C0B-9701-F4F8-D457-4AC54C8335CB}"/>
              </a:ext>
            </a:extLst>
          </p:cNvPr>
          <p:cNvPicPr>
            <a:picLocks noChangeAspect="1"/>
          </p:cNvPicPr>
          <p:nvPr/>
        </p:nvPicPr>
        <p:blipFill rotWithShape="1">
          <a:blip r:embed="rId2"/>
          <a:srcRect t="9091" r="23298"/>
          <a:stretch/>
        </p:blipFill>
        <p:spPr>
          <a:xfrm>
            <a:off x="4208206" y="10"/>
            <a:ext cx="7983794"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E61192-A94F-1AFE-12FD-0408DAF007C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Demographic Study</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058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0D84C-4454-A0F4-C988-7C9142C9961A}"/>
              </a:ext>
            </a:extLst>
          </p:cNvPr>
          <p:cNvSpPr>
            <a:spLocks noGrp="1"/>
          </p:cNvSpPr>
          <p:nvPr>
            <p:ph type="title"/>
          </p:nvPr>
        </p:nvSpPr>
        <p:spPr>
          <a:xfrm>
            <a:off x="630936" y="639520"/>
            <a:ext cx="3384474" cy="1719072"/>
          </a:xfrm>
        </p:spPr>
        <p:txBody>
          <a:bodyPr vert="horz" lIns="91440" tIns="45720" rIns="91440" bIns="45720" rtlCol="0" anchor="b">
            <a:normAutofit/>
          </a:bodyPr>
          <a:lstStyle/>
          <a:p>
            <a:r>
              <a:rPr lang="en-US" sz="3800" b="1" kern="1200" dirty="0">
                <a:solidFill>
                  <a:schemeClr val="tx1"/>
                </a:solidFill>
                <a:latin typeface="+mj-lt"/>
                <a:ea typeface="+mj-ea"/>
                <a:cs typeface="+mj-cs"/>
              </a:rPr>
              <a:t>Distribution of Fraud and non-Fraud Cases</a:t>
            </a:r>
          </a:p>
        </p:txBody>
      </p:sp>
      <p:sp>
        <p:nvSpPr>
          <p:cNvPr id="3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B30F9A3A-62C3-44DF-6407-92A201C64FDD}"/>
              </a:ext>
            </a:extLst>
          </p:cNvPr>
          <p:cNvSpPr>
            <a:spLocks noGrp="1"/>
          </p:cNvSpPr>
          <p:nvPr>
            <p:ph type="body" sz="half" idx="2"/>
          </p:nvPr>
        </p:nvSpPr>
        <p:spPr>
          <a:xfrm>
            <a:off x="630935" y="3089552"/>
            <a:ext cx="4100091" cy="3128368"/>
          </a:xfrm>
        </p:spPr>
        <p:txBody>
          <a:bodyPr vert="horz" lIns="91440" tIns="45720" rIns="91440" bIns="45720" rtlCol="0" anchor="t">
            <a:normAutofit/>
          </a:bodyPr>
          <a:lstStyle/>
          <a:p>
            <a:pPr marL="285750" indent="-228600" algn="just">
              <a:buFont typeface="Arial" panose="020B0604020202020204" pitchFamily="34" charset="0"/>
              <a:buChar char="•"/>
            </a:pPr>
            <a:r>
              <a:rPr lang="en-US" sz="2000" dirty="0"/>
              <a:t>Significant portion of data indicates no potential fraud.</a:t>
            </a:r>
          </a:p>
          <a:p>
            <a:pPr marL="285750" indent="-228600" algn="just">
              <a:buFont typeface="Arial" panose="020B0604020202020204" pitchFamily="34" charset="0"/>
              <a:buChar char="•"/>
            </a:pPr>
            <a:endParaRPr lang="en-US" sz="2000" dirty="0"/>
          </a:p>
          <a:p>
            <a:pPr marL="285750" indent="-228600" algn="just">
              <a:buFont typeface="Arial" panose="020B0604020202020204" pitchFamily="34" charset="0"/>
              <a:buChar char="•"/>
            </a:pPr>
            <a:r>
              <a:rPr lang="en-US" sz="2000" dirty="0"/>
              <a:t>Presence of potential fraud is notable but less prevalent compared to absence.</a:t>
            </a:r>
          </a:p>
          <a:p>
            <a:pPr marL="285750" indent="-228600" algn="just">
              <a:buFont typeface="Arial" panose="020B0604020202020204" pitchFamily="34" charset="0"/>
              <a:buChar char="•"/>
            </a:pPr>
            <a:endParaRPr lang="en-US" sz="2000" dirty="0"/>
          </a:p>
        </p:txBody>
      </p:sp>
      <p:pic>
        <p:nvPicPr>
          <p:cNvPr id="4" name="Content Placeholder 3" descr="A blue and orange bar graph&#10;&#10;Description automatically generated">
            <a:extLst>
              <a:ext uri="{FF2B5EF4-FFF2-40B4-BE49-F238E27FC236}">
                <a16:creationId xmlns:a16="http://schemas.microsoft.com/office/drawing/2014/main" id="{BD07B5BF-3530-585A-F75A-1F9B65D75D9C}"/>
              </a:ext>
            </a:extLst>
          </p:cNvPr>
          <p:cNvPicPr>
            <a:picLocks noGrp="1" noChangeAspect="1"/>
          </p:cNvPicPr>
          <p:nvPr>
            <p:ph type="pic" idx="1"/>
          </p:nvPr>
        </p:nvPicPr>
        <p:blipFill rotWithShape="1">
          <a:blip r:embed="rId3"/>
          <a:srcRect l="833" r="6793"/>
          <a:stretch/>
        </p:blipFill>
        <p:spPr>
          <a:xfrm>
            <a:off x="5932830" y="1761843"/>
            <a:ext cx="5628234" cy="4645818"/>
          </a:xfrm>
          <a:prstGeom prst="rect">
            <a:avLst/>
          </a:prstGeom>
        </p:spPr>
      </p:pic>
    </p:spTree>
    <p:extLst>
      <p:ext uri="{BB962C8B-B14F-4D97-AF65-F5344CB8AC3E}">
        <p14:creationId xmlns:p14="http://schemas.microsoft.com/office/powerpoint/2010/main" val="139388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95EBA-DCCD-06BC-9B35-79CA0F9B7584}"/>
              </a:ext>
            </a:extLst>
          </p:cNvPr>
          <p:cNvSpPr>
            <a:spLocks noGrp="1"/>
          </p:cNvSpPr>
          <p:nvPr>
            <p:ph type="title"/>
          </p:nvPr>
        </p:nvSpPr>
        <p:spPr>
          <a:xfrm>
            <a:off x="630936" y="639520"/>
            <a:ext cx="4050394" cy="1719072"/>
          </a:xfrm>
        </p:spPr>
        <p:txBody>
          <a:bodyPr vert="horz" lIns="91440" tIns="45720" rIns="91440" bIns="45720" rtlCol="0" anchor="b">
            <a:normAutofit/>
          </a:bodyPr>
          <a:lstStyle/>
          <a:p>
            <a:r>
              <a:rPr lang="en-US" sz="3800" b="1" kern="1200" dirty="0">
                <a:solidFill>
                  <a:schemeClr val="tx1"/>
                </a:solidFill>
                <a:latin typeface="+mj-lt"/>
                <a:ea typeface="+mj-ea"/>
                <a:cs typeface="+mj-cs"/>
              </a:rPr>
              <a:t>Distribution of Age of Beneficiaries</a:t>
            </a:r>
          </a:p>
        </p:txBody>
      </p:sp>
      <p:sp>
        <p:nvSpPr>
          <p:cNvPr id="3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71C3F37-AB47-1434-79BD-4F7CEFA6BCDE}"/>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lgn="just">
              <a:buFont typeface="Arial" panose="020B0604020202020204" pitchFamily="34" charset="0"/>
              <a:buChar char="•"/>
            </a:pPr>
            <a:r>
              <a:rPr lang="en-US" sz="1700" dirty="0"/>
              <a:t>Most beneficiaries fall within the age range of 60 to 80. This suggests that a substantial portion of beneficiaries are in their senior years.</a:t>
            </a:r>
          </a:p>
          <a:p>
            <a:pPr marL="285750" indent="-228600" algn="just">
              <a:buFont typeface="Arial" panose="020B0604020202020204" pitchFamily="34" charset="0"/>
              <a:buChar char="•"/>
            </a:pPr>
            <a:endParaRPr lang="en-US" sz="1700" dirty="0"/>
          </a:p>
          <a:p>
            <a:pPr marL="285750" indent="-228600" algn="just">
              <a:buFont typeface="Arial" panose="020B0604020202020204" pitchFamily="34" charset="0"/>
              <a:buChar char="•"/>
            </a:pPr>
            <a:r>
              <a:rPr lang="en-US" sz="1700" dirty="0"/>
              <a:t>Beyond age 80, there’s a sharp decline in beneficiaries. This could indicate either fewer people in this age group or reduced access to benefits.</a:t>
            </a:r>
          </a:p>
        </p:txBody>
      </p:sp>
      <p:pic>
        <p:nvPicPr>
          <p:cNvPr id="4" name="Content Placeholder 3" descr="A graph of a distribution of age&#10;&#10;Description automatically generated">
            <a:extLst>
              <a:ext uri="{FF2B5EF4-FFF2-40B4-BE49-F238E27FC236}">
                <a16:creationId xmlns:a16="http://schemas.microsoft.com/office/drawing/2014/main" id="{52C33163-361C-87AF-14D6-1D4D17582151}"/>
              </a:ext>
            </a:extLst>
          </p:cNvPr>
          <p:cNvPicPr>
            <a:picLocks noGrp="1" noChangeAspect="1"/>
          </p:cNvPicPr>
          <p:nvPr>
            <p:ph type="pic" idx="1"/>
          </p:nvPr>
        </p:nvPicPr>
        <p:blipFill rotWithShape="1">
          <a:blip r:embed="rId2"/>
          <a:srcRect t="1107" r="2" b="1109"/>
          <a:stretch/>
        </p:blipFill>
        <p:spPr>
          <a:xfrm>
            <a:off x="4754889" y="1499056"/>
            <a:ext cx="6903720" cy="4978766"/>
          </a:xfrm>
          <a:prstGeom prst="rect">
            <a:avLst/>
          </a:prstGeom>
        </p:spPr>
      </p:pic>
    </p:spTree>
    <p:extLst>
      <p:ext uri="{BB962C8B-B14F-4D97-AF65-F5344CB8AC3E}">
        <p14:creationId xmlns:p14="http://schemas.microsoft.com/office/powerpoint/2010/main" val="1996975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1596</TotalTime>
  <Words>902</Words>
  <Application>Microsoft Office PowerPoint</Application>
  <PresentationFormat>Widescreen</PresentationFormat>
  <Paragraphs>121</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Calibri</vt:lpstr>
      <vt:lpstr>Inter</vt:lpstr>
      <vt:lpstr>Söhne</vt:lpstr>
      <vt:lpstr>Office Theme</vt:lpstr>
      <vt:lpstr>HEALTHCARE PROVIDER  FRAUD DETECTION  ANALYSIS</vt:lpstr>
      <vt:lpstr>What is Healthcare fraud?</vt:lpstr>
      <vt:lpstr>PowerPoint Presentation</vt:lpstr>
      <vt:lpstr>Problem Statement</vt:lpstr>
      <vt:lpstr>Project Objectives </vt:lpstr>
      <vt:lpstr>Dataset Information</vt:lpstr>
      <vt:lpstr>Demographic Study</vt:lpstr>
      <vt:lpstr>Distribution of Fraud and non-Fraud Cases</vt:lpstr>
      <vt:lpstr>Distribution of Age of Beneficiaries</vt:lpstr>
      <vt:lpstr>Top 10 Fraudulent Providers</vt:lpstr>
      <vt:lpstr>Top Diagnosis Codes for Fraudulent Cases</vt:lpstr>
      <vt:lpstr>Claim Duration vs Potential Fraud</vt:lpstr>
      <vt:lpstr>Top 10 Fraudulent Attending Physicians</vt:lpstr>
      <vt:lpstr>Machine Learning Model Evaluation</vt:lpstr>
      <vt:lpstr>Accuracy of Various Models</vt:lpstr>
      <vt:lpstr>ROC Curve</vt:lpstr>
      <vt:lpstr>Confusion Matrix</vt:lpstr>
      <vt:lpstr>Anomaly Detection</vt:lpstr>
      <vt:lpstr>Challenges</vt:lpstr>
      <vt:lpstr>References</vt:lpstr>
      <vt:lpstr>Questions / Answers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PROVIDER  FRAUD DETECTION  ANALYSIS</dc:title>
  <dc:creator>Arpan Miteshkumar Shah</dc:creator>
  <cp:lastModifiedBy>Jay Modh</cp:lastModifiedBy>
  <cp:revision>34</cp:revision>
  <dcterms:created xsi:type="dcterms:W3CDTF">2024-04-03T22:12:05Z</dcterms:created>
  <dcterms:modified xsi:type="dcterms:W3CDTF">2024-04-09T22:07:18Z</dcterms:modified>
</cp:coreProperties>
</file>