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684" r:id="rId1"/>
  </p:sldMasterIdLst>
  <p:notesMasterIdLst>
    <p:notesMasterId r:id="rId18"/>
  </p:notesMasterIdLst>
  <p:sldIdLst>
    <p:sldId id="256" r:id="rId2"/>
    <p:sldId id="270" r:id="rId3"/>
    <p:sldId id="271" r:id="rId4"/>
    <p:sldId id="272" r:id="rId5"/>
    <p:sldId id="273" r:id="rId6"/>
    <p:sldId id="274" r:id="rId7"/>
    <p:sldId id="275" r:id="rId8"/>
    <p:sldId id="261" r:id="rId9"/>
    <p:sldId id="262" r:id="rId10"/>
    <p:sldId id="276" r:id="rId11"/>
    <p:sldId id="277" r:id="rId12"/>
    <p:sldId id="278" r:id="rId13"/>
    <p:sldId id="266" r:id="rId14"/>
    <p:sldId id="281" r:id="rId15"/>
    <p:sldId id="280" r:id="rId16"/>
    <p:sldId id="269"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3F1FDE6-FB3C-4CD6-BB61-C980F699B83C}">
          <p14:sldIdLst>
            <p14:sldId id="256"/>
            <p14:sldId id="270"/>
            <p14:sldId id="271"/>
            <p14:sldId id="272"/>
            <p14:sldId id="273"/>
            <p14:sldId id="274"/>
            <p14:sldId id="275"/>
            <p14:sldId id="261"/>
            <p14:sldId id="262"/>
            <p14:sldId id="276"/>
            <p14:sldId id="277"/>
            <p14:sldId id="278"/>
            <p14:sldId id="266"/>
            <p14:sldId id="281"/>
            <p14:sldId id="280"/>
            <p14:sldId id="26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119" d="100"/>
          <a:sy n="119" d="100"/>
        </p:scale>
        <p:origin x="346" y="11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EC80C4-677A-4F54-AC67-C50708C2FC31}" type="datetimeFigureOut">
              <a:rPr lang="en-US" smtClean="0"/>
              <a:pPr/>
              <a:t>3/27/2025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7A0F62-844B-4132-81E1-2E689FBBFCC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B9E50DC-0CA8-4B17-AED4-5BE96EF64DE9}" type="datetime1">
              <a:rPr lang="en-US" smtClean="0"/>
              <a:pPr/>
              <a:t>3/27/2025</a:t>
            </a:fld>
            <a:endParaRPr lang="en-US"/>
          </a:p>
        </p:txBody>
      </p:sp>
      <p:sp>
        <p:nvSpPr>
          <p:cNvPr id="5" name="Footer Placeholder 4"/>
          <p:cNvSpPr>
            <a:spLocks noGrp="1"/>
          </p:cNvSpPr>
          <p:nvPr>
            <p:ph type="ftr" sz="quarter" idx="11"/>
          </p:nvPr>
        </p:nvSpPr>
        <p:spPr/>
        <p:txBody>
          <a:bodyPr/>
          <a:lstStyle/>
          <a:p>
            <a:r>
              <a:rPr lang="en-US"/>
              <a:t>Project Title</a:t>
            </a:r>
          </a:p>
        </p:txBody>
      </p:sp>
      <p:sp>
        <p:nvSpPr>
          <p:cNvPr id="6" name="Slide Number Placeholder 5"/>
          <p:cNvSpPr>
            <a:spLocks noGrp="1"/>
          </p:cNvSpPr>
          <p:nvPr>
            <p:ph type="sldNum" sz="quarter" idx="12"/>
          </p:nvPr>
        </p:nvSpPr>
        <p:spPr/>
        <p:txBody>
          <a:bodyPr/>
          <a:lstStyle/>
          <a:p>
            <a:fld id="{615D92F5-C6BD-4770-B93B-CCC7110BADD0}"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5334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B71F05-1047-48E0-8CCC-98FB124029A8}" type="datetime1">
              <a:rPr lang="en-US" smtClean="0"/>
              <a:pPr/>
              <a:t>3/27/2025</a:t>
            </a:fld>
            <a:endParaRPr lang="en-US"/>
          </a:p>
        </p:txBody>
      </p:sp>
      <p:sp>
        <p:nvSpPr>
          <p:cNvPr id="5" name="Footer Placeholder 4"/>
          <p:cNvSpPr>
            <a:spLocks noGrp="1"/>
          </p:cNvSpPr>
          <p:nvPr>
            <p:ph type="ftr" sz="quarter" idx="11"/>
          </p:nvPr>
        </p:nvSpPr>
        <p:spPr/>
        <p:txBody>
          <a:bodyPr/>
          <a:lstStyle/>
          <a:p>
            <a:r>
              <a:rPr lang="en-US"/>
              <a:t>Project Title</a:t>
            </a:r>
          </a:p>
        </p:txBody>
      </p:sp>
      <p:sp>
        <p:nvSpPr>
          <p:cNvPr id="6" name="Slide Number Placeholder 5"/>
          <p:cNvSpPr>
            <a:spLocks noGrp="1"/>
          </p:cNvSpPr>
          <p:nvPr>
            <p:ph type="sldNum" sz="quarter" idx="12"/>
          </p:nvPr>
        </p:nvSpPr>
        <p:spPr/>
        <p:txBody>
          <a:bodyPr/>
          <a:lstStyle/>
          <a:p>
            <a:fld id="{615D92F5-C6BD-4770-B93B-CCC7110BADD0}" type="slidenum">
              <a:rPr lang="en-US" smtClean="0"/>
              <a:pPr/>
              <a:t>‹#›</a:t>
            </a:fld>
            <a:endParaRPr lang="en-US"/>
          </a:p>
        </p:txBody>
      </p:sp>
    </p:spTree>
    <p:extLst>
      <p:ext uri="{BB962C8B-B14F-4D97-AF65-F5344CB8AC3E}">
        <p14:creationId xmlns:p14="http://schemas.microsoft.com/office/powerpoint/2010/main" val="2997399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902F7F-1A74-4A20-B7F2-EC66702A597B}" type="datetime1">
              <a:rPr lang="en-US" smtClean="0"/>
              <a:pPr/>
              <a:t>3/27/2025</a:t>
            </a:fld>
            <a:endParaRPr lang="en-US"/>
          </a:p>
        </p:txBody>
      </p:sp>
      <p:sp>
        <p:nvSpPr>
          <p:cNvPr id="5" name="Footer Placeholder 4"/>
          <p:cNvSpPr>
            <a:spLocks noGrp="1"/>
          </p:cNvSpPr>
          <p:nvPr>
            <p:ph type="ftr" sz="quarter" idx="11"/>
          </p:nvPr>
        </p:nvSpPr>
        <p:spPr/>
        <p:txBody>
          <a:bodyPr/>
          <a:lstStyle/>
          <a:p>
            <a:r>
              <a:rPr lang="en-US"/>
              <a:t>Project Title</a:t>
            </a:r>
          </a:p>
        </p:txBody>
      </p:sp>
      <p:sp>
        <p:nvSpPr>
          <p:cNvPr id="6" name="Slide Number Placeholder 5"/>
          <p:cNvSpPr>
            <a:spLocks noGrp="1"/>
          </p:cNvSpPr>
          <p:nvPr>
            <p:ph type="sldNum" sz="quarter" idx="12"/>
          </p:nvPr>
        </p:nvSpPr>
        <p:spPr/>
        <p:txBody>
          <a:bodyPr/>
          <a:lstStyle/>
          <a:p>
            <a:fld id="{615D92F5-C6BD-4770-B93B-CCC7110BADD0}" type="slidenum">
              <a:rPr lang="en-US" smtClean="0"/>
              <a:pPr/>
              <a:t>‹#›</a:t>
            </a:fld>
            <a:endParaRPr lang="en-US"/>
          </a:p>
        </p:txBody>
      </p:sp>
    </p:spTree>
    <p:extLst>
      <p:ext uri="{BB962C8B-B14F-4D97-AF65-F5344CB8AC3E}">
        <p14:creationId xmlns:p14="http://schemas.microsoft.com/office/powerpoint/2010/main" val="4096879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4259E7-CD74-4F49-A1C0-1C460F426EA6}" type="datetime1">
              <a:rPr lang="en-US" smtClean="0"/>
              <a:pPr/>
              <a:t>3/27/2025</a:t>
            </a:fld>
            <a:endParaRPr lang="en-US"/>
          </a:p>
        </p:txBody>
      </p:sp>
      <p:sp>
        <p:nvSpPr>
          <p:cNvPr id="5" name="Footer Placeholder 4"/>
          <p:cNvSpPr>
            <a:spLocks noGrp="1"/>
          </p:cNvSpPr>
          <p:nvPr>
            <p:ph type="ftr" sz="quarter" idx="11"/>
          </p:nvPr>
        </p:nvSpPr>
        <p:spPr/>
        <p:txBody>
          <a:bodyPr/>
          <a:lstStyle/>
          <a:p>
            <a:r>
              <a:rPr lang="en-US"/>
              <a:t>Project Title</a:t>
            </a:r>
          </a:p>
        </p:txBody>
      </p:sp>
      <p:sp>
        <p:nvSpPr>
          <p:cNvPr id="6" name="Slide Number Placeholder 5"/>
          <p:cNvSpPr>
            <a:spLocks noGrp="1"/>
          </p:cNvSpPr>
          <p:nvPr>
            <p:ph type="sldNum" sz="quarter" idx="12"/>
          </p:nvPr>
        </p:nvSpPr>
        <p:spPr/>
        <p:txBody>
          <a:bodyPr/>
          <a:lstStyle/>
          <a:p>
            <a:fld id="{615D92F5-C6BD-4770-B93B-CCC7110BADD0}" type="slidenum">
              <a:rPr lang="en-US" smtClean="0"/>
              <a:pPr/>
              <a:t>‹#›</a:t>
            </a:fld>
            <a:endParaRPr lang="en-US"/>
          </a:p>
        </p:txBody>
      </p:sp>
    </p:spTree>
    <p:extLst>
      <p:ext uri="{BB962C8B-B14F-4D97-AF65-F5344CB8AC3E}">
        <p14:creationId xmlns:p14="http://schemas.microsoft.com/office/powerpoint/2010/main" val="3260487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A2C75A-85E4-4AF0-9F73-094BDF403026}" type="datetime1">
              <a:rPr lang="en-US" smtClean="0"/>
              <a:pPr/>
              <a:t>3/27/2025</a:t>
            </a:fld>
            <a:endParaRPr lang="en-US"/>
          </a:p>
        </p:txBody>
      </p:sp>
      <p:sp>
        <p:nvSpPr>
          <p:cNvPr id="5" name="Footer Placeholder 4"/>
          <p:cNvSpPr>
            <a:spLocks noGrp="1"/>
          </p:cNvSpPr>
          <p:nvPr>
            <p:ph type="ftr" sz="quarter" idx="11"/>
          </p:nvPr>
        </p:nvSpPr>
        <p:spPr/>
        <p:txBody>
          <a:bodyPr/>
          <a:lstStyle/>
          <a:p>
            <a:r>
              <a:rPr lang="en-US"/>
              <a:t>Project Title</a:t>
            </a:r>
          </a:p>
        </p:txBody>
      </p:sp>
      <p:sp>
        <p:nvSpPr>
          <p:cNvPr id="6" name="Slide Number Placeholder 5"/>
          <p:cNvSpPr>
            <a:spLocks noGrp="1"/>
          </p:cNvSpPr>
          <p:nvPr>
            <p:ph type="sldNum" sz="quarter" idx="12"/>
          </p:nvPr>
        </p:nvSpPr>
        <p:spPr/>
        <p:txBody>
          <a:bodyPr/>
          <a:lstStyle/>
          <a:p>
            <a:fld id="{615D92F5-C6BD-4770-B93B-CCC7110BADD0}"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9394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83B769E-DB72-43CE-BB64-DCC135C407C5}" type="datetime1">
              <a:rPr lang="en-US" smtClean="0"/>
              <a:pPr/>
              <a:t>3/27/2025</a:t>
            </a:fld>
            <a:endParaRPr lang="en-US"/>
          </a:p>
        </p:txBody>
      </p:sp>
      <p:sp>
        <p:nvSpPr>
          <p:cNvPr id="6" name="Footer Placeholder 5"/>
          <p:cNvSpPr>
            <a:spLocks noGrp="1"/>
          </p:cNvSpPr>
          <p:nvPr>
            <p:ph type="ftr" sz="quarter" idx="11"/>
          </p:nvPr>
        </p:nvSpPr>
        <p:spPr/>
        <p:txBody>
          <a:bodyPr/>
          <a:lstStyle/>
          <a:p>
            <a:r>
              <a:rPr lang="en-US"/>
              <a:t>Project Title</a:t>
            </a:r>
          </a:p>
        </p:txBody>
      </p:sp>
      <p:sp>
        <p:nvSpPr>
          <p:cNvPr id="7" name="Slide Number Placeholder 6"/>
          <p:cNvSpPr>
            <a:spLocks noGrp="1"/>
          </p:cNvSpPr>
          <p:nvPr>
            <p:ph type="sldNum" sz="quarter" idx="12"/>
          </p:nvPr>
        </p:nvSpPr>
        <p:spPr/>
        <p:txBody>
          <a:bodyPr/>
          <a:lstStyle/>
          <a:p>
            <a:fld id="{615D92F5-C6BD-4770-B93B-CCC7110BADD0}" type="slidenum">
              <a:rPr lang="en-US" smtClean="0"/>
              <a:pPr/>
              <a:t>‹#›</a:t>
            </a:fld>
            <a:endParaRPr lang="en-US"/>
          </a:p>
        </p:txBody>
      </p:sp>
    </p:spTree>
    <p:extLst>
      <p:ext uri="{BB962C8B-B14F-4D97-AF65-F5344CB8AC3E}">
        <p14:creationId xmlns:p14="http://schemas.microsoft.com/office/powerpoint/2010/main" val="246183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5"/>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9BCA003-32EA-46B7-9B72-DF506990628E}" type="datetime1">
              <a:rPr lang="en-US" smtClean="0"/>
              <a:pPr/>
              <a:t>3/27/2025</a:t>
            </a:fld>
            <a:endParaRPr lang="en-US"/>
          </a:p>
        </p:txBody>
      </p:sp>
      <p:sp>
        <p:nvSpPr>
          <p:cNvPr id="8" name="Footer Placeholder 7"/>
          <p:cNvSpPr>
            <a:spLocks noGrp="1"/>
          </p:cNvSpPr>
          <p:nvPr>
            <p:ph type="ftr" sz="quarter" idx="11"/>
          </p:nvPr>
        </p:nvSpPr>
        <p:spPr/>
        <p:txBody>
          <a:bodyPr/>
          <a:lstStyle/>
          <a:p>
            <a:r>
              <a:rPr lang="en-US"/>
              <a:t>Project Title</a:t>
            </a:r>
          </a:p>
        </p:txBody>
      </p:sp>
      <p:sp>
        <p:nvSpPr>
          <p:cNvPr id="9" name="Slide Number Placeholder 8"/>
          <p:cNvSpPr>
            <a:spLocks noGrp="1"/>
          </p:cNvSpPr>
          <p:nvPr>
            <p:ph type="sldNum" sz="quarter" idx="12"/>
          </p:nvPr>
        </p:nvSpPr>
        <p:spPr/>
        <p:txBody>
          <a:bodyPr/>
          <a:lstStyle/>
          <a:p>
            <a:fld id="{615D92F5-C6BD-4770-B93B-CCC7110BADD0}" type="slidenum">
              <a:rPr lang="en-US" smtClean="0"/>
              <a:pPr/>
              <a:t>‹#›</a:t>
            </a:fld>
            <a:endParaRPr lang="en-US"/>
          </a:p>
        </p:txBody>
      </p:sp>
    </p:spTree>
    <p:extLst>
      <p:ext uri="{BB962C8B-B14F-4D97-AF65-F5344CB8AC3E}">
        <p14:creationId xmlns:p14="http://schemas.microsoft.com/office/powerpoint/2010/main" val="1214648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1E56257-F15D-45F7-BB6A-FB75C78CDF53}" type="datetime1">
              <a:rPr lang="en-US" smtClean="0"/>
              <a:pPr/>
              <a:t>3/27/2025</a:t>
            </a:fld>
            <a:endParaRPr lang="en-US"/>
          </a:p>
        </p:txBody>
      </p:sp>
      <p:sp>
        <p:nvSpPr>
          <p:cNvPr id="4" name="Footer Placeholder 3"/>
          <p:cNvSpPr>
            <a:spLocks noGrp="1"/>
          </p:cNvSpPr>
          <p:nvPr>
            <p:ph type="ftr" sz="quarter" idx="11"/>
          </p:nvPr>
        </p:nvSpPr>
        <p:spPr/>
        <p:txBody>
          <a:bodyPr/>
          <a:lstStyle/>
          <a:p>
            <a:r>
              <a:rPr lang="en-US"/>
              <a:t>Project Title</a:t>
            </a:r>
          </a:p>
        </p:txBody>
      </p:sp>
      <p:sp>
        <p:nvSpPr>
          <p:cNvPr id="5" name="Slide Number Placeholder 4"/>
          <p:cNvSpPr>
            <a:spLocks noGrp="1"/>
          </p:cNvSpPr>
          <p:nvPr>
            <p:ph type="sldNum" sz="quarter" idx="12"/>
          </p:nvPr>
        </p:nvSpPr>
        <p:spPr/>
        <p:txBody>
          <a:bodyPr/>
          <a:lstStyle/>
          <a:p>
            <a:fld id="{615D92F5-C6BD-4770-B93B-CCC7110BADD0}" type="slidenum">
              <a:rPr lang="en-US" smtClean="0"/>
              <a:pPr/>
              <a:t>‹#›</a:t>
            </a:fld>
            <a:endParaRPr lang="en-US"/>
          </a:p>
        </p:txBody>
      </p:sp>
    </p:spTree>
    <p:extLst>
      <p:ext uri="{BB962C8B-B14F-4D97-AF65-F5344CB8AC3E}">
        <p14:creationId xmlns:p14="http://schemas.microsoft.com/office/powerpoint/2010/main" val="392330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553FA86-0B43-4FF4-8401-D568254BBC83}" type="datetime1">
              <a:rPr lang="en-US" smtClean="0"/>
              <a:pPr/>
              <a:t>3/27/2025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Project Title</a:t>
            </a:r>
          </a:p>
        </p:txBody>
      </p:sp>
      <p:sp>
        <p:nvSpPr>
          <p:cNvPr id="9" name="Slide Number Placeholder 8"/>
          <p:cNvSpPr>
            <a:spLocks noGrp="1"/>
          </p:cNvSpPr>
          <p:nvPr>
            <p:ph type="sldNum" sz="quarter" idx="12"/>
          </p:nvPr>
        </p:nvSpPr>
        <p:spPr/>
        <p:txBody>
          <a:bodyPr/>
          <a:lstStyle/>
          <a:p>
            <a:fld id="{615D92F5-C6BD-4770-B93B-CCC7110BADD0}" type="slidenum">
              <a:rPr lang="en-US" smtClean="0"/>
              <a:pPr/>
              <a:t>‹#›</a:t>
            </a:fld>
            <a:endParaRPr lang="en-US"/>
          </a:p>
        </p:txBody>
      </p:sp>
    </p:spTree>
    <p:extLst>
      <p:ext uri="{BB962C8B-B14F-4D97-AF65-F5344CB8AC3E}">
        <p14:creationId xmlns:p14="http://schemas.microsoft.com/office/powerpoint/2010/main" val="4177991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CD2F42AB-458A-4ED0-9164-B8DDD515C73A}" type="datetime1">
              <a:rPr lang="en-US" smtClean="0"/>
              <a:pPr/>
              <a:t>3/27/2025</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a:t>Project Title</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15D92F5-C6BD-4770-B93B-CCC7110BADD0}" type="slidenum">
              <a:rPr lang="en-US" smtClean="0"/>
              <a:pPr/>
              <a:t>‹#›</a:t>
            </a:fld>
            <a:endParaRPr lang="en-US"/>
          </a:p>
        </p:txBody>
      </p:sp>
    </p:spTree>
    <p:extLst>
      <p:ext uri="{BB962C8B-B14F-4D97-AF65-F5344CB8AC3E}">
        <p14:creationId xmlns:p14="http://schemas.microsoft.com/office/powerpoint/2010/main" val="2051872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A897CF-0FE6-42B4-9886-F080B30FE61B}" type="datetime1">
              <a:rPr lang="en-US" smtClean="0"/>
              <a:pPr/>
              <a:t>3/27/2025</a:t>
            </a:fld>
            <a:endParaRPr lang="en-US"/>
          </a:p>
        </p:txBody>
      </p:sp>
      <p:sp>
        <p:nvSpPr>
          <p:cNvPr id="6" name="Footer Placeholder 5"/>
          <p:cNvSpPr>
            <a:spLocks noGrp="1"/>
          </p:cNvSpPr>
          <p:nvPr>
            <p:ph type="ftr" sz="quarter" idx="11"/>
          </p:nvPr>
        </p:nvSpPr>
        <p:spPr/>
        <p:txBody>
          <a:bodyPr/>
          <a:lstStyle/>
          <a:p>
            <a:r>
              <a:rPr lang="en-US"/>
              <a:t>Project Title</a:t>
            </a:r>
          </a:p>
        </p:txBody>
      </p:sp>
      <p:sp>
        <p:nvSpPr>
          <p:cNvPr id="7" name="Slide Number Placeholder 6"/>
          <p:cNvSpPr>
            <a:spLocks noGrp="1"/>
          </p:cNvSpPr>
          <p:nvPr>
            <p:ph type="sldNum" sz="quarter" idx="12"/>
          </p:nvPr>
        </p:nvSpPr>
        <p:spPr/>
        <p:txBody>
          <a:bodyPr/>
          <a:lstStyle/>
          <a:p>
            <a:fld id="{615D92F5-C6BD-4770-B93B-CCC7110BADD0}" type="slidenum">
              <a:rPr lang="en-US" smtClean="0"/>
              <a:pPr/>
              <a:t>‹#›</a:t>
            </a:fld>
            <a:endParaRPr lang="en-US"/>
          </a:p>
        </p:txBody>
      </p:sp>
    </p:spTree>
    <p:extLst>
      <p:ext uri="{BB962C8B-B14F-4D97-AF65-F5344CB8AC3E}">
        <p14:creationId xmlns:p14="http://schemas.microsoft.com/office/powerpoint/2010/main" val="4008727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8BA09CDE-73CD-4DAC-A912-1A1C549792AB}" type="datetime1">
              <a:rPr lang="en-US" smtClean="0"/>
              <a:pPr/>
              <a:t>3/27/2025</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Project Title</a:t>
            </a:r>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615D92F5-C6BD-4770-B93B-CCC7110BADD0}" type="slidenum">
              <a:rPr lang="en-US" smtClean="0"/>
              <a:pPr/>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365574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2324419" y="330608"/>
            <a:ext cx="5047860" cy="785818"/>
          </a:xfrm>
        </p:spPr>
        <p:txBody>
          <a:bodyPr>
            <a:noAutofit/>
          </a:bodyPr>
          <a:lstStyle/>
          <a:p>
            <a:pPr algn="ctr"/>
            <a:r>
              <a:rPr lang="en-US" sz="3600" b="1" dirty="0">
                <a:solidFill>
                  <a:srgbClr val="0070C0"/>
                </a:solidFill>
                <a:latin typeface="Cambria" pitchFamily="18" charset="0"/>
                <a:cs typeface="BrowalliaUPC" pitchFamily="34" charset="-34"/>
              </a:rPr>
              <a:t>Smart Healthcare Ecosystem</a:t>
            </a:r>
          </a:p>
        </p:txBody>
      </p:sp>
      <p:sp>
        <p:nvSpPr>
          <p:cNvPr id="6" name="Rectangle 3"/>
          <p:cNvSpPr>
            <a:spLocks noChangeArrowheads="1"/>
          </p:cNvSpPr>
          <p:nvPr/>
        </p:nvSpPr>
        <p:spPr bwMode="auto">
          <a:xfrm>
            <a:off x="3517514" y="1070418"/>
            <a:ext cx="2286016"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defTabSz="914400" rtl="0" eaLnBrk="1" fontAlgn="base" latinLnBrk="0" hangingPunct="1">
              <a:lnSpc>
                <a:spcPct val="100000"/>
              </a:lnSpc>
              <a:spcBef>
                <a:spcPct val="0"/>
              </a:spcBef>
              <a:spcAft>
                <a:spcPct val="0"/>
              </a:spcAft>
              <a:buClrTx/>
              <a:buSzTx/>
              <a:buFontTx/>
              <a:buNone/>
              <a:tabLst/>
            </a:pPr>
            <a:r>
              <a:rPr lang="en-US" b="1" dirty="0">
                <a:latin typeface="Cambria" pitchFamily="18" charset="0"/>
                <a:ea typeface="Calibri" pitchFamily="34" charset="0"/>
                <a:cs typeface="Microsoft Sans Serif" pitchFamily="34" charset="0"/>
              </a:rPr>
              <a:t>d</a:t>
            </a:r>
            <a:r>
              <a:rPr kumimoji="0" lang="en-US" b="1" i="0" u="none" strike="noStrike" cap="none" normalizeH="0" baseline="0" dirty="0">
                <a:ln>
                  <a:noFill/>
                </a:ln>
                <a:solidFill>
                  <a:schemeClr val="tx1"/>
                </a:solidFill>
                <a:effectLst/>
                <a:latin typeface="Cambria" pitchFamily="18" charset="0"/>
                <a:ea typeface="Calibri" pitchFamily="34" charset="0"/>
                <a:cs typeface="Microsoft Sans Serif" pitchFamily="34" charset="0"/>
              </a:rPr>
              <a:t>eveloped</a:t>
            </a:r>
            <a:r>
              <a:rPr lang="en-US" dirty="0">
                <a:latin typeface="Cambria" pitchFamily="18" charset="0"/>
                <a:ea typeface="Calibri" pitchFamily="34" charset="0"/>
                <a:cs typeface="Arial" pitchFamily="34" charset="0"/>
              </a:rPr>
              <a:t> </a:t>
            </a:r>
            <a:r>
              <a:rPr kumimoji="0" lang="en-US" b="1" i="0" u="none" strike="noStrike" cap="none" normalizeH="0" baseline="0" dirty="0">
                <a:ln>
                  <a:noFill/>
                </a:ln>
                <a:solidFill>
                  <a:schemeClr val="tx1"/>
                </a:solidFill>
                <a:effectLst/>
                <a:latin typeface="Cambria" pitchFamily="18" charset="0"/>
                <a:ea typeface="Calibri" pitchFamily="34" charset="0"/>
                <a:cs typeface="Microsoft Sans Serif" pitchFamily="34" charset="0"/>
              </a:rPr>
              <a:t>at</a:t>
            </a:r>
            <a:endParaRPr kumimoji="0" lang="en-US" b="0" i="0" u="none" strike="noStrike" cap="none" normalizeH="0" baseline="0" dirty="0">
              <a:ln>
                <a:noFill/>
              </a:ln>
              <a:solidFill>
                <a:schemeClr val="tx1"/>
              </a:solidFill>
              <a:effectLst/>
              <a:latin typeface="Cambria" pitchFamily="18" charset="0"/>
              <a:cs typeface="Arial" pitchFamily="34" charset="0"/>
            </a:endParaRPr>
          </a:p>
        </p:txBody>
      </p:sp>
      <p:sp>
        <p:nvSpPr>
          <p:cNvPr id="8" name="Rectangle 4"/>
          <p:cNvSpPr>
            <a:spLocks noChangeArrowheads="1"/>
          </p:cNvSpPr>
          <p:nvPr/>
        </p:nvSpPr>
        <p:spPr bwMode="auto">
          <a:xfrm>
            <a:off x="2232209" y="1441590"/>
            <a:ext cx="5232281" cy="4308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lang="en-US" sz="2200" b="1" dirty="0">
                <a:solidFill>
                  <a:srgbClr val="0070C0"/>
                </a:solidFill>
                <a:latin typeface="Cambria" pitchFamily="18" charset="0"/>
                <a:ea typeface="Calibri" pitchFamily="34" charset="0"/>
                <a:cs typeface="Microsoft Sans Serif" pitchFamily="34" charset="0"/>
              </a:rPr>
              <a:t>AccioJob Private Limited - Gurgaon</a:t>
            </a:r>
            <a:endParaRPr kumimoji="0" lang="en-US" sz="2200" b="0" i="0" u="none" strike="noStrike" cap="none" normalizeH="0" baseline="0" dirty="0">
              <a:ln>
                <a:noFill/>
              </a:ln>
              <a:solidFill>
                <a:srgbClr val="0070C0"/>
              </a:solidFill>
              <a:effectLst/>
              <a:latin typeface="Arial" pitchFamily="34" charset="0"/>
              <a:cs typeface="Arial" pitchFamily="34" charset="0"/>
            </a:endParaRPr>
          </a:p>
        </p:txBody>
      </p:sp>
      <p:sp>
        <p:nvSpPr>
          <p:cNvPr id="9" name="Rectangle 5"/>
          <p:cNvSpPr>
            <a:spLocks noChangeArrowheads="1"/>
          </p:cNvSpPr>
          <p:nvPr/>
        </p:nvSpPr>
        <p:spPr bwMode="auto">
          <a:xfrm>
            <a:off x="3179370" y="2128701"/>
            <a:ext cx="2962304"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u="none" strike="noStrike" cap="none" normalizeH="0" baseline="0" dirty="0">
                <a:ln>
                  <a:noFill/>
                </a:ln>
                <a:solidFill>
                  <a:schemeClr val="tx1"/>
                </a:solidFill>
                <a:effectLst/>
                <a:latin typeface="Cambria" pitchFamily="18" charset="0"/>
                <a:ea typeface="Calibri" pitchFamily="34" charset="0"/>
                <a:cs typeface="Microsoft Sans Serif" pitchFamily="34" charset="0"/>
              </a:rPr>
              <a:t>Under The Guidance Of</a:t>
            </a:r>
          </a:p>
        </p:txBody>
      </p:sp>
      <p:sp>
        <p:nvSpPr>
          <p:cNvPr id="10" name="TextBox 9"/>
          <p:cNvSpPr txBox="1"/>
          <p:nvPr/>
        </p:nvSpPr>
        <p:spPr>
          <a:xfrm>
            <a:off x="3281083" y="4635327"/>
            <a:ext cx="4598894" cy="1384995"/>
          </a:xfrm>
          <a:prstGeom prst="rect">
            <a:avLst/>
          </a:prstGeom>
          <a:noFill/>
        </p:spPr>
        <p:txBody>
          <a:bodyPr wrap="square" rtlCol="0">
            <a:spAutoFit/>
          </a:bodyPr>
          <a:lstStyle/>
          <a:p>
            <a:r>
              <a:rPr lang="en-US" b="1" dirty="0">
                <a:latin typeface="Cambria" pitchFamily="18" charset="0"/>
              </a:rPr>
              <a:t>Submitted To:</a:t>
            </a:r>
            <a:endParaRPr lang="en-US" dirty="0">
              <a:latin typeface="Cambria" pitchFamily="18" charset="0"/>
            </a:endParaRPr>
          </a:p>
          <a:p>
            <a:r>
              <a:rPr lang="en-US" sz="2100" b="1" dirty="0">
                <a:solidFill>
                  <a:schemeClr val="tx1">
                    <a:lumMod val="95000"/>
                    <a:lumOff val="5000"/>
                  </a:schemeClr>
                </a:solidFill>
                <a:latin typeface="Cambria" pitchFamily="18" charset="0"/>
              </a:rPr>
              <a:t>Department of MCA</a:t>
            </a:r>
          </a:p>
          <a:p>
            <a:r>
              <a:rPr lang="en-US" sz="2100" b="1" dirty="0">
                <a:solidFill>
                  <a:schemeClr val="tx1">
                    <a:lumMod val="95000"/>
                    <a:lumOff val="5000"/>
                  </a:schemeClr>
                </a:solidFill>
                <a:latin typeface="Cambria" pitchFamily="18" charset="0"/>
              </a:rPr>
              <a:t>Faculty of IT &amp; Computer Science,</a:t>
            </a:r>
          </a:p>
          <a:p>
            <a:r>
              <a:rPr lang="en-US" sz="2100" b="1" dirty="0">
                <a:solidFill>
                  <a:schemeClr val="tx1">
                    <a:lumMod val="95000"/>
                    <a:lumOff val="5000"/>
                  </a:schemeClr>
                </a:solidFill>
                <a:latin typeface="Cambria" pitchFamily="18" charset="0"/>
              </a:rPr>
              <a:t>PARUL University</a:t>
            </a:r>
            <a:endParaRPr lang="en-US" sz="2100" b="1" dirty="0">
              <a:solidFill>
                <a:schemeClr val="accent4">
                  <a:lumMod val="75000"/>
                </a:schemeClr>
              </a:solidFill>
              <a:latin typeface="Cambria" pitchFamily="18" charset="0"/>
            </a:endParaRPr>
          </a:p>
        </p:txBody>
      </p:sp>
      <p:pic>
        <p:nvPicPr>
          <p:cNvPr id="12" name="Picture 11" descr="C:\Users\HP\Desktop\pu.jpg"/>
          <p:cNvPicPr/>
          <p:nvPr/>
        </p:nvPicPr>
        <p:blipFill>
          <a:blip r:embed="rId2" cstate="print"/>
          <a:srcRect/>
          <a:stretch>
            <a:fillRect/>
          </a:stretch>
        </p:blipFill>
        <p:spPr bwMode="auto">
          <a:xfrm>
            <a:off x="895924" y="4554071"/>
            <a:ext cx="2447911" cy="1577788"/>
          </a:xfrm>
          <a:prstGeom prst="rect">
            <a:avLst/>
          </a:prstGeom>
          <a:noFill/>
          <a:ln w="9525">
            <a:noFill/>
            <a:miter lim="800000"/>
            <a:headEnd/>
            <a:tailEnd/>
          </a:ln>
        </p:spPr>
      </p:pic>
      <p:sp>
        <p:nvSpPr>
          <p:cNvPr id="11" name="Rectangle 5"/>
          <p:cNvSpPr>
            <a:spLocks noChangeArrowheads="1"/>
          </p:cNvSpPr>
          <p:nvPr/>
        </p:nvSpPr>
        <p:spPr bwMode="auto">
          <a:xfrm>
            <a:off x="638727" y="2510972"/>
            <a:ext cx="2962304" cy="61555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u="none" strike="noStrike" cap="none" normalizeH="0" baseline="0" dirty="0">
                <a:ln>
                  <a:noFill/>
                </a:ln>
                <a:solidFill>
                  <a:schemeClr val="tx1"/>
                </a:solidFill>
                <a:effectLst/>
                <a:latin typeface="Cambria" pitchFamily="18" charset="0"/>
                <a:ea typeface="Calibri" pitchFamily="34" charset="0"/>
                <a:cs typeface="Microsoft Sans Serif" pitchFamily="34" charset="0"/>
              </a:rPr>
              <a:t>Internal Guide</a:t>
            </a:r>
          </a:p>
          <a:p>
            <a:pPr marL="0" marR="0" lvl="0" indent="0" algn="ctr" defTabSz="914400" rtl="0" eaLnBrk="1" fontAlgn="base" latinLnBrk="0" hangingPunct="1">
              <a:lnSpc>
                <a:spcPct val="100000"/>
              </a:lnSpc>
              <a:spcBef>
                <a:spcPct val="0"/>
              </a:spcBef>
              <a:spcAft>
                <a:spcPct val="0"/>
              </a:spcAft>
              <a:buClrTx/>
              <a:buSzTx/>
              <a:buFontTx/>
              <a:buNone/>
              <a:tabLst/>
            </a:pPr>
            <a:r>
              <a:rPr lang="en-US" b="1" dirty="0">
                <a:solidFill>
                  <a:srgbClr val="0070C0"/>
                </a:solidFill>
                <a:latin typeface="Cambria" pitchFamily="18" charset="0"/>
                <a:ea typeface="Calibri" pitchFamily="34" charset="0"/>
                <a:cs typeface="Microsoft Sans Serif" pitchFamily="34" charset="0"/>
              </a:rPr>
              <a:t>Dr. </a:t>
            </a:r>
            <a:r>
              <a:rPr lang="en-US" b="1">
                <a:solidFill>
                  <a:srgbClr val="0070C0"/>
                </a:solidFill>
                <a:latin typeface="Cambria" pitchFamily="18" charset="0"/>
                <a:ea typeface="Calibri" pitchFamily="34" charset="0"/>
                <a:cs typeface="Microsoft Sans Serif" pitchFamily="34" charset="0"/>
              </a:rPr>
              <a:t>Hina Chokshi</a:t>
            </a:r>
            <a:endParaRPr lang="en-US" b="1" dirty="0">
              <a:solidFill>
                <a:srgbClr val="0070C0"/>
              </a:solidFill>
              <a:latin typeface="Cambria" pitchFamily="18" charset="0"/>
              <a:ea typeface="Calibri" pitchFamily="34" charset="0"/>
              <a:cs typeface="Microsoft Sans Serif" pitchFamily="34" charset="0"/>
            </a:endParaRPr>
          </a:p>
        </p:txBody>
      </p:sp>
      <p:sp>
        <p:nvSpPr>
          <p:cNvPr id="13" name="Rectangle 1"/>
          <p:cNvSpPr>
            <a:spLocks noChangeArrowheads="1"/>
          </p:cNvSpPr>
          <p:nvPr/>
        </p:nvSpPr>
        <p:spPr bwMode="auto">
          <a:xfrm>
            <a:off x="1955859" y="3053824"/>
            <a:ext cx="5232281" cy="104644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ctr" defTabSz="914400" rtl="0" eaLnBrk="1" fontAlgn="base" latinLnBrk="0" hangingPunct="1">
              <a:spcBef>
                <a:spcPct val="0"/>
              </a:spcBef>
              <a:spcAft>
                <a:spcPct val="0"/>
              </a:spcAft>
              <a:buClrTx/>
              <a:buSzTx/>
              <a:buFontTx/>
              <a:buNone/>
              <a:tabLst/>
            </a:pPr>
            <a:r>
              <a:rPr kumimoji="0" lang="en-US" b="1" u="none" strike="noStrike" cap="none" normalizeH="0" baseline="0" dirty="0">
                <a:ln>
                  <a:noFill/>
                </a:ln>
                <a:solidFill>
                  <a:schemeClr val="tx1"/>
                </a:solidFill>
                <a:effectLst/>
                <a:latin typeface="Cambria" pitchFamily="18" charset="0"/>
                <a:ea typeface="Calibri" pitchFamily="34" charset="0"/>
                <a:cs typeface="Microsoft Sans Serif" pitchFamily="34" charset="0"/>
              </a:rPr>
              <a:t>Developed By</a:t>
            </a:r>
          </a:p>
          <a:p>
            <a:pPr lvl="0" indent="457200" algn="ctr" fontAlgn="base">
              <a:spcBef>
                <a:spcPct val="0"/>
              </a:spcBef>
              <a:spcAft>
                <a:spcPct val="0"/>
              </a:spcAft>
            </a:pPr>
            <a:r>
              <a:rPr lang="en-US" sz="2000" b="1" dirty="0">
                <a:solidFill>
                  <a:srgbClr val="1F497D"/>
                </a:solidFill>
                <a:latin typeface="Cambria" pitchFamily="18" charset="0"/>
                <a:ea typeface="Calibri" pitchFamily="34" charset="0"/>
                <a:cs typeface="Microsoft Sans Serif" pitchFamily="34" charset="0"/>
              </a:rPr>
              <a:t> </a:t>
            </a:r>
            <a:r>
              <a:rPr lang="en-US" sz="2200" b="1" dirty="0">
                <a:solidFill>
                  <a:srgbClr val="0070C0"/>
                </a:solidFill>
                <a:latin typeface="Cambria" pitchFamily="18" charset="0"/>
                <a:ea typeface="Calibri" pitchFamily="34" charset="0"/>
                <a:cs typeface="Microsoft Sans Serif" pitchFamily="34" charset="0"/>
              </a:rPr>
              <a:t>Ankit Goswami (2305112110143)</a:t>
            </a:r>
          </a:p>
          <a:p>
            <a:pPr lvl="0" indent="457200" algn="ctr" fontAlgn="base">
              <a:spcBef>
                <a:spcPct val="0"/>
              </a:spcBef>
              <a:spcAft>
                <a:spcPct val="0"/>
              </a:spcAft>
            </a:pPr>
            <a:r>
              <a:rPr lang="en-US" sz="2200" b="1" dirty="0">
                <a:solidFill>
                  <a:srgbClr val="0070C0"/>
                </a:solidFill>
                <a:latin typeface="Cambria" pitchFamily="18" charset="0"/>
                <a:ea typeface="Calibri" pitchFamily="34" charset="0"/>
                <a:cs typeface="Microsoft Sans Serif" pitchFamily="34" charset="0"/>
              </a:rPr>
              <a:t>Arpan (2305102130005)</a:t>
            </a:r>
          </a:p>
        </p:txBody>
      </p:sp>
      <p:sp>
        <p:nvSpPr>
          <p:cNvPr id="14" name="Rectangle 5"/>
          <p:cNvSpPr>
            <a:spLocks noChangeArrowheads="1"/>
          </p:cNvSpPr>
          <p:nvPr/>
        </p:nvSpPr>
        <p:spPr bwMode="auto">
          <a:xfrm>
            <a:off x="5597691" y="2510972"/>
            <a:ext cx="2962304" cy="61555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u="none" strike="noStrike" cap="none" normalizeH="0" baseline="0" dirty="0">
                <a:ln>
                  <a:noFill/>
                </a:ln>
                <a:solidFill>
                  <a:schemeClr val="tx1"/>
                </a:solidFill>
                <a:effectLst/>
                <a:latin typeface="Cambria" pitchFamily="18" charset="0"/>
                <a:ea typeface="Calibri" pitchFamily="34" charset="0"/>
                <a:cs typeface="Microsoft Sans Serif" pitchFamily="34" charset="0"/>
              </a:rPr>
              <a:t>External Guide</a:t>
            </a:r>
          </a:p>
          <a:p>
            <a:pPr marL="0" marR="0" lvl="0" indent="0" algn="ctr" defTabSz="914400" rtl="0" eaLnBrk="1" fontAlgn="base" latinLnBrk="0" hangingPunct="1">
              <a:lnSpc>
                <a:spcPct val="100000"/>
              </a:lnSpc>
              <a:spcBef>
                <a:spcPct val="0"/>
              </a:spcBef>
              <a:spcAft>
                <a:spcPct val="0"/>
              </a:spcAft>
              <a:buClrTx/>
              <a:buSzTx/>
              <a:buFontTx/>
              <a:buNone/>
              <a:tabLst/>
            </a:pPr>
            <a:r>
              <a:rPr lang="en-US" b="1" dirty="0">
                <a:solidFill>
                  <a:srgbClr val="0070C0"/>
                </a:solidFill>
                <a:latin typeface="Cambria" pitchFamily="18" charset="0"/>
                <a:ea typeface="Calibri" pitchFamily="34" charset="0"/>
                <a:cs typeface="Microsoft Sans Serif" pitchFamily="34" charset="0"/>
              </a:rPr>
              <a:t>Gaurav Choudhary</a:t>
            </a:r>
          </a:p>
        </p:txBody>
      </p:sp>
    </p:spTree>
    <p:extLst>
      <p:ext uri="{BB962C8B-B14F-4D97-AF65-F5344CB8AC3E}">
        <p14:creationId xmlns:p14="http://schemas.microsoft.com/office/powerpoint/2010/main" val="30084956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9AD5CF-D4A9-FB73-4B8B-5399FC4C5B6A}"/>
              </a:ext>
            </a:extLst>
          </p:cNvPr>
          <p:cNvSpPr>
            <a:spLocks noGrp="1"/>
          </p:cNvSpPr>
          <p:nvPr>
            <p:ph type="dt" sz="half" idx="10"/>
          </p:nvPr>
        </p:nvSpPr>
        <p:spPr/>
        <p:txBody>
          <a:bodyPr/>
          <a:lstStyle/>
          <a:p>
            <a:fld id="{7553FA86-0B43-4FF4-8401-D568254BBC83}" type="datetime1">
              <a:rPr lang="en-US" smtClean="0"/>
              <a:pPr/>
              <a:t>3/27/2025</a:t>
            </a:fld>
            <a:endParaRPr lang="en-US"/>
          </a:p>
        </p:txBody>
      </p:sp>
      <p:sp>
        <p:nvSpPr>
          <p:cNvPr id="3" name="Footer Placeholder 2">
            <a:extLst>
              <a:ext uri="{FF2B5EF4-FFF2-40B4-BE49-F238E27FC236}">
                <a16:creationId xmlns:a16="http://schemas.microsoft.com/office/drawing/2014/main" id="{45281189-1380-D945-39FA-6DD11D378B96}"/>
              </a:ext>
            </a:extLst>
          </p:cNvPr>
          <p:cNvSpPr>
            <a:spLocks noGrp="1"/>
          </p:cNvSpPr>
          <p:nvPr>
            <p:ph type="ftr" sz="quarter" idx="11"/>
          </p:nvPr>
        </p:nvSpPr>
        <p:spPr/>
        <p:txBody>
          <a:bodyPr/>
          <a:lstStyle/>
          <a:p>
            <a:r>
              <a:rPr lang="en-US" dirty="0"/>
              <a:t>Smart Healthcare ecosystem</a:t>
            </a:r>
          </a:p>
          <a:p>
            <a:endParaRPr lang="en-US" dirty="0"/>
          </a:p>
        </p:txBody>
      </p:sp>
      <p:sp>
        <p:nvSpPr>
          <p:cNvPr id="4" name="Slide Number Placeholder 3">
            <a:extLst>
              <a:ext uri="{FF2B5EF4-FFF2-40B4-BE49-F238E27FC236}">
                <a16:creationId xmlns:a16="http://schemas.microsoft.com/office/drawing/2014/main" id="{115BB9B0-1661-6150-EE4B-7BC779AA1EB3}"/>
              </a:ext>
            </a:extLst>
          </p:cNvPr>
          <p:cNvSpPr>
            <a:spLocks noGrp="1"/>
          </p:cNvSpPr>
          <p:nvPr>
            <p:ph type="sldNum" sz="quarter" idx="12"/>
          </p:nvPr>
        </p:nvSpPr>
        <p:spPr/>
        <p:txBody>
          <a:bodyPr/>
          <a:lstStyle/>
          <a:p>
            <a:fld id="{615D92F5-C6BD-4770-B93B-CCC7110BADD0}" type="slidenum">
              <a:rPr lang="en-US" smtClean="0"/>
              <a:pPr/>
              <a:t>10</a:t>
            </a:fld>
            <a:endParaRPr lang="en-US"/>
          </a:p>
        </p:txBody>
      </p:sp>
      <p:pic>
        <p:nvPicPr>
          <p:cNvPr id="6" name="Picture 5">
            <a:extLst>
              <a:ext uri="{FF2B5EF4-FFF2-40B4-BE49-F238E27FC236}">
                <a16:creationId xmlns:a16="http://schemas.microsoft.com/office/drawing/2014/main" id="{D6884198-91E6-46E6-5325-5E4227FD00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12602"/>
            <a:ext cx="6481592" cy="3036114"/>
          </a:xfrm>
          <a:prstGeom prst="rect">
            <a:avLst/>
          </a:prstGeom>
        </p:spPr>
      </p:pic>
      <p:pic>
        <p:nvPicPr>
          <p:cNvPr id="8" name="Picture 7">
            <a:extLst>
              <a:ext uri="{FF2B5EF4-FFF2-40B4-BE49-F238E27FC236}">
                <a16:creationId xmlns:a16="http://schemas.microsoft.com/office/drawing/2014/main" id="{43912603-2214-7E35-64FA-CA20FB86933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29887" y="3229275"/>
            <a:ext cx="6583737" cy="2836389"/>
          </a:xfrm>
          <a:prstGeom prst="rect">
            <a:avLst/>
          </a:prstGeom>
        </p:spPr>
      </p:pic>
    </p:spTree>
    <p:extLst>
      <p:ext uri="{BB962C8B-B14F-4D97-AF65-F5344CB8AC3E}">
        <p14:creationId xmlns:p14="http://schemas.microsoft.com/office/powerpoint/2010/main" val="8178023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FA1D9E-6E5C-5527-1A34-C1F065B9528E}"/>
              </a:ext>
            </a:extLst>
          </p:cNvPr>
          <p:cNvSpPr>
            <a:spLocks noGrp="1"/>
          </p:cNvSpPr>
          <p:nvPr>
            <p:ph type="dt" sz="half" idx="10"/>
          </p:nvPr>
        </p:nvSpPr>
        <p:spPr/>
        <p:txBody>
          <a:bodyPr/>
          <a:lstStyle/>
          <a:p>
            <a:fld id="{7553FA86-0B43-4FF4-8401-D568254BBC83}" type="datetime1">
              <a:rPr lang="en-US" smtClean="0"/>
              <a:pPr/>
              <a:t>3/27/2025</a:t>
            </a:fld>
            <a:endParaRPr lang="en-US"/>
          </a:p>
        </p:txBody>
      </p:sp>
      <p:sp>
        <p:nvSpPr>
          <p:cNvPr id="3" name="Footer Placeholder 2">
            <a:extLst>
              <a:ext uri="{FF2B5EF4-FFF2-40B4-BE49-F238E27FC236}">
                <a16:creationId xmlns:a16="http://schemas.microsoft.com/office/drawing/2014/main" id="{0987E15E-CF24-27B2-84F8-678E3C6ADF22}"/>
              </a:ext>
            </a:extLst>
          </p:cNvPr>
          <p:cNvSpPr>
            <a:spLocks noGrp="1"/>
          </p:cNvSpPr>
          <p:nvPr>
            <p:ph type="ftr" sz="quarter" idx="11"/>
          </p:nvPr>
        </p:nvSpPr>
        <p:spPr/>
        <p:txBody>
          <a:bodyPr/>
          <a:lstStyle/>
          <a:p>
            <a:r>
              <a:rPr lang="en-US" dirty="0"/>
              <a:t>Smart Healthcare ecosystem</a:t>
            </a:r>
          </a:p>
          <a:p>
            <a:endParaRPr lang="en-US" dirty="0"/>
          </a:p>
        </p:txBody>
      </p:sp>
      <p:sp>
        <p:nvSpPr>
          <p:cNvPr id="4" name="Slide Number Placeholder 3">
            <a:extLst>
              <a:ext uri="{FF2B5EF4-FFF2-40B4-BE49-F238E27FC236}">
                <a16:creationId xmlns:a16="http://schemas.microsoft.com/office/drawing/2014/main" id="{BC1D494B-7381-4F84-59EF-C998F744C65C}"/>
              </a:ext>
            </a:extLst>
          </p:cNvPr>
          <p:cNvSpPr>
            <a:spLocks noGrp="1"/>
          </p:cNvSpPr>
          <p:nvPr>
            <p:ph type="sldNum" sz="quarter" idx="12"/>
          </p:nvPr>
        </p:nvSpPr>
        <p:spPr/>
        <p:txBody>
          <a:bodyPr/>
          <a:lstStyle/>
          <a:p>
            <a:fld id="{615D92F5-C6BD-4770-B93B-CCC7110BADD0}" type="slidenum">
              <a:rPr lang="en-US" smtClean="0"/>
              <a:pPr/>
              <a:t>11</a:t>
            </a:fld>
            <a:endParaRPr lang="en-US"/>
          </a:p>
        </p:txBody>
      </p:sp>
      <p:pic>
        <p:nvPicPr>
          <p:cNvPr id="6" name="Picture 5">
            <a:extLst>
              <a:ext uri="{FF2B5EF4-FFF2-40B4-BE49-F238E27FC236}">
                <a16:creationId xmlns:a16="http://schemas.microsoft.com/office/drawing/2014/main" id="{7F1AA235-7747-8D9D-0336-519F9CAB6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307716"/>
            <a:ext cx="9144000" cy="3001849"/>
          </a:xfrm>
          <a:prstGeom prst="rect">
            <a:avLst/>
          </a:prstGeom>
        </p:spPr>
      </p:pic>
      <p:pic>
        <p:nvPicPr>
          <p:cNvPr id="8" name="Picture 7">
            <a:extLst>
              <a:ext uri="{FF2B5EF4-FFF2-40B4-BE49-F238E27FC236}">
                <a16:creationId xmlns:a16="http://schemas.microsoft.com/office/drawing/2014/main" id="{0F05A9BA-87AB-769B-B35E-A21644B2D59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4738977" cy="3124245"/>
          </a:xfrm>
          <a:prstGeom prst="rect">
            <a:avLst/>
          </a:prstGeom>
        </p:spPr>
      </p:pic>
      <p:pic>
        <p:nvPicPr>
          <p:cNvPr id="10" name="Picture 9">
            <a:extLst>
              <a:ext uri="{FF2B5EF4-FFF2-40B4-BE49-F238E27FC236}">
                <a16:creationId xmlns:a16="http://schemas.microsoft.com/office/drawing/2014/main" id="{4220B6A8-6676-B092-3D89-79002FAFD7E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84991" y="212357"/>
            <a:ext cx="3617103" cy="2182848"/>
          </a:xfrm>
          <a:prstGeom prst="rect">
            <a:avLst/>
          </a:prstGeom>
        </p:spPr>
      </p:pic>
    </p:spTree>
    <p:extLst>
      <p:ext uri="{BB962C8B-B14F-4D97-AF65-F5344CB8AC3E}">
        <p14:creationId xmlns:p14="http://schemas.microsoft.com/office/powerpoint/2010/main" val="32543527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FE93FA-07EE-4AC4-BC52-FC3ACC873747}"/>
              </a:ext>
            </a:extLst>
          </p:cNvPr>
          <p:cNvSpPr>
            <a:spLocks noGrp="1"/>
          </p:cNvSpPr>
          <p:nvPr>
            <p:ph type="dt" sz="half" idx="10"/>
          </p:nvPr>
        </p:nvSpPr>
        <p:spPr/>
        <p:txBody>
          <a:bodyPr/>
          <a:lstStyle/>
          <a:p>
            <a:fld id="{7553FA86-0B43-4FF4-8401-D568254BBC83}" type="datetime1">
              <a:rPr lang="en-US" smtClean="0"/>
              <a:pPr/>
              <a:t>3/27/2025</a:t>
            </a:fld>
            <a:endParaRPr lang="en-US"/>
          </a:p>
        </p:txBody>
      </p:sp>
      <p:sp>
        <p:nvSpPr>
          <p:cNvPr id="3" name="Footer Placeholder 2">
            <a:extLst>
              <a:ext uri="{FF2B5EF4-FFF2-40B4-BE49-F238E27FC236}">
                <a16:creationId xmlns:a16="http://schemas.microsoft.com/office/drawing/2014/main" id="{06EFFEA4-6046-DE53-59AA-83AD3C4D25D0}"/>
              </a:ext>
            </a:extLst>
          </p:cNvPr>
          <p:cNvSpPr>
            <a:spLocks noGrp="1"/>
          </p:cNvSpPr>
          <p:nvPr>
            <p:ph type="ftr" sz="quarter" idx="11"/>
          </p:nvPr>
        </p:nvSpPr>
        <p:spPr/>
        <p:txBody>
          <a:bodyPr/>
          <a:lstStyle/>
          <a:p>
            <a:r>
              <a:rPr lang="en-US" dirty="0"/>
              <a:t>Smart Healthcare ecosystem</a:t>
            </a:r>
          </a:p>
          <a:p>
            <a:endParaRPr lang="en-US" dirty="0"/>
          </a:p>
        </p:txBody>
      </p:sp>
      <p:sp>
        <p:nvSpPr>
          <p:cNvPr id="4" name="Slide Number Placeholder 3">
            <a:extLst>
              <a:ext uri="{FF2B5EF4-FFF2-40B4-BE49-F238E27FC236}">
                <a16:creationId xmlns:a16="http://schemas.microsoft.com/office/drawing/2014/main" id="{03985B79-9B3B-05C6-4E9C-1771568CE8C4}"/>
              </a:ext>
            </a:extLst>
          </p:cNvPr>
          <p:cNvSpPr>
            <a:spLocks noGrp="1"/>
          </p:cNvSpPr>
          <p:nvPr>
            <p:ph type="sldNum" sz="quarter" idx="12"/>
          </p:nvPr>
        </p:nvSpPr>
        <p:spPr/>
        <p:txBody>
          <a:bodyPr/>
          <a:lstStyle/>
          <a:p>
            <a:fld id="{615D92F5-C6BD-4770-B93B-CCC7110BADD0}" type="slidenum">
              <a:rPr lang="en-US" smtClean="0"/>
              <a:pPr/>
              <a:t>12</a:t>
            </a:fld>
            <a:endParaRPr lang="en-US"/>
          </a:p>
        </p:txBody>
      </p:sp>
      <p:pic>
        <p:nvPicPr>
          <p:cNvPr id="6" name="Picture 5">
            <a:extLst>
              <a:ext uri="{FF2B5EF4-FFF2-40B4-BE49-F238E27FC236}">
                <a16:creationId xmlns:a16="http://schemas.microsoft.com/office/drawing/2014/main" id="{C3302600-29EA-6C56-7F46-DE6E251DF9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6650" y="2934032"/>
            <a:ext cx="7513984" cy="3305232"/>
          </a:xfrm>
          <a:prstGeom prst="rect">
            <a:avLst/>
          </a:prstGeom>
        </p:spPr>
      </p:pic>
      <p:pic>
        <p:nvPicPr>
          <p:cNvPr id="8" name="Picture 7">
            <a:extLst>
              <a:ext uri="{FF2B5EF4-FFF2-40B4-BE49-F238E27FC236}">
                <a16:creationId xmlns:a16="http://schemas.microsoft.com/office/drawing/2014/main" id="{C6BB8242-4785-B36B-2967-FCCD3490329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29274"/>
            <a:ext cx="5510254" cy="2852405"/>
          </a:xfrm>
          <a:prstGeom prst="rect">
            <a:avLst/>
          </a:prstGeom>
        </p:spPr>
      </p:pic>
    </p:spTree>
    <p:extLst>
      <p:ext uri="{BB962C8B-B14F-4D97-AF65-F5344CB8AC3E}">
        <p14:creationId xmlns:p14="http://schemas.microsoft.com/office/powerpoint/2010/main" val="584736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E11EA6-0ABD-E225-AFBB-30495AC7FC48}"/>
              </a:ext>
            </a:extLst>
          </p:cNvPr>
          <p:cNvSpPr>
            <a:spLocks noGrp="1"/>
          </p:cNvSpPr>
          <p:nvPr>
            <p:ph type="dt" sz="half" idx="10"/>
          </p:nvPr>
        </p:nvSpPr>
        <p:spPr/>
        <p:txBody>
          <a:bodyPr/>
          <a:lstStyle/>
          <a:p>
            <a:fld id="{7553FA86-0B43-4FF4-8401-D568254BBC83}" type="datetime1">
              <a:rPr lang="en-US" smtClean="0"/>
              <a:pPr/>
              <a:t>3/27/2025</a:t>
            </a:fld>
            <a:endParaRPr lang="en-US"/>
          </a:p>
        </p:txBody>
      </p:sp>
      <p:sp>
        <p:nvSpPr>
          <p:cNvPr id="3" name="Footer Placeholder 2">
            <a:extLst>
              <a:ext uri="{FF2B5EF4-FFF2-40B4-BE49-F238E27FC236}">
                <a16:creationId xmlns:a16="http://schemas.microsoft.com/office/drawing/2014/main" id="{1BDAA78E-6FB3-D602-AFFB-1B202C4C0640}"/>
              </a:ext>
            </a:extLst>
          </p:cNvPr>
          <p:cNvSpPr>
            <a:spLocks noGrp="1"/>
          </p:cNvSpPr>
          <p:nvPr>
            <p:ph type="ftr" sz="quarter" idx="11"/>
          </p:nvPr>
        </p:nvSpPr>
        <p:spPr/>
        <p:txBody>
          <a:bodyPr/>
          <a:lstStyle/>
          <a:p>
            <a:r>
              <a:rPr lang="en-US" dirty="0"/>
              <a:t>Smart Healthcare ecosystem</a:t>
            </a:r>
          </a:p>
        </p:txBody>
      </p:sp>
      <p:sp>
        <p:nvSpPr>
          <p:cNvPr id="4" name="Slide Number Placeholder 3">
            <a:extLst>
              <a:ext uri="{FF2B5EF4-FFF2-40B4-BE49-F238E27FC236}">
                <a16:creationId xmlns:a16="http://schemas.microsoft.com/office/drawing/2014/main" id="{5751B2C3-7067-3D7E-1367-D3011AE4A1BF}"/>
              </a:ext>
            </a:extLst>
          </p:cNvPr>
          <p:cNvSpPr>
            <a:spLocks noGrp="1"/>
          </p:cNvSpPr>
          <p:nvPr>
            <p:ph type="sldNum" sz="quarter" idx="12"/>
          </p:nvPr>
        </p:nvSpPr>
        <p:spPr/>
        <p:txBody>
          <a:bodyPr/>
          <a:lstStyle/>
          <a:p>
            <a:fld id="{615D92F5-C6BD-4770-B93B-CCC7110BADD0}" type="slidenum">
              <a:rPr lang="en-US" smtClean="0"/>
              <a:pPr/>
              <a:t>13</a:t>
            </a:fld>
            <a:endParaRPr lang="en-US"/>
          </a:p>
        </p:txBody>
      </p:sp>
      <p:sp>
        <p:nvSpPr>
          <p:cNvPr id="5" name="TextBox 4">
            <a:extLst>
              <a:ext uri="{FF2B5EF4-FFF2-40B4-BE49-F238E27FC236}">
                <a16:creationId xmlns:a16="http://schemas.microsoft.com/office/drawing/2014/main" id="{A255E5DE-B4F0-69F1-7D3F-C849692539DC}"/>
              </a:ext>
            </a:extLst>
          </p:cNvPr>
          <p:cNvSpPr txBox="1"/>
          <p:nvPr/>
        </p:nvSpPr>
        <p:spPr>
          <a:xfrm>
            <a:off x="822961" y="1683911"/>
            <a:ext cx="6221695" cy="3957750"/>
          </a:xfrm>
          <a:prstGeom prst="rect">
            <a:avLst/>
          </a:prstGeom>
          <a:noFill/>
        </p:spPr>
        <p:txBody>
          <a:bodyPr wrap="square" rtlCol="0">
            <a:spAutoFit/>
          </a:bodyPr>
          <a:lstStyle/>
          <a:p>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Manual Testing: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For testing the user interface, input validation, and error messages. This will involve entering various inputs manually and checking the output.</a:t>
            </a:r>
          </a:p>
          <a:p>
            <a:endParaRPr lang="en-IN" sz="2000" dirty="0"/>
          </a:p>
          <a:p>
            <a:endParaRPr lang="en-IN" sz="2000" dirty="0"/>
          </a:p>
          <a:p>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Automation Testing: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For classification testing and ensuring that new code changes do not break existing functionality. Tools like Selenium can be used for automating the form input and result checking.</a:t>
            </a:r>
          </a:p>
          <a:p>
            <a:endParaRPr lang="en-IN" sz="2000" dirty="0"/>
          </a:p>
          <a:p>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Postman: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For testing API endpoints, ensuring that the backend is functioning correctly.</a:t>
            </a:r>
          </a:p>
          <a:p>
            <a:endParaRPr lang="en-IN" sz="2000" dirty="0"/>
          </a:p>
        </p:txBody>
      </p:sp>
      <p:sp>
        <p:nvSpPr>
          <p:cNvPr id="6" name="TextBox 5">
            <a:extLst>
              <a:ext uri="{FF2B5EF4-FFF2-40B4-BE49-F238E27FC236}">
                <a16:creationId xmlns:a16="http://schemas.microsoft.com/office/drawing/2014/main" id="{5325F084-DD81-C264-96DE-755FADE3093A}"/>
              </a:ext>
            </a:extLst>
          </p:cNvPr>
          <p:cNvSpPr txBox="1"/>
          <p:nvPr/>
        </p:nvSpPr>
        <p:spPr>
          <a:xfrm>
            <a:off x="587432" y="454065"/>
            <a:ext cx="5794310" cy="707886"/>
          </a:xfrm>
          <a:prstGeom prst="rect">
            <a:avLst/>
          </a:prstGeom>
          <a:noFill/>
        </p:spPr>
        <p:txBody>
          <a:bodyPr wrap="square" rtlCol="0">
            <a:spAutoFit/>
          </a:bodyPr>
          <a:lstStyle/>
          <a:p>
            <a:r>
              <a:rPr lang="en-IN" sz="4000" dirty="0"/>
              <a:t>Testing</a:t>
            </a:r>
          </a:p>
        </p:txBody>
      </p:sp>
    </p:spTree>
    <p:extLst>
      <p:ext uri="{BB962C8B-B14F-4D97-AF65-F5344CB8AC3E}">
        <p14:creationId xmlns:p14="http://schemas.microsoft.com/office/powerpoint/2010/main" val="1607526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8D7A6D-9F27-BF2F-8E26-03DA20F00B14}"/>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id="{6444BBD6-AFB8-F0D9-7B50-26801645CAD3}"/>
              </a:ext>
            </a:extLst>
          </p:cNvPr>
          <p:cNvSpPr>
            <a:spLocks noGrp="1"/>
          </p:cNvSpPr>
          <p:nvPr>
            <p:ph type="dt" sz="half" idx="10"/>
          </p:nvPr>
        </p:nvSpPr>
        <p:spPr/>
        <p:txBody>
          <a:bodyPr/>
          <a:lstStyle/>
          <a:p>
            <a:fld id="{7553FA86-0B43-4FF4-8401-D568254BBC83}" type="datetime1">
              <a:rPr lang="en-US" smtClean="0"/>
              <a:pPr/>
              <a:t>3/27/2025</a:t>
            </a:fld>
            <a:endParaRPr lang="en-US"/>
          </a:p>
        </p:txBody>
      </p:sp>
      <p:sp>
        <p:nvSpPr>
          <p:cNvPr id="3" name="Footer Placeholder 2">
            <a:extLst>
              <a:ext uri="{FF2B5EF4-FFF2-40B4-BE49-F238E27FC236}">
                <a16:creationId xmlns:a16="http://schemas.microsoft.com/office/drawing/2014/main" id="{DEB81DCE-D540-B6C1-7729-B833F1DAB6CC}"/>
              </a:ext>
            </a:extLst>
          </p:cNvPr>
          <p:cNvSpPr>
            <a:spLocks noGrp="1"/>
          </p:cNvSpPr>
          <p:nvPr>
            <p:ph type="ftr" sz="quarter" idx="11"/>
          </p:nvPr>
        </p:nvSpPr>
        <p:spPr/>
        <p:txBody>
          <a:bodyPr/>
          <a:lstStyle/>
          <a:p>
            <a:r>
              <a:rPr lang="en-US" dirty="0"/>
              <a:t>Smart Healthcare ecosystem</a:t>
            </a:r>
          </a:p>
        </p:txBody>
      </p:sp>
      <p:sp>
        <p:nvSpPr>
          <p:cNvPr id="4" name="Slide Number Placeholder 3">
            <a:extLst>
              <a:ext uri="{FF2B5EF4-FFF2-40B4-BE49-F238E27FC236}">
                <a16:creationId xmlns:a16="http://schemas.microsoft.com/office/drawing/2014/main" id="{C175CEC7-C64B-F48C-BDDD-1C0DB162559E}"/>
              </a:ext>
            </a:extLst>
          </p:cNvPr>
          <p:cNvSpPr>
            <a:spLocks noGrp="1"/>
          </p:cNvSpPr>
          <p:nvPr>
            <p:ph type="sldNum" sz="quarter" idx="12"/>
          </p:nvPr>
        </p:nvSpPr>
        <p:spPr/>
        <p:txBody>
          <a:bodyPr/>
          <a:lstStyle/>
          <a:p>
            <a:fld id="{615D92F5-C6BD-4770-B93B-CCC7110BADD0}" type="slidenum">
              <a:rPr lang="en-US" smtClean="0"/>
              <a:pPr/>
              <a:t>14</a:t>
            </a:fld>
            <a:endParaRPr lang="en-US"/>
          </a:p>
        </p:txBody>
      </p:sp>
      <p:sp>
        <p:nvSpPr>
          <p:cNvPr id="5" name="TextBox 4">
            <a:extLst>
              <a:ext uri="{FF2B5EF4-FFF2-40B4-BE49-F238E27FC236}">
                <a16:creationId xmlns:a16="http://schemas.microsoft.com/office/drawing/2014/main" id="{DC847933-9C9A-AEA3-2392-D395018D8493}"/>
              </a:ext>
            </a:extLst>
          </p:cNvPr>
          <p:cNvSpPr txBox="1"/>
          <p:nvPr/>
        </p:nvSpPr>
        <p:spPr>
          <a:xfrm>
            <a:off x="606489" y="1689311"/>
            <a:ext cx="7273253" cy="4537909"/>
          </a:xfrm>
          <a:prstGeom prst="rect">
            <a:avLst/>
          </a:prstGeom>
          <a:noFill/>
        </p:spPr>
        <p:txBody>
          <a:bodyPr wrap="square" rtlCol="0">
            <a:spAutoFit/>
          </a:bodyPr>
          <a:lstStyle/>
          <a:p>
            <a:pPr>
              <a:buFont typeface="Arial" panose="020B0604020202020204" pitchFamily="34" charset="0"/>
              <a:buChar char="•"/>
            </a:pPr>
            <a:r>
              <a:rPr lang="en-US" sz="2000" dirty="0"/>
              <a:t>Enhance accuracy with larger datasets.</a:t>
            </a:r>
          </a:p>
          <a:p>
            <a:pPr>
              <a:buFont typeface="Arial" panose="020B0604020202020204" pitchFamily="34" charset="0"/>
              <a:buChar char="•"/>
            </a:pPr>
            <a:endParaRPr lang="en-US" sz="2000" dirty="0"/>
          </a:p>
          <a:p>
            <a:pPr>
              <a:buFont typeface="Arial" panose="020B0604020202020204" pitchFamily="34" charset="0"/>
              <a:buChar char="•"/>
            </a:pPr>
            <a:r>
              <a:rPr lang="en-US" sz="2000" dirty="0"/>
              <a:t>Add multilingual support for better analysis.</a:t>
            </a:r>
          </a:p>
          <a:p>
            <a:pPr>
              <a:buFont typeface="Arial" panose="020B0604020202020204" pitchFamily="34" charset="0"/>
              <a:buChar char="•"/>
            </a:pPr>
            <a:endParaRPr lang="en-US" sz="2000" dirty="0"/>
          </a:p>
          <a:p>
            <a:pPr>
              <a:buFont typeface="Arial" panose="020B0604020202020204" pitchFamily="34" charset="0"/>
              <a:buChar char="•"/>
            </a:pPr>
            <a:r>
              <a:rPr lang="en-US" sz="2000" dirty="0"/>
              <a:t>Expand to detect other health conditions.</a:t>
            </a:r>
          </a:p>
          <a:p>
            <a:pPr>
              <a:buFont typeface="Arial" panose="020B0604020202020204" pitchFamily="34" charset="0"/>
              <a:buChar char="•"/>
            </a:pPr>
            <a:endParaRPr lang="en-US" sz="2000" dirty="0"/>
          </a:p>
          <a:p>
            <a:pPr marL="342900" lvl="0" indent="-342900">
              <a:lnSpc>
                <a:spcPct val="107000"/>
              </a:lnSpc>
              <a:spcAft>
                <a:spcPts val="800"/>
              </a:spcAft>
              <a:buSzPts val="1000"/>
              <a:buFont typeface="Symbol" panose="05050102010706020507" pitchFamily="18" charset="2"/>
              <a:buChar char=""/>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Integrating the system with wearable health devices (like smartwatches) can provide real-time monitoring of vital signs such as heart rate, blood pressure, and physical activity. This data can be continuously fed into the system, allowing for more accurate and up-to-date predictions.</a:t>
            </a:r>
          </a:p>
          <a:p>
            <a:pPr marL="342900" lvl="0" indent="-342900">
              <a:lnSpc>
                <a:spcPct val="107000"/>
              </a:lnSpc>
              <a:spcAft>
                <a:spcPts val="800"/>
              </a:spcAft>
              <a:buSzPts val="1000"/>
              <a:buFont typeface="Symbol" panose="05050102010706020507" pitchFamily="18" charset="2"/>
              <a:buChar char=""/>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Continuous data collection will improve prediction accuracy and enable real-time risk assessment for users.</a:t>
            </a:r>
          </a:p>
          <a:p>
            <a:pPr>
              <a:buFont typeface="Arial" panose="020B0604020202020204" pitchFamily="34" charset="0"/>
              <a:buChar char="•"/>
            </a:pPr>
            <a:endParaRPr lang="en-US" sz="2000" dirty="0"/>
          </a:p>
          <a:p>
            <a:endParaRPr lang="en-IN" sz="2000" dirty="0"/>
          </a:p>
        </p:txBody>
      </p:sp>
      <p:sp>
        <p:nvSpPr>
          <p:cNvPr id="6" name="TextBox 5">
            <a:extLst>
              <a:ext uri="{FF2B5EF4-FFF2-40B4-BE49-F238E27FC236}">
                <a16:creationId xmlns:a16="http://schemas.microsoft.com/office/drawing/2014/main" id="{F8D6BC98-E27A-C6E8-245C-E8A1E292461C}"/>
              </a:ext>
            </a:extLst>
          </p:cNvPr>
          <p:cNvSpPr txBox="1"/>
          <p:nvPr/>
        </p:nvSpPr>
        <p:spPr>
          <a:xfrm>
            <a:off x="606490" y="489045"/>
            <a:ext cx="5436501" cy="1323439"/>
          </a:xfrm>
          <a:prstGeom prst="rect">
            <a:avLst/>
          </a:prstGeom>
          <a:noFill/>
        </p:spPr>
        <p:txBody>
          <a:bodyPr wrap="square" rtlCol="0">
            <a:spAutoFit/>
          </a:bodyPr>
          <a:lstStyle/>
          <a:p>
            <a:r>
              <a:rPr lang="en-US" sz="4000" b="1" dirty="0"/>
              <a:t>Future Enhancement</a:t>
            </a:r>
          </a:p>
          <a:p>
            <a:endParaRPr lang="en-IN" sz="4000" dirty="0"/>
          </a:p>
        </p:txBody>
      </p:sp>
    </p:spTree>
    <p:extLst>
      <p:ext uri="{BB962C8B-B14F-4D97-AF65-F5344CB8AC3E}">
        <p14:creationId xmlns:p14="http://schemas.microsoft.com/office/powerpoint/2010/main" val="3853468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9F16AC-F645-7210-A99E-3CF02A341C40}"/>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id="{E7ED2A05-2A70-58BB-D80D-503B5D64F9C3}"/>
              </a:ext>
            </a:extLst>
          </p:cNvPr>
          <p:cNvSpPr>
            <a:spLocks noGrp="1"/>
          </p:cNvSpPr>
          <p:nvPr>
            <p:ph type="dt" sz="half" idx="10"/>
          </p:nvPr>
        </p:nvSpPr>
        <p:spPr/>
        <p:txBody>
          <a:bodyPr/>
          <a:lstStyle/>
          <a:p>
            <a:fld id="{7553FA86-0B43-4FF4-8401-D568254BBC83}" type="datetime1">
              <a:rPr lang="en-US" smtClean="0"/>
              <a:pPr/>
              <a:t>3/27/2025</a:t>
            </a:fld>
            <a:endParaRPr lang="en-US"/>
          </a:p>
        </p:txBody>
      </p:sp>
      <p:sp>
        <p:nvSpPr>
          <p:cNvPr id="3" name="Footer Placeholder 2">
            <a:extLst>
              <a:ext uri="{FF2B5EF4-FFF2-40B4-BE49-F238E27FC236}">
                <a16:creationId xmlns:a16="http://schemas.microsoft.com/office/drawing/2014/main" id="{7166D08B-C567-3C8F-2BAD-C7AD4BC2FB6B}"/>
              </a:ext>
            </a:extLst>
          </p:cNvPr>
          <p:cNvSpPr>
            <a:spLocks noGrp="1"/>
          </p:cNvSpPr>
          <p:nvPr>
            <p:ph type="ftr" sz="quarter" idx="11"/>
          </p:nvPr>
        </p:nvSpPr>
        <p:spPr/>
        <p:txBody>
          <a:bodyPr/>
          <a:lstStyle/>
          <a:p>
            <a:r>
              <a:rPr lang="en-US" dirty="0"/>
              <a:t>Smart Healthcare ecosystem</a:t>
            </a:r>
          </a:p>
        </p:txBody>
      </p:sp>
      <p:sp>
        <p:nvSpPr>
          <p:cNvPr id="4" name="Slide Number Placeholder 3">
            <a:extLst>
              <a:ext uri="{FF2B5EF4-FFF2-40B4-BE49-F238E27FC236}">
                <a16:creationId xmlns:a16="http://schemas.microsoft.com/office/drawing/2014/main" id="{B173C4DF-AF7B-BF61-FEBB-FE9ADCB55233}"/>
              </a:ext>
            </a:extLst>
          </p:cNvPr>
          <p:cNvSpPr>
            <a:spLocks noGrp="1"/>
          </p:cNvSpPr>
          <p:nvPr>
            <p:ph type="sldNum" sz="quarter" idx="12"/>
          </p:nvPr>
        </p:nvSpPr>
        <p:spPr/>
        <p:txBody>
          <a:bodyPr/>
          <a:lstStyle/>
          <a:p>
            <a:fld id="{615D92F5-C6BD-4770-B93B-CCC7110BADD0}" type="slidenum">
              <a:rPr lang="en-US" smtClean="0"/>
              <a:pPr/>
              <a:t>15</a:t>
            </a:fld>
            <a:endParaRPr lang="en-US"/>
          </a:p>
        </p:txBody>
      </p:sp>
      <p:sp>
        <p:nvSpPr>
          <p:cNvPr id="5" name="TextBox 4">
            <a:extLst>
              <a:ext uri="{FF2B5EF4-FFF2-40B4-BE49-F238E27FC236}">
                <a16:creationId xmlns:a16="http://schemas.microsoft.com/office/drawing/2014/main" id="{2C27294F-FFC7-540A-17DC-7C3F0EB11DDD}"/>
              </a:ext>
            </a:extLst>
          </p:cNvPr>
          <p:cNvSpPr txBox="1"/>
          <p:nvPr/>
        </p:nvSpPr>
        <p:spPr>
          <a:xfrm>
            <a:off x="598539" y="1339921"/>
            <a:ext cx="8330776" cy="4976875"/>
          </a:xfrm>
          <a:prstGeom prst="rect">
            <a:avLst/>
          </a:prstGeom>
          <a:noFill/>
        </p:spPr>
        <p:txBody>
          <a:bodyPr wrap="square" rtlCol="0">
            <a:spAutoFit/>
          </a:bodyPr>
          <a:lstStyle/>
          <a:p>
            <a:pPr marL="342900" lvl="0" indent="-342900" algn="just">
              <a:lnSpc>
                <a:spcPct val="115000"/>
              </a:lnSpc>
              <a:buFont typeface="Courier New" panose="02070309020205020404" pitchFamily="49" charset="0"/>
              <a:buChar char="o"/>
            </a:pPr>
            <a:r>
              <a:rPr lang="en-US" sz="1800" b="1" dirty="0">
                <a:effectLst/>
                <a:latin typeface="Calibri Light" panose="020F0302020204030204" pitchFamily="34" charset="0"/>
                <a:ea typeface="Times New Roman" panose="02020603050405020304" pitchFamily="18" charset="0"/>
                <a:cs typeface="Times New Roman" panose="02020603050405020304" pitchFamily="18" charset="0"/>
              </a:rPr>
              <a:t>Aurélien </a:t>
            </a:r>
            <a:r>
              <a:rPr lang="en-US" sz="1800" b="1" dirty="0" err="1">
                <a:effectLst/>
                <a:latin typeface="Calibri Light" panose="020F0302020204030204" pitchFamily="34" charset="0"/>
                <a:ea typeface="Times New Roman" panose="02020603050405020304" pitchFamily="18" charset="0"/>
                <a:cs typeface="Times New Roman" panose="02020603050405020304" pitchFamily="18" charset="0"/>
              </a:rPr>
              <a:t>Géron</a:t>
            </a:r>
            <a:r>
              <a:rPr lang="en-US" sz="1800" b="1" dirty="0">
                <a:effectLst/>
                <a:latin typeface="Calibri Light" panose="020F0302020204030204" pitchFamily="34" charset="0"/>
                <a:ea typeface="Times New Roman" panose="02020603050405020304" pitchFamily="18" charset="0"/>
                <a:cs typeface="Times New Roman" panose="02020603050405020304" pitchFamily="18" charset="0"/>
              </a:rPr>
              <a:t>,</a:t>
            </a:r>
            <a:r>
              <a:rPr lang="en-US" sz="1800" dirty="0">
                <a:effectLst/>
                <a:latin typeface="Calibri(body)"/>
                <a:ea typeface="Times New Roman" panose="02020603050405020304" pitchFamily="18" charset="0"/>
                <a:cs typeface="Times New Roman" panose="02020603050405020304" pitchFamily="18" charset="0"/>
              </a:rPr>
              <a:t> </a:t>
            </a:r>
            <a:r>
              <a:rPr lang="en-US" sz="1800" i="1" dirty="0">
                <a:effectLst/>
                <a:latin typeface="Calibri(body)"/>
                <a:ea typeface="Times New Roman" panose="02020603050405020304" pitchFamily="18" charset="0"/>
                <a:cs typeface="Times New Roman" panose="02020603050405020304" pitchFamily="18" charset="0"/>
              </a:rPr>
              <a:t>Hands-On Machine Learning with Scikit-Learn, </a:t>
            </a:r>
            <a:r>
              <a:rPr lang="en-US" sz="1800" i="1" dirty="0" err="1">
                <a:effectLst/>
                <a:latin typeface="Calibri(body)"/>
                <a:ea typeface="Times New Roman" panose="02020603050405020304" pitchFamily="18" charset="0"/>
                <a:cs typeface="Times New Roman" panose="02020603050405020304" pitchFamily="18" charset="0"/>
              </a:rPr>
              <a:t>Keras</a:t>
            </a:r>
            <a:r>
              <a:rPr lang="en-US" sz="1800" i="1" dirty="0">
                <a:effectLst/>
                <a:latin typeface="Calibri(body)"/>
                <a:ea typeface="Times New Roman" panose="02020603050405020304" pitchFamily="18" charset="0"/>
                <a:cs typeface="Times New Roman" panose="02020603050405020304" pitchFamily="18" charset="0"/>
              </a:rPr>
              <a:t>, and TensorFlow</a:t>
            </a:r>
            <a:r>
              <a:rPr lang="en-US" sz="1800" dirty="0">
                <a:effectLst/>
                <a:latin typeface="Calibri(body)"/>
                <a:ea typeface="Times New Roman" panose="02020603050405020304" pitchFamily="18" charset="0"/>
                <a:cs typeface="Times New Roman" panose="02020603050405020304" pitchFamily="18" charset="0"/>
              </a:rPr>
              <a:t>, O'Reilly Media, 2019.</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15000"/>
              </a:lnSpc>
              <a:buNone/>
            </a:pPr>
            <a:r>
              <a:rPr lang="en-US" sz="1800" dirty="0">
                <a:effectLst/>
                <a:latin typeface="Calibri(body)"/>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Courier New" panose="02070309020205020404" pitchFamily="49" charset="0"/>
              <a:buChar char="o"/>
            </a:pP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Miguel Grinberg,</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i="1" dirty="0">
                <a:effectLst/>
                <a:latin typeface="Calibri" panose="020F0502020204030204" pitchFamily="34" charset="0"/>
                <a:ea typeface="Times New Roman" panose="02020603050405020304" pitchFamily="18" charset="0"/>
                <a:cs typeface="Times New Roman" panose="02020603050405020304" pitchFamily="18" charset="0"/>
              </a:rPr>
              <a:t>Flask Web Development</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O'Reilly Media, 2018.</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Aft>
                <a:spcPts val="800"/>
              </a:spcAft>
              <a:buNone/>
            </a:pPr>
            <a:r>
              <a:rPr lang="en-IN" sz="1800" kern="1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Courier New" panose="02070309020205020404" pitchFamily="49" charset="0"/>
              <a:buChar char="o"/>
            </a:pP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R. Narasimha Rao,</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i="1" dirty="0">
                <a:effectLst/>
                <a:latin typeface="Calibri" panose="020F0502020204030204" pitchFamily="34" charset="0"/>
                <a:ea typeface="Times New Roman" panose="02020603050405020304" pitchFamily="18" charset="0"/>
                <a:cs typeface="Times New Roman" panose="02020603050405020304" pitchFamily="18" charset="0"/>
              </a:rPr>
              <a:t>Machine Learning and Artificial Intelligence: Applications in Healthcare</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Tata McGraw Hill, 2020.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buNone/>
            </a:pPr>
            <a:r>
              <a:rPr lang="en-IN" sz="1800" kern="1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Courier New" panose="02070309020205020404" pitchFamily="49" charset="0"/>
              <a:buChar char="o"/>
            </a:pP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Rajiv Chopra</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i="1" dirty="0">
                <a:effectLst/>
                <a:latin typeface="Calibri" panose="020F0502020204030204" pitchFamily="34" charset="0"/>
                <a:ea typeface="Times New Roman" panose="02020603050405020304" pitchFamily="18" charset="0"/>
                <a:cs typeface="Times New Roman" panose="02020603050405020304" pitchFamily="18" charset="0"/>
              </a:rPr>
              <a:t>Artificial Intelligence and Machine Learning for Healthcare</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Pearson India, 2021.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buNone/>
            </a:pPr>
            <a:r>
              <a:rPr lang="en-IN" sz="1800" kern="1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Courier New" panose="02070309020205020404" pitchFamily="49" charset="0"/>
              <a:buChar char="o"/>
            </a:pP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Dinesh Kumar,</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i="1" dirty="0">
                <a:effectLst/>
                <a:latin typeface="Calibri" panose="020F0502020204030204" pitchFamily="34" charset="0"/>
                <a:ea typeface="Times New Roman" panose="02020603050405020304" pitchFamily="18" charset="0"/>
                <a:cs typeface="Times New Roman" panose="02020603050405020304" pitchFamily="18" charset="0"/>
              </a:rPr>
              <a:t>Data Science and Analytics for Healthcare</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Wiley India, 2019.</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000" dirty="0"/>
          </a:p>
        </p:txBody>
      </p:sp>
      <p:sp>
        <p:nvSpPr>
          <p:cNvPr id="6" name="TextBox 5">
            <a:extLst>
              <a:ext uri="{FF2B5EF4-FFF2-40B4-BE49-F238E27FC236}">
                <a16:creationId xmlns:a16="http://schemas.microsoft.com/office/drawing/2014/main" id="{70D3E61E-9040-7989-886A-CE569B7AC8D7}"/>
              </a:ext>
            </a:extLst>
          </p:cNvPr>
          <p:cNvSpPr txBox="1"/>
          <p:nvPr/>
        </p:nvSpPr>
        <p:spPr>
          <a:xfrm>
            <a:off x="606490" y="489045"/>
            <a:ext cx="5436501" cy="707886"/>
          </a:xfrm>
          <a:prstGeom prst="rect">
            <a:avLst/>
          </a:prstGeom>
          <a:noFill/>
        </p:spPr>
        <p:txBody>
          <a:bodyPr wrap="square" rtlCol="0">
            <a:spAutoFit/>
          </a:bodyPr>
          <a:lstStyle/>
          <a:p>
            <a:r>
              <a:rPr lang="en-IN" sz="4000" dirty="0"/>
              <a:t>Bibliography</a:t>
            </a:r>
          </a:p>
        </p:txBody>
      </p:sp>
    </p:spTree>
    <p:extLst>
      <p:ext uri="{BB962C8B-B14F-4D97-AF65-F5344CB8AC3E}">
        <p14:creationId xmlns:p14="http://schemas.microsoft.com/office/powerpoint/2010/main" val="39714156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3FF8B6-13D9-FDB1-77C5-CA226058AF7A}"/>
              </a:ext>
            </a:extLst>
          </p:cNvPr>
          <p:cNvSpPr>
            <a:spLocks noGrp="1"/>
          </p:cNvSpPr>
          <p:nvPr>
            <p:ph type="dt" sz="half" idx="10"/>
          </p:nvPr>
        </p:nvSpPr>
        <p:spPr/>
        <p:txBody>
          <a:bodyPr/>
          <a:lstStyle/>
          <a:p>
            <a:fld id="{7553FA86-0B43-4FF4-8401-D568254BBC83}" type="datetime1">
              <a:rPr lang="en-US" smtClean="0"/>
              <a:pPr/>
              <a:t>3/27/2025</a:t>
            </a:fld>
            <a:endParaRPr lang="en-US"/>
          </a:p>
        </p:txBody>
      </p:sp>
      <p:sp>
        <p:nvSpPr>
          <p:cNvPr id="3" name="Footer Placeholder 2">
            <a:extLst>
              <a:ext uri="{FF2B5EF4-FFF2-40B4-BE49-F238E27FC236}">
                <a16:creationId xmlns:a16="http://schemas.microsoft.com/office/drawing/2014/main" id="{26CAC077-9178-96C8-7F3B-D8C2083D056A}"/>
              </a:ext>
            </a:extLst>
          </p:cNvPr>
          <p:cNvSpPr>
            <a:spLocks noGrp="1"/>
          </p:cNvSpPr>
          <p:nvPr>
            <p:ph type="ftr" sz="quarter" idx="11"/>
          </p:nvPr>
        </p:nvSpPr>
        <p:spPr/>
        <p:txBody>
          <a:bodyPr/>
          <a:lstStyle/>
          <a:p>
            <a:r>
              <a:rPr lang="en-US" dirty="0"/>
              <a:t>Smart Healthcare ecosystem</a:t>
            </a:r>
          </a:p>
        </p:txBody>
      </p:sp>
      <p:sp>
        <p:nvSpPr>
          <p:cNvPr id="4" name="Slide Number Placeholder 3">
            <a:extLst>
              <a:ext uri="{FF2B5EF4-FFF2-40B4-BE49-F238E27FC236}">
                <a16:creationId xmlns:a16="http://schemas.microsoft.com/office/drawing/2014/main" id="{CA0F668C-1C3D-D86D-42EA-36E2DB414CC2}"/>
              </a:ext>
            </a:extLst>
          </p:cNvPr>
          <p:cNvSpPr>
            <a:spLocks noGrp="1"/>
          </p:cNvSpPr>
          <p:nvPr>
            <p:ph type="sldNum" sz="quarter" idx="12"/>
          </p:nvPr>
        </p:nvSpPr>
        <p:spPr/>
        <p:txBody>
          <a:bodyPr/>
          <a:lstStyle/>
          <a:p>
            <a:fld id="{615D92F5-C6BD-4770-B93B-CCC7110BADD0}" type="slidenum">
              <a:rPr lang="en-US" smtClean="0"/>
              <a:pPr/>
              <a:t>16</a:t>
            </a:fld>
            <a:endParaRPr lang="en-US"/>
          </a:p>
        </p:txBody>
      </p:sp>
      <p:sp>
        <p:nvSpPr>
          <p:cNvPr id="5" name="TextBox 4">
            <a:extLst>
              <a:ext uri="{FF2B5EF4-FFF2-40B4-BE49-F238E27FC236}">
                <a16:creationId xmlns:a16="http://schemas.microsoft.com/office/drawing/2014/main" id="{68762366-DF2B-AD1A-5CBA-4233D5BB4795}"/>
              </a:ext>
            </a:extLst>
          </p:cNvPr>
          <p:cNvSpPr txBox="1"/>
          <p:nvPr/>
        </p:nvSpPr>
        <p:spPr>
          <a:xfrm>
            <a:off x="2921861" y="2189072"/>
            <a:ext cx="5934269" cy="707886"/>
          </a:xfrm>
          <a:prstGeom prst="rect">
            <a:avLst/>
          </a:prstGeom>
          <a:noFill/>
        </p:spPr>
        <p:txBody>
          <a:bodyPr wrap="square" rtlCol="0">
            <a:spAutoFit/>
          </a:bodyPr>
          <a:lstStyle/>
          <a:p>
            <a:r>
              <a:rPr lang="en-IN" sz="4000" b="1" dirty="0"/>
              <a:t>Thank you</a:t>
            </a:r>
          </a:p>
        </p:txBody>
      </p:sp>
    </p:spTree>
    <p:extLst>
      <p:ext uri="{BB962C8B-B14F-4D97-AF65-F5344CB8AC3E}">
        <p14:creationId xmlns:p14="http://schemas.microsoft.com/office/powerpoint/2010/main" val="3052813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A674B-478F-6715-9E9C-1694087EABE8}"/>
              </a:ext>
            </a:extLst>
          </p:cNvPr>
          <p:cNvSpPr>
            <a:spLocks noGrp="1"/>
          </p:cNvSpPr>
          <p:nvPr>
            <p:ph type="title"/>
          </p:nvPr>
        </p:nvSpPr>
        <p:spPr>
          <a:xfrm>
            <a:off x="711642" y="-349500"/>
            <a:ext cx="7543800" cy="1450757"/>
          </a:xfrm>
        </p:spPr>
        <p:txBody>
          <a:bodyPr>
            <a:normAutofit/>
          </a:bodyPr>
          <a:lstStyle/>
          <a:p>
            <a:r>
              <a:rPr lang="en-IN" sz="2800" dirty="0"/>
              <a:t>Certificate</a:t>
            </a:r>
          </a:p>
        </p:txBody>
      </p:sp>
      <p:sp>
        <p:nvSpPr>
          <p:cNvPr id="3" name="Content Placeholder 2">
            <a:extLst>
              <a:ext uri="{FF2B5EF4-FFF2-40B4-BE49-F238E27FC236}">
                <a16:creationId xmlns:a16="http://schemas.microsoft.com/office/drawing/2014/main" id="{B787BDCB-A6B2-533C-601B-0BC70CC1374F}"/>
              </a:ext>
            </a:extLst>
          </p:cNvPr>
          <p:cNvSpPr>
            <a:spLocks noGrp="1"/>
          </p:cNvSpPr>
          <p:nvPr>
            <p:ph idx="1"/>
          </p:nvPr>
        </p:nvSpPr>
        <p:spPr>
          <a:xfrm>
            <a:off x="711641" y="938400"/>
            <a:ext cx="7543801" cy="5012266"/>
          </a:xfrm>
        </p:spPr>
        <p:txBody>
          <a:bodyPr>
            <a:normAutofit fontScale="25000" lnSpcReduction="20000"/>
          </a:bodyPr>
          <a:lstStyle/>
          <a:p>
            <a:endParaRPr lang="en-US" sz="1800" dirty="0">
              <a:effectLst/>
              <a:latin typeface="Calibri" panose="020F0502020204030204" pitchFamily="34" charset="0"/>
              <a:ea typeface="Calibri" panose="020F0502020204030204" pitchFamily="34" charset="0"/>
              <a:cs typeface="Mangal" panose="02040503050203030202" pitchFamily="18" charset="0"/>
            </a:endParaRPr>
          </a:p>
          <a:p>
            <a:endParaRPr lang="en-US" sz="1800" dirty="0">
              <a:latin typeface="Calibri" panose="020F0502020204030204" pitchFamily="34" charset="0"/>
              <a:ea typeface="Calibri" panose="020F0502020204030204" pitchFamily="34" charset="0"/>
              <a:cs typeface="Mangal" panose="02040503050203030202" pitchFamily="18" charset="0"/>
            </a:endParaRPr>
          </a:p>
          <a:p>
            <a:endParaRPr lang="en-US" sz="1800" dirty="0">
              <a:latin typeface="Calibri" panose="020F0502020204030204" pitchFamily="34" charset="0"/>
              <a:ea typeface="Calibri" panose="020F0502020204030204" pitchFamily="34" charset="0"/>
              <a:cs typeface="Mangal" panose="02040503050203030202" pitchFamily="18" charset="0"/>
            </a:endParaRPr>
          </a:p>
          <a:p>
            <a:endParaRPr lang="en-US" sz="1800" dirty="0">
              <a:latin typeface="Calibri" panose="020F0502020204030204" pitchFamily="34" charset="0"/>
              <a:ea typeface="Calibri" panose="020F0502020204030204" pitchFamily="34" charset="0"/>
              <a:cs typeface="Mangal" panose="02040503050203030202" pitchFamily="18" charset="0"/>
            </a:endParaRPr>
          </a:p>
          <a:p>
            <a:pPr marL="0" indent="0">
              <a:buNone/>
            </a:pPr>
            <a:r>
              <a:rPr lang="en-US" sz="4800" dirty="0">
                <a:effectLst/>
                <a:latin typeface="Calibri" panose="020F0502020204030204" pitchFamily="34" charset="0"/>
                <a:ea typeface="Calibri" panose="020F0502020204030204" pitchFamily="34" charset="0"/>
                <a:cs typeface="Mangal" panose="02040503050203030202" pitchFamily="18" charset="0"/>
              </a:rPr>
              <a:t>                                                                                          </a:t>
            </a:r>
            <a:r>
              <a:rPr lang="en-US" sz="5600" b="1" dirty="0">
                <a:effectLst/>
                <a:latin typeface="Calibri" panose="020F0502020204030204" pitchFamily="34" charset="0"/>
                <a:ea typeface="Calibri" panose="020F0502020204030204" pitchFamily="34" charset="0"/>
                <a:cs typeface="Mangal" panose="02040503050203030202" pitchFamily="18" charset="0"/>
              </a:rPr>
              <a:t>Certificate</a:t>
            </a:r>
            <a:r>
              <a:rPr lang="en-US" sz="4800" dirty="0">
                <a:effectLst/>
                <a:latin typeface="Calibri" panose="020F0502020204030204" pitchFamily="34" charset="0"/>
                <a:ea typeface="Calibri" panose="020F0502020204030204" pitchFamily="34" charset="0"/>
                <a:cs typeface="Mangal" panose="02040503050203030202" pitchFamily="18" charset="0"/>
              </a:rPr>
              <a:t> </a:t>
            </a:r>
          </a:p>
          <a:p>
            <a:pPr marL="0" indent="0">
              <a:buNone/>
            </a:pPr>
            <a:r>
              <a:rPr lang="en-US" sz="4800" dirty="0">
                <a:effectLst/>
                <a:latin typeface="Calibri" panose="020F0502020204030204" pitchFamily="34" charset="0"/>
                <a:ea typeface="Calibri" panose="020F0502020204030204" pitchFamily="34" charset="0"/>
                <a:cs typeface="Mangal" panose="02040503050203030202" pitchFamily="18" charset="0"/>
              </a:rPr>
              <a:t>This is to certify that </a:t>
            </a:r>
            <a:r>
              <a:rPr lang="en-US" sz="4800" b="1" dirty="0">
                <a:effectLst/>
                <a:latin typeface="Calibri" panose="020F0502020204030204" pitchFamily="34" charset="0"/>
                <a:ea typeface="Calibri" panose="020F0502020204030204" pitchFamily="34" charset="0"/>
                <a:cs typeface="Mangal" panose="02040503050203030202" pitchFamily="18" charset="0"/>
              </a:rPr>
              <a:t>Mr. </a:t>
            </a:r>
            <a:r>
              <a:rPr lang="en-US" sz="4800" b="1" dirty="0">
                <a:latin typeface="Calibri" panose="020F0502020204030204" pitchFamily="34" charset="0"/>
                <a:ea typeface="Calibri" panose="020F0502020204030204" pitchFamily="34" charset="0"/>
                <a:cs typeface="Mangal" panose="02040503050203030202" pitchFamily="18" charset="0"/>
              </a:rPr>
              <a:t>Ankit Goswami</a:t>
            </a:r>
            <a:r>
              <a:rPr lang="en-US" sz="4800" b="1" dirty="0">
                <a:effectLst/>
                <a:latin typeface="Calibri" panose="020F0502020204030204" pitchFamily="34" charset="0"/>
                <a:ea typeface="Calibri" panose="020F0502020204030204" pitchFamily="34" charset="0"/>
                <a:cs typeface="Mangal" panose="02040503050203030202" pitchFamily="18" charset="0"/>
              </a:rPr>
              <a:t>, 2305112110143, Mr. Arpan, 2305102130005 </a:t>
            </a:r>
            <a:r>
              <a:rPr lang="en-US" sz="4800" dirty="0">
                <a:effectLst/>
                <a:latin typeface="Calibri" panose="020F0502020204030204" pitchFamily="34" charset="0"/>
                <a:ea typeface="Calibri" panose="020F0502020204030204" pitchFamily="34" charset="0"/>
                <a:cs typeface="Mangal" panose="02040503050203030202" pitchFamily="18" charset="0"/>
              </a:rPr>
              <a:t>student of MCA/MSc IT</a:t>
            </a:r>
            <a:r>
              <a:rPr lang="en-US" sz="4800" dirty="0">
                <a:latin typeface="Calibri" panose="020F0502020204030204" pitchFamily="34" charset="0"/>
                <a:ea typeface="Calibri" panose="020F0502020204030204" pitchFamily="34" charset="0"/>
                <a:cs typeface="Mangal" panose="02040503050203030202" pitchFamily="18" charset="0"/>
              </a:rPr>
              <a:t> </a:t>
            </a:r>
            <a:r>
              <a:rPr lang="en-US" sz="4800" dirty="0">
                <a:effectLst/>
                <a:latin typeface="Calibri" panose="020F0502020204030204" pitchFamily="34" charset="0"/>
                <a:ea typeface="Calibri" panose="020F0502020204030204" pitchFamily="34" charset="0"/>
                <a:cs typeface="Mangal" panose="02040503050203030202" pitchFamily="18" charset="0"/>
              </a:rPr>
              <a:t>has satisfactorily completed the</a:t>
            </a:r>
          </a:p>
          <a:p>
            <a:pPr marL="0" indent="0">
              <a:buNone/>
            </a:pPr>
            <a:r>
              <a:rPr lang="en-US" sz="4800" dirty="0">
                <a:effectLst/>
                <a:latin typeface="Calibri" panose="020F0502020204030204" pitchFamily="34" charset="0"/>
                <a:ea typeface="Calibri" panose="020F0502020204030204" pitchFamily="34" charset="0"/>
                <a:cs typeface="Mangal" panose="02040503050203030202" pitchFamily="18" charset="0"/>
              </a:rPr>
              <a:t> Major Project on </a:t>
            </a:r>
            <a:r>
              <a:rPr lang="en-US" sz="4800" b="1" dirty="0">
                <a:latin typeface="Calibri" panose="020F0502020204030204" pitchFamily="34" charset="0"/>
                <a:ea typeface="Calibri" panose="020F0502020204030204" pitchFamily="34" charset="0"/>
                <a:cs typeface="Mangal" panose="02040503050203030202" pitchFamily="18" charset="0"/>
              </a:rPr>
              <a:t>Smart</a:t>
            </a:r>
            <a:r>
              <a:rPr lang="en-US" sz="4800" b="1" dirty="0">
                <a:effectLst/>
                <a:latin typeface="Calibri" panose="020F0502020204030204" pitchFamily="34" charset="0"/>
                <a:ea typeface="Calibri" panose="020F0502020204030204" pitchFamily="34" charset="0"/>
                <a:cs typeface="Mangal" panose="02040503050203030202" pitchFamily="18" charset="0"/>
              </a:rPr>
              <a:t> Healthcare Ecosystem</a:t>
            </a:r>
            <a:r>
              <a:rPr lang="en-US" sz="4800" dirty="0">
                <a:effectLst/>
                <a:latin typeface="Calibri" panose="020F0502020204030204" pitchFamily="34" charset="0"/>
                <a:ea typeface="Calibri" panose="020F0502020204030204" pitchFamily="34" charset="0"/>
                <a:cs typeface="Mangal" panose="02040503050203030202" pitchFamily="18" charset="0"/>
              </a:rPr>
              <a:t> at </a:t>
            </a:r>
            <a:r>
              <a:rPr lang="en-US" sz="4800" b="1" dirty="0">
                <a:latin typeface="Calibri" panose="020F0502020204030204" pitchFamily="34" charset="0"/>
                <a:ea typeface="Calibri" panose="020F0502020204030204" pitchFamily="34" charset="0"/>
                <a:cs typeface="Mangal" panose="02040503050203030202" pitchFamily="18" charset="0"/>
              </a:rPr>
              <a:t>Acciojob Pvt ltd.</a:t>
            </a:r>
            <a:r>
              <a:rPr lang="en-US" sz="4800" dirty="0">
                <a:effectLst/>
                <a:latin typeface="Calibri" panose="020F0502020204030204" pitchFamily="34" charset="0"/>
                <a:ea typeface="Calibri" panose="020F0502020204030204" pitchFamily="34" charset="0"/>
                <a:cs typeface="Mangal" panose="02040503050203030202" pitchFamily="18" charset="0"/>
              </a:rPr>
              <a:t> as fulfillment of MCA Semester IV.</a:t>
            </a:r>
            <a:endParaRPr lang="en-IN" sz="4800" dirty="0">
              <a:effectLst/>
              <a:latin typeface="Calibri" panose="020F0502020204030204" pitchFamily="34" charset="0"/>
              <a:ea typeface="Calibri" panose="020F0502020204030204" pitchFamily="34" charset="0"/>
              <a:cs typeface="Mangal" panose="02040503050203030202" pitchFamily="18" charset="0"/>
            </a:endParaRPr>
          </a:p>
          <a:p>
            <a:pPr algn="ctr">
              <a:lnSpc>
                <a:spcPct val="115000"/>
              </a:lnSpc>
              <a:spcAft>
                <a:spcPts val="1000"/>
              </a:spcAft>
              <a:buNone/>
            </a:pPr>
            <a:r>
              <a:rPr lang="en-US" sz="4800" b="1" dirty="0">
                <a:effectLst/>
                <a:latin typeface="Calibri" panose="020F0502020204030204" pitchFamily="34" charset="0"/>
                <a:ea typeface="Calibri" panose="020F0502020204030204" pitchFamily="34" charset="0"/>
                <a:cs typeface="Mangal" panose="02040503050203030202" pitchFamily="18" charset="0"/>
              </a:rPr>
              <a:t> </a:t>
            </a:r>
            <a:endParaRPr lang="en-IN" sz="4800" dirty="0">
              <a:effectLst/>
              <a:latin typeface="Calibri" panose="020F0502020204030204" pitchFamily="34" charset="0"/>
              <a:ea typeface="Calibri" panose="020F0502020204030204" pitchFamily="34" charset="0"/>
              <a:cs typeface="Mangal" panose="02040503050203030202" pitchFamily="18" charset="0"/>
            </a:endParaRPr>
          </a:p>
          <a:p>
            <a:pPr>
              <a:buNone/>
            </a:pPr>
            <a:r>
              <a:rPr lang="en-US" sz="4800" dirty="0">
                <a:effectLst/>
                <a:latin typeface="Calibri" panose="020F0502020204030204" pitchFamily="34" charset="0"/>
                <a:ea typeface="Calibri" panose="020F0502020204030204" pitchFamily="34" charset="0"/>
                <a:cs typeface="Mangal" panose="02040503050203030202" pitchFamily="18" charset="0"/>
              </a:rPr>
              <a:t>Seat No. _______________                                                                                        Date of Submission: ____________</a:t>
            </a:r>
          </a:p>
          <a:p>
            <a:pPr>
              <a:buNone/>
            </a:pPr>
            <a:endParaRPr lang="en-US" sz="4800" dirty="0">
              <a:latin typeface="Calibri" panose="020F0502020204030204" pitchFamily="34" charset="0"/>
              <a:ea typeface="Calibri" panose="020F0502020204030204" pitchFamily="34" charset="0"/>
              <a:cs typeface="Mangal" panose="02040503050203030202" pitchFamily="18" charset="0"/>
            </a:endParaRPr>
          </a:p>
          <a:p>
            <a:pPr>
              <a:buNone/>
            </a:pPr>
            <a:r>
              <a:rPr lang="en-US" sz="4800" dirty="0">
                <a:effectLst/>
                <a:latin typeface="Calibri" panose="020F0502020204030204" pitchFamily="34" charset="0"/>
                <a:ea typeface="Calibri" panose="020F0502020204030204" pitchFamily="34" charset="0"/>
                <a:cs typeface="Mangal" panose="02040503050203030202" pitchFamily="18" charset="0"/>
              </a:rPr>
              <a:t>_______________		         _______________	                                                 ___________                    </a:t>
            </a:r>
            <a:endParaRPr lang="en-IN" sz="4800" dirty="0">
              <a:effectLst/>
              <a:latin typeface="Calibri" panose="020F0502020204030204" pitchFamily="34" charset="0"/>
              <a:ea typeface="Calibri" panose="020F0502020204030204" pitchFamily="34" charset="0"/>
              <a:cs typeface="Mangal" panose="02040503050203030202" pitchFamily="18" charset="0"/>
            </a:endParaRPr>
          </a:p>
          <a:p>
            <a:pPr>
              <a:buNone/>
            </a:pPr>
            <a:r>
              <a:rPr lang="en-US" sz="4800" dirty="0">
                <a:effectLst/>
                <a:latin typeface="Calibri" panose="020F0502020204030204" pitchFamily="34" charset="0"/>
                <a:ea typeface="Calibri" panose="020F0502020204030204" pitchFamily="34" charset="0"/>
                <a:cs typeface="Mangal" panose="02040503050203030202" pitchFamily="18" charset="0"/>
              </a:rPr>
              <a:t>      Internal Guide</a:t>
            </a:r>
            <a:r>
              <a:rPr lang="en-US" sz="4800" dirty="0">
                <a:latin typeface="Calibri" panose="020F0502020204030204" pitchFamily="34" charset="0"/>
                <a:ea typeface="Calibri" panose="020F0502020204030204" pitchFamily="34" charset="0"/>
                <a:cs typeface="Mangal" panose="02040503050203030202" pitchFamily="18" charset="0"/>
              </a:rPr>
              <a:t>                                                        </a:t>
            </a:r>
            <a:r>
              <a:rPr lang="en-US" sz="4800" dirty="0">
                <a:effectLst/>
                <a:latin typeface="Calibri" panose="020F0502020204030204" pitchFamily="34" charset="0"/>
                <a:ea typeface="Calibri" panose="020F0502020204030204" pitchFamily="34" charset="0"/>
                <a:cs typeface="Mangal" panose="02040503050203030202" pitchFamily="18" charset="0"/>
              </a:rPr>
              <a:t>Project Coordinator	                                          Director - MCA</a:t>
            </a:r>
            <a:endParaRPr lang="en-IN" sz="4800" dirty="0">
              <a:effectLst/>
              <a:latin typeface="Calibri" panose="020F0502020204030204" pitchFamily="34" charset="0"/>
              <a:ea typeface="Calibri" panose="020F0502020204030204" pitchFamily="34" charset="0"/>
              <a:cs typeface="Mangal" panose="02040503050203030202" pitchFamily="18" charset="0"/>
            </a:endParaRPr>
          </a:p>
          <a:p>
            <a:pPr>
              <a:buNone/>
            </a:pPr>
            <a:endParaRPr lang="en-IN" sz="4800" dirty="0"/>
          </a:p>
          <a:p>
            <a:endParaRPr lang="en-IN" sz="4800" dirty="0"/>
          </a:p>
          <a:p>
            <a:pPr algn="ctr">
              <a:lnSpc>
                <a:spcPct val="115000"/>
              </a:lnSpc>
              <a:spcAft>
                <a:spcPts val="1000"/>
              </a:spcAft>
              <a:buNone/>
            </a:pPr>
            <a:r>
              <a:rPr lang="en-US" sz="4800" b="1" dirty="0">
                <a:effectLst/>
                <a:latin typeface="Calibri" panose="020F0502020204030204" pitchFamily="34" charset="0"/>
                <a:ea typeface="Calibri" panose="020F0502020204030204" pitchFamily="34" charset="0"/>
                <a:cs typeface="Mangal" panose="02040503050203030202" pitchFamily="18" charset="0"/>
              </a:rPr>
              <a:t>Department of MCA</a:t>
            </a:r>
            <a:endParaRPr lang="en-IN" sz="4800" dirty="0">
              <a:latin typeface="Calibri" panose="020F0502020204030204" pitchFamily="34" charset="0"/>
              <a:ea typeface="Calibri" panose="020F0502020204030204" pitchFamily="34" charset="0"/>
              <a:cs typeface="Mangal" panose="02040503050203030202" pitchFamily="18" charset="0"/>
            </a:endParaRPr>
          </a:p>
          <a:p>
            <a:pPr algn="ctr">
              <a:lnSpc>
                <a:spcPct val="115000"/>
              </a:lnSpc>
              <a:spcAft>
                <a:spcPts val="1000"/>
              </a:spcAft>
              <a:buNone/>
            </a:pPr>
            <a:r>
              <a:rPr lang="en-US" sz="4800" b="1" dirty="0">
                <a:effectLst/>
                <a:latin typeface="Calibri" panose="020F0502020204030204" pitchFamily="34" charset="0"/>
                <a:ea typeface="Calibri" panose="020F0502020204030204" pitchFamily="34" charset="0"/>
                <a:cs typeface="Mangal" panose="02040503050203030202" pitchFamily="18" charset="0"/>
              </a:rPr>
              <a:t>Faculty of IT &amp; Computer Science</a:t>
            </a:r>
          </a:p>
          <a:p>
            <a:pPr algn="ctr">
              <a:lnSpc>
                <a:spcPct val="115000"/>
              </a:lnSpc>
              <a:spcAft>
                <a:spcPts val="1000"/>
              </a:spcAft>
              <a:buNone/>
            </a:pPr>
            <a:r>
              <a:rPr lang="en-US" sz="4800" b="1" dirty="0">
                <a:effectLst/>
                <a:latin typeface="Calibri" panose="020F0502020204030204" pitchFamily="34" charset="0"/>
                <a:ea typeface="Calibri" panose="020F0502020204030204" pitchFamily="34" charset="0"/>
                <a:cs typeface="Mangal" panose="02040503050203030202" pitchFamily="18" charset="0"/>
              </a:rPr>
              <a:t> Parul University, Vadodara</a:t>
            </a:r>
            <a:endParaRPr lang="en-IN" sz="4800" dirty="0">
              <a:effectLst/>
              <a:latin typeface="Calibri" panose="020F0502020204030204" pitchFamily="34" charset="0"/>
              <a:ea typeface="Calibri" panose="020F0502020204030204" pitchFamily="34" charset="0"/>
              <a:cs typeface="Mangal" panose="02040503050203030202" pitchFamily="18" charset="0"/>
            </a:endParaRPr>
          </a:p>
          <a:p>
            <a:pPr lvl="8"/>
            <a:endParaRPr lang="en-IN" sz="4800" dirty="0"/>
          </a:p>
        </p:txBody>
      </p:sp>
      <p:sp>
        <p:nvSpPr>
          <p:cNvPr id="4" name="Date Placeholder 3">
            <a:extLst>
              <a:ext uri="{FF2B5EF4-FFF2-40B4-BE49-F238E27FC236}">
                <a16:creationId xmlns:a16="http://schemas.microsoft.com/office/drawing/2014/main" id="{433E8E9B-D309-8B75-6DE8-E40C923EC668}"/>
              </a:ext>
            </a:extLst>
          </p:cNvPr>
          <p:cNvSpPr>
            <a:spLocks noGrp="1"/>
          </p:cNvSpPr>
          <p:nvPr>
            <p:ph type="dt" sz="half" idx="10"/>
          </p:nvPr>
        </p:nvSpPr>
        <p:spPr/>
        <p:txBody>
          <a:bodyPr/>
          <a:lstStyle/>
          <a:p>
            <a:fld id="{CC4259E7-CD74-4F49-A1C0-1C460F426EA6}" type="datetime1">
              <a:rPr lang="en-US" smtClean="0"/>
              <a:pPr/>
              <a:t>3/27/2025</a:t>
            </a:fld>
            <a:endParaRPr lang="en-US"/>
          </a:p>
        </p:txBody>
      </p:sp>
      <p:sp>
        <p:nvSpPr>
          <p:cNvPr id="5" name="Footer Placeholder 4">
            <a:extLst>
              <a:ext uri="{FF2B5EF4-FFF2-40B4-BE49-F238E27FC236}">
                <a16:creationId xmlns:a16="http://schemas.microsoft.com/office/drawing/2014/main" id="{FC7353C5-B10E-313B-FF02-D454FF3911E0}"/>
              </a:ext>
            </a:extLst>
          </p:cNvPr>
          <p:cNvSpPr>
            <a:spLocks noGrp="1"/>
          </p:cNvSpPr>
          <p:nvPr>
            <p:ph type="ftr" sz="quarter" idx="11"/>
          </p:nvPr>
        </p:nvSpPr>
        <p:spPr/>
        <p:txBody>
          <a:bodyPr/>
          <a:lstStyle/>
          <a:p>
            <a:r>
              <a:rPr lang="en-US" dirty="0"/>
              <a:t>Smart Healthcare ecosystem</a:t>
            </a:r>
          </a:p>
        </p:txBody>
      </p:sp>
      <p:sp>
        <p:nvSpPr>
          <p:cNvPr id="6" name="Slide Number Placeholder 5">
            <a:extLst>
              <a:ext uri="{FF2B5EF4-FFF2-40B4-BE49-F238E27FC236}">
                <a16:creationId xmlns:a16="http://schemas.microsoft.com/office/drawing/2014/main" id="{80C67C98-BE77-FDC0-AC5D-9EDA640C8B11}"/>
              </a:ext>
            </a:extLst>
          </p:cNvPr>
          <p:cNvSpPr>
            <a:spLocks noGrp="1"/>
          </p:cNvSpPr>
          <p:nvPr>
            <p:ph type="sldNum" sz="quarter" idx="12"/>
          </p:nvPr>
        </p:nvSpPr>
        <p:spPr/>
        <p:txBody>
          <a:bodyPr/>
          <a:lstStyle/>
          <a:p>
            <a:fld id="{615D92F5-C6BD-4770-B93B-CCC7110BADD0}" type="slidenum">
              <a:rPr lang="en-US" smtClean="0"/>
              <a:pPr/>
              <a:t>2</a:t>
            </a:fld>
            <a:endParaRPr lang="en-US"/>
          </a:p>
        </p:txBody>
      </p:sp>
      <p:pic>
        <p:nvPicPr>
          <p:cNvPr id="15" name="Picture 14">
            <a:extLst>
              <a:ext uri="{FF2B5EF4-FFF2-40B4-BE49-F238E27FC236}">
                <a16:creationId xmlns:a16="http://schemas.microsoft.com/office/drawing/2014/main" id="{541F9C6B-631C-2F6C-7290-72C2861389D5}"/>
              </a:ext>
            </a:extLst>
          </p:cNvPr>
          <p:cNvPicPr>
            <a:picLocks noChangeAspect="1"/>
          </p:cNvPicPr>
          <p:nvPr/>
        </p:nvPicPr>
        <p:blipFill>
          <a:blip r:embed="rId2"/>
          <a:stretch>
            <a:fillRect/>
          </a:stretch>
        </p:blipFill>
        <p:spPr>
          <a:xfrm>
            <a:off x="3487205" y="1101257"/>
            <a:ext cx="1992671" cy="509120"/>
          </a:xfrm>
          <a:prstGeom prst="rect">
            <a:avLst/>
          </a:prstGeom>
        </p:spPr>
      </p:pic>
    </p:spTree>
    <p:extLst>
      <p:ext uri="{BB962C8B-B14F-4D97-AF65-F5344CB8AC3E}">
        <p14:creationId xmlns:p14="http://schemas.microsoft.com/office/powerpoint/2010/main" val="1177461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30E98-F453-900F-CFDA-2CE8A9AAF54C}"/>
              </a:ext>
            </a:extLst>
          </p:cNvPr>
          <p:cNvSpPr>
            <a:spLocks noGrp="1"/>
          </p:cNvSpPr>
          <p:nvPr>
            <p:ph type="title"/>
          </p:nvPr>
        </p:nvSpPr>
        <p:spPr>
          <a:xfrm>
            <a:off x="822960" y="-365403"/>
            <a:ext cx="7543800" cy="1450757"/>
          </a:xfrm>
        </p:spPr>
        <p:txBody>
          <a:bodyPr>
            <a:normAutofit/>
          </a:bodyPr>
          <a:lstStyle/>
          <a:p>
            <a:r>
              <a:rPr lang="en-IN" sz="2800" dirty="0"/>
              <a:t>Index</a:t>
            </a:r>
          </a:p>
        </p:txBody>
      </p:sp>
      <p:sp>
        <p:nvSpPr>
          <p:cNvPr id="3" name="Content Placeholder 2">
            <a:extLst>
              <a:ext uri="{FF2B5EF4-FFF2-40B4-BE49-F238E27FC236}">
                <a16:creationId xmlns:a16="http://schemas.microsoft.com/office/drawing/2014/main" id="{8CCB2825-D04C-390A-388E-E68409948666}"/>
              </a:ext>
            </a:extLst>
          </p:cNvPr>
          <p:cNvSpPr>
            <a:spLocks noGrp="1"/>
          </p:cNvSpPr>
          <p:nvPr>
            <p:ph idx="1"/>
          </p:nvPr>
        </p:nvSpPr>
        <p:spPr>
          <a:xfrm>
            <a:off x="865562" y="1486054"/>
            <a:ext cx="7543801" cy="4573031"/>
          </a:xfrm>
        </p:spPr>
        <p:txBody>
          <a:bodyPr>
            <a:normAutofit/>
          </a:bodyPr>
          <a:lstStyle/>
          <a:p>
            <a:endParaRPr lang="en-IN" dirty="0"/>
          </a:p>
          <a:p>
            <a:r>
              <a:rPr lang="en-IN" dirty="0"/>
              <a:t>1. Project Profile</a:t>
            </a:r>
          </a:p>
          <a:p>
            <a:r>
              <a:rPr lang="en-IN" dirty="0"/>
              <a:t>2. Requirement Analysis</a:t>
            </a:r>
          </a:p>
          <a:p>
            <a:r>
              <a:rPr lang="en-IN" dirty="0"/>
              <a:t>3. Design</a:t>
            </a:r>
          </a:p>
          <a:p>
            <a:r>
              <a:rPr lang="en-IN" dirty="0"/>
              <a:t>4. Implementation</a:t>
            </a:r>
          </a:p>
          <a:p>
            <a:pPr marL="0" indent="0">
              <a:buNone/>
            </a:pPr>
            <a:r>
              <a:rPr lang="en-IN" dirty="0"/>
              <a:t>  5. Testing</a:t>
            </a:r>
          </a:p>
          <a:p>
            <a:r>
              <a:rPr lang="en-IN" dirty="0"/>
              <a:t>6. Future Enhancements</a:t>
            </a:r>
          </a:p>
          <a:p>
            <a:r>
              <a:rPr lang="en-IN" dirty="0"/>
              <a:t>7. Bibliography</a:t>
            </a:r>
          </a:p>
          <a:p>
            <a:r>
              <a:rPr lang="en-IN" dirty="0"/>
              <a:t>8. Thankyou Slide</a:t>
            </a:r>
          </a:p>
          <a:p>
            <a:endParaRPr lang="en-IN" dirty="0"/>
          </a:p>
          <a:p>
            <a:endParaRPr lang="en-IN" dirty="0"/>
          </a:p>
          <a:p>
            <a:endParaRPr lang="en-IN" dirty="0"/>
          </a:p>
        </p:txBody>
      </p:sp>
      <p:sp>
        <p:nvSpPr>
          <p:cNvPr id="4" name="Date Placeholder 3">
            <a:extLst>
              <a:ext uri="{FF2B5EF4-FFF2-40B4-BE49-F238E27FC236}">
                <a16:creationId xmlns:a16="http://schemas.microsoft.com/office/drawing/2014/main" id="{4E169C85-6E08-BABC-B4B1-83175CD15FC0}"/>
              </a:ext>
            </a:extLst>
          </p:cNvPr>
          <p:cNvSpPr>
            <a:spLocks noGrp="1"/>
          </p:cNvSpPr>
          <p:nvPr>
            <p:ph type="dt" sz="half" idx="10"/>
          </p:nvPr>
        </p:nvSpPr>
        <p:spPr/>
        <p:txBody>
          <a:bodyPr/>
          <a:lstStyle/>
          <a:p>
            <a:fld id="{CC4259E7-CD74-4F49-A1C0-1C460F426EA6}" type="datetime1">
              <a:rPr lang="en-US" smtClean="0"/>
              <a:pPr/>
              <a:t>3/27/2025</a:t>
            </a:fld>
            <a:endParaRPr lang="en-US"/>
          </a:p>
        </p:txBody>
      </p:sp>
      <p:sp>
        <p:nvSpPr>
          <p:cNvPr id="5" name="Footer Placeholder 4">
            <a:extLst>
              <a:ext uri="{FF2B5EF4-FFF2-40B4-BE49-F238E27FC236}">
                <a16:creationId xmlns:a16="http://schemas.microsoft.com/office/drawing/2014/main" id="{0AF681CA-FB2A-B55A-52BC-01EA66E1230D}"/>
              </a:ext>
            </a:extLst>
          </p:cNvPr>
          <p:cNvSpPr>
            <a:spLocks noGrp="1"/>
          </p:cNvSpPr>
          <p:nvPr>
            <p:ph type="ftr" sz="quarter" idx="11"/>
          </p:nvPr>
        </p:nvSpPr>
        <p:spPr/>
        <p:txBody>
          <a:bodyPr/>
          <a:lstStyle/>
          <a:p>
            <a:r>
              <a:rPr lang="en-US" dirty="0"/>
              <a:t>Smart Healthcare ecosystem</a:t>
            </a:r>
          </a:p>
        </p:txBody>
      </p:sp>
      <p:sp>
        <p:nvSpPr>
          <p:cNvPr id="6" name="Slide Number Placeholder 5">
            <a:extLst>
              <a:ext uri="{FF2B5EF4-FFF2-40B4-BE49-F238E27FC236}">
                <a16:creationId xmlns:a16="http://schemas.microsoft.com/office/drawing/2014/main" id="{17A0E4A7-7AD1-ADE6-F42A-5EFC6D68D59B}"/>
              </a:ext>
            </a:extLst>
          </p:cNvPr>
          <p:cNvSpPr>
            <a:spLocks noGrp="1"/>
          </p:cNvSpPr>
          <p:nvPr>
            <p:ph type="sldNum" sz="quarter" idx="12"/>
          </p:nvPr>
        </p:nvSpPr>
        <p:spPr/>
        <p:txBody>
          <a:bodyPr/>
          <a:lstStyle/>
          <a:p>
            <a:fld id="{615D92F5-C6BD-4770-B93B-CCC7110BADD0}" type="slidenum">
              <a:rPr lang="en-US" smtClean="0"/>
              <a:pPr/>
              <a:t>3</a:t>
            </a:fld>
            <a:endParaRPr lang="en-US"/>
          </a:p>
        </p:txBody>
      </p:sp>
    </p:spTree>
    <p:extLst>
      <p:ext uri="{BB962C8B-B14F-4D97-AF65-F5344CB8AC3E}">
        <p14:creationId xmlns:p14="http://schemas.microsoft.com/office/powerpoint/2010/main" val="1042799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DA281-DF41-1770-DB2B-89E3C8E8ED4E}"/>
              </a:ext>
            </a:extLst>
          </p:cNvPr>
          <p:cNvSpPr>
            <a:spLocks noGrp="1"/>
          </p:cNvSpPr>
          <p:nvPr>
            <p:ph type="title"/>
          </p:nvPr>
        </p:nvSpPr>
        <p:spPr>
          <a:xfrm>
            <a:off x="800100" y="-461851"/>
            <a:ext cx="7543800" cy="1450757"/>
          </a:xfrm>
        </p:spPr>
        <p:txBody>
          <a:bodyPr>
            <a:normAutofit/>
          </a:bodyPr>
          <a:lstStyle/>
          <a:p>
            <a:r>
              <a:rPr lang="en-IN" sz="2800" dirty="0"/>
              <a:t>About Department</a:t>
            </a:r>
          </a:p>
        </p:txBody>
      </p:sp>
      <p:sp>
        <p:nvSpPr>
          <p:cNvPr id="3" name="Content Placeholder 2">
            <a:extLst>
              <a:ext uri="{FF2B5EF4-FFF2-40B4-BE49-F238E27FC236}">
                <a16:creationId xmlns:a16="http://schemas.microsoft.com/office/drawing/2014/main" id="{70512E18-5A87-6535-C065-CCD8AAAACC52}"/>
              </a:ext>
            </a:extLst>
          </p:cNvPr>
          <p:cNvSpPr>
            <a:spLocks noGrp="1"/>
          </p:cNvSpPr>
          <p:nvPr>
            <p:ph idx="1"/>
          </p:nvPr>
        </p:nvSpPr>
        <p:spPr>
          <a:xfrm>
            <a:off x="822959" y="1280160"/>
            <a:ext cx="7543801" cy="4588934"/>
          </a:xfrm>
        </p:spPr>
        <p:txBody>
          <a:bodyPr>
            <a:noAutofit/>
          </a:bodyPr>
          <a:lstStyle/>
          <a:p>
            <a:pPr algn="just"/>
            <a:r>
              <a:rPr lang="en-US" sz="1200" b="1" dirty="0">
                <a:effectLst/>
                <a:latin typeface="Calibri" panose="020F0502020204030204" pitchFamily="34" charset="0"/>
                <a:ea typeface="Calibri" panose="020F0502020204030204" pitchFamily="34" charset="0"/>
                <a:cs typeface="Mangal" panose="02040503050203030202" pitchFamily="18" charset="0"/>
              </a:rPr>
              <a:t>About Department of MCA</a:t>
            </a:r>
            <a:endParaRPr lang="en-IN" sz="12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50000"/>
              </a:lnSpc>
              <a:spcAft>
                <a:spcPts val="1000"/>
              </a:spcAft>
              <a:buNone/>
            </a:pPr>
            <a:r>
              <a:rPr lang="en-US" sz="1200" dirty="0">
                <a:effectLst/>
                <a:latin typeface="Calibri" panose="020F0502020204030204" pitchFamily="34" charset="0"/>
                <a:ea typeface="Calibri" panose="020F0502020204030204" pitchFamily="34" charset="0"/>
                <a:cs typeface="Mangal" panose="02040503050203030202" pitchFamily="18" charset="0"/>
              </a:rPr>
              <a:t>Parul University is a legitimate university established under Gujarat Private University Act 2009, after legislation passed by the Government of Gujarat on 26</a:t>
            </a:r>
            <a:r>
              <a:rPr lang="en-US" sz="1200" baseline="30000" dirty="0">
                <a:effectLst/>
                <a:latin typeface="Calibri" panose="020F0502020204030204" pitchFamily="34" charset="0"/>
                <a:ea typeface="Calibri" panose="020F0502020204030204" pitchFamily="34" charset="0"/>
                <a:cs typeface="Mangal" panose="02040503050203030202" pitchFamily="18" charset="0"/>
              </a:rPr>
              <a:t>th</a:t>
            </a:r>
            <a:r>
              <a:rPr lang="en-US" sz="1200" dirty="0">
                <a:effectLst/>
                <a:latin typeface="Calibri" panose="020F0502020204030204" pitchFamily="34" charset="0"/>
                <a:ea typeface="Calibri" panose="020F0502020204030204" pitchFamily="34" charset="0"/>
                <a:cs typeface="Mangal" panose="02040503050203030202" pitchFamily="18" charset="0"/>
              </a:rPr>
              <a:t> March 2015 giving University status to Parul Group of Institutes functioning under the aegis of Parul Arogya Seva Mandal Trust.</a:t>
            </a:r>
          </a:p>
          <a:p>
            <a:pPr algn="just">
              <a:lnSpc>
                <a:spcPct val="150000"/>
              </a:lnSpc>
              <a:spcAft>
                <a:spcPts val="1000"/>
              </a:spcAft>
              <a:buNone/>
            </a:pPr>
            <a:r>
              <a:rPr lang="en-US" sz="1200" dirty="0">
                <a:effectLst/>
                <a:latin typeface="Calibri" panose="020F0502020204030204" pitchFamily="34" charset="0"/>
                <a:ea typeface="Calibri" panose="020F0502020204030204" pitchFamily="34" charset="0"/>
                <a:cs typeface="Mangal" panose="02040503050203030202" pitchFamily="18" charset="0"/>
              </a:rPr>
              <a:t>Faculty of IT and Computer Science, Parul University has materialized as one of the prime IT education providers at global level. Various departments under Faculty of IT and Computer Science strive in preparing IT-industry ready professionals by means of various skill development courses, vocational courses, co-curricular &amp; extra-curricular activities, industry visits and expert lectures.</a:t>
            </a:r>
          </a:p>
          <a:p>
            <a:pPr algn="just">
              <a:lnSpc>
                <a:spcPct val="150000"/>
              </a:lnSpc>
              <a:spcAft>
                <a:spcPts val="1000"/>
              </a:spcAft>
              <a:buNone/>
            </a:pPr>
            <a:r>
              <a:rPr lang="en-US" sz="1200" dirty="0">
                <a:effectLst/>
                <a:latin typeface="Calibri" panose="020F0502020204030204" pitchFamily="34" charset="0"/>
                <a:ea typeface="Calibri" panose="020F0502020204030204" pitchFamily="34" charset="0"/>
                <a:cs typeface="Mangal" panose="02040503050203030202" pitchFamily="18" charset="0"/>
              </a:rPr>
              <a:t>The Department of Master of Computer Application at Parul University emphasizes on building professionals in the domain of computer applications by providing necessary environment by means of facilitating suitable blend of technical and non-technical learning experience. The department cultivates students in various curricular, co-curricular and extra-curricular activities in order to produce future system analysts, system designers, system programmers, application programmers, testing professionals, system managers, project managers, researchers and other leading positions in systems/IT department.</a:t>
            </a:r>
            <a:endParaRPr lang="en-IN" sz="12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50000"/>
              </a:lnSpc>
              <a:spcAft>
                <a:spcPts val="1000"/>
              </a:spcAft>
              <a:buNone/>
            </a:pPr>
            <a:endParaRPr lang="en-IN" sz="1200" dirty="0">
              <a:effectLst/>
              <a:latin typeface="Calibri" panose="020F0502020204030204" pitchFamily="34" charset="0"/>
              <a:ea typeface="Calibri" panose="020F0502020204030204" pitchFamily="34" charset="0"/>
              <a:cs typeface="Mangal" panose="02040503050203030202" pitchFamily="18" charset="0"/>
            </a:endParaRPr>
          </a:p>
          <a:p>
            <a:pPr algn="just"/>
            <a:endParaRPr lang="en-IN" sz="1200" dirty="0"/>
          </a:p>
        </p:txBody>
      </p:sp>
      <p:sp>
        <p:nvSpPr>
          <p:cNvPr id="4" name="Date Placeholder 3">
            <a:extLst>
              <a:ext uri="{FF2B5EF4-FFF2-40B4-BE49-F238E27FC236}">
                <a16:creationId xmlns:a16="http://schemas.microsoft.com/office/drawing/2014/main" id="{E83AD79C-084B-2DD0-FFC8-ED85DA77F228}"/>
              </a:ext>
            </a:extLst>
          </p:cNvPr>
          <p:cNvSpPr>
            <a:spLocks noGrp="1"/>
          </p:cNvSpPr>
          <p:nvPr>
            <p:ph type="dt" sz="half" idx="10"/>
          </p:nvPr>
        </p:nvSpPr>
        <p:spPr/>
        <p:txBody>
          <a:bodyPr/>
          <a:lstStyle/>
          <a:p>
            <a:fld id="{CC4259E7-CD74-4F49-A1C0-1C460F426EA6}" type="datetime1">
              <a:rPr lang="en-US" smtClean="0"/>
              <a:pPr/>
              <a:t>3/27/2025</a:t>
            </a:fld>
            <a:endParaRPr lang="en-US"/>
          </a:p>
        </p:txBody>
      </p:sp>
      <p:sp>
        <p:nvSpPr>
          <p:cNvPr id="5" name="Footer Placeholder 4">
            <a:extLst>
              <a:ext uri="{FF2B5EF4-FFF2-40B4-BE49-F238E27FC236}">
                <a16:creationId xmlns:a16="http://schemas.microsoft.com/office/drawing/2014/main" id="{50B3AB28-62F2-4A21-9F7B-6BB4E570F833}"/>
              </a:ext>
            </a:extLst>
          </p:cNvPr>
          <p:cNvSpPr>
            <a:spLocks noGrp="1"/>
          </p:cNvSpPr>
          <p:nvPr>
            <p:ph type="ftr" sz="quarter" idx="11"/>
          </p:nvPr>
        </p:nvSpPr>
        <p:spPr/>
        <p:txBody>
          <a:bodyPr/>
          <a:lstStyle/>
          <a:p>
            <a:r>
              <a:rPr lang="en-US" dirty="0"/>
              <a:t>Smart Healthcare ecosystem</a:t>
            </a:r>
          </a:p>
        </p:txBody>
      </p:sp>
      <p:sp>
        <p:nvSpPr>
          <p:cNvPr id="6" name="Slide Number Placeholder 5">
            <a:extLst>
              <a:ext uri="{FF2B5EF4-FFF2-40B4-BE49-F238E27FC236}">
                <a16:creationId xmlns:a16="http://schemas.microsoft.com/office/drawing/2014/main" id="{FC75D024-D95D-7EEF-DD73-D0B31B995206}"/>
              </a:ext>
            </a:extLst>
          </p:cNvPr>
          <p:cNvSpPr>
            <a:spLocks noGrp="1"/>
          </p:cNvSpPr>
          <p:nvPr>
            <p:ph type="sldNum" sz="quarter" idx="12"/>
          </p:nvPr>
        </p:nvSpPr>
        <p:spPr/>
        <p:txBody>
          <a:bodyPr/>
          <a:lstStyle/>
          <a:p>
            <a:fld id="{615D92F5-C6BD-4770-B93B-CCC7110BADD0}" type="slidenum">
              <a:rPr lang="en-US" smtClean="0"/>
              <a:pPr/>
              <a:t>4</a:t>
            </a:fld>
            <a:endParaRPr lang="en-US"/>
          </a:p>
        </p:txBody>
      </p:sp>
    </p:spTree>
    <p:extLst>
      <p:ext uri="{BB962C8B-B14F-4D97-AF65-F5344CB8AC3E}">
        <p14:creationId xmlns:p14="http://schemas.microsoft.com/office/powerpoint/2010/main" val="3897392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5D797-F046-4E7E-76C4-A3A378DA127E}"/>
              </a:ext>
            </a:extLst>
          </p:cNvPr>
          <p:cNvSpPr>
            <a:spLocks noGrp="1"/>
          </p:cNvSpPr>
          <p:nvPr>
            <p:ph type="title"/>
          </p:nvPr>
        </p:nvSpPr>
        <p:spPr>
          <a:xfrm>
            <a:off x="800100" y="-461851"/>
            <a:ext cx="7543800" cy="1450757"/>
          </a:xfrm>
        </p:spPr>
        <p:txBody>
          <a:bodyPr>
            <a:normAutofit/>
          </a:bodyPr>
          <a:lstStyle/>
          <a:p>
            <a:r>
              <a:rPr lang="en-IN" sz="2800" dirty="0"/>
              <a:t>Project Profile</a:t>
            </a:r>
          </a:p>
        </p:txBody>
      </p:sp>
      <p:sp>
        <p:nvSpPr>
          <p:cNvPr id="3" name="Content Placeholder 2">
            <a:extLst>
              <a:ext uri="{FF2B5EF4-FFF2-40B4-BE49-F238E27FC236}">
                <a16:creationId xmlns:a16="http://schemas.microsoft.com/office/drawing/2014/main" id="{41522235-10C6-2EEF-B39C-0286FE72B420}"/>
              </a:ext>
            </a:extLst>
          </p:cNvPr>
          <p:cNvSpPr>
            <a:spLocks noGrp="1"/>
          </p:cNvSpPr>
          <p:nvPr>
            <p:ph idx="1"/>
          </p:nvPr>
        </p:nvSpPr>
        <p:spPr>
          <a:xfrm>
            <a:off x="822959" y="1765189"/>
            <a:ext cx="7543801" cy="4111856"/>
          </a:xfrm>
        </p:spPr>
        <p:txBody>
          <a:bodyPr>
            <a:normAutofit/>
          </a:bodyPr>
          <a:lstStyle/>
          <a:p>
            <a:pPr marL="457200" lvl="1" indent="0" algn="just">
              <a:buNone/>
              <a:tabLst>
                <a:tab pos="1141730" algn="l"/>
              </a:tabLst>
            </a:pPr>
            <a:r>
              <a:rPr lang="en-US" sz="1200" b="1" spc="-10" dirty="0">
                <a:effectLst/>
                <a:latin typeface="Calibri" panose="020F0502020204030204" pitchFamily="34" charset="0"/>
                <a:ea typeface="Calibri" panose="020F0502020204030204" pitchFamily="34" charset="0"/>
              </a:rPr>
              <a:t>Project</a:t>
            </a:r>
            <a:r>
              <a:rPr lang="en-US" sz="1200" b="1" spc="-35" dirty="0">
                <a:effectLst/>
                <a:latin typeface="Calibri" panose="020F0502020204030204" pitchFamily="34" charset="0"/>
                <a:ea typeface="Calibri" panose="020F0502020204030204" pitchFamily="34" charset="0"/>
              </a:rPr>
              <a:t> </a:t>
            </a:r>
            <a:r>
              <a:rPr lang="en-US" sz="1200" b="1" spc="-10" dirty="0">
                <a:effectLst/>
                <a:latin typeface="Calibri" panose="020F0502020204030204" pitchFamily="34" charset="0"/>
                <a:ea typeface="Calibri" panose="020F0502020204030204" pitchFamily="34" charset="0"/>
              </a:rPr>
              <a:t>Definition:   </a:t>
            </a:r>
            <a:r>
              <a:rPr lang="en-US" sz="1200" spc="-10" dirty="0">
                <a:effectLst/>
                <a:latin typeface="Calibri" panose="020F0502020204030204" pitchFamily="34" charset="0"/>
                <a:ea typeface="Calibri" panose="020F0502020204030204" pitchFamily="34" charset="0"/>
              </a:rPr>
              <a:t>Smart</a:t>
            </a:r>
            <a:r>
              <a:rPr lang="en-US" sz="1200" b="1" spc="-10" dirty="0">
                <a:effectLst/>
                <a:latin typeface="Calibri" panose="020F0502020204030204" pitchFamily="34" charset="0"/>
                <a:ea typeface="Calibri" panose="020F0502020204030204" pitchFamily="34" charset="0"/>
              </a:rPr>
              <a:t> </a:t>
            </a:r>
            <a:r>
              <a:rPr lang="en-US" sz="1200" dirty="0">
                <a:latin typeface="Calibri" panose="020F0502020204030204" pitchFamily="34" charset="0"/>
                <a:ea typeface="Calibri" panose="020F0502020204030204" pitchFamily="34" charset="0"/>
              </a:rPr>
              <a:t>Healthcare Ecosystem</a:t>
            </a:r>
            <a:r>
              <a:rPr lang="en-US" sz="1200" dirty="0">
                <a:effectLst/>
                <a:latin typeface="Calibri" panose="020F0502020204030204" pitchFamily="34" charset="0"/>
                <a:ea typeface="Calibri" panose="020F0502020204030204" pitchFamily="34" charset="0"/>
              </a:rPr>
              <a:t> </a:t>
            </a:r>
            <a:endParaRPr lang="en-IN" sz="1200" dirty="0">
              <a:latin typeface="Calibri" panose="020F0502020204030204" pitchFamily="34" charset="0"/>
              <a:ea typeface="Calibri" panose="020F0502020204030204" pitchFamily="34" charset="0"/>
            </a:endParaRPr>
          </a:p>
          <a:p>
            <a:pPr marL="457200" lvl="1" indent="0" algn="just">
              <a:buNone/>
              <a:tabLst>
                <a:tab pos="1141730" algn="l"/>
              </a:tabLst>
            </a:pPr>
            <a:r>
              <a:rPr lang="en-US" sz="1200" b="1" spc="-10" dirty="0">
                <a:effectLst/>
                <a:latin typeface="Calibri" panose="020F0502020204030204" pitchFamily="34" charset="0"/>
                <a:ea typeface="Calibri" panose="020F0502020204030204" pitchFamily="34" charset="0"/>
              </a:rPr>
              <a:t>Project</a:t>
            </a:r>
            <a:r>
              <a:rPr lang="en-US" sz="1200" b="1" spc="-25" dirty="0">
                <a:effectLst/>
                <a:latin typeface="Calibri" panose="020F0502020204030204" pitchFamily="34" charset="0"/>
                <a:ea typeface="Calibri" panose="020F0502020204030204" pitchFamily="34" charset="0"/>
              </a:rPr>
              <a:t> </a:t>
            </a:r>
            <a:r>
              <a:rPr lang="en-US" sz="1200" b="1" spc="-10" dirty="0">
                <a:effectLst/>
                <a:latin typeface="Calibri" panose="020F0502020204030204" pitchFamily="34" charset="0"/>
                <a:ea typeface="Calibri" panose="020F0502020204030204" pitchFamily="34" charset="0"/>
              </a:rPr>
              <a:t>Description:</a:t>
            </a:r>
          </a:p>
          <a:p>
            <a:pPr lvl="1">
              <a:lnSpc>
                <a:spcPct val="107000"/>
              </a:lnSpc>
              <a:spcAft>
                <a:spcPts val="800"/>
              </a:spcAft>
              <a:buNone/>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The Smart Healthcare Ecosystem project focuses on building a predictive system to enhance healthcare services by    integrating AI-driven solutions. The two primary modules developed so far include:</a:t>
            </a:r>
          </a:p>
          <a:p>
            <a:pPr marL="635508" lvl="1" indent="-342900">
              <a:lnSpc>
                <a:spcPct val="115000"/>
              </a:lnSpc>
              <a:spcAft>
                <a:spcPts val="800"/>
              </a:spcAft>
              <a:buFont typeface="+mj-lt"/>
              <a:buAutoNum type="arabicPeriod"/>
              <a:tabLst>
                <a:tab pos="457200" algn="l"/>
              </a:tabLst>
            </a:pPr>
            <a:r>
              <a:rPr lang="en-IN" sz="1100" b="1" kern="100" dirty="0">
                <a:effectLst/>
                <a:latin typeface="Calibri" panose="020F0502020204030204" pitchFamily="34" charset="0"/>
                <a:ea typeface="Calibri" panose="020F0502020204030204" pitchFamily="34" charset="0"/>
                <a:cs typeface="Times New Roman" panose="02020603050405020304" pitchFamily="18" charset="0"/>
              </a:rPr>
              <a:t>Cardiovascular Disease Prediction Model</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 machine learning model that predicts the likelihood of cardiovascular diseases based on user-input health parameters.</a:t>
            </a:r>
          </a:p>
          <a:p>
            <a:pPr marL="635508" lvl="1" indent="-342900">
              <a:lnSpc>
                <a:spcPct val="115000"/>
              </a:lnSpc>
              <a:spcAft>
                <a:spcPts val="800"/>
              </a:spcAft>
              <a:buFont typeface="+mj-lt"/>
              <a:buAutoNum type="arabicPeriod"/>
              <a:tabLst>
                <a:tab pos="457200" algn="l"/>
              </a:tabLst>
            </a:pPr>
            <a:r>
              <a:rPr lang="en-IN" sz="1100" b="1" kern="100" dirty="0">
                <a:effectLst/>
                <a:latin typeface="Calibri" panose="020F0502020204030204" pitchFamily="34" charset="0"/>
                <a:ea typeface="Calibri" panose="020F0502020204030204" pitchFamily="34" charset="0"/>
                <a:cs typeface="Times New Roman" panose="02020603050405020304" pitchFamily="18" charset="0"/>
              </a:rPr>
              <a:t>Text Generator Model</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An NLP-based chatbot capable of generating conversational responses and health-related information.</a:t>
            </a:r>
          </a:p>
          <a:p>
            <a:pPr marL="457200" lvl="1" indent="0" algn="just">
              <a:buNone/>
              <a:tabLst>
                <a:tab pos="1141730" algn="l"/>
              </a:tabLst>
            </a:pPr>
            <a:endParaRPr lang="en-IN" sz="1200" b="1" spc="-10" dirty="0">
              <a:effectLst/>
              <a:latin typeface="Calibri" panose="020F0502020204030204" pitchFamily="34" charset="0"/>
              <a:ea typeface="Calibri" panose="020F0502020204030204" pitchFamily="34" charset="0"/>
            </a:endParaRPr>
          </a:p>
          <a:p>
            <a:pPr marL="457200" lvl="1" indent="0" algn="just">
              <a:spcBef>
                <a:spcPts val="5"/>
              </a:spcBef>
              <a:buNone/>
              <a:tabLst>
                <a:tab pos="1141730" algn="l"/>
              </a:tabLst>
            </a:pPr>
            <a:r>
              <a:rPr lang="en-US" sz="1200" b="1" spc="-10" dirty="0">
                <a:effectLst/>
                <a:latin typeface="Calibri" panose="020F0502020204030204" pitchFamily="34" charset="0"/>
                <a:ea typeface="Calibri" panose="020F0502020204030204" pitchFamily="34" charset="0"/>
              </a:rPr>
              <a:t>Problem</a:t>
            </a:r>
            <a:r>
              <a:rPr lang="en-US" sz="1200" b="1" spc="-20" dirty="0">
                <a:effectLst/>
                <a:latin typeface="Calibri" panose="020F0502020204030204" pitchFamily="34" charset="0"/>
                <a:ea typeface="Calibri" panose="020F0502020204030204" pitchFamily="34" charset="0"/>
              </a:rPr>
              <a:t> </a:t>
            </a:r>
            <a:r>
              <a:rPr lang="en-US" sz="1200" b="1" spc="-10" dirty="0">
                <a:effectLst/>
                <a:latin typeface="Calibri" panose="020F0502020204030204" pitchFamily="34" charset="0"/>
                <a:ea typeface="Calibri" panose="020F0502020204030204" pitchFamily="34" charset="0"/>
              </a:rPr>
              <a:t>Statements:</a:t>
            </a:r>
            <a:r>
              <a:rPr lang="en-US" sz="1200" b="1" dirty="0">
                <a:effectLst/>
                <a:latin typeface="Calibri" panose="020F0502020204030204" pitchFamily="34" charset="0"/>
                <a:ea typeface="Calibri" panose="020F0502020204030204" pitchFamily="34" charset="0"/>
              </a:rPr>
              <a:t> </a:t>
            </a:r>
            <a:endParaRPr lang="en-IN" sz="1200" b="1" dirty="0">
              <a:effectLst/>
              <a:latin typeface="Calibri" panose="020F0502020204030204" pitchFamily="34" charset="0"/>
              <a:ea typeface="Calibri" panose="020F0502020204030204" pitchFamily="34"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Difficulty in early detection of heart disease, leading to delayed treatment and adverse outcomes.</a:t>
            </a:r>
          </a:p>
          <a:p>
            <a:pPr marL="342900" lvl="0" indent="-342900" algn="just">
              <a:lnSpc>
                <a:spcPct val="107000"/>
              </a:lnSpc>
              <a:spcAft>
                <a:spcPts val="800"/>
              </a:spcAft>
              <a:buSzPts val="1000"/>
              <a:buFont typeface="Symbol" panose="05050102010706020507" pitchFamily="18" charset="2"/>
              <a:buChar char=""/>
              <a:tabLst>
                <a:tab pos="457200" algn="l"/>
              </a:tabLst>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Lack of accessible, user-friendly tools that allow individuals to assess their heart disease risk without extensive   medical knowledge.</a:t>
            </a:r>
          </a:p>
          <a:p>
            <a:endParaRPr lang="en-IN" sz="1200" dirty="0"/>
          </a:p>
        </p:txBody>
      </p:sp>
      <p:sp>
        <p:nvSpPr>
          <p:cNvPr id="4" name="Date Placeholder 3">
            <a:extLst>
              <a:ext uri="{FF2B5EF4-FFF2-40B4-BE49-F238E27FC236}">
                <a16:creationId xmlns:a16="http://schemas.microsoft.com/office/drawing/2014/main" id="{E916D2A4-5D38-3549-B1EC-CC83A1D6869A}"/>
              </a:ext>
            </a:extLst>
          </p:cNvPr>
          <p:cNvSpPr>
            <a:spLocks noGrp="1"/>
          </p:cNvSpPr>
          <p:nvPr>
            <p:ph type="dt" sz="half" idx="10"/>
          </p:nvPr>
        </p:nvSpPr>
        <p:spPr/>
        <p:txBody>
          <a:bodyPr/>
          <a:lstStyle/>
          <a:p>
            <a:fld id="{CC4259E7-CD74-4F49-A1C0-1C460F426EA6}" type="datetime1">
              <a:rPr lang="en-US" smtClean="0"/>
              <a:pPr/>
              <a:t>3/27/2025</a:t>
            </a:fld>
            <a:endParaRPr lang="en-US"/>
          </a:p>
        </p:txBody>
      </p:sp>
      <p:sp>
        <p:nvSpPr>
          <p:cNvPr id="5" name="Footer Placeholder 4">
            <a:extLst>
              <a:ext uri="{FF2B5EF4-FFF2-40B4-BE49-F238E27FC236}">
                <a16:creationId xmlns:a16="http://schemas.microsoft.com/office/drawing/2014/main" id="{800DAD1F-84B4-F08C-ECB5-E9BDD7B492E8}"/>
              </a:ext>
            </a:extLst>
          </p:cNvPr>
          <p:cNvSpPr>
            <a:spLocks noGrp="1"/>
          </p:cNvSpPr>
          <p:nvPr>
            <p:ph type="ftr" sz="quarter" idx="11"/>
          </p:nvPr>
        </p:nvSpPr>
        <p:spPr/>
        <p:txBody>
          <a:bodyPr/>
          <a:lstStyle/>
          <a:p>
            <a:r>
              <a:rPr lang="en-US" dirty="0"/>
              <a:t>Smart Healthcare ecosystem</a:t>
            </a:r>
          </a:p>
        </p:txBody>
      </p:sp>
      <p:sp>
        <p:nvSpPr>
          <p:cNvPr id="6" name="Slide Number Placeholder 5">
            <a:extLst>
              <a:ext uri="{FF2B5EF4-FFF2-40B4-BE49-F238E27FC236}">
                <a16:creationId xmlns:a16="http://schemas.microsoft.com/office/drawing/2014/main" id="{D41565DA-C584-1E31-B6E0-63D0A0FBD6BC}"/>
              </a:ext>
            </a:extLst>
          </p:cNvPr>
          <p:cNvSpPr>
            <a:spLocks noGrp="1"/>
          </p:cNvSpPr>
          <p:nvPr>
            <p:ph type="sldNum" sz="quarter" idx="12"/>
          </p:nvPr>
        </p:nvSpPr>
        <p:spPr/>
        <p:txBody>
          <a:bodyPr/>
          <a:lstStyle/>
          <a:p>
            <a:fld id="{615D92F5-C6BD-4770-B93B-CCC7110BADD0}" type="slidenum">
              <a:rPr lang="en-US" smtClean="0"/>
              <a:pPr/>
              <a:t>5</a:t>
            </a:fld>
            <a:endParaRPr lang="en-US"/>
          </a:p>
        </p:txBody>
      </p:sp>
    </p:spTree>
    <p:extLst>
      <p:ext uri="{BB962C8B-B14F-4D97-AF65-F5344CB8AC3E}">
        <p14:creationId xmlns:p14="http://schemas.microsoft.com/office/powerpoint/2010/main" val="2952225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72D64-1F35-09EE-84E2-41F8BC9788D4}"/>
              </a:ext>
            </a:extLst>
          </p:cNvPr>
          <p:cNvSpPr>
            <a:spLocks noGrp="1"/>
          </p:cNvSpPr>
          <p:nvPr>
            <p:ph type="title"/>
          </p:nvPr>
        </p:nvSpPr>
        <p:spPr>
          <a:xfrm>
            <a:off x="822960" y="-405159"/>
            <a:ext cx="7543800" cy="1450757"/>
          </a:xfrm>
        </p:spPr>
        <p:txBody>
          <a:bodyPr>
            <a:normAutofit/>
          </a:bodyPr>
          <a:lstStyle/>
          <a:p>
            <a:r>
              <a:rPr lang="en-IN" sz="2800" dirty="0"/>
              <a:t>Requirement Analysis</a:t>
            </a:r>
          </a:p>
        </p:txBody>
      </p:sp>
      <p:sp>
        <p:nvSpPr>
          <p:cNvPr id="3" name="Content Placeholder 2">
            <a:extLst>
              <a:ext uri="{FF2B5EF4-FFF2-40B4-BE49-F238E27FC236}">
                <a16:creationId xmlns:a16="http://schemas.microsoft.com/office/drawing/2014/main" id="{0604F3F9-C852-3489-8793-BCB81AF84335}"/>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rPr>
              <a:t>A feasibility study is conducted to assess the practicality and viability of the AI-powered Mental Health Monitoring System. This evaluation ensures that the system is technically, operationally, economically, and market-wise feasible, while also determining if it can be completed within the desired timeframe.</a:t>
            </a:r>
            <a:endParaRPr lang="en-IN" sz="1800" dirty="0">
              <a:effectLst/>
              <a:latin typeface="Calibri" panose="020F0502020204030204" pitchFamily="34" charset="0"/>
              <a:ea typeface="Calibri" panose="020F0502020204030204" pitchFamily="34" charset="0"/>
            </a:endParaRPr>
          </a:p>
          <a:p>
            <a:endParaRPr lang="en-US" sz="1800" b="1" spc="-10" dirty="0">
              <a:effectLst/>
              <a:latin typeface="Calibri" panose="020F0502020204030204" pitchFamily="34" charset="0"/>
              <a:ea typeface="Calibri" panose="020F0502020204030204" pitchFamily="34" charset="0"/>
            </a:endParaRPr>
          </a:p>
          <a:p>
            <a:r>
              <a:rPr lang="en-US" sz="1800" b="1" spc="-10" dirty="0">
                <a:latin typeface="Calibri" panose="020F0502020204030204" pitchFamily="34" charset="0"/>
                <a:ea typeface="Calibri" panose="020F0502020204030204" pitchFamily="34" charset="0"/>
              </a:rPr>
              <a:t> </a:t>
            </a:r>
            <a:r>
              <a:rPr lang="en-US" sz="1800" b="1" spc="-10" dirty="0">
                <a:effectLst/>
                <a:latin typeface="Calibri" panose="020F0502020204030204" pitchFamily="34" charset="0"/>
                <a:ea typeface="Calibri" panose="020F0502020204030204" pitchFamily="34" charset="0"/>
              </a:rPr>
              <a:t>Technical</a:t>
            </a:r>
            <a:r>
              <a:rPr lang="en-US" sz="1800" b="1" spc="-20" dirty="0">
                <a:effectLst/>
                <a:latin typeface="Calibri" panose="020F0502020204030204" pitchFamily="34" charset="0"/>
                <a:ea typeface="Calibri" panose="020F0502020204030204" pitchFamily="34" charset="0"/>
              </a:rPr>
              <a:t> </a:t>
            </a:r>
            <a:r>
              <a:rPr lang="en-US" sz="1800" b="1" spc="-10" dirty="0">
                <a:effectLst/>
                <a:latin typeface="Calibri" panose="020F0502020204030204" pitchFamily="34" charset="0"/>
                <a:ea typeface="Calibri" panose="020F0502020204030204" pitchFamily="34" charset="0"/>
              </a:rPr>
              <a:t>Feasibility: </a:t>
            </a:r>
            <a:r>
              <a:rPr lang="en-US" sz="1800" spc="-10" dirty="0">
                <a:effectLst/>
                <a:latin typeface="Calibri" panose="020F0502020204030204" pitchFamily="34" charset="0"/>
                <a:ea typeface="Calibri" panose="020F0502020204030204" pitchFamily="34" charset="0"/>
              </a:rPr>
              <a:t>Feasible in technical implementation</a:t>
            </a:r>
            <a:r>
              <a:rPr lang="en-US" sz="1800" b="1" spc="-10" dirty="0">
                <a:effectLst/>
                <a:latin typeface="Calibri" panose="020F0502020204030204" pitchFamily="34" charset="0"/>
                <a:ea typeface="Calibri" panose="020F0502020204030204" pitchFamily="34" charset="0"/>
              </a:rPr>
              <a:t> </a:t>
            </a:r>
          </a:p>
          <a:p>
            <a:r>
              <a:rPr lang="en-US" sz="1800" b="1" spc="-10" dirty="0">
                <a:effectLst/>
                <a:latin typeface="Calibri" panose="020F0502020204030204" pitchFamily="34" charset="0"/>
                <a:ea typeface="Calibri" panose="020F0502020204030204" pitchFamily="34" charset="0"/>
              </a:rPr>
              <a:t> Operational</a:t>
            </a:r>
            <a:r>
              <a:rPr lang="en-US" sz="1800" b="1" spc="-25" dirty="0">
                <a:effectLst/>
                <a:latin typeface="Calibri" panose="020F0502020204030204" pitchFamily="34" charset="0"/>
                <a:ea typeface="Calibri" panose="020F0502020204030204" pitchFamily="34" charset="0"/>
              </a:rPr>
              <a:t> </a:t>
            </a:r>
            <a:r>
              <a:rPr lang="en-US" sz="1800" b="1" spc="-10" dirty="0">
                <a:effectLst/>
                <a:latin typeface="Calibri" panose="020F0502020204030204" pitchFamily="34" charset="0"/>
                <a:ea typeface="Calibri" panose="020F0502020204030204" pitchFamily="34" charset="0"/>
              </a:rPr>
              <a:t>Feasibility: </a:t>
            </a:r>
            <a:r>
              <a:rPr lang="en-US" sz="1800" spc="-10" dirty="0">
                <a:effectLst/>
                <a:latin typeface="Calibri" panose="020F0502020204030204" pitchFamily="34" charset="0"/>
                <a:ea typeface="Calibri" panose="020F0502020204030204" pitchFamily="34" charset="0"/>
              </a:rPr>
              <a:t>Easy to operate</a:t>
            </a:r>
          </a:p>
          <a:p>
            <a:r>
              <a:rPr lang="en-US" sz="1800" b="1" spc="-10" dirty="0">
                <a:effectLst/>
                <a:latin typeface="Calibri" panose="020F0502020204030204" pitchFamily="34" charset="0"/>
                <a:ea typeface="Calibri" panose="020F0502020204030204" pitchFamily="34" charset="0"/>
              </a:rPr>
              <a:t> Economic</a:t>
            </a:r>
            <a:r>
              <a:rPr lang="en-US" sz="1800" b="1" spc="-35" dirty="0">
                <a:effectLst/>
                <a:latin typeface="Calibri" panose="020F0502020204030204" pitchFamily="34" charset="0"/>
                <a:ea typeface="Calibri" panose="020F0502020204030204" pitchFamily="34" charset="0"/>
              </a:rPr>
              <a:t> </a:t>
            </a:r>
            <a:r>
              <a:rPr lang="en-US" sz="1800" b="1" spc="-10" dirty="0">
                <a:effectLst/>
                <a:latin typeface="Calibri" panose="020F0502020204030204" pitchFamily="34" charset="0"/>
                <a:ea typeface="Calibri" panose="020F0502020204030204" pitchFamily="34" charset="0"/>
              </a:rPr>
              <a:t>Feasibility: </a:t>
            </a:r>
            <a:r>
              <a:rPr lang="en-US" sz="1800" spc="-10" dirty="0">
                <a:effectLst/>
                <a:latin typeface="Calibri" panose="020F0502020204030204" pitchFamily="34" charset="0"/>
                <a:ea typeface="Calibri" panose="020F0502020204030204" pitchFamily="34" charset="0"/>
              </a:rPr>
              <a:t>Easy to maintain</a:t>
            </a:r>
            <a:endParaRPr lang="en-IN" sz="1800" spc="-10" dirty="0">
              <a:effectLst/>
              <a:latin typeface="Calibri" panose="020F0502020204030204" pitchFamily="34" charset="0"/>
              <a:ea typeface="Calibri" panose="020F0502020204030204" pitchFamily="34" charset="0"/>
            </a:endParaRPr>
          </a:p>
        </p:txBody>
      </p:sp>
      <p:sp>
        <p:nvSpPr>
          <p:cNvPr id="4" name="Date Placeholder 3">
            <a:extLst>
              <a:ext uri="{FF2B5EF4-FFF2-40B4-BE49-F238E27FC236}">
                <a16:creationId xmlns:a16="http://schemas.microsoft.com/office/drawing/2014/main" id="{7BFB5A24-2337-4595-B3F4-79D853595B1B}"/>
              </a:ext>
            </a:extLst>
          </p:cNvPr>
          <p:cNvSpPr>
            <a:spLocks noGrp="1"/>
          </p:cNvSpPr>
          <p:nvPr>
            <p:ph type="dt" sz="half" idx="10"/>
          </p:nvPr>
        </p:nvSpPr>
        <p:spPr/>
        <p:txBody>
          <a:bodyPr/>
          <a:lstStyle/>
          <a:p>
            <a:fld id="{CC4259E7-CD74-4F49-A1C0-1C460F426EA6}" type="datetime1">
              <a:rPr lang="en-US" smtClean="0"/>
              <a:pPr/>
              <a:t>3/27/2025</a:t>
            </a:fld>
            <a:endParaRPr lang="en-US"/>
          </a:p>
        </p:txBody>
      </p:sp>
      <p:sp>
        <p:nvSpPr>
          <p:cNvPr id="5" name="Footer Placeholder 4">
            <a:extLst>
              <a:ext uri="{FF2B5EF4-FFF2-40B4-BE49-F238E27FC236}">
                <a16:creationId xmlns:a16="http://schemas.microsoft.com/office/drawing/2014/main" id="{D2FA659B-9D1B-BEC0-6FDA-58216B3390BF}"/>
              </a:ext>
            </a:extLst>
          </p:cNvPr>
          <p:cNvSpPr>
            <a:spLocks noGrp="1"/>
          </p:cNvSpPr>
          <p:nvPr>
            <p:ph type="ftr" sz="quarter" idx="11"/>
          </p:nvPr>
        </p:nvSpPr>
        <p:spPr/>
        <p:txBody>
          <a:bodyPr/>
          <a:lstStyle/>
          <a:p>
            <a:r>
              <a:rPr lang="en-US" dirty="0"/>
              <a:t>Smart Healthcare ecosystem</a:t>
            </a:r>
          </a:p>
        </p:txBody>
      </p:sp>
      <p:sp>
        <p:nvSpPr>
          <p:cNvPr id="6" name="Slide Number Placeholder 5">
            <a:extLst>
              <a:ext uri="{FF2B5EF4-FFF2-40B4-BE49-F238E27FC236}">
                <a16:creationId xmlns:a16="http://schemas.microsoft.com/office/drawing/2014/main" id="{B0781501-9FDB-56AE-1859-711CA2210F1A}"/>
              </a:ext>
            </a:extLst>
          </p:cNvPr>
          <p:cNvSpPr>
            <a:spLocks noGrp="1"/>
          </p:cNvSpPr>
          <p:nvPr>
            <p:ph type="sldNum" sz="quarter" idx="12"/>
          </p:nvPr>
        </p:nvSpPr>
        <p:spPr/>
        <p:txBody>
          <a:bodyPr/>
          <a:lstStyle/>
          <a:p>
            <a:fld id="{615D92F5-C6BD-4770-B93B-CCC7110BADD0}" type="slidenum">
              <a:rPr lang="en-US" smtClean="0"/>
              <a:pPr/>
              <a:t>6</a:t>
            </a:fld>
            <a:endParaRPr lang="en-US"/>
          </a:p>
        </p:txBody>
      </p:sp>
    </p:spTree>
    <p:extLst>
      <p:ext uri="{BB962C8B-B14F-4D97-AF65-F5344CB8AC3E}">
        <p14:creationId xmlns:p14="http://schemas.microsoft.com/office/powerpoint/2010/main" val="2069159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FABEB-8AC1-B2B6-0C91-49DD8701A375}"/>
              </a:ext>
            </a:extLst>
          </p:cNvPr>
          <p:cNvSpPr>
            <a:spLocks noGrp="1"/>
          </p:cNvSpPr>
          <p:nvPr>
            <p:ph type="title"/>
          </p:nvPr>
        </p:nvSpPr>
        <p:spPr>
          <a:xfrm>
            <a:off x="800100" y="-389257"/>
            <a:ext cx="7543800" cy="1450757"/>
          </a:xfrm>
        </p:spPr>
        <p:txBody>
          <a:bodyPr>
            <a:normAutofit/>
          </a:bodyPr>
          <a:lstStyle/>
          <a:p>
            <a:r>
              <a:rPr lang="en-IN" sz="2800" dirty="0"/>
              <a:t>Design</a:t>
            </a:r>
          </a:p>
        </p:txBody>
      </p:sp>
      <p:sp>
        <p:nvSpPr>
          <p:cNvPr id="4" name="Date Placeholder 3">
            <a:extLst>
              <a:ext uri="{FF2B5EF4-FFF2-40B4-BE49-F238E27FC236}">
                <a16:creationId xmlns:a16="http://schemas.microsoft.com/office/drawing/2014/main" id="{03EB0A36-7AA8-53D5-1E40-7367CC36ECD8}"/>
              </a:ext>
            </a:extLst>
          </p:cNvPr>
          <p:cNvSpPr>
            <a:spLocks noGrp="1"/>
          </p:cNvSpPr>
          <p:nvPr>
            <p:ph type="dt" sz="half" idx="10"/>
          </p:nvPr>
        </p:nvSpPr>
        <p:spPr/>
        <p:txBody>
          <a:bodyPr/>
          <a:lstStyle/>
          <a:p>
            <a:fld id="{CC4259E7-CD74-4F49-A1C0-1C460F426EA6}" type="datetime1">
              <a:rPr lang="en-US" smtClean="0"/>
              <a:pPr/>
              <a:t>3/27/2025</a:t>
            </a:fld>
            <a:endParaRPr lang="en-US"/>
          </a:p>
        </p:txBody>
      </p:sp>
      <p:sp>
        <p:nvSpPr>
          <p:cNvPr id="5" name="Footer Placeholder 4">
            <a:extLst>
              <a:ext uri="{FF2B5EF4-FFF2-40B4-BE49-F238E27FC236}">
                <a16:creationId xmlns:a16="http://schemas.microsoft.com/office/drawing/2014/main" id="{9C352AD8-6EED-B1B1-E0A0-DE6388935CA5}"/>
              </a:ext>
            </a:extLst>
          </p:cNvPr>
          <p:cNvSpPr>
            <a:spLocks noGrp="1"/>
          </p:cNvSpPr>
          <p:nvPr>
            <p:ph type="ftr" sz="quarter" idx="11"/>
          </p:nvPr>
        </p:nvSpPr>
        <p:spPr/>
        <p:txBody>
          <a:bodyPr/>
          <a:lstStyle/>
          <a:p>
            <a:r>
              <a:rPr lang="en-US" dirty="0"/>
              <a:t>Smart Healthcare ecosystem</a:t>
            </a:r>
          </a:p>
        </p:txBody>
      </p:sp>
      <p:sp>
        <p:nvSpPr>
          <p:cNvPr id="6" name="Slide Number Placeholder 5">
            <a:extLst>
              <a:ext uri="{FF2B5EF4-FFF2-40B4-BE49-F238E27FC236}">
                <a16:creationId xmlns:a16="http://schemas.microsoft.com/office/drawing/2014/main" id="{5FD258C2-5E2A-A480-AA65-BFC36C90506F}"/>
              </a:ext>
            </a:extLst>
          </p:cNvPr>
          <p:cNvSpPr>
            <a:spLocks noGrp="1"/>
          </p:cNvSpPr>
          <p:nvPr>
            <p:ph type="sldNum" sz="quarter" idx="12"/>
          </p:nvPr>
        </p:nvSpPr>
        <p:spPr/>
        <p:txBody>
          <a:bodyPr/>
          <a:lstStyle/>
          <a:p>
            <a:fld id="{615D92F5-C6BD-4770-B93B-CCC7110BADD0}" type="slidenum">
              <a:rPr lang="en-US" smtClean="0"/>
              <a:pPr/>
              <a:t>7</a:t>
            </a:fld>
            <a:endParaRPr lang="en-US"/>
          </a:p>
        </p:txBody>
      </p:sp>
      <p:pic>
        <p:nvPicPr>
          <p:cNvPr id="10" name="Content Placeholder 9">
            <a:extLst>
              <a:ext uri="{FF2B5EF4-FFF2-40B4-BE49-F238E27FC236}">
                <a16:creationId xmlns:a16="http://schemas.microsoft.com/office/drawing/2014/main" id="{B5A82BC9-04EF-D066-A43E-1B4C7447BF52}"/>
              </a:ext>
            </a:extLst>
          </p:cNvPr>
          <p:cNvPicPr>
            <a:picLocks noGrp="1" noChangeAspect="1"/>
          </p:cNvPicPr>
          <p:nvPr>
            <p:ph idx="1"/>
          </p:nvPr>
        </p:nvPicPr>
        <p:blipFill>
          <a:blip r:embed="rId2"/>
          <a:stretch>
            <a:fillRect/>
          </a:stretch>
        </p:blipFill>
        <p:spPr>
          <a:xfrm>
            <a:off x="2565889" y="1846263"/>
            <a:ext cx="4056672" cy="4022725"/>
          </a:xfrm>
        </p:spPr>
      </p:pic>
    </p:spTree>
    <p:extLst>
      <p:ext uri="{BB962C8B-B14F-4D97-AF65-F5344CB8AC3E}">
        <p14:creationId xmlns:p14="http://schemas.microsoft.com/office/powerpoint/2010/main" val="1874278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E06FB2-06CB-B0D5-F3AF-55461695B012}"/>
              </a:ext>
            </a:extLst>
          </p:cNvPr>
          <p:cNvSpPr>
            <a:spLocks noGrp="1"/>
          </p:cNvSpPr>
          <p:nvPr>
            <p:ph type="dt" sz="half" idx="10"/>
          </p:nvPr>
        </p:nvSpPr>
        <p:spPr/>
        <p:txBody>
          <a:bodyPr/>
          <a:lstStyle/>
          <a:p>
            <a:fld id="{7553FA86-0B43-4FF4-8401-D568254BBC83}" type="datetime1">
              <a:rPr lang="en-US" smtClean="0"/>
              <a:pPr/>
              <a:t>3/27/2025</a:t>
            </a:fld>
            <a:endParaRPr lang="en-US"/>
          </a:p>
        </p:txBody>
      </p:sp>
      <p:sp>
        <p:nvSpPr>
          <p:cNvPr id="3" name="Footer Placeholder 2">
            <a:extLst>
              <a:ext uri="{FF2B5EF4-FFF2-40B4-BE49-F238E27FC236}">
                <a16:creationId xmlns:a16="http://schemas.microsoft.com/office/drawing/2014/main" id="{756B7BB8-7D86-9F9C-A113-FA0681A75881}"/>
              </a:ext>
            </a:extLst>
          </p:cNvPr>
          <p:cNvSpPr>
            <a:spLocks noGrp="1"/>
          </p:cNvSpPr>
          <p:nvPr>
            <p:ph type="ftr" sz="quarter" idx="11"/>
          </p:nvPr>
        </p:nvSpPr>
        <p:spPr/>
        <p:txBody>
          <a:bodyPr/>
          <a:lstStyle/>
          <a:p>
            <a:r>
              <a:rPr lang="en-US" dirty="0"/>
              <a:t>Smart Healthcare ecosystem</a:t>
            </a:r>
          </a:p>
        </p:txBody>
      </p:sp>
      <p:sp>
        <p:nvSpPr>
          <p:cNvPr id="4" name="Slide Number Placeholder 3">
            <a:extLst>
              <a:ext uri="{FF2B5EF4-FFF2-40B4-BE49-F238E27FC236}">
                <a16:creationId xmlns:a16="http://schemas.microsoft.com/office/drawing/2014/main" id="{B3E30401-5DAF-B6ED-0334-6FFADE865056}"/>
              </a:ext>
            </a:extLst>
          </p:cNvPr>
          <p:cNvSpPr>
            <a:spLocks noGrp="1"/>
          </p:cNvSpPr>
          <p:nvPr>
            <p:ph type="sldNum" sz="quarter" idx="12"/>
          </p:nvPr>
        </p:nvSpPr>
        <p:spPr/>
        <p:txBody>
          <a:bodyPr/>
          <a:lstStyle/>
          <a:p>
            <a:fld id="{615D92F5-C6BD-4770-B93B-CCC7110BADD0}" type="slidenum">
              <a:rPr lang="en-US" smtClean="0"/>
              <a:pPr/>
              <a:t>8</a:t>
            </a:fld>
            <a:endParaRPr lang="en-US"/>
          </a:p>
        </p:txBody>
      </p:sp>
      <p:sp>
        <p:nvSpPr>
          <p:cNvPr id="5" name="TextBox 4">
            <a:extLst>
              <a:ext uri="{FF2B5EF4-FFF2-40B4-BE49-F238E27FC236}">
                <a16:creationId xmlns:a16="http://schemas.microsoft.com/office/drawing/2014/main" id="{14DD755E-B03B-9533-B6DA-1FE9CBB2D9B0}"/>
              </a:ext>
            </a:extLst>
          </p:cNvPr>
          <p:cNvSpPr txBox="1"/>
          <p:nvPr/>
        </p:nvSpPr>
        <p:spPr>
          <a:xfrm>
            <a:off x="559837" y="1632858"/>
            <a:ext cx="6596743" cy="1631216"/>
          </a:xfrm>
          <a:prstGeom prst="rect">
            <a:avLst/>
          </a:prstGeom>
          <a:noFill/>
        </p:spPr>
        <p:txBody>
          <a:bodyPr wrap="square" rtlCol="0">
            <a:spAutoFit/>
          </a:bodyPr>
          <a:lstStyle/>
          <a:p>
            <a:pPr marL="457200" indent="-457200">
              <a:buAutoNum type="arabicPeriod"/>
            </a:pPr>
            <a:r>
              <a:rPr lang="en-IN" sz="2000" dirty="0"/>
              <a:t>Data Scrapping using Beautiful Soup </a:t>
            </a:r>
          </a:p>
          <a:p>
            <a:pPr marL="457200" indent="-457200">
              <a:buAutoNum type="arabicPeriod"/>
            </a:pPr>
            <a:endParaRPr lang="en-IN" sz="2000" dirty="0"/>
          </a:p>
          <a:p>
            <a:pPr marL="457200" indent="-457200">
              <a:buAutoNum type="arabicPeriod"/>
            </a:pPr>
            <a:r>
              <a:rPr lang="en-IN" sz="2000" dirty="0"/>
              <a:t>Data Scrapping using Selenium</a:t>
            </a:r>
          </a:p>
          <a:p>
            <a:pPr marL="457200" indent="-457200">
              <a:buAutoNum type="arabicPeriod"/>
            </a:pPr>
            <a:endParaRPr lang="en-IN" sz="2000" dirty="0"/>
          </a:p>
          <a:p>
            <a:pPr marL="457200" indent="-457200">
              <a:buAutoNum type="arabicPeriod"/>
            </a:pPr>
            <a:r>
              <a:rPr lang="en-IN" sz="2000" dirty="0"/>
              <a:t>Fetched data from online website and various platforms</a:t>
            </a:r>
          </a:p>
        </p:txBody>
      </p:sp>
      <p:sp>
        <p:nvSpPr>
          <p:cNvPr id="6" name="TextBox 5">
            <a:extLst>
              <a:ext uri="{FF2B5EF4-FFF2-40B4-BE49-F238E27FC236}">
                <a16:creationId xmlns:a16="http://schemas.microsoft.com/office/drawing/2014/main" id="{B0387062-D875-B520-A7EA-F0E58758E475}"/>
              </a:ext>
            </a:extLst>
          </p:cNvPr>
          <p:cNvSpPr txBox="1"/>
          <p:nvPr/>
        </p:nvSpPr>
        <p:spPr>
          <a:xfrm>
            <a:off x="559837" y="432994"/>
            <a:ext cx="8201608" cy="1323439"/>
          </a:xfrm>
          <a:prstGeom prst="rect">
            <a:avLst/>
          </a:prstGeom>
          <a:noFill/>
        </p:spPr>
        <p:txBody>
          <a:bodyPr wrap="square" rtlCol="0">
            <a:spAutoFit/>
          </a:bodyPr>
          <a:lstStyle/>
          <a:p>
            <a:r>
              <a:rPr lang="en-IN" sz="4000" b="1" dirty="0"/>
              <a:t>Implementation (Data Collection)</a:t>
            </a:r>
          </a:p>
          <a:p>
            <a:endParaRPr lang="en-IN" sz="4000" dirty="0"/>
          </a:p>
        </p:txBody>
      </p:sp>
    </p:spTree>
    <p:extLst>
      <p:ext uri="{BB962C8B-B14F-4D97-AF65-F5344CB8AC3E}">
        <p14:creationId xmlns:p14="http://schemas.microsoft.com/office/powerpoint/2010/main" val="25694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43CDEE-62B3-C59B-2C27-DB6F0E029DB7}"/>
              </a:ext>
            </a:extLst>
          </p:cNvPr>
          <p:cNvSpPr>
            <a:spLocks noGrp="1"/>
          </p:cNvSpPr>
          <p:nvPr>
            <p:ph type="dt" sz="half" idx="10"/>
          </p:nvPr>
        </p:nvSpPr>
        <p:spPr/>
        <p:txBody>
          <a:bodyPr/>
          <a:lstStyle/>
          <a:p>
            <a:fld id="{7553FA86-0B43-4FF4-8401-D568254BBC83}" type="datetime1">
              <a:rPr lang="en-US" smtClean="0"/>
              <a:pPr/>
              <a:t>3/27/2025</a:t>
            </a:fld>
            <a:endParaRPr lang="en-US"/>
          </a:p>
        </p:txBody>
      </p:sp>
      <p:sp>
        <p:nvSpPr>
          <p:cNvPr id="3" name="Footer Placeholder 2">
            <a:extLst>
              <a:ext uri="{FF2B5EF4-FFF2-40B4-BE49-F238E27FC236}">
                <a16:creationId xmlns:a16="http://schemas.microsoft.com/office/drawing/2014/main" id="{D81B26DC-4483-1761-C076-C5215A2F44D6}"/>
              </a:ext>
            </a:extLst>
          </p:cNvPr>
          <p:cNvSpPr>
            <a:spLocks noGrp="1"/>
          </p:cNvSpPr>
          <p:nvPr>
            <p:ph type="ftr" sz="quarter" idx="11"/>
          </p:nvPr>
        </p:nvSpPr>
        <p:spPr/>
        <p:txBody>
          <a:bodyPr/>
          <a:lstStyle/>
          <a:p>
            <a:r>
              <a:rPr lang="en-US" dirty="0"/>
              <a:t>Smart Healthcare ecosystem</a:t>
            </a:r>
          </a:p>
        </p:txBody>
      </p:sp>
      <p:sp>
        <p:nvSpPr>
          <p:cNvPr id="4" name="Slide Number Placeholder 3">
            <a:extLst>
              <a:ext uri="{FF2B5EF4-FFF2-40B4-BE49-F238E27FC236}">
                <a16:creationId xmlns:a16="http://schemas.microsoft.com/office/drawing/2014/main" id="{E2300E12-856E-1157-386F-0F6DF708788F}"/>
              </a:ext>
            </a:extLst>
          </p:cNvPr>
          <p:cNvSpPr>
            <a:spLocks noGrp="1"/>
          </p:cNvSpPr>
          <p:nvPr>
            <p:ph type="sldNum" sz="quarter" idx="12"/>
          </p:nvPr>
        </p:nvSpPr>
        <p:spPr/>
        <p:txBody>
          <a:bodyPr/>
          <a:lstStyle/>
          <a:p>
            <a:fld id="{615D92F5-C6BD-4770-B93B-CCC7110BADD0}" type="slidenum">
              <a:rPr lang="en-US" smtClean="0"/>
              <a:pPr/>
              <a:t>9</a:t>
            </a:fld>
            <a:endParaRPr lang="en-US"/>
          </a:p>
        </p:txBody>
      </p:sp>
      <p:sp>
        <p:nvSpPr>
          <p:cNvPr id="5" name="TextBox 4">
            <a:extLst>
              <a:ext uri="{FF2B5EF4-FFF2-40B4-BE49-F238E27FC236}">
                <a16:creationId xmlns:a16="http://schemas.microsoft.com/office/drawing/2014/main" id="{20A36F12-48B2-D9BC-4B89-A5D47832D17F}"/>
              </a:ext>
            </a:extLst>
          </p:cNvPr>
          <p:cNvSpPr txBox="1"/>
          <p:nvPr/>
        </p:nvSpPr>
        <p:spPr>
          <a:xfrm>
            <a:off x="497004" y="1536174"/>
            <a:ext cx="5458408" cy="4093428"/>
          </a:xfrm>
          <a:prstGeom prst="rect">
            <a:avLst/>
          </a:prstGeom>
          <a:noFill/>
        </p:spPr>
        <p:txBody>
          <a:bodyPr wrap="square" rtlCol="0">
            <a:spAutoFit/>
          </a:bodyPr>
          <a:lstStyle/>
          <a:p>
            <a:pPr marL="457200" indent="-457200">
              <a:buAutoNum type="arabicPeriod"/>
            </a:pPr>
            <a:r>
              <a:rPr lang="en-IN" sz="2000" dirty="0"/>
              <a:t>Data loading</a:t>
            </a:r>
          </a:p>
          <a:p>
            <a:pPr marL="457200" indent="-457200">
              <a:buAutoNum type="arabicPeriod"/>
            </a:pPr>
            <a:endParaRPr lang="en-IN" sz="2000" dirty="0"/>
          </a:p>
          <a:p>
            <a:pPr marL="457200" indent="-457200">
              <a:buAutoNum type="arabicPeriod"/>
            </a:pPr>
            <a:r>
              <a:rPr lang="en-IN" sz="2000" dirty="0"/>
              <a:t>Data cleaning and preprocessing</a:t>
            </a:r>
          </a:p>
          <a:p>
            <a:pPr marL="457200" indent="-457200">
              <a:buAutoNum type="arabicPeriod"/>
            </a:pPr>
            <a:endParaRPr lang="en-IN" sz="2000" dirty="0"/>
          </a:p>
          <a:p>
            <a:pPr marL="457200" indent="-457200">
              <a:buAutoNum type="arabicPeriod"/>
            </a:pPr>
            <a:r>
              <a:rPr lang="en-IN" sz="2000" dirty="0"/>
              <a:t>EDA</a:t>
            </a:r>
          </a:p>
          <a:p>
            <a:pPr marL="457200" indent="-457200">
              <a:buAutoNum type="arabicPeriod"/>
            </a:pPr>
            <a:endParaRPr lang="en-IN" sz="2000" dirty="0"/>
          </a:p>
          <a:p>
            <a:pPr marL="457200" indent="-457200">
              <a:buAutoNum type="arabicPeriod"/>
            </a:pPr>
            <a:r>
              <a:rPr lang="en-IN" sz="2000" dirty="0"/>
              <a:t>Feature engineering</a:t>
            </a:r>
          </a:p>
          <a:p>
            <a:pPr marL="457200" indent="-457200">
              <a:buAutoNum type="arabicPeriod"/>
            </a:pPr>
            <a:endParaRPr lang="en-IN" sz="2000" dirty="0"/>
          </a:p>
          <a:p>
            <a:pPr marL="457200" indent="-457200">
              <a:buAutoNum type="arabicPeriod"/>
            </a:pPr>
            <a:r>
              <a:rPr lang="en-IN" sz="2000" dirty="0"/>
              <a:t>Model selection</a:t>
            </a:r>
          </a:p>
          <a:p>
            <a:pPr marL="457200" indent="-457200">
              <a:buAutoNum type="arabicPeriod"/>
            </a:pPr>
            <a:endParaRPr lang="en-IN" sz="2000" dirty="0"/>
          </a:p>
          <a:p>
            <a:pPr marL="457200" indent="-457200">
              <a:buAutoNum type="arabicPeriod"/>
            </a:pPr>
            <a:r>
              <a:rPr lang="en-IN" sz="2000" dirty="0"/>
              <a:t>Model Accuracy</a:t>
            </a:r>
          </a:p>
          <a:p>
            <a:pPr marL="457200" indent="-457200">
              <a:buAutoNum type="arabicPeriod"/>
            </a:pPr>
            <a:endParaRPr lang="en-IN" sz="2000" dirty="0"/>
          </a:p>
          <a:p>
            <a:pPr marL="457200" indent="-457200">
              <a:buAutoNum type="arabicPeriod"/>
            </a:pPr>
            <a:r>
              <a:rPr lang="en-IN" sz="2000" dirty="0"/>
              <a:t>Deployment</a:t>
            </a:r>
          </a:p>
        </p:txBody>
      </p:sp>
      <p:sp>
        <p:nvSpPr>
          <p:cNvPr id="6" name="TextBox 5">
            <a:extLst>
              <a:ext uri="{FF2B5EF4-FFF2-40B4-BE49-F238E27FC236}">
                <a16:creationId xmlns:a16="http://schemas.microsoft.com/office/drawing/2014/main" id="{D0A7BC36-A821-0033-F6DA-8475AFD535D3}"/>
              </a:ext>
            </a:extLst>
          </p:cNvPr>
          <p:cNvSpPr txBox="1"/>
          <p:nvPr/>
        </p:nvSpPr>
        <p:spPr>
          <a:xfrm>
            <a:off x="497004" y="328346"/>
            <a:ext cx="8768294" cy="1323439"/>
          </a:xfrm>
          <a:prstGeom prst="rect">
            <a:avLst/>
          </a:prstGeom>
          <a:noFill/>
        </p:spPr>
        <p:txBody>
          <a:bodyPr wrap="square" rtlCol="0">
            <a:spAutoFit/>
          </a:bodyPr>
          <a:lstStyle/>
          <a:p>
            <a:r>
              <a:rPr lang="en-IN" sz="4000" b="1" dirty="0"/>
              <a:t>Implementation (Model Development)</a:t>
            </a:r>
          </a:p>
          <a:p>
            <a:endParaRPr lang="en-IN" sz="4000" dirty="0"/>
          </a:p>
        </p:txBody>
      </p:sp>
    </p:spTree>
    <p:extLst>
      <p:ext uri="{BB962C8B-B14F-4D97-AF65-F5344CB8AC3E}">
        <p14:creationId xmlns:p14="http://schemas.microsoft.com/office/powerpoint/2010/main" val="3035169894"/>
      </p:ext>
    </p:extLst>
  </p:cSld>
  <p:clrMapOvr>
    <a:masterClrMapping/>
  </p:clrMapOvr>
</p:sld>
</file>

<file path=ppt/theme/theme1.xml><?xml version="1.0" encoding="utf-8"?>
<a:theme xmlns:a="http://schemas.openxmlformats.org/drawingml/2006/main" name="Retrospect">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491</TotalTime>
  <Words>931</Words>
  <Application>Microsoft Office PowerPoint</Application>
  <PresentationFormat>On-screen Show (4:3)</PresentationFormat>
  <Paragraphs>158</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Calibri Light</vt:lpstr>
      <vt:lpstr>Calibri(body)</vt:lpstr>
      <vt:lpstr>Cambria</vt:lpstr>
      <vt:lpstr>Courier New</vt:lpstr>
      <vt:lpstr>Symbol</vt:lpstr>
      <vt:lpstr>Retrospect</vt:lpstr>
      <vt:lpstr>Smart Healthcare Ecosystem</vt:lpstr>
      <vt:lpstr>Certificate</vt:lpstr>
      <vt:lpstr>Index</vt:lpstr>
      <vt:lpstr>About Department</vt:lpstr>
      <vt:lpstr>Project Profile</vt:lpstr>
      <vt:lpstr>Requirement Analysis</vt:lpstr>
      <vt:lpstr>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Mihir</dc:creator>
  <cp:lastModifiedBy>Arpan Chaudhary</cp:lastModifiedBy>
  <cp:revision>22</cp:revision>
  <dcterms:created xsi:type="dcterms:W3CDTF">2017-05-16T07:00:22Z</dcterms:created>
  <dcterms:modified xsi:type="dcterms:W3CDTF">2025-03-27T09:46:17Z</dcterms:modified>
</cp:coreProperties>
</file>