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6" r:id="rId4"/>
    <p:sldId id="277" r:id="rId5"/>
    <p:sldId id="284" r:id="rId6"/>
    <p:sldId id="271" r:id="rId7"/>
    <p:sldId id="285" r:id="rId8"/>
    <p:sldId id="286" r:id="rId9"/>
    <p:sldId id="259" r:id="rId10"/>
    <p:sldId id="272" r:id="rId11"/>
    <p:sldId id="270" r:id="rId12"/>
    <p:sldId id="274" r:id="rId13"/>
    <p:sldId id="273" r:id="rId14"/>
    <p:sldId id="275" r:id="rId15"/>
    <p:sldId id="287" r:id="rId16"/>
    <p:sldId id="288" r:id="rId17"/>
    <p:sldId id="281" r:id="rId18"/>
    <p:sldId id="289" r:id="rId19"/>
    <p:sldId id="290" r:id="rId20"/>
    <p:sldId id="291" r:id="rId21"/>
    <p:sldId id="282" r:id="rId22"/>
    <p:sldId id="292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8k4vfTcigBOvi1GPtpHoS9j9j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3642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8786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03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54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25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303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343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670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189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354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18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129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114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7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69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08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49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2253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13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263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28600" y="1328393"/>
            <a:ext cx="8551069" cy="102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abnormalities in the human vertebral column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4483510" y="4876800"/>
            <a:ext cx="460533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SzPct val="100000"/>
            </a:pP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ID: B249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1 Reg. No: RA2011003010183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592"/>
              </a:spcBef>
              <a:buSzPct val="100000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1 Name: Aditya Singh Solanki</a:t>
            </a:r>
          </a:p>
          <a:p>
            <a:pPr marL="0" lvl="0" indent="0" algn="just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2 Reg. No: RA2011003010205</a:t>
            </a:r>
          </a:p>
          <a:p>
            <a:pPr marL="0" lvl="0" indent="0" algn="just">
              <a:spcBef>
                <a:spcPts val="592"/>
              </a:spcBef>
              <a:buSzPct val="100000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2 Name: Arpan Ghosh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28104"/>
            <a:ext cx="1735931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964531" y="86600"/>
            <a:ext cx="61722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SRM INSTITUTE OF SCIENCE AND TECHNOLOGY </a:t>
            </a:r>
            <a:endParaRPr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SCHOOL OF COMPUTING</a:t>
            </a:r>
            <a:endParaRPr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COMPUTING TECHNOLOGIES</a:t>
            </a:r>
            <a:endParaRPr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18CSP107L / 18CSP108L - MINOR PROJECT / INTERNSHIP</a:t>
            </a:r>
            <a:endParaRPr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523568" y="5132387"/>
            <a:ext cx="347186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592"/>
              </a:spcBef>
              <a:buSzPct val="100000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name:  Dr. Padmapriya G</a:t>
            </a:r>
          </a:p>
          <a:p>
            <a:pPr marL="0" indent="0" algn="just">
              <a:spcBef>
                <a:spcPts val="592"/>
              </a:spcBef>
              <a:buSzPct val="100000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Associate Professor</a:t>
            </a:r>
          </a:p>
          <a:p>
            <a:pPr marL="0" indent="0" algn="just">
              <a:spcBef>
                <a:spcPts val="592"/>
              </a:spcBef>
              <a:buSzPct val="100000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CTECH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C8AA3-B1FD-89D9-4D95-4592DB9E8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175" y="2477729"/>
            <a:ext cx="3008670" cy="23902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</a:t>
            </a:r>
            <a:r>
              <a:rPr lang="en-US" sz="3600" b="1" u="sng" dirty="0"/>
              <a:t>Literature Review (Contd.)</a:t>
            </a:r>
            <a:endParaRPr sz="3600" b="1" u="sng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532506"/>
            <a:ext cx="8229600" cy="492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processing speed is essential to enable efficient and practical real-time diagnosis.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Previous Studies:</a:t>
            </a:r>
          </a:p>
          <a:p>
            <a:pPr marL="34290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 studies have been conducted to improve the accuracy and efficiency of vertebral column abnormality detection.</a:t>
            </a:r>
          </a:p>
          <a:p>
            <a:pPr marL="34290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research has employed a range of techniques, including traditional image processing, machine learning, and deep learning.</a:t>
            </a:r>
          </a:p>
          <a:p>
            <a:pPr marL="34290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and methodologies from previous studies have influenced the development of automated detection systems.</a:t>
            </a:r>
          </a:p>
          <a:p>
            <a:pPr marL="34290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image analysis techniques have been pivotal in improving accuracy and efficiency for vertebral column abnormality detection.</a:t>
            </a:r>
          </a:p>
          <a:p>
            <a:pPr marL="34290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09" y="616519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32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</a:t>
            </a:r>
            <a:r>
              <a:rPr lang="en-US" b="1" u="sng" dirty="0"/>
              <a:t>Existing Methods</a:t>
            </a:r>
            <a:endParaRPr b="1" u="sng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indent="0" algn="l">
              <a:buNone/>
            </a:pPr>
            <a:r>
              <a:rPr lang="en-US" sz="2800" b="1" u="sng" dirty="0">
                <a:latin typeface="Söhne"/>
              </a:rPr>
              <a:t>1. Manual Assessment: -</a:t>
            </a:r>
          </a:p>
          <a:p>
            <a:pPr marL="91440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Merits: Relies on clinical expertise, customization, and historical context.</a:t>
            </a:r>
          </a:p>
          <a:p>
            <a:pPr marL="91440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Demerits: Subjectivity, time-consuming, prone to human error.</a:t>
            </a:r>
          </a:p>
          <a:p>
            <a:pPr marL="571500" lvl="2" indent="0" algn="just">
              <a:lnSpc>
                <a:spcPct val="120000"/>
              </a:lnSpc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b="1" u="sng" dirty="0">
                <a:latin typeface="Söhne"/>
              </a:rPr>
              <a:t>2. Rule-Based Systems: -</a:t>
            </a:r>
          </a:p>
          <a:p>
            <a:pPr marL="91440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Merits: Automation, structured approach, consistency.</a:t>
            </a:r>
          </a:p>
          <a:p>
            <a:pPr marL="91440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Demerits: Limited flexibility, reliance on rule design, limited accuracy.</a:t>
            </a:r>
          </a:p>
          <a:p>
            <a:pPr marL="571500" lvl="2" indent="0" algn="just">
              <a:lnSpc>
                <a:spcPct val="120000"/>
              </a:lnSpc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b="1" u="sng" dirty="0">
                <a:latin typeface="Söhne"/>
              </a:rPr>
              <a:t>3. Machine Learning Approaches</a:t>
            </a:r>
          </a:p>
          <a:p>
            <a:pPr marL="91440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Merits: Automation with precision, data-driven learning, potential for high accuracy.</a:t>
            </a:r>
          </a:p>
          <a:p>
            <a:pPr marL="91440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Demerits: Data dependency, complexity, potential lack of interpretability.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14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 </a:t>
            </a:r>
            <a:r>
              <a:rPr lang="en-US" sz="3600" b="1" u="sng" dirty="0"/>
              <a:t>Existing Methods (Contd.)</a:t>
            </a:r>
            <a:endParaRPr sz="3600" b="1" u="sng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97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14300" indent="0" algn="l">
              <a:buNone/>
            </a:pPr>
            <a:r>
              <a:rPr lang="en-US" sz="2800" b="1" u="sng" dirty="0">
                <a:latin typeface="Söhne"/>
              </a:rPr>
              <a:t>4. Deep Learning Models: -</a:t>
            </a:r>
          </a:p>
          <a:p>
            <a:pPr marL="91440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Merits: Highly accurate, automatic feature extraction, generalization.</a:t>
            </a:r>
          </a:p>
          <a:p>
            <a:pPr marL="91440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Demerits: Data-hungry, high computational resources required, interpretability challenges.</a:t>
            </a:r>
          </a:p>
          <a:p>
            <a:pPr marL="91440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b="1" u="sng" dirty="0">
                <a:latin typeface="Söhne"/>
              </a:rPr>
              <a:t>5. Complexity: -</a:t>
            </a:r>
          </a:p>
          <a:p>
            <a:pPr marL="91440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and rule-based methods are relatively simpler to implement.</a:t>
            </a:r>
          </a:p>
          <a:p>
            <a:pPr marL="91440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deep learning models require complex design, training, and fine-tuning.</a:t>
            </a:r>
          </a:p>
          <a:p>
            <a:pPr marL="571500" lvl="2" indent="0" algn="just">
              <a:lnSpc>
                <a:spcPct val="120000"/>
              </a:lnSpc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b="1" u="sng" dirty="0">
                <a:latin typeface="Söhne"/>
              </a:rPr>
              <a:t>6. Accuracy: -</a:t>
            </a:r>
          </a:p>
          <a:p>
            <a:pPr marL="91440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deep learning models, especially CNNs, can achieve state-of-the-art accuracy.</a:t>
            </a:r>
          </a:p>
          <a:p>
            <a:pPr marL="914400"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and rule-based systems may not reach comparable accuracy levels.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446" y="46863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77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2241754" y="0"/>
            <a:ext cx="5220929" cy="39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  </a:t>
            </a:r>
            <a:r>
              <a:rPr lang="en-US" sz="4000" b="1" u="sng" dirty="0"/>
              <a:t>Architecture Diagram</a:t>
            </a:r>
            <a:endParaRPr sz="4000" b="1" u="sng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532507"/>
            <a:ext cx="8229600" cy="470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270" y="0"/>
            <a:ext cx="1698523" cy="49369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23D7C0-9AD8-8A6F-92BF-32547196C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3693"/>
            <a:ext cx="9128134" cy="59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4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/>
              <a:t>   </a:t>
            </a:r>
            <a:r>
              <a:rPr lang="en-US" sz="4000" b="1" u="sng" dirty="0"/>
              <a:t>Implementation</a:t>
            </a:r>
            <a:endParaRPr sz="4000" b="1" u="sng"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16" y="468630"/>
            <a:ext cx="1924665" cy="799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2F427-ACD2-B193-6377-D4F92E45C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6" y="1462353"/>
            <a:ext cx="8915399" cy="48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8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/>
              <a:t>    </a:t>
            </a:r>
            <a:r>
              <a:rPr lang="en-US" sz="4000" b="1" u="sng" dirty="0"/>
              <a:t>Implementation(Contd.)</a:t>
            </a:r>
            <a:endParaRPr sz="4000" b="1" u="sng"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16" y="101784"/>
            <a:ext cx="1924665" cy="799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4797F-598B-E429-51FB-C3C2F8289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7187"/>
            <a:ext cx="9144000" cy="50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5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4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/>
              <a:t>    </a:t>
            </a:r>
            <a:r>
              <a:rPr lang="en-US" sz="4000" b="1" u="sng" dirty="0"/>
              <a:t>Implementation(Contd.)</a:t>
            </a:r>
            <a:endParaRPr sz="4000" b="1" u="sng"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407"/>
            <a:ext cx="1924665" cy="799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2078A-6560-F335-B97D-A16BA13D3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2546"/>
            <a:ext cx="9144000" cy="54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5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/>
              <a:t>          </a:t>
            </a:r>
            <a:r>
              <a:rPr lang="en-US" sz="3600" b="1" u="sng" dirty="0"/>
              <a:t>Output and Visualization</a:t>
            </a:r>
            <a:endParaRPr sz="3600" b="1" u="sng"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813" y="366721"/>
            <a:ext cx="1924665" cy="799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69590-9B96-DA9B-5B92-B103C96A4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8246"/>
            <a:ext cx="9144000" cy="33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9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/>
              <a:t>          </a:t>
            </a:r>
            <a:r>
              <a:rPr lang="en-US" sz="3000" b="1" u="sng" dirty="0"/>
              <a:t>Output and Visualization (Contd.)</a:t>
            </a:r>
            <a:endParaRPr sz="3000" b="1" u="sng"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813" y="366721"/>
            <a:ext cx="1924665" cy="799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B89A4-789D-4B65-7971-4510BB8B8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75" y="1986116"/>
            <a:ext cx="7960315" cy="4561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536AA-FC17-1B70-1697-D41E0B33A1A4}"/>
              </a:ext>
            </a:extLst>
          </p:cNvPr>
          <p:cNvSpPr txBox="1"/>
          <p:nvPr/>
        </p:nvSpPr>
        <p:spPr>
          <a:xfrm>
            <a:off x="966020" y="1343176"/>
            <a:ext cx="229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Matrix: -</a:t>
            </a:r>
          </a:p>
        </p:txBody>
      </p:sp>
    </p:spTree>
    <p:extLst>
      <p:ext uri="{BB962C8B-B14F-4D97-AF65-F5344CB8AC3E}">
        <p14:creationId xmlns:p14="http://schemas.microsoft.com/office/powerpoint/2010/main" val="38266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/>
              <a:t>          </a:t>
            </a:r>
            <a:r>
              <a:rPr lang="en-US" sz="3000" b="1" u="sng" dirty="0"/>
              <a:t>Output and Visualization (Contd.)</a:t>
            </a:r>
            <a:endParaRPr sz="3000" b="1" u="sng"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813" y="366721"/>
            <a:ext cx="1924665" cy="799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C8463-5845-FAE3-5AEF-C4E7073F9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42" y="1760075"/>
            <a:ext cx="6936658" cy="4345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68804-B3C5-8F3D-6EA5-8C7E83336FE0}"/>
              </a:ext>
            </a:extLst>
          </p:cNvPr>
          <p:cNvSpPr txBox="1"/>
          <p:nvPr/>
        </p:nvSpPr>
        <p:spPr>
          <a:xfrm>
            <a:off x="1378975" y="1359965"/>
            <a:ext cx="229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Graph: -</a:t>
            </a:r>
          </a:p>
        </p:txBody>
      </p:sp>
    </p:spTree>
    <p:extLst>
      <p:ext uri="{BB962C8B-B14F-4D97-AF65-F5344CB8AC3E}">
        <p14:creationId xmlns:p14="http://schemas.microsoft.com/office/powerpoint/2010/main" val="250293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</a:t>
            </a:r>
            <a:r>
              <a:rPr lang="en-US" b="1" u="sng" dirty="0"/>
              <a:t>Introduction</a:t>
            </a:r>
            <a:endParaRPr b="1" u="sng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30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800" b="1" u="sng" dirty="0"/>
              <a:t>What is the Spinal Cord and the Vertebral Column?</a:t>
            </a:r>
            <a:endParaRPr sz="2800" b="1" u="sng" dirty="0"/>
          </a:p>
          <a:p>
            <a:pPr marL="660400" lvl="0" indent="-4572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spinal cord is a long, tube-like structure in your back that carries messages between your brain and the rest of your body, allowing you to move and feel things.</a:t>
            </a:r>
          </a:p>
          <a:p>
            <a:pPr marL="660400" lvl="0" indent="-4572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spinal cord is a vital part of the central nervous system.</a:t>
            </a:r>
          </a:p>
          <a:p>
            <a:pPr marL="660400" lvl="0" indent="-4572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vertebral column, also known as the spine or backbone, is a series of individual bones (vertebrae) stacked on top of each other, forming a flexible and protective structure along your back. </a:t>
            </a:r>
          </a:p>
          <a:p>
            <a:pPr marL="660400" lvl="0" indent="-4572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support for the body, protects the spinal cord, and allows movement of the torso, including bending, twisting, and turning.</a:t>
            </a: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/>
              <a:t>          </a:t>
            </a:r>
            <a:r>
              <a:rPr lang="en-US" sz="3000" b="1" u="sng" dirty="0"/>
              <a:t>Output and Visualization (Contd.)</a:t>
            </a:r>
            <a:endParaRPr sz="3000" b="1" u="sng"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813" y="366721"/>
            <a:ext cx="1924665" cy="799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FA50D-5ED2-CA44-DCD9-B29CBA66F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87" y="2202427"/>
            <a:ext cx="7087214" cy="3541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98D79A-AE37-EDEA-8D17-AB0FE52DC13B}"/>
              </a:ext>
            </a:extLst>
          </p:cNvPr>
          <p:cNvSpPr txBox="1"/>
          <p:nvPr/>
        </p:nvSpPr>
        <p:spPr>
          <a:xfrm>
            <a:off x="1149145" y="1509721"/>
            <a:ext cx="2290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Chart: -</a:t>
            </a:r>
          </a:p>
        </p:txBody>
      </p:sp>
    </p:spTree>
    <p:extLst>
      <p:ext uri="{BB962C8B-B14F-4D97-AF65-F5344CB8AC3E}">
        <p14:creationId xmlns:p14="http://schemas.microsoft.com/office/powerpoint/2010/main" val="3797859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/>
              <a:t>                      </a:t>
            </a:r>
            <a:r>
              <a:rPr lang="en-US" sz="3600" b="1" u="sng" dirty="0"/>
              <a:t>Conclusion and Result</a:t>
            </a:r>
            <a:endParaRPr sz="3600" b="1" u="sng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2284" y="1462353"/>
            <a:ext cx="8229600" cy="478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successfully able to train both our SVM and Logistic Regression models successfully using the training data.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were then successfully able to classify almost all the data points/images correctly as either fracture or normal using the testing image dataset where it performs predictions on completely unseen data.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for our given dataset, both the models performed exceptionally well but SVM (99.86%) performed slightly better than Logistic Regression (99.73%).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Confusion Matrixes, Bar Graph and Pie Charts were plotted for Visualization.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were able to address our final objective of classifying and detecting abnormalities in the human vertebral column using the proposed models with satisfactory results.</a:t>
            </a: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813" y="366721"/>
            <a:ext cx="1924665" cy="799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052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/>
              <a:t>                      </a:t>
            </a:r>
            <a:endParaRPr sz="3600" b="1" u="sng"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0348" y="361763"/>
            <a:ext cx="2792361" cy="1016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831429-FCF4-7081-9DB8-A61DAEE315C7}"/>
              </a:ext>
            </a:extLst>
          </p:cNvPr>
          <p:cNvSpPr txBox="1"/>
          <p:nvPr/>
        </p:nvSpPr>
        <p:spPr>
          <a:xfrm>
            <a:off x="1661651" y="1897626"/>
            <a:ext cx="582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ptos Display" panose="020B0004020202020204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78FA7-ADE1-0DD7-7373-71FECD378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542" y="3116083"/>
            <a:ext cx="3642851" cy="263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6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u="sng" dirty="0"/>
              <a:t>Problem Statement </a:t>
            </a:r>
            <a:endParaRPr sz="3600" b="1" u="sng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378542" y="1681316"/>
            <a:ext cx="8229600" cy="444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SzPts val="3200"/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aim of this project is to develop a system that can accurately detect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abnormalities in the human vertebral column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specifically identifying whether an X-ray image represents a normal or fractured condition. We will use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Machines (SVM)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two well-established machine learning techniques, to analyze a dataset of spine images. By training and evaluating these models, we intend to provide a reliable tool for assisting medical professionals in diagnosing vertebral column conditions, thereby contributing to improved patient care and treatment."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16" y="468630"/>
            <a:ext cx="1924665" cy="799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19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u="sng" dirty="0"/>
              <a:t>Objectives</a:t>
            </a:r>
            <a:endParaRPr sz="3600" b="1" u="sng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78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Image Input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image data into training and testing data.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SVM model to classify spine X-ray images as normal or fractured.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Logistic Regression model to classify spine X-ray images as normal or fractured.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test the model using the testing data.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performance using accuracy, precision.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results.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improve the model.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ethical and data privacy compliance.</a:t>
            </a: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16" y="468630"/>
            <a:ext cx="1924665" cy="799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74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5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</a:t>
            </a:r>
            <a:r>
              <a:rPr lang="en-US" b="1" u="sng" dirty="0"/>
              <a:t>Abstract</a:t>
            </a:r>
            <a:endParaRPr b="1" u="sng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30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0" lvl="0" indent="-4572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detect the presence of abnormalities(fractures) in the vertebral column.</a:t>
            </a:r>
          </a:p>
          <a:p>
            <a:pPr marL="660400" lvl="0" indent="-4572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vertebral column and the spine are vital and critical regions of the human body, damages to these that are left untreated can cause severe complications in the long run.</a:t>
            </a:r>
          </a:p>
          <a:p>
            <a:pPr marL="660400" lvl="0" indent="-4572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our project aims to detect fractures of the vertebral column so that the patient can get timely treatment and prevent severe complications.</a:t>
            </a: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097" y="325166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90A93-369C-B57E-721A-6FB493F2F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968" y="1311785"/>
            <a:ext cx="2458064" cy="21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6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</a:t>
            </a:r>
            <a:r>
              <a:rPr lang="en-US" b="1" u="sng" dirty="0"/>
              <a:t>Abstract (Continued)</a:t>
            </a:r>
            <a:endParaRPr b="1" u="sng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710812"/>
            <a:ext cx="8229600" cy="480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0400" indent="-457200" algn="just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algorithms we are using in our project to train our model are the Support Vector Machine (SVM) and the Logistic Regression (LR) algorithms.</a:t>
            </a:r>
          </a:p>
          <a:p>
            <a:pPr marL="660400" indent="-457200" algn="just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basically is an image dataset that consists of images of the vertebral column from the top view, and the images belong to two classes either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Fracture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0" indent="-457200" algn="just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taken our entire dataset from Kaggle and have split the entire dataset into train (training data)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(testing data) folders which internally contain the fracture and the normal images.</a:t>
            </a:r>
          </a:p>
          <a:p>
            <a:pPr marL="660400" indent="-457200" algn="just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80% of our total dataset for training and the remaining 20% for testing our models.</a:t>
            </a:r>
          </a:p>
          <a:p>
            <a:pPr marL="203200" indent="0" algn="just">
              <a:spcBef>
                <a:spcPts val="640"/>
              </a:spcBef>
              <a:buSzPts val="32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48" y="46863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53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              </a:t>
            </a:r>
            <a:r>
              <a:rPr lang="en-US" sz="4000" b="1" u="sng" dirty="0"/>
              <a:t>More about our Models</a:t>
            </a:r>
            <a:endParaRPr sz="4000" b="1" u="sng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09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IN" b="1" u="sng" dirty="0"/>
              <a:t>SVM</a:t>
            </a:r>
          </a:p>
          <a:p>
            <a:pPr indent="-457200">
              <a:spcBef>
                <a:spcPts val="0"/>
              </a:spcBef>
              <a:buSzPts val="3200"/>
            </a:pPr>
            <a:endParaRPr lang="en-IN" b="1" u="sng" dirty="0"/>
          </a:p>
          <a:p>
            <a:pPr indent="-457200">
              <a:spcBef>
                <a:spcPts val="0"/>
              </a:spcBef>
              <a:buSzPts val="3200"/>
            </a:pPr>
            <a:endParaRPr lang="en-IN" b="1" u="sng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IN" b="1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Support Vector Machine is a machine learning algorithm.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Classification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SVM is often used for binary classification, where it separates data into two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SVM finds the best line or hyperplane that maximizes the margin (distance) between two classes.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These are the data points closest to the decision boundary.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Kernel Trick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SVM can handle complex, non-linear data by using a kernel function to transform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 for High Dimensions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It works well in high-dimensional spaces, like text or image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Regularization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SVM can handle outliers and prevent overfitting with a regularization parameter.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Versatile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SVM is used in diverse applications, from text and image classification to finance and biology.</a:t>
            </a:r>
          </a:p>
          <a:p>
            <a:pPr indent="-457200">
              <a:spcBef>
                <a:spcPts val="0"/>
              </a:spcBef>
              <a:buSzPts val="3200"/>
            </a:pPr>
            <a:endParaRPr lang="en-IN" b="1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spcBef>
                <a:spcPts val="0"/>
              </a:spcBef>
              <a:buSzPts val="3200"/>
            </a:pPr>
            <a:endParaRPr lang="en-IN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IN" b="1" u="sng"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48" y="46863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BD610-6CA4-741F-7469-AD17E1418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812" y="1646110"/>
            <a:ext cx="2536722" cy="17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7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5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              </a:t>
            </a:r>
            <a:r>
              <a:rPr lang="en-US" sz="4000" b="1" u="sng" dirty="0"/>
              <a:t>More about our Models</a:t>
            </a:r>
            <a:endParaRPr sz="4000" b="1" u="sng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223645"/>
            <a:ext cx="8229600" cy="549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IN" b="1" u="sng" dirty="0"/>
              <a:t>Logistic Regression</a:t>
            </a:r>
          </a:p>
          <a:p>
            <a:pPr indent="-457200">
              <a:spcBef>
                <a:spcPts val="0"/>
              </a:spcBef>
              <a:buSzPts val="3200"/>
            </a:pPr>
            <a:endParaRPr lang="en-IN" b="1" u="sng" dirty="0"/>
          </a:p>
          <a:p>
            <a:pPr indent="-457200">
              <a:spcBef>
                <a:spcPts val="0"/>
              </a:spcBef>
              <a:buSzPts val="3200"/>
            </a:pPr>
            <a:endParaRPr lang="en-IN" b="1" u="sng" dirty="0"/>
          </a:p>
          <a:p>
            <a:pPr indent="-457200">
              <a:spcBef>
                <a:spcPts val="0"/>
              </a:spcBef>
              <a:buSzPts val="3200"/>
            </a:pPr>
            <a:endParaRPr lang="en-IN" b="1" u="sng" dirty="0"/>
          </a:p>
          <a:p>
            <a:pPr indent="-457200">
              <a:spcBef>
                <a:spcPts val="0"/>
              </a:spcBef>
              <a:buSzPts val="3200"/>
            </a:pPr>
            <a:endParaRPr lang="en-IN" b="1" u="sng" dirty="0"/>
          </a:p>
          <a:p>
            <a:pPr indent="-457200">
              <a:spcBef>
                <a:spcPts val="0"/>
              </a:spcBef>
              <a:buSzPts val="3200"/>
            </a:pPr>
            <a:endParaRPr lang="en-IN" b="1" u="sng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Algorithm: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is a statistical method used for classification, not regression despite its name.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Classification: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It's commonly used for binary classification problems, where data is categorized into two classes, such as "yes" or "no."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Function: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uses the logistic (sigmoid) function to transform input data into values between 0 and 1, representing probabilities.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Decision Boundary: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creates a linear decision boundary that separates the classes.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Estimation: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the probability that a data point belongs to a particular class.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IN" b="1" u="sng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IN" b="1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IN" b="1" u="sng"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773" y="277659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A4C0A-2383-8081-BEED-4A85C01C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109" y="1986116"/>
            <a:ext cx="2005781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1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</a:t>
            </a:r>
            <a:r>
              <a:rPr lang="en-US" b="1" u="sng" dirty="0"/>
              <a:t>Literature Review</a:t>
            </a:r>
            <a:endParaRPr b="1" u="sng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532506"/>
            <a:ext cx="8229600" cy="505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 Challenge: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vertebral fracture diagnosis relies on manual, time-consuming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Approaches: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(Support Vector Machine): Offers strong separation capabilities; well-suited for binary classification tasks.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Provides probabilistic output, facilitating probability-based diagnosis and classification.</a:t>
            </a:r>
          </a:p>
          <a:p>
            <a:pPr marL="457200" lvl="1" indent="0" algn="l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Vertebral Fracture Detection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Variability: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images exhibit variations in quality and patient populations, posing a challenge for consistent diagnosis.</a:t>
            </a:r>
          </a:p>
          <a:p>
            <a:pPr marL="114300" indent="0">
              <a:buNone/>
            </a:pPr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balanced datasets for training models is crucial to prevent bias and improve classification accuracy.</a:t>
            </a:r>
          </a:p>
          <a:p>
            <a:pPr marL="457200" lvl="1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SzPts val="3200"/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08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1274</TotalTime>
  <Words>1412</Words>
  <Application>Microsoft Office PowerPoint</Application>
  <PresentationFormat>On-screen Show (4:3)</PresentationFormat>
  <Paragraphs>158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 Display</vt:lpstr>
      <vt:lpstr>Arial</vt:lpstr>
      <vt:lpstr>Calibri</vt:lpstr>
      <vt:lpstr>Söhne</vt:lpstr>
      <vt:lpstr>Times New Roman</vt:lpstr>
      <vt:lpstr>Office Theme</vt:lpstr>
      <vt:lpstr>Detection of abnormalities in the human vertebral column.</vt:lpstr>
      <vt:lpstr>      Introduction</vt:lpstr>
      <vt:lpstr>Problem Statement </vt:lpstr>
      <vt:lpstr>Objectives</vt:lpstr>
      <vt:lpstr>      Abstract</vt:lpstr>
      <vt:lpstr>      Abstract (Continued)</vt:lpstr>
      <vt:lpstr>              More about our Models</vt:lpstr>
      <vt:lpstr>              More about our Models</vt:lpstr>
      <vt:lpstr>      Literature Review</vt:lpstr>
      <vt:lpstr>      Literature Review (Contd.)</vt:lpstr>
      <vt:lpstr>      Existing Methods</vt:lpstr>
      <vt:lpstr>       Existing Methods (Contd.)</vt:lpstr>
      <vt:lpstr>        Architecture Diagram</vt:lpstr>
      <vt:lpstr>   Implementation</vt:lpstr>
      <vt:lpstr>    Implementation(Contd.)</vt:lpstr>
      <vt:lpstr>    Implementation(Contd.)</vt:lpstr>
      <vt:lpstr>          Output and Visualization</vt:lpstr>
      <vt:lpstr>          Output and Visualization (Contd.)</vt:lpstr>
      <vt:lpstr>          Output and Visualization (Contd.)</vt:lpstr>
      <vt:lpstr>          Output and Visualization (Contd.)</vt:lpstr>
      <vt:lpstr>                      Conclusion and Result</vt:lpstr>
      <vt:lpstr>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Project&gt;</dc:title>
  <dc:creator>Kevin</dc:creator>
  <cp:lastModifiedBy>Arpan Ghosh</cp:lastModifiedBy>
  <cp:revision>40</cp:revision>
  <dcterms:created xsi:type="dcterms:W3CDTF">2020-05-13T07:00:09Z</dcterms:created>
  <dcterms:modified xsi:type="dcterms:W3CDTF">2023-10-13T22:09:55Z</dcterms:modified>
</cp:coreProperties>
</file>