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notesMasterIdLst>
    <p:notesMasterId r:id="rId32"/>
  </p:notesMasterIdLst>
  <p:sldIdLst>
    <p:sldId id="257" r:id="rId2"/>
    <p:sldId id="258" r:id="rId3"/>
    <p:sldId id="259" r:id="rId4"/>
    <p:sldId id="260" r:id="rId5"/>
    <p:sldId id="261" r:id="rId6"/>
    <p:sldId id="310" r:id="rId7"/>
    <p:sldId id="288" r:id="rId8"/>
    <p:sldId id="264" r:id="rId9"/>
    <p:sldId id="311" r:id="rId10"/>
    <p:sldId id="312" r:id="rId11"/>
    <p:sldId id="266" r:id="rId12"/>
    <p:sldId id="313" r:id="rId13"/>
    <p:sldId id="314" r:id="rId14"/>
    <p:sldId id="315" r:id="rId15"/>
    <p:sldId id="316" r:id="rId16"/>
    <p:sldId id="317" r:id="rId17"/>
    <p:sldId id="275" r:id="rId18"/>
    <p:sldId id="274" r:id="rId19"/>
    <p:sldId id="318" r:id="rId20"/>
    <p:sldId id="319" r:id="rId21"/>
    <p:sldId id="281" r:id="rId22"/>
    <p:sldId id="279" r:id="rId23"/>
    <p:sldId id="280" r:id="rId24"/>
    <p:sldId id="296" r:id="rId25"/>
    <p:sldId id="297" r:id="rId26"/>
    <p:sldId id="298" r:id="rId27"/>
    <p:sldId id="306" r:id="rId28"/>
    <p:sldId id="282" r:id="rId29"/>
    <p:sldId id="292"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8298F-9F11-45A9-A02B-88FDCD3217B4}" type="datetimeFigureOut">
              <a:rPr lang="en-IN" smtClean="0"/>
              <a:t>22-09-2022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F05A-9C29-46CA-92D2-41729FCCC6F4}" type="slidenum">
              <a:rPr lang="en-IN" smtClean="0"/>
              <a:t>‹#›</a:t>
            </a:fld>
            <a:endParaRPr lang="en-IN"/>
          </a:p>
        </p:txBody>
      </p:sp>
    </p:spTree>
    <p:extLst>
      <p:ext uri="{BB962C8B-B14F-4D97-AF65-F5344CB8AC3E}">
        <p14:creationId xmlns:p14="http://schemas.microsoft.com/office/powerpoint/2010/main" val="39463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29</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33118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2844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73434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792354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855495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710443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475964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485188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56973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7088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64219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7FA4F-D67C-450B-84FB-97D70D2A18E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280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7FA4F-D67C-450B-84FB-97D70D2A18E3}"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64315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87FA4F-D67C-450B-84FB-97D70D2A18E3}"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00078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7FA4F-D67C-450B-84FB-97D70D2A18E3}"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07456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404164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387FA4F-D67C-450B-84FB-97D70D2A18E3}" type="datetimeFigureOut">
              <a:rPr lang="en-IN" smtClean="0"/>
              <a:t>22-09-2022</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35250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387FA4F-D67C-450B-84FB-97D70D2A18E3}" type="datetimeFigureOut">
              <a:rPr lang="en-IN" smtClean="0"/>
              <a:t>22-09-2022</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CFE734C-A105-4959-A9DB-18E01E2F6CB2}" type="slidenum">
              <a:rPr lang="en-IN" smtClean="0"/>
              <a:t>‹#›</a:t>
            </a:fld>
            <a:endParaRPr lang="en-IN"/>
          </a:p>
        </p:txBody>
      </p:sp>
    </p:spTree>
    <p:extLst>
      <p:ext uri="{BB962C8B-B14F-4D97-AF65-F5344CB8AC3E}">
        <p14:creationId xmlns:p14="http://schemas.microsoft.com/office/powerpoint/2010/main" val="3027867021"/>
      </p:ext>
    </p:extLst>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B8F0-C9EF-4D33-A17F-94A21AED9FC6}"/>
              </a:ext>
            </a:extLst>
          </p:cNvPr>
          <p:cNvSpPr>
            <a:spLocks noGrp="1"/>
          </p:cNvSpPr>
          <p:nvPr>
            <p:ph type="title"/>
          </p:nvPr>
        </p:nvSpPr>
        <p:spPr>
          <a:xfrm>
            <a:off x="766196" y="207188"/>
            <a:ext cx="9252154" cy="1367611"/>
          </a:xfrm>
        </p:spPr>
        <p:txBody>
          <a:bodyPr>
            <a:noAutofit/>
          </a:bodyPr>
          <a:lstStyle/>
          <a:p>
            <a:pPr>
              <a:lnSpc>
                <a:spcPct val="90000"/>
              </a:lnSpc>
            </a:pPr>
            <a:r>
              <a:rPr lang="en-IN" sz="2800" b="1" dirty="0">
                <a:solidFill>
                  <a:schemeClr val="tx1"/>
                </a:solidFill>
              </a:rPr>
              <a:t>Presentation on </a:t>
            </a:r>
            <a:br>
              <a:rPr lang="en-IN" sz="2800" b="1" dirty="0">
                <a:solidFill>
                  <a:schemeClr val="tx1"/>
                </a:solidFill>
              </a:rPr>
            </a:br>
            <a:br>
              <a:rPr lang="en-IN" sz="2800" b="1" dirty="0">
                <a:solidFill>
                  <a:schemeClr val="tx1"/>
                </a:solidFill>
              </a:rPr>
            </a:br>
            <a:r>
              <a:rPr lang="en-IN" sz="2800" b="1" u="sng" dirty="0">
                <a:solidFill>
                  <a:schemeClr val="tx1"/>
                </a:solidFill>
              </a:rPr>
              <a:t>Flight Price Prediction</a:t>
            </a:r>
          </a:p>
        </p:txBody>
      </p:sp>
      <p:sp>
        <p:nvSpPr>
          <p:cNvPr id="3" name="Content Placeholder 2">
            <a:extLst>
              <a:ext uri="{FF2B5EF4-FFF2-40B4-BE49-F238E27FC236}">
                <a16:creationId xmlns:a16="http://schemas.microsoft.com/office/drawing/2014/main" id="{4E1D02EA-132F-4E8C-8CF3-9AF068A750FA}"/>
              </a:ext>
            </a:extLst>
          </p:cNvPr>
          <p:cNvSpPr>
            <a:spLocks noGrp="1"/>
          </p:cNvSpPr>
          <p:nvPr>
            <p:ph idx="1"/>
          </p:nvPr>
        </p:nvSpPr>
        <p:spPr>
          <a:xfrm>
            <a:off x="6872861" y="1432404"/>
            <a:ext cx="6290975" cy="477519"/>
          </a:xfrm>
        </p:spPr>
        <p:txBody>
          <a:bodyPr>
            <a:normAutofit/>
          </a:bodyPr>
          <a:lstStyle/>
          <a:p>
            <a:pPr marL="0" indent="0">
              <a:buNone/>
            </a:pPr>
            <a:r>
              <a:rPr lang="en-IN" b="1" dirty="0"/>
              <a:t>PRESENTED BY: ARPAN PATTANAYAK</a:t>
            </a:r>
          </a:p>
          <a:p>
            <a:pPr marL="0" indent="0">
              <a:buNone/>
            </a:pPr>
            <a:endParaRPr lang="en-IN" b="1" dirty="0"/>
          </a:p>
          <a:p>
            <a:pPr marL="0" indent="0">
              <a:buNone/>
            </a:pPr>
            <a:endParaRPr lang="en-IN" b="1" dirty="0"/>
          </a:p>
        </p:txBody>
      </p:sp>
      <p:pic>
        <p:nvPicPr>
          <p:cNvPr id="1026" name="Picture 2" descr="Flight Price Prediction End To End Web App | Freelancer">
            <a:extLst>
              <a:ext uri="{FF2B5EF4-FFF2-40B4-BE49-F238E27FC236}">
                <a16:creationId xmlns:a16="http://schemas.microsoft.com/office/drawing/2014/main" id="{5C2D1EF1-F6C3-D87A-34E9-A1B64048B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292" y="2245049"/>
            <a:ext cx="8379057" cy="440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75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302817" y="321733"/>
            <a:ext cx="10991461" cy="584775"/>
          </a:xfrm>
          <a:prstGeom prst="rect">
            <a:avLst/>
          </a:prstGeom>
          <a:noFill/>
        </p:spPr>
        <p:txBody>
          <a:bodyPr wrap="square" rtlCol="0">
            <a:spAutoFit/>
          </a:bodyPr>
          <a:lstStyle/>
          <a:p>
            <a:pPr algn="ctr"/>
            <a:r>
              <a:rPr lang="en-US" sz="3200" dirty="0">
                <a:latin typeface="Georgia" panose="02040502050405020303" pitchFamily="18" charset="0"/>
              </a:rPr>
              <a:t>Visualization :Univariate Analysis for Numerical Variables</a:t>
            </a:r>
            <a:endParaRPr lang="en-IN" sz="3200" dirty="0">
              <a:latin typeface="Georgia" panose="02040502050405020303"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563044"/>
          </a:xfrm>
          <a:prstGeom prst="rect">
            <a:avLst/>
          </a:prstGeom>
          <a:noFill/>
        </p:spPr>
        <p:txBody>
          <a:bodyPr wrap="square">
            <a:spAutoFit/>
          </a:bodyPr>
          <a:lstStyle/>
          <a:p>
            <a:pPr lvl="0" algn="just">
              <a:lnSpc>
                <a:spcPct val="107000"/>
              </a:lnSpc>
            </a:pPr>
            <a:r>
              <a:rPr lang="en-IN" dirty="0">
                <a:latin typeface="Century" panose="02040604050505020304" pitchFamily="18" charset="0"/>
              </a:rPr>
              <a:t>The distribution plot shows how the data has been distributed in each of the columns.</a:t>
            </a: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Total_Stops</a:t>
            </a:r>
            <a:r>
              <a:rPr lang="en-IN" sz="1800" dirty="0">
                <a:effectLst/>
                <a:latin typeface="Calibri" panose="020F0502020204030204" pitchFamily="34" charset="0"/>
                <a:ea typeface="Calibri" panose="020F0502020204030204" pitchFamily="34" charset="0"/>
              </a:rPr>
              <a:t> </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5" name="Picture 4">
            <a:extLst>
              <a:ext uri="{FF2B5EF4-FFF2-40B4-BE49-F238E27FC236}">
                <a16:creationId xmlns:a16="http://schemas.microsoft.com/office/drawing/2014/main" id="{4028C173-539E-DC75-B2EF-A9E5FD34F83C}"/>
              </a:ext>
            </a:extLst>
          </p:cNvPr>
          <p:cNvPicPr>
            <a:picLocks noChangeAspect="1"/>
          </p:cNvPicPr>
          <p:nvPr/>
        </p:nvPicPr>
        <p:blipFill>
          <a:blip r:embed="rId2"/>
          <a:stretch>
            <a:fillRect/>
          </a:stretch>
        </p:blipFill>
        <p:spPr>
          <a:xfrm>
            <a:off x="5551008" y="1319374"/>
            <a:ext cx="6312224" cy="4762745"/>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8"/>
            <a:ext cx="9411642" cy="843422"/>
          </a:xfrm>
        </p:spPr>
        <p:txBody>
          <a:bodyPr>
            <a:normAutofit fontScale="90000"/>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pic>
        <p:nvPicPr>
          <p:cNvPr id="6" name="Content Placeholder 5">
            <a:extLst>
              <a:ext uri="{FF2B5EF4-FFF2-40B4-BE49-F238E27FC236}">
                <a16:creationId xmlns:a16="http://schemas.microsoft.com/office/drawing/2014/main" id="{CE247B22-B299-E825-D2EB-6D50FE1F0861}"/>
              </a:ext>
            </a:extLst>
          </p:cNvPr>
          <p:cNvPicPr>
            <a:picLocks noGrp="1" noChangeAspect="1"/>
          </p:cNvPicPr>
          <p:nvPr>
            <p:ph idx="1"/>
          </p:nvPr>
        </p:nvPicPr>
        <p:blipFill>
          <a:blip r:embed="rId2"/>
          <a:stretch>
            <a:fillRect/>
          </a:stretch>
        </p:blipFill>
        <p:spPr>
          <a:xfrm>
            <a:off x="802639" y="1183025"/>
            <a:ext cx="10025553" cy="3124200"/>
          </a:xfrm>
          <a:prstGeom prst="rect">
            <a:avLst/>
          </a:prstGeom>
        </p:spPr>
      </p:pic>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Highest number of airline preferred by people are Indigo covering 49.48% of the total record. Air Asia, Go First and Vistara and similar in range. </a:t>
            </a:r>
            <a:r>
              <a:rPr lang="en-US" sz="1800" dirty="0" err="1">
                <a:effectLst/>
                <a:latin typeface="Calibri" panose="020F0502020204030204" pitchFamily="34" charset="0"/>
                <a:ea typeface="Calibri" panose="020F0502020204030204" pitchFamily="34" charset="0"/>
              </a:rPr>
              <a:t>FlyBig</a:t>
            </a:r>
            <a:r>
              <a:rPr lang="en-US" sz="1800" dirty="0">
                <a:effectLst/>
                <a:latin typeface="Calibri" panose="020F0502020204030204" pitchFamily="34" charset="0"/>
                <a:ea typeface="Calibri" panose="020F0502020204030204" pitchFamily="34" charset="0"/>
              </a:rPr>
              <a:t> has the lowest numbers.</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4283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8"/>
            <a:ext cx="9411642" cy="843422"/>
          </a:xfrm>
        </p:spPr>
        <p:txBody>
          <a:bodyPr>
            <a:normAutofit fontScale="90000"/>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1477328"/>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rPr>
              <a:t>The departure area or source place highly used or people majorly flying from the city is "New Delhi" covering 31.91% record in the column</a:t>
            </a:r>
          </a:p>
          <a:p>
            <a:pPr marL="285750" lvl="0" indent="-285750">
              <a:buSzPts val="1000"/>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rPr>
              <a:t>We see that "Mumbai" is a close second wherein it covers 21.85% records in the column</a:t>
            </a:r>
          </a:p>
          <a:p>
            <a:pPr marL="285750" lvl="0" indent="-285750">
              <a:buSzPts val="1000"/>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rPr>
              <a:t>Other two famous locations where people chose to fly from are "Bangalore", "Hyderabad" and "Kolkata"</a:t>
            </a:r>
          </a:p>
          <a:p>
            <a:pPr marL="285750" indent="-285750">
              <a:buSzPts val="1000"/>
              <a:buFont typeface="Arial" panose="020B0604020202020204" pitchFamily="34" charset="0"/>
              <a:buChar char="•"/>
              <a:tabLst>
                <a:tab pos="457200" algn="l"/>
              </a:tabLst>
            </a:pPr>
            <a:r>
              <a:rPr lang="en-IN" dirty="0">
                <a:latin typeface="Calibri" panose="020F0502020204030204" pitchFamily="34" charset="0"/>
              </a:rPr>
              <a:t> The least travel from location is "Chennai"</a:t>
            </a:r>
          </a:p>
        </p:txBody>
      </p:sp>
      <p:pic>
        <p:nvPicPr>
          <p:cNvPr id="5" name="Picture 4" descr="Chart, bar chart&#10;&#10;Description automatically generated">
            <a:extLst>
              <a:ext uri="{FF2B5EF4-FFF2-40B4-BE49-F238E27FC236}">
                <a16:creationId xmlns:a16="http://schemas.microsoft.com/office/drawing/2014/main" id="{10B2BD0C-5815-8C23-4F5E-CCA6E1615427}"/>
              </a:ext>
            </a:extLst>
          </p:cNvPr>
          <p:cNvPicPr>
            <a:picLocks noChangeAspect="1"/>
          </p:cNvPicPr>
          <p:nvPr/>
        </p:nvPicPr>
        <p:blipFill>
          <a:blip r:embed="rId2"/>
          <a:stretch>
            <a:fillRect/>
          </a:stretch>
        </p:blipFill>
        <p:spPr>
          <a:xfrm>
            <a:off x="922654" y="1152525"/>
            <a:ext cx="9613265" cy="3354070"/>
          </a:xfrm>
          <a:prstGeom prst="rect">
            <a:avLst/>
          </a:prstGeom>
        </p:spPr>
      </p:pic>
    </p:spTree>
    <p:extLst>
      <p:ext uri="{BB962C8B-B14F-4D97-AF65-F5344CB8AC3E}">
        <p14:creationId xmlns:p14="http://schemas.microsoft.com/office/powerpoint/2010/main" val="300150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525779" y="4549676"/>
            <a:ext cx="10586720" cy="2308324"/>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When we observe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Departure hour vs Airline we can see that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Considering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Arrival time vs Airline we can see that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Looking at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Comparing the </a:t>
            </a:r>
            <a:r>
              <a:rPr lang="en-IN" sz="1800" dirty="0" err="1">
                <a:effectLst/>
                <a:latin typeface="Calibri" panose="020F0502020204030204" pitchFamily="34" charset="0"/>
                <a:ea typeface="Calibri" panose="020F0502020204030204" pitchFamily="34" charset="0"/>
              </a:rPr>
              <a:t>barplots</a:t>
            </a:r>
            <a:r>
              <a:rPr lang="en-IN" sz="1800" dirty="0">
                <a:effectLst/>
                <a:latin typeface="Calibri" panose="020F0502020204030204" pitchFamily="34" charset="0"/>
                <a:ea typeface="Calibri" panose="020F0502020204030204" pitchFamily="34" charset="0"/>
              </a:rPr>
              <a:t> for Flight prices vs Airline we can clearly see that Vistara have very high flight prices while the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lowest fare.</a:t>
            </a:r>
          </a:p>
        </p:txBody>
      </p:sp>
      <p:pic>
        <p:nvPicPr>
          <p:cNvPr id="4" name="Picture 3">
            <a:extLst>
              <a:ext uri="{FF2B5EF4-FFF2-40B4-BE49-F238E27FC236}">
                <a16:creationId xmlns:a16="http://schemas.microsoft.com/office/drawing/2014/main" id="{516F4011-CCFB-7D52-7486-CBFB7482E5F6}"/>
              </a:ext>
            </a:extLst>
          </p:cNvPr>
          <p:cNvPicPr>
            <a:picLocks noChangeAspect="1"/>
          </p:cNvPicPr>
          <p:nvPr/>
        </p:nvPicPr>
        <p:blipFill>
          <a:blip r:embed="rId2"/>
          <a:stretch>
            <a:fillRect/>
          </a:stretch>
        </p:blipFill>
        <p:spPr>
          <a:xfrm>
            <a:off x="539750" y="874429"/>
            <a:ext cx="5016500" cy="3626451"/>
          </a:xfrm>
          <a:prstGeom prst="rect">
            <a:avLst/>
          </a:prstGeom>
        </p:spPr>
      </p:pic>
      <p:pic>
        <p:nvPicPr>
          <p:cNvPr id="6" name="Picture 5">
            <a:extLst>
              <a:ext uri="{FF2B5EF4-FFF2-40B4-BE49-F238E27FC236}">
                <a16:creationId xmlns:a16="http://schemas.microsoft.com/office/drawing/2014/main" id="{037A17BE-3678-0148-BC53-E9CED8934F84}"/>
              </a:ext>
            </a:extLst>
          </p:cNvPr>
          <p:cNvPicPr>
            <a:picLocks noChangeAspect="1"/>
          </p:cNvPicPr>
          <p:nvPr/>
        </p:nvPicPr>
        <p:blipFill>
          <a:blip r:embed="rId3"/>
          <a:stretch>
            <a:fillRect/>
          </a:stretch>
        </p:blipFill>
        <p:spPr>
          <a:xfrm>
            <a:off x="6168390" y="874427"/>
            <a:ext cx="4711700" cy="3626451"/>
          </a:xfrm>
          <a:prstGeom prst="rect">
            <a:avLst/>
          </a:prstGeom>
        </p:spPr>
      </p:pic>
    </p:spTree>
    <p:extLst>
      <p:ext uri="{BB962C8B-B14F-4D97-AF65-F5344CB8AC3E}">
        <p14:creationId xmlns:p14="http://schemas.microsoft.com/office/powerpoint/2010/main" val="157808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7447279" y="996950"/>
            <a:ext cx="4295139" cy="5078313"/>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When we observe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Departure hour vs Airline we can see that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Considering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Arrival time vs Airline we can see that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Looking at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Comparing the </a:t>
            </a:r>
            <a:r>
              <a:rPr lang="en-IN" sz="1800" dirty="0" err="1">
                <a:effectLst/>
                <a:latin typeface="Calibri" panose="020F0502020204030204" pitchFamily="34" charset="0"/>
                <a:ea typeface="Calibri" panose="020F0502020204030204" pitchFamily="34" charset="0"/>
              </a:rPr>
              <a:t>barplots</a:t>
            </a:r>
            <a:r>
              <a:rPr lang="en-IN" sz="1800" dirty="0">
                <a:effectLst/>
                <a:latin typeface="Calibri" panose="020F0502020204030204" pitchFamily="34" charset="0"/>
                <a:ea typeface="Calibri" panose="020F0502020204030204" pitchFamily="34" charset="0"/>
              </a:rPr>
              <a:t> for Flight prices vs Airline we can clearly see that Vistara have very high flight prices while the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lowest fare.</a:t>
            </a:r>
          </a:p>
        </p:txBody>
      </p:sp>
      <p:pic>
        <p:nvPicPr>
          <p:cNvPr id="3" name="Picture 2">
            <a:extLst>
              <a:ext uri="{FF2B5EF4-FFF2-40B4-BE49-F238E27FC236}">
                <a16:creationId xmlns:a16="http://schemas.microsoft.com/office/drawing/2014/main" id="{C11D3C9B-921A-A4C7-7B3F-9B822647C4BC}"/>
              </a:ext>
            </a:extLst>
          </p:cNvPr>
          <p:cNvPicPr>
            <a:picLocks noChangeAspect="1"/>
          </p:cNvPicPr>
          <p:nvPr/>
        </p:nvPicPr>
        <p:blipFill>
          <a:blip r:embed="rId2"/>
          <a:stretch>
            <a:fillRect/>
          </a:stretch>
        </p:blipFill>
        <p:spPr>
          <a:xfrm>
            <a:off x="878840" y="996950"/>
            <a:ext cx="5130800" cy="5170170"/>
          </a:xfrm>
          <a:prstGeom prst="rect">
            <a:avLst/>
          </a:prstGeom>
        </p:spPr>
      </p:pic>
    </p:spTree>
    <p:extLst>
      <p:ext uri="{BB962C8B-B14F-4D97-AF65-F5344CB8AC3E}">
        <p14:creationId xmlns:p14="http://schemas.microsoft.com/office/powerpoint/2010/main" val="332612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869948" y="5102959"/>
            <a:ext cx="10553698" cy="646331"/>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800" dirty="0" err="1">
                <a:effectLst/>
                <a:latin typeface="Calibri" panose="020F0502020204030204" pitchFamily="34" charset="0"/>
                <a:ea typeface="Calibri" panose="020F0502020204030204" pitchFamily="34" charset="0"/>
              </a:rPr>
              <a:t>Spicejet</a:t>
            </a:r>
            <a:r>
              <a:rPr lang="en-IN" sz="1800" dirty="0">
                <a:effectLst/>
                <a:latin typeface="Calibri" panose="020F0502020204030204" pitchFamily="34" charset="0"/>
                <a:ea typeface="Calibri" panose="020F0502020204030204" pitchFamily="34" charset="0"/>
              </a:rPr>
              <a:t> has the maximum non stop flight</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rPr>
              <a:t>Air India has the maximum no of 1 stop flights</a:t>
            </a:r>
          </a:p>
        </p:txBody>
      </p:sp>
      <p:pic>
        <p:nvPicPr>
          <p:cNvPr id="4" name="Picture 3">
            <a:extLst>
              <a:ext uri="{FF2B5EF4-FFF2-40B4-BE49-F238E27FC236}">
                <a16:creationId xmlns:a16="http://schemas.microsoft.com/office/drawing/2014/main" id="{09899388-EDA3-6721-15DC-99497F777A5E}"/>
              </a:ext>
            </a:extLst>
          </p:cNvPr>
          <p:cNvPicPr>
            <a:picLocks noChangeAspect="1"/>
          </p:cNvPicPr>
          <p:nvPr/>
        </p:nvPicPr>
        <p:blipFill>
          <a:blip r:embed="rId2"/>
          <a:stretch>
            <a:fillRect/>
          </a:stretch>
        </p:blipFill>
        <p:spPr>
          <a:xfrm>
            <a:off x="869948" y="1108710"/>
            <a:ext cx="7573011" cy="3113405"/>
          </a:xfrm>
          <a:prstGeom prst="rect">
            <a:avLst/>
          </a:prstGeom>
        </p:spPr>
      </p:pic>
    </p:spTree>
    <p:extLst>
      <p:ext uri="{BB962C8B-B14F-4D97-AF65-F5344CB8AC3E}">
        <p14:creationId xmlns:p14="http://schemas.microsoft.com/office/powerpoint/2010/main" val="212842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445452" y="4969252"/>
            <a:ext cx="10553698" cy="2031325"/>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Airfares in Vistara and Air India are high when compared to other airlines.</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Flight prices when departing from cities like Chennai and Patna have higher price range but the others are around the similar range a bit lesser in pricing but not providing a huge difference as such</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Similarly, prices when arriving in cities </a:t>
            </a:r>
            <a:r>
              <a:rPr lang="en-IN" sz="1800" dirty="0" err="1">
                <a:effectLst/>
                <a:latin typeface="Calibri" panose="020F0502020204030204" pitchFamily="34" charset="0"/>
                <a:ea typeface="Calibri" panose="020F0502020204030204" pitchFamily="34" charset="0"/>
              </a:rPr>
              <a:t>Portblair</a:t>
            </a:r>
            <a:r>
              <a:rPr lang="en-IN" sz="1800" dirty="0">
                <a:effectLst/>
                <a:latin typeface="Calibri" panose="020F0502020204030204" pitchFamily="34" charset="0"/>
                <a:ea typeface="Calibri" panose="020F0502020204030204" pitchFamily="34" charset="0"/>
              </a:rPr>
              <a:t> and </a:t>
            </a:r>
            <a:r>
              <a:rPr lang="en-IN" sz="1800" dirty="0" err="1">
                <a:effectLst/>
                <a:latin typeface="Calibri" panose="020F0502020204030204" pitchFamily="34" charset="0"/>
                <a:ea typeface="Calibri" panose="020F0502020204030204" pitchFamily="34" charset="0"/>
              </a:rPr>
              <a:t>Dheradun</a:t>
            </a:r>
            <a:r>
              <a:rPr lang="en-IN" sz="1800" dirty="0">
                <a:effectLst/>
                <a:latin typeface="Calibri" panose="020F0502020204030204" pitchFamily="34" charset="0"/>
                <a:ea typeface="Calibri" panose="020F0502020204030204" pitchFamily="34" charset="0"/>
              </a:rPr>
              <a:t> have high price range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When we consider the layovers for pricing situation then obviously direct flights are cheaper when compared to flights that have 1 or more stops.</a:t>
            </a:r>
          </a:p>
          <a:p>
            <a:pPr marL="285750" lvl="0" indent="-285750">
              <a:buSzPts val="1000"/>
              <a:buFont typeface="Arial" panose="020B0604020202020204" pitchFamily="34" charset="0"/>
              <a:buChar char="•"/>
              <a:tabLst>
                <a:tab pos="457200" algn="l"/>
              </a:tabLst>
            </a:pPr>
            <a:endParaRPr lang="en-IN" sz="1800"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E3A08636-37F9-D7B3-4AF4-E42710DBEA01}"/>
              </a:ext>
            </a:extLst>
          </p:cNvPr>
          <p:cNvPicPr>
            <a:picLocks noChangeAspect="1"/>
          </p:cNvPicPr>
          <p:nvPr/>
        </p:nvPicPr>
        <p:blipFill>
          <a:blip r:embed="rId2"/>
          <a:stretch>
            <a:fillRect/>
          </a:stretch>
        </p:blipFill>
        <p:spPr>
          <a:xfrm>
            <a:off x="445452" y="835660"/>
            <a:ext cx="5123815" cy="3685540"/>
          </a:xfrm>
          <a:prstGeom prst="rect">
            <a:avLst/>
          </a:prstGeom>
        </p:spPr>
      </p:pic>
      <p:pic>
        <p:nvPicPr>
          <p:cNvPr id="5" name="Picture 4" descr="Chart, bar chart&#10;&#10;Description automatically generated">
            <a:extLst>
              <a:ext uri="{FF2B5EF4-FFF2-40B4-BE49-F238E27FC236}">
                <a16:creationId xmlns:a16="http://schemas.microsoft.com/office/drawing/2014/main" id="{7375FB07-F44D-AE81-C973-B31046E31C3A}"/>
              </a:ext>
            </a:extLst>
          </p:cNvPr>
          <p:cNvPicPr>
            <a:picLocks noChangeAspect="1"/>
          </p:cNvPicPr>
          <p:nvPr/>
        </p:nvPicPr>
        <p:blipFill>
          <a:blip r:embed="rId3"/>
          <a:stretch>
            <a:fillRect/>
          </a:stretch>
        </p:blipFill>
        <p:spPr>
          <a:xfrm>
            <a:off x="6096000" y="873085"/>
            <a:ext cx="5092700" cy="3648115"/>
          </a:xfrm>
          <a:prstGeom prst="rect">
            <a:avLst/>
          </a:prstGeom>
        </p:spPr>
      </p:pic>
    </p:spTree>
    <p:extLst>
      <p:ext uri="{BB962C8B-B14F-4D97-AF65-F5344CB8AC3E}">
        <p14:creationId xmlns:p14="http://schemas.microsoft.com/office/powerpoint/2010/main" val="198662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71120" y="177372"/>
            <a:ext cx="11148084" cy="584775"/>
          </a:xfrm>
          <a:prstGeom prst="rect">
            <a:avLst/>
          </a:prstGeom>
          <a:noFill/>
        </p:spPr>
        <p:txBody>
          <a:bodyPr wrap="square">
            <a:spAutoFit/>
          </a:bodyPr>
          <a:lstStyle/>
          <a:p>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outliers</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Duration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variable so no need to remove outliers in this column. We have removed Outliers from Duration column by using </a:t>
            </a:r>
            <a:r>
              <a:rPr lang="en-US" b="0" i="0" dirty="0" err="1">
                <a:effectLst/>
                <a:latin typeface="Century" panose="02040604050505020304" pitchFamily="18" charset="0"/>
              </a:rPr>
              <a:t>Zscore</a:t>
            </a:r>
            <a:r>
              <a:rPr lang="en-US" b="0" i="0" dirty="0">
                <a:effectLst/>
                <a:latin typeface="Century" panose="02040604050505020304" pitchFamily="18" charset="0"/>
              </a:rPr>
              <a:t> method.</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E785EE96-6E6D-F98C-919F-89EF6447A984}"/>
              </a:ext>
            </a:extLst>
          </p:cNvPr>
          <p:cNvPicPr>
            <a:picLocks noChangeAspect="1"/>
          </p:cNvPicPr>
          <p:nvPr/>
        </p:nvPicPr>
        <p:blipFill>
          <a:blip r:embed="rId2"/>
          <a:stretch>
            <a:fillRect/>
          </a:stretch>
        </p:blipFill>
        <p:spPr>
          <a:xfrm>
            <a:off x="126693" y="1145218"/>
            <a:ext cx="5593387" cy="4828862"/>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1067420" y="-21372"/>
            <a:ext cx="10935479" cy="584775"/>
          </a:xfrm>
          <a:prstGeom prst="rect">
            <a:avLst/>
          </a:prstGeom>
          <a:noFill/>
        </p:spPr>
        <p:txBody>
          <a:bodyPr wrap="square">
            <a:spAutoFit/>
          </a:bodyPr>
          <a:lstStyle/>
          <a:p>
            <a:pPr algn="ctr"/>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Correlation </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4" name="Picture 3">
            <a:extLst>
              <a:ext uri="{FF2B5EF4-FFF2-40B4-BE49-F238E27FC236}">
                <a16:creationId xmlns:a16="http://schemas.microsoft.com/office/drawing/2014/main" id="{65BED07B-60CB-3759-328F-95660A256E1F}"/>
              </a:ext>
            </a:extLst>
          </p:cNvPr>
          <p:cNvPicPr>
            <a:picLocks noChangeAspect="1"/>
          </p:cNvPicPr>
          <p:nvPr/>
        </p:nvPicPr>
        <p:blipFill>
          <a:blip r:embed="rId2"/>
          <a:stretch>
            <a:fillRect/>
          </a:stretch>
        </p:blipFill>
        <p:spPr>
          <a:xfrm>
            <a:off x="305957" y="800654"/>
            <a:ext cx="5444192" cy="3883106"/>
          </a:xfrm>
          <a:prstGeom prst="rect">
            <a:avLst/>
          </a:prstGeom>
        </p:spPr>
      </p:pic>
      <p:pic>
        <p:nvPicPr>
          <p:cNvPr id="5" name="Picture 4">
            <a:extLst>
              <a:ext uri="{FF2B5EF4-FFF2-40B4-BE49-F238E27FC236}">
                <a16:creationId xmlns:a16="http://schemas.microsoft.com/office/drawing/2014/main" id="{0B675E7F-EEF1-3AFA-1625-6FCBDF6B0CCB}"/>
              </a:ext>
            </a:extLst>
          </p:cNvPr>
          <p:cNvPicPr>
            <a:picLocks noChangeAspect="1"/>
          </p:cNvPicPr>
          <p:nvPr/>
        </p:nvPicPr>
        <p:blipFill>
          <a:blip r:embed="rId3"/>
          <a:stretch>
            <a:fillRect/>
          </a:stretch>
        </p:blipFill>
        <p:spPr>
          <a:xfrm>
            <a:off x="6096000" y="1355725"/>
            <a:ext cx="5937250" cy="1809750"/>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Data Analysis Steps done</a:t>
            </a:r>
            <a:endParaRPr lang="en-IN"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9FFE-39C3-4D1B-A936-000EFDE3F473}"/>
              </a:ext>
            </a:extLst>
          </p:cNvPr>
          <p:cNvSpPr>
            <a:spLocks noGrp="1"/>
          </p:cNvSpPr>
          <p:nvPr>
            <p:ph type="title"/>
          </p:nvPr>
        </p:nvSpPr>
        <p:spPr>
          <a:xfrm>
            <a:off x="577049" y="452718"/>
            <a:ext cx="9473785" cy="683624"/>
          </a:xfrm>
        </p:spPr>
        <p:txBody>
          <a:bodyPr>
            <a:normAutofit/>
          </a:bodyPr>
          <a:lstStyle/>
          <a:p>
            <a:r>
              <a:rPr lang="en-IN" b="1" dirty="0">
                <a:solidFill>
                  <a:schemeClr val="accent6">
                    <a:lumMod val="60000"/>
                    <a:lumOff val="40000"/>
                  </a:schemeClr>
                </a:solidFill>
                <a:latin typeface="Book Antiqua" panose="02040602050305030304" pitchFamily="18" charset="0"/>
              </a:rPr>
              <a:t>Index</a:t>
            </a:r>
          </a:p>
        </p:txBody>
      </p:sp>
      <p:sp>
        <p:nvSpPr>
          <p:cNvPr id="3" name="Content Placeholder 2">
            <a:extLst>
              <a:ext uri="{FF2B5EF4-FFF2-40B4-BE49-F238E27FC236}">
                <a16:creationId xmlns:a16="http://schemas.microsoft.com/office/drawing/2014/main" id="{45DBA4A4-E95D-486E-8DE9-2E536F27EC6F}"/>
              </a:ext>
            </a:extLst>
          </p:cNvPr>
          <p:cNvSpPr>
            <a:spLocks noGrp="1"/>
          </p:cNvSpPr>
          <p:nvPr>
            <p:ph idx="1"/>
          </p:nvPr>
        </p:nvSpPr>
        <p:spPr>
          <a:xfrm>
            <a:off x="323049" y="2065539"/>
            <a:ext cx="9473785" cy="4792461"/>
          </a:xfrm>
        </p:spPr>
        <p:txBody>
          <a:bodyPr>
            <a:normAutofit fontScale="92500" lnSpcReduction="1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Introduction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p:txBody>
      </p:sp>
    </p:spTree>
    <p:extLst>
      <p:ext uri="{BB962C8B-B14F-4D97-AF65-F5344CB8AC3E}">
        <p14:creationId xmlns:p14="http://schemas.microsoft.com/office/powerpoint/2010/main" val="38627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arn(inVertic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Model Building:</a:t>
            </a:r>
            <a:endParaRPr lang="en-IN"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580806"/>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a:latin typeface="Century" panose="02040604050505020304" pitchFamily="18" charset="0"/>
                <a:ea typeface="Calibri" panose="020F0502020204030204" pitchFamily="34" charset="0"/>
                <a:cs typeface="Times New Roman" panose="02020603050405020304" pitchFamily="18" charset="0"/>
              </a:rPr>
              <a:t>KNN Regressor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6" y="5663157"/>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5854-28F0-4CBE-8B9C-A747F6CDEA60}"/>
              </a:ext>
            </a:extLst>
          </p:cNvPr>
          <p:cNvSpPr>
            <a:spLocks noGrp="1"/>
          </p:cNvSpPr>
          <p:nvPr>
            <p:ph type="title"/>
          </p:nvPr>
        </p:nvSpPr>
        <p:spPr>
          <a:xfrm>
            <a:off x="646111" y="452718"/>
            <a:ext cx="8391357" cy="728012"/>
          </a:xfrm>
        </p:spPr>
        <p:txBody>
          <a:bodyPr>
            <a:normAutofit/>
          </a:bodyPr>
          <a:lstStyle/>
          <a:p>
            <a:r>
              <a:rPr lang="en-IN" dirty="0">
                <a:solidFill>
                  <a:schemeClr val="accent6">
                    <a:lumMod val="60000"/>
                    <a:lumOff val="40000"/>
                  </a:schemeClr>
                </a:solidFill>
                <a:latin typeface="Book Antiqua" panose="02040602050305030304" pitchFamily="18" charset="0"/>
              </a:rPr>
              <a:t>Best Random State</a:t>
            </a:r>
          </a:p>
        </p:txBody>
      </p:sp>
      <p:pic>
        <p:nvPicPr>
          <p:cNvPr id="3" name="Picture 2" descr="Graphical user interface, text, application, email&#10;&#10;Description automatically generated">
            <a:extLst>
              <a:ext uri="{FF2B5EF4-FFF2-40B4-BE49-F238E27FC236}">
                <a16:creationId xmlns:a16="http://schemas.microsoft.com/office/drawing/2014/main" id="{4BAEF4C1-1639-FC4C-D7D9-AF40E8F231B7}"/>
              </a:ext>
            </a:extLst>
          </p:cNvPr>
          <p:cNvPicPr>
            <a:picLocks noChangeAspect="1"/>
          </p:cNvPicPr>
          <p:nvPr/>
        </p:nvPicPr>
        <p:blipFill>
          <a:blip r:embed="rId2"/>
          <a:stretch>
            <a:fillRect/>
          </a:stretch>
        </p:blipFill>
        <p:spPr>
          <a:xfrm>
            <a:off x="547690" y="1427480"/>
            <a:ext cx="10983682" cy="4363720"/>
          </a:xfrm>
          <a:prstGeom prst="rect">
            <a:avLst/>
          </a:prstGeom>
        </p:spPr>
      </p:pic>
    </p:spTree>
    <p:extLst>
      <p:ext uri="{BB962C8B-B14F-4D97-AF65-F5344CB8AC3E}">
        <p14:creationId xmlns:p14="http://schemas.microsoft.com/office/powerpoint/2010/main" val="2355073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92A365-8442-BFC0-C0FE-80E56F6CA533}"/>
              </a:ext>
            </a:extLst>
          </p:cNvPr>
          <p:cNvPicPr>
            <a:picLocks noChangeAspect="1"/>
          </p:cNvPicPr>
          <p:nvPr/>
        </p:nvPicPr>
        <p:blipFill>
          <a:blip r:embed="rId2"/>
          <a:stretch>
            <a:fillRect/>
          </a:stretch>
        </p:blipFill>
        <p:spPr>
          <a:xfrm>
            <a:off x="455295" y="529590"/>
            <a:ext cx="5124450" cy="5798820"/>
          </a:xfrm>
          <a:prstGeom prst="rect">
            <a:avLst/>
          </a:prstGeom>
        </p:spPr>
      </p:pic>
      <p:pic>
        <p:nvPicPr>
          <p:cNvPr id="3" name="Picture 2" descr="Graphical user interface, text, application, email&#10;&#10;Description automatically generated">
            <a:extLst>
              <a:ext uri="{FF2B5EF4-FFF2-40B4-BE49-F238E27FC236}">
                <a16:creationId xmlns:a16="http://schemas.microsoft.com/office/drawing/2014/main" id="{6FFFCDD3-5E87-1538-BFDD-4AC8875EF496}"/>
              </a:ext>
            </a:extLst>
          </p:cNvPr>
          <p:cNvPicPr>
            <a:picLocks noChangeAspect="1"/>
          </p:cNvPicPr>
          <p:nvPr/>
        </p:nvPicPr>
        <p:blipFill>
          <a:blip r:embed="rId3"/>
          <a:stretch>
            <a:fillRect/>
          </a:stretch>
        </p:blipFill>
        <p:spPr>
          <a:xfrm>
            <a:off x="5810252" y="529590"/>
            <a:ext cx="5274308" cy="5798820"/>
          </a:xfrm>
          <a:prstGeom prst="rect">
            <a:avLst/>
          </a:prstGeom>
        </p:spPr>
      </p:pic>
    </p:spTree>
    <p:extLst>
      <p:ext uri="{BB962C8B-B14F-4D97-AF65-F5344CB8AC3E}">
        <p14:creationId xmlns:p14="http://schemas.microsoft.com/office/powerpoint/2010/main" val="238439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7F5D1E-83E7-90A9-4562-87C21E5941F2}"/>
              </a:ext>
            </a:extLst>
          </p:cNvPr>
          <p:cNvPicPr>
            <a:picLocks noChangeAspect="1"/>
          </p:cNvPicPr>
          <p:nvPr/>
        </p:nvPicPr>
        <p:blipFill>
          <a:blip r:embed="rId2"/>
          <a:stretch>
            <a:fillRect/>
          </a:stretch>
        </p:blipFill>
        <p:spPr>
          <a:xfrm>
            <a:off x="736600" y="659764"/>
            <a:ext cx="5359400" cy="5050155"/>
          </a:xfrm>
          <a:prstGeom prst="rect">
            <a:avLst/>
          </a:prstGeom>
        </p:spPr>
      </p:pic>
      <p:pic>
        <p:nvPicPr>
          <p:cNvPr id="4" name="Picture 3">
            <a:extLst>
              <a:ext uri="{FF2B5EF4-FFF2-40B4-BE49-F238E27FC236}">
                <a16:creationId xmlns:a16="http://schemas.microsoft.com/office/drawing/2014/main" id="{4487F1FE-87C2-7F37-09EA-DF2C811F898C}"/>
              </a:ext>
            </a:extLst>
          </p:cNvPr>
          <p:cNvPicPr>
            <a:picLocks noChangeAspect="1"/>
          </p:cNvPicPr>
          <p:nvPr/>
        </p:nvPicPr>
        <p:blipFill>
          <a:blip r:embed="rId3"/>
          <a:stretch>
            <a:fillRect/>
          </a:stretch>
        </p:blipFill>
        <p:spPr>
          <a:xfrm>
            <a:off x="6096000" y="659763"/>
            <a:ext cx="5397500" cy="5050155"/>
          </a:xfrm>
          <a:prstGeom prst="rect">
            <a:avLst/>
          </a:prstGeom>
        </p:spPr>
      </p:pic>
    </p:spTree>
    <p:extLst>
      <p:ext uri="{BB962C8B-B14F-4D97-AF65-F5344CB8AC3E}">
        <p14:creationId xmlns:p14="http://schemas.microsoft.com/office/powerpoint/2010/main" val="202067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 email&#10;&#10;Description automatically generated">
            <a:extLst>
              <a:ext uri="{FF2B5EF4-FFF2-40B4-BE49-F238E27FC236}">
                <a16:creationId xmlns:a16="http://schemas.microsoft.com/office/drawing/2014/main" id="{521F14B7-5D0E-8697-CC80-11A4D3B39569}"/>
              </a:ext>
            </a:extLst>
          </p:cNvPr>
          <p:cNvPicPr>
            <a:picLocks noChangeAspect="1"/>
          </p:cNvPicPr>
          <p:nvPr/>
        </p:nvPicPr>
        <p:blipFill>
          <a:blip r:embed="rId2"/>
          <a:stretch>
            <a:fillRect/>
          </a:stretch>
        </p:blipFill>
        <p:spPr>
          <a:xfrm>
            <a:off x="544195" y="790574"/>
            <a:ext cx="4993005" cy="5335905"/>
          </a:xfrm>
          <a:prstGeom prst="rect">
            <a:avLst/>
          </a:prstGeom>
        </p:spPr>
      </p:pic>
      <p:pic>
        <p:nvPicPr>
          <p:cNvPr id="3" name="Picture 2" descr="Graphical user interface, text, application, email&#10;&#10;Description automatically generated">
            <a:extLst>
              <a:ext uri="{FF2B5EF4-FFF2-40B4-BE49-F238E27FC236}">
                <a16:creationId xmlns:a16="http://schemas.microsoft.com/office/drawing/2014/main" id="{87B86A02-ED80-A7DF-F624-BEE1FCE9192B}"/>
              </a:ext>
            </a:extLst>
          </p:cNvPr>
          <p:cNvPicPr>
            <a:picLocks noChangeAspect="1"/>
          </p:cNvPicPr>
          <p:nvPr/>
        </p:nvPicPr>
        <p:blipFill>
          <a:blip r:embed="rId3"/>
          <a:stretch>
            <a:fillRect/>
          </a:stretch>
        </p:blipFill>
        <p:spPr>
          <a:xfrm>
            <a:off x="5710555" y="790574"/>
            <a:ext cx="5211445" cy="5335904"/>
          </a:xfrm>
          <a:prstGeom prst="rect">
            <a:avLst/>
          </a:prstGeom>
        </p:spPr>
      </p:pic>
    </p:spTree>
    <p:extLst>
      <p:ext uri="{BB962C8B-B14F-4D97-AF65-F5344CB8AC3E}">
        <p14:creationId xmlns:p14="http://schemas.microsoft.com/office/powerpoint/2010/main" val="39720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10;&#10;Description automatically generated">
            <a:extLst>
              <a:ext uri="{FF2B5EF4-FFF2-40B4-BE49-F238E27FC236}">
                <a16:creationId xmlns:a16="http://schemas.microsoft.com/office/drawing/2014/main" id="{C4A9EF5C-23FF-361E-EB95-043153818AB5}"/>
              </a:ext>
            </a:extLst>
          </p:cNvPr>
          <p:cNvPicPr>
            <a:picLocks noChangeAspect="1"/>
          </p:cNvPicPr>
          <p:nvPr/>
        </p:nvPicPr>
        <p:blipFill>
          <a:blip r:embed="rId2"/>
          <a:stretch>
            <a:fillRect/>
          </a:stretch>
        </p:blipFill>
        <p:spPr>
          <a:xfrm>
            <a:off x="1558924" y="509269"/>
            <a:ext cx="7595235" cy="6052585"/>
          </a:xfrm>
          <a:prstGeom prst="rect">
            <a:avLst/>
          </a:prstGeom>
        </p:spPr>
      </p:pic>
    </p:spTree>
    <p:extLst>
      <p:ext uri="{BB962C8B-B14F-4D97-AF65-F5344CB8AC3E}">
        <p14:creationId xmlns:p14="http://schemas.microsoft.com/office/powerpoint/2010/main" val="143081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7F39-AA97-4BFE-A9EA-29EF3E73A85C}"/>
              </a:ext>
            </a:extLst>
          </p:cNvPr>
          <p:cNvSpPr txBox="1"/>
          <p:nvPr/>
        </p:nvSpPr>
        <p:spPr>
          <a:xfrm>
            <a:off x="719847" y="447472"/>
            <a:ext cx="10875523" cy="584775"/>
          </a:xfrm>
          <a:prstGeom prst="rect">
            <a:avLst/>
          </a:prstGeom>
          <a:noFill/>
        </p:spPr>
        <p:txBody>
          <a:bodyPr wrap="square" rtlCol="0">
            <a:spAutoFit/>
          </a:bodyPr>
          <a:lstStyle/>
          <a:p>
            <a:pPr algn="ctr"/>
            <a:r>
              <a:rPr lang="en-US" sz="3200" dirty="0">
                <a:latin typeface="Georgia" panose="02040502050405020303" pitchFamily="18" charset="0"/>
              </a:rPr>
              <a:t>Hyper Parameter Tuning</a:t>
            </a:r>
            <a:endParaRPr lang="en-IN" sz="3200" dirty="0">
              <a:latin typeface="Georgia" panose="02040502050405020303" pitchFamily="18" charset="0"/>
            </a:endParaRPr>
          </a:p>
        </p:txBody>
      </p:sp>
      <p:sp>
        <p:nvSpPr>
          <p:cNvPr id="7" name="TextBox 6">
            <a:extLst>
              <a:ext uri="{FF2B5EF4-FFF2-40B4-BE49-F238E27FC236}">
                <a16:creationId xmlns:a16="http://schemas.microsoft.com/office/drawing/2014/main" id="{7057FD8E-C2DD-4232-82C0-C9A9D06D5064}"/>
              </a:ext>
            </a:extLst>
          </p:cNvPr>
          <p:cNvSpPr txBox="1"/>
          <p:nvPr/>
        </p:nvSpPr>
        <p:spPr>
          <a:xfrm>
            <a:off x="850847" y="4857026"/>
            <a:ext cx="9644433" cy="664413"/>
          </a:xfrm>
          <a:prstGeom prst="rect">
            <a:avLst/>
          </a:prstGeom>
          <a:noFill/>
        </p:spPr>
        <p:txBody>
          <a:bodyPr wrap="square" rtlCol="0">
            <a:spAutoFit/>
          </a:bodyPr>
          <a:lstStyle/>
          <a:p>
            <a:pPr>
              <a:lnSpc>
                <a:spcPct val="107000"/>
              </a:lnSpc>
              <a:spcAft>
                <a:spcPts val="800"/>
              </a:spcAft>
            </a:pPr>
            <a:r>
              <a:rPr lang="en-IN" sz="1800" dirty="0">
                <a:effectLst/>
                <a:latin typeface="Georgia" panose="02040502050405020303" pitchFamily="18" charset="0"/>
                <a:ea typeface="Calibri" panose="020F0502020204030204" pitchFamily="34" charset="0"/>
                <a:cs typeface="Calibri" panose="020F0502020204030204" pitchFamily="34" charset="0"/>
              </a:rPr>
              <a:t>I have used </a:t>
            </a:r>
            <a:r>
              <a:rPr lang="en-IN" sz="1800" dirty="0" err="1">
                <a:effectLst/>
                <a:latin typeface="Georgia" panose="02040502050405020303" pitchFamily="18" charset="0"/>
                <a:ea typeface="Calibri" panose="020F0502020204030204" pitchFamily="34" charset="0"/>
                <a:cs typeface="Calibri" panose="020F0502020204030204" pitchFamily="34" charset="0"/>
              </a:rPr>
              <a:t>GridSearchCV</a:t>
            </a:r>
            <a:r>
              <a:rPr lang="en-IN" sz="1800" dirty="0">
                <a:effectLst/>
                <a:latin typeface="Georgia" panose="02040502050405020303" pitchFamily="18" charset="0"/>
                <a:ea typeface="Calibri" panose="020F0502020204030204" pitchFamily="34" charset="0"/>
                <a:cs typeface="Calibri" panose="020F0502020204030204" pitchFamily="34" charset="0"/>
              </a:rPr>
              <a:t> to get the best parameters of XGB Regressor. And used all the obtained parameters to get the accuracy of final model.</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614D6AA-2F61-D888-3FE0-6DA6AB600C2C}"/>
              </a:ext>
            </a:extLst>
          </p:cNvPr>
          <p:cNvPicPr>
            <a:picLocks noChangeAspect="1"/>
          </p:cNvPicPr>
          <p:nvPr/>
        </p:nvPicPr>
        <p:blipFill>
          <a:blip r:embed="rId2"/>
          <a:stretch>
            <a:fillRect/>
          </a:stretch>
        </p:blipFill>
        <p:spPr>
          <a:xfrm>
            <a:off x="158750" y="1057647"/>
            <a:ext cx="5937250" cy="3219713"/>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CE5974D-DAB7-CE32-6772-89B7DA1D9490}"/>
              </a:ext>
            </a:extLst>
          </p:cNvPr>
          <p:cNvPicPr>
            <a:picLocks noChangeAspect="1"/>
          </p:cNvPicPr>
          <p:nvPr/>
        </p:nvPicPr>
        <p:blipFill>
          <a:blip r:embed="rId3"/>
          <a:stretch>
            <a:fillRect/>
          </a:stretch>
        </p:blipFill>
        <p:spPr>
          <a:xfrm>
            <a:off x="6254750" y="1057647"/>
            <a:ext cx="5340620" cy="3219712"/>
          </a:xfrm>
          <a:prstGeom prst="rect">
            <a:avLst/>
          </a:prstGeom>
        </p:spPr>
      </p:pic>
    </p:spTree>
    <p:extLst>
      <p:ext uri="{BB962C8B-B14F-4D97-AF65-F5344CB8AC3E}">
        <p14:creationId xmlns:p14="http://schemas.microsoft.com/office/powerpoint/2010/main" val="26931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21105D-ED43-4F9E-BF0E-F9CA97038F7D}"/>
              </a:ext>
            </a:extLst>
          </p:cNvPr>
          <p:cNvSpPr>
            <a:spLocks noGrp="1"/>
          </p:cNvSpPr>
          <p:nvPr>
            <p:ph type="title"/>
          </p:nvPr>
        </p:nvSpPr>
        <p:spPr>
          <a:xfrm>
            <a:off x="639193" y="452718"/>
            <a:ext cx="9411642" cy="1198529"/>
          </a:xfrm>
        </p:spPr>
        <p:txBody>
          <a:bodyPr>
            <a:normAutofit fontScale="90000"/>
          </a:bodyPr>
          <a:lstStyle/>
          <a:p>
            <a:r>
              <a:rPr lang="en-IN" sz="4000" dirty="0">
                <a:solidFill>
                  <a:schemeClr val="accent6">
                    <a:lumMod val="60000"/>
                    <a:lumOff val="40000"/>
                  </a:schemeClr>
                </a:solidFill>
                <a:latin typeface="Book Antiqua" panose="02040602050305030304" pitchFamily="18" charset="0"/>
              </a:rPr>
              <a:t>Saving the model and predictions using saved model</a:t>
            </a:r>
          </a:p>
        </p:txBody>
      </p:sp>
      <p:sp>
        <p:nvSpPr>
          <p:cNvPr id="6" name="Content Placeholder 5">
            <a:extLst>
              <a:ext uri="{FF2B5EF4-FFF2-40B4-BE49-F238E27FC236}">
                <a16:creationId xmlns:a16="http://schemas.microsoft.com/office/drawing/2014/main" id="{FEE59A3E-DCBF-495D-9A43-E2876752DB4E}"/>
              </a:ext>
            </a:extLst>
          </p:cNvPr>
          <p:cNvSpPr>
            <a:spLocks noGrp="1"/>
          </p:cNvSpPr>
          <p:nvPr>
            <p:ph idx="1"/>
          </p:nvPr>
        </p:nvSpPr>
        <p:spPr>
          <a:xfrm>
            <a:off x="465492" y="5582569"/>
            <a:ext cx="9411642" cy="1087120"/>
          </a:xfrm>
        </p:spPr>
        <p:txBody>
          <a:bodyPr>
            <a:normAutofit lnSpcReduction="10000"/>
          </a:bodyPr>
          <a:lstStyle/>
          <a:p>
            <a:pPr>
              <a:spcBef>
                <a:spcPts val="300"/>
              </a:spcBef>
              <a:spcAft>
                <a:spcPts val="300"/>
              </a:spcAft>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20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20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marL="0" indent="0">
              <a:buNone/>
            </a:pPr>
            <a:endParaRPr lang="en-IN" dirty="0"/>
          </a:p>
        </p:txBody>
      </p:sp>
      <p:pic>
        <p:nvPicPr>
          <p:cNvPr id="2" name="Picture 1" descr="Text, table&#10;&#10;Description automatically generated">
            <a:extLst>
              <a:ext uri="{FF2B5EF4-FFF2-40B4-BE49-F238E27FC236}">
                <a16:creationId xmlns:a16="http://schemas.microsoft.com/office/drawing/2014/main" id="{38845A14-9B49-89A0-72EA-E036104AA76E}"/>
              </a:ext>
            </a:extLst>
          </p:cNvPr>
          <p:cNvPicPr>
            <a:picLocks noChangeAspect="1"/>
          </p:cNvPicPr>
          <p:nvPr/>
        </p:nvPicPr>
        <p:blipFill>
          <a:blip r:embed="rId2"/>
          <a:stretch>
            <a:fillRect/>
          </a:stretch>
        </p:blipFill>
        <p:spPr>
          <a:xfrm>
            <a:off x="639193" y="1651247"/>
            <a:ext cx="5019927" cy="3557270"/>
          </a:xfrm>
          <a:prstGeom prst="rect">
            <a:avLst/>
          </a:prstGeom>
        </p:spPr>
      </p:pic>
      <p:pic>
        <p:nvPicPr>
          <p:cNvPr id="8" name="Picture 7">
            <a:extLst>
              <a:ext uri="{FF2B5EF4-FFF2-40B4-BE49-F238E27FC236}">
                <a16:creationId xmlns:a16="http://schemas.microsoft.com/office/drawing/2014/main" id="{0055B3CC-59C9-6D06-B55A-ED6339B7FBDF}"/>
              </a:ext>
            </a:extLst>
          </p:cNvPr>
          <p:cNvPicPr>
            <a:picLocks noChangeAspect="1"/>
          </p:cNvPicPr>
          <p:nvPr/>
        </p:nvPicPr>
        <p:blipFill>
          <a:blip r:embed="rId3"/>
          <a:stretch>
            <a:fillRect/>
          </a:stretch>
        </p:blipFill>
        <p:spPr>
          <a:xfrm>
            <a:off x="6186662" y="1651247"/>
            <a:ext cx="5569236" cy="3410125"/>
          </a:xfrm>
          <a:prstGeom prst="rect">
            <a:avLst/>
          </a:prstGeom>
        </p:spPr>
      </p:pic>
    </p:spTree>
    <p:extLst>
      <p:ext uri="{BB962C8B-B14F-4D97-AF65-F5344CB8AC3E}">
        <p14:creationId xmlns:p14="http://schemas.microsoft.com/office/powerpoint/2010/main" val="1457160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5"/>
          </a:xfrm>
          <a:prstGeom prst="rect">
            <a:avLst/>
          </a:prstGeom>
          <a:noFill/>
        </p:spPr>
        <p:txBody>
          <a:bodyPr wrap="square" rtlCol="0">
            <a:spAutoFit/>
          </a:bodyPr>
          <a:lstStyle/>
          <a:p>
            <a:pPr algn="ctr"/>
            <a:r>
              <a:rPr lang="en-US" sz="3200" dirty="0">
                <a:latin typeface="Georgia" panose="02040502050405020303" pitchFamily="18" charset="0"/>
              </a:rPr>
              <a:t>Conclusion:</a:t>
            </a:r>
            <a:endParaRPr lang="en-IN" sz="3200" dirty="0">
              <a:latin typeface="Georgia" panose="02040502050405020303"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dirty="0">
                <a:latin typeface="Century" panose="02040604050505020304" pitchFamily="18" charset="0"/>
              </a:rPr>
              <a:t>Then we loaded the dataset and have done data cleaning, EDA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dirty="0">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From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dirty="0" err="1">
                <a:latin typeface="Century" panose="02040604050505020304" pitchFamily="18" charset="0"/>
              </a:rPr>
              <a:t>Spicejet</a:t>
            </a:r>
            <a:r>
              <a:rPr lang="en-US" dirty="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dirty="0">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Extra Trees Regressor as the best model among all the models. On this basis we performed the Hyperparameter tuning to find out the best parameter and improving the scores. The R2 score increased after tuning so,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B142-7EE8-4AFD-93FB-15E3F4F432F6}"/>
              </a:ext>
            </a:extLst>
          </p:cNvPr>
          <p:cNvSpPr>
            <a:spLocks noGrp="1"/>
          </p:cNvSpPr>
          <p:nvPr>
            <p:ph type="title"/>
          </p:nvPr>
        </p:nvSpPr>
        <p:spPr>
          <a:xfrm>
            <a:off x="594805" y="452718"/>
            <a:ext cx="9456030" cy="728012"/>
          </a:xfrm>
        </p:spPr>
        <p:txBody>
          <a:bodyPr>
            <a:normAutofit/>
          </a:bodyPr>
          <a:lstStyle/>
          <a:p>
            <a:r>
              <a:rPr lang="en-IN" dirty="0">
                <a:solidFill>
                  <a:schemeClr val="accent6">
                    <a:lumMod val="60000"/>
                    <a:lumOff val="40000"/>
                  </a:schemeClr>
                </a:solidFill>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2755D065-0AB3-4C13-BCAE-FDB60767BBA6}"/>
              </a:ext>
            </a:extLst>
          </p:cNvPr>
          <p:cNvSpPr>
            <a:spLocks noGrp="1"/>
          </p:cNvSpPr>
          <p:nvPr>
            <p:ph idx="1"/>
          </p:nvPr>
        </p:nvSpPr>
        <p:spPr>
          <a:xfrm>
            <a:off x="594805" y="1066800"/>
            <a:ext cx="8901820" cy="5791200"/>
          </a:xfrm>
        </p:spPr>
        <p:txBody>
          <a:bodyPr>
            <a:normAutofit fontScale="70000" lnSpcReduction="20000"/>
          </a:bodyPr>
          <a:lstStyle/>
          <a:p>
            <a:pPr algn="just">
              <a:lnSpc>
                <a:spcPct val="107000"/>
              </a:lnSpc>
              <a:spcAft>
                <a:spcPts val="800"/>
              </a:spcAft>
              <a:buFont typeface="Wingdings" panose="05000000000000000000" pitchFamily="2" charset="2"/>
              <a:buChar char="ü"/>
              <a:tabLst>
                <a:tab pos="822960" algn="l"/>
              </a:tabLst>
            </a:pPr>
            <a:r>
              <a:rPr lang="en-IN" sz="2900"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algn="just">
              <a:lnSpc>
                <a:spcPct val="107000"/>
              </a:lnSpc>
              <a:spcAft>
                <a:spcPts val="800"/>
              </a:spcAft>
              <a:buFont typeface="Wingdings" panose="05000000000000000000" pitchFamily="2" charset="2"/>
              <a:buChar char="ü"/>
              <a:tabLst>
                <a:tab pos="822960" algn="l"/>
              </a:tabLst>
            </a:pPr>
            <a:r>
              <a:rPr lang="en-IN" sz="2900"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sz="2900"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algn="just">
              <a:lnSpc>
                <a:spcPct val="107000"/>
              </a:lnSpc>
              <a:spcAft>
                <a:spcPts val="800"/>
              </a:spcAft>
              <a:buFont typeface="Wingdings" panose="05000000000000000000" pitchFamily="2" charset="2"/>
              <a:buChar char="ü"/>
              <a:tabLst>
                <a:tab pos="822960" algn="l"/>
              </a:tabLst>
            </a:pPr>
            <a:r>
              <a:rPr lang="en-IN" sz="2900"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p>
          <a:p>
            <a:pPr algn="just">
              <a:lnSpc>
                <a:spcPct val="107000"/>
              </a:lnSpc>
              <a:spcAft>
                <a:spcPts val="800"/>
              </a:spcAft>
              <a:buFont typeface="Wingdings" panose="05000000000000000000" pitchFamily="2" charset="2"/>
              <a:buChar char="ü"/>
              <a:tabLst>
                <a:tab pos="822960" algn="l"/>
              </a:tabLs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342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812416-B0A2-C682-59BC-44499A70ED18}"/>
              </a:ext>
            </a:extLst>
          </p:cNvPr>
          <p:cNvPicPr>
            <a:picLocks noGrp="1" noChangeAspect="1"/>
          </p:cNvPicPr>
          <p:nvPr>
            <p:ph idx="1"/>
          </p:nvPr>
        </p:nvPicPr>
        <p:blipFill>
          <a:blip r:embed="rId2"/>
          <a:stretch>
            <a:fillRect/>
          </a:stretch>
        </p:blipFill>
        <p:spPr>
          <a:xfrm>
            <a:off x="1141413" y="2853267"/>
            <a:ext cx="9906000" cy="2751666"/>
          </a:xfrm>
          <a:prstGeom prst="rect">
            <a:avLst/>
          </a:prstGeom>
        </p:spPr>
      </p:pic>
    </p:spTree>
    <p:extLst>
      <p:ext uri="{BB962C8B-B14F-4D97-AF65-F5344CB8AC3E}">
        <p14:creationId xmlns:p14="http://schemas.microsoft.com/office/powerpoint/2010/main" val="406614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A75-F758-484C-848E-2319E884CB9E}"/>
              </a:ext>
            </a:extLst>
          </p:cNvPr>
          <p:cNvSpPr>
            <a:spLocks noGrp="1"/>
          </p:cNvSpPr>
          <p:nvPr>
            <p:ph type="title"/>
          </p:nvPr>
        </p:nvSpPr>
        <p:spPr>
          <a:xfrm>
            <a:off x="550417" y="452718"/>
            <a:ext cx="9500418" cy="825666"/>
          </a:xfrm>
        </p:spPr>
        <p:txBody>
          <a:bodyPr>
            <a:normAutofit/>
          </a:bodyPr>
          <a:lstStyle/>
          <a:p>
            <a:r>
              <a:rPr lang="en-IN" dirty="0">
                <a:solidFill>
                  <a:schemeClr val="accent6">
                    <a:lumMod val="60000"/>
                    <a:lumOff val="40000"/>
                  </a:schemeClr>
                </a:solidFill>
                <a:latin typeface="Book Antiqua" panose="02040602050305030304" pitchFamily="18" charset="0"/>
              </a:rPr>
              <a:t>Problem Statement:</a:t>
            </a:r>
          </a:p>
        </p:txBody>
      </p:sp>
      <p:sp>
        <p:nvSpPr>
          <p:cNvPr id="3" name="Content Placeholder 2">
            <a:extLst>
              <a:ext uri="{FF2B5EF4-FFF2-40B4-BE49-F238E27FC236}">
                <a16:creationId xmlns:a16="http://schemas.microsoft.com/office/drawing/2014/main" id="{65462165-574C-46CB-8E92-C4230B3D39A2}"/>
              </a:ext>
            </a:extLst>
          </p:cNvPr>
          <p:cNvSpPr>
            <a:spLocks noGrp="1"/>
          </p:cNvSpPr>
          <p:nvPr>
            <p:ph idx="1"/>
          </p:nvPr>
        </p:nvSpPr>
        <p:spPr>
          <a:xfrm>
            <a:off x="452762" y="975360"/>
            <a:ext cx="9597092" cy="5273039"/>
          </a:xfrm>
        </p:spPr>
        <p:txBody>
          <a:bodyPr>
            <a:normAutofit fontScale="85000" lnSpcReduction="10000"/>
          </a:bodyPr>
          <a:lstStyle/>
          <a:p>
            <a:pPr algn="just">
              <a:spcBef>
                <a:spcPts val="1200"/>
              </a:spcBef>
            </a:pPr>
            <a:r>
              <a:rPr lang="en-IN" dirty="0">
                <a:effectLst/>
                <a:latin typeface="Century" panose="02040604050505020304" pitchFamily="18"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914400" lvl="1" indent="-457200" algn="just">
              <a:lnSpc>
                <a:spcPct val="107000"/>
              </a:lnSpc>
              <a:spcBef>
                <a:spcPts val="1200"/>
              </a:spcBef>
              <a:spcAft>
                <a:spcPts val="800"/>
              </a:spcAft>
              <a:buFont typeface="+mj-lt"/>
              <a:buAutoNum type="arabicPeriod"/>
            </a:pPr>
            <a:r>
              <a:rPr lang="en-IN" dirty="0">
                <a:effectLst/>
                <a:latin typeface="Century" panose="02040604050505020304" pitchFamily="18" charset="0"/>
                <a:cs typeface="Calibri" panose="020F0502020204030204" pitchFamily="34" charset="0"/>
              </a:rPr>
              <a:t>Time of purchase patterns (making sure last-minute purchases are expensive).</a:t>
            </a:r>
          </a:p>
          <a:p>
            <a:pPr marL="914400" lvl="1" indent="-457200" algn="just">
              <a:lnSpc>
                <a:spcPct val="107000"/>
              </a:lnSpc>
              <a:spcBef>
                <a:spcPts val="1200"/>
              </a:spcBef>
              <a:spcAft>
                <a:spcPts val="800"/>
              </a:spcAft>
              <a:buFont typeface="+mj-lt"/>
              <a:buAutoNum type="arabicPeriod"/>
            </a:pPr>
            <a:r>
              <a:rPr lang="en-IN" dirty="0">
                <a:effectLst/>
                <a:latin typeface="Century" panose="02040604050505020304" pitchFamily="18" charset="0"/>
                <a:cs typeface="Calibri" panose="020F0502020204030204" pitchFamily="34" charset="0"/>
              </a:rPr>
              <a:t>Keeping the flight as full as they want it (raising prices on a flight which is filling up in order to reduce sales and hold back inventory for those expensive last-minute expensive purchases).</a:t>
            </a:r>
          </a:p>
          <a:p>
            <a:pPr algn="just">
              <a:lnSpc>
                <a:spcPct val="107000"/>
              </a:lnSpc>
              <a:spcAft>
                <a:spcPts val="800"/>
              </a:spcAft>
            </a:pPr>
            <a:r>
              <a:rPr lang="en-IN" b="1" dirty="0">
                <a:effectLst/>
                <a:latin typeface="Century" panose="02040604050505020304" pitchFamily="18" charset="0"/>
                <a:cs typeface="Calibri" panose="020F0502020204030204" pitchFamily="34" charset="0"/>
              </a:rPr>
              <a:t>Business goal</a:t>
            </a:r>
            <a:r>
              <a:rPr lang="en-IN" dirty="0">
                <a:effectLst/>
                <a:latin typeface="Century" panose="02040604050505020304" pitchFamily="18" charset="0"/>
                <a:cs typeface="Calibri" panose="020F0502020204030204" pitchFamily="34" charset="0"/>
              </a:rPr>
              <a:t>: The main aim of this project is to predict the price of flight tickets based on various features. The purpose of the paper is to study the factors which influence the fluctuations in the airfare prices and how they are related to the change in the prices.</a:t>
            </a:r>
          </a:p>
          <a:p>
            <a:pPr algn="just">
              <a:lnSpc>
                <a:spcPct val="107000"/>
              </a:lnSpc>
              <a:spcAft>
                <a:spcPts val="800"/>
              </a:spcAft>
            </a:pPr>
            <a:r>
              <a:rPr lang="en-IN" dirty="0">
                <a:effectLst/>
                <a:latin typeface="Century" panose="02040604050505020304" pitchFamily="18" charset="0"/>
                <a:cs typeface="Calibri" panose="020F0502020204030204" pitchFamily="34" charset="0"/>
              </a:rPr>
              <a:t> Then using this information, build a system that can help buyers whether to buy a ticket or not. So, we will deploy a Machine Learning model for flight ticket price prediction and analysis. This model will provide the approximate selling price for the flight tickets based on different features. </a:t>
            </a:r>
            <a:endParaRPr lang="en-US" dirty="0">
              <a:effectLst/>
              <a:latin typeface="Century" panose="02040604050505020304" pitchFamily="18" charset="0"/>
              <a:cs typeface="Calibri" panose="020F0502020204030204" pitchFamily="34" charset="0"/>
            </a:endParaRPr>
          </a:p>
          <a:p>
            <a:pPr marL="0" indent="0">
              <a:buNone/>
            </a:pPr>
            <a:endParaRPr lang="en-IN" sz="2000" dirty="0">
              <a:latin typeface="Century" panose="02040604050505020304" pitchFamily="18" charset="0"/>
            </a:endParaRPr>
          </a:p>
        </p:txBody>
      </p:sp>
    </p:spTree>
    <p:extLst>
      <p:ext uri="{BB962C8B-B14F-4D97-AF65-F5344CB8AC3E}">
        <p14:creationId xmlns:p14="http://schemas.microsoft.com/office/powerpoint/2010/main" val="166219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FB7B-B139-488D-B7B0-CF05F4A9CF11}"/>
              </a:ext>
            </a:extLst>
          </p:cNvPr>
          <p:cNvSpPr>
            <a:spLocks noGrp="1"/>
          </p:cNvSpPr>
          <p:nvPr>
            <p:ph type="title"/>
          </p:nvPr>
        </p:nvSpPr>
        <p:spPr>
          <a:xfrm>
            <a:off x="781235" y="452718"/>
            <a:ext cx="9269599" cy="825666"/>
          </a:xfrm>
        </p:spPr>
        <p:txBody>
          <a:bodyPr>
            <a:normAutofit/>
          </a:bodyPr>
          <a:lstStyle/>
          <a:p>
            <a:r>
              <a:rPr lang="en-IN" dirty="0">
                <a:solidFill>
                  <a:schemeClr val="accent6">
                    <a:lumMod val="60000"/>
                    <a:lumOff val="40000"/>
                  </a:schemeClr>
                </a:solidFill>
                <a:latin typeface="Book Antiqua" panose="02040602050305030304" pitchFamily="18" charset="0"/>
              </a:rPr>
              <a:t>Problem Understanding</a:t>
            </a:r>
          </a:p>
        </p:txBody>
      </p:sp>
      <p:sp>
        <p:nvSpPr>
          <p:cNvPr id="3" name="Content Placeholder 2">
            <a:extLst>
              <a:ext uri="{FF2B5EF4-FFF2-40B4-BE49-F238E27FC236}">
                <a16:creationId xmlns:a16="http://schemas.microsoft.com/office/drawing/2014/main" id="{7A3BEDC6-C8B0-47B7-B08A-DC49013D2F43}"/>
              </a:ext>
            </a:extLst>
          </p:cNvPr>
          <p:cNvSpPr>
            <a:spLocks noGrp="1"/>
          </p:cNvSpPr>
          <p:nvPr>
            <p:ph idx="1"/>
          </p:nvPr>
        </p:nvSpPr>
        <p:spPr>
          <a:xfrm>
            <a:off x="688814" y="1278384"/>
            <a:ext cx="9269599" cy="4452194"/>
          </a:xfrm>
        </p:spPr>
        <p:txBody>
          <a:bodyPr>
            <a:normAutofit lnSpcReduction="10000"/>
          </a:bodyPr>
          <a:lstStyle/>
          <a:p>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must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r>
              <a:rPr lang="en-IN" sz="20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endParaRPr lang="en-IN" dirty="0"/>
          </a:p>
        </p:txBody>
      </p:sp>
    </p:spTree>
    <p:extLst>
      <p:ext uri="{BB962C8B-B14F-4D97-AF65-F5344CB8AC3E}">
        <p14:creationId xmlns:p14="http://schemas.microsoft.com/office/powerpoint/2010/main" val="301810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dirty="0">
                <a:latin typeface="Georgia" panose="02040502050405020303" pitchFamily="18" charset="0"/>
              </a:rPr>
              <a:t>Benefits of Flight Price Prediction </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a:t>
            </a:r>
            <a:r>
              <a:rPr lang="en-US" dirty="0">
                <a:latin typeface="Century" panose="02040604050505020304" pitchFamily="18" charset="0"/>
              </a:rPr>
              <a:t>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84775"/>
          </a:xfrm>
          <a:prstGeom prst="rect">
            <a:avLst/>
          </a:prstGeom>
          <a:noFill/>
        </p:spPr>
        <p:txBody>
          <a:bodyPr wrap="square" rtlCol="0">
            <a:spAutoFit/>
          </a:bodyPr>
          <a:lstStyle/>
          <a:p>
            <a:pPr algn="ctr"/>
            <a:r>
              <a:rPr lang="en-US" sz="3200" dirty="0">
                <a:latin typeface="Georgia" panose="02040502050405020303" pitchFamily="18" charset="0"/>
              </a:rPr>
              <a:t>Data Analysis and Model Building Flowchart</a:t>
            </a:r>
            <a:endParaRPr lang="en-IN" sz="3200" dirty="0">
              <a:latin typeface="Georgia" panose="02040502050405020303" pitchFamily="18" charset="0"/>
            </a:endParaRPr>
          </a:p>
        </p:txBody>
      </p:sp>
      <p:sp>
        <p:nvSpPr>
          <p:cNvPr id="12" name="Hexagon 11">
            <a:extLst>
              <a:ext uri="{FF2B5EF4-FFF2-40B4-BE49-F238E27FC236}">
                <a16:creationId xmlns:a16="http://schemas.microsoft.com/office/drawing/2014/main" id="{1068B05E-9933-481F-9BAB-2A561BE87349}"/>
              </a:ext>
            </a:extLst>
          </p:cNvPr>
          <p:cNvSpPr/>
          <p:nvPr/>
        </p:nvSpPr>
        <p:spPr>
          <a:xfrm>
            <a:off x="5689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Libraries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Hexagon 13">
            <a:extLst>
              <a:ext uri="{FF2B5EF4-FFF2-40B4-BE49-F238E27FC236}">
                <a16:creationId xmlns:a16="http://schemas.microsoft.com/office/drawing/2014/main" id="{341BD0C3-E037-4AE4-87C4-F1689DC1C15C}"/>
              </a:ext>
            </a:extLst>
          </p:cNvPr>
          <p:cNvSpPr/>
          <p:nvPr/>
        </p:nvSpPr>
        <p:spPr>
          <a:xfrm>
            <a:off x="457200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Datasets</a:t>
            </a:r>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6" name="Hexagon 15">
            <a:extLst>
              <a:ext uri="{FF2B5EF4-FFF2-40B4-BE49-F238E27FC236}">
                <a16:creationId xmlns:a16="http://schemas.microsoft.com/office/drawing/2014/main" id="{67128BB7-47F3-4231-B0E6-D47FB942AE91}"/>
              </a:ext>
            </a:extLst>
          </p:cNvPr>
          <p:cNvSpPr/>
          <p:nvPr/>
        </p:nvSpPr>
        <p:spPr>
          <a:xfrm>
            <a:off x="85445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Data Preprocessing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7" name="Arrow: Down 16">
            <a:extLst>
              <a:ext uri="{FF2B5EF4-FFF2-40B4-BE49-F238E27FC236}">
                <a16:creationId xmlns:a16="http://schemas.microsoft.com/office/drawing/2014/main" id="{E96EBC68-73CF-4157-AB3C-64D2C0B1A12C}"/>
              </a:ext>
            </a:extLst>
          </p:cNvPr>
          <p:cNvSpPr/>
          <p:nvPr/>
        </p:nvSpPr>
        <p:spPr>
          <a:xfrm>
            <a:off x="9667240" y="1930974"/>
            <a:ext cx="39624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Hexagon 17">
            <a:extLst>
              <a:ext uri="{FF2B5EF4-FFF2-40B4-BE49-F238E27FC236}">
                <a16:creationId xmlns:a16="http://schemas.microsoft.com/office/drawing/2014/main" id="{4EABA6FF-3EAF-442C-B2A9-145C641D72BC}"/>
              </a:ext>
            </a:extLst>
          </p:cNvPr>
          <p:cNvSpPr/>
          <p:nvPr/>
        </p:nvSpPr>
        <p:spPr>
          <a:xfrm>
            <a:off x="8544560" y="2375718"/>
            <a:ext cx="2661920" cy="1034592"/>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Finding and Treating Null Values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Hexagon 19">
            <a:extLst>
              <a:ext uri="{FF2B5EF4-FFF2-40B4-BE49-F238E27FC236}">
                <a16:creationId xmlns:a16="http://schemas.microsoft.com/office/drawing/2014/main" id="{41413B52-03D7-4CD8-8E02-4FF0D4DB766D}"/>
              </a:ext>
            </a:extLst>
          </p:cNvPr>
          <p:cNvSpPr/>
          <p:nvPr/>
        </p:nvSpPr>
        <p:spPr>
          <a:xfrm>
            <a:off x="4572000" y="2357694"/>
            <a:ext cx="2661920" cy="1071306"/>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EDA &amp; Visualizations</a:t>
            </a:r>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713724"/>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Hexagon 21">
            <a:extLst>
              <a:ext uri="{FF2B5EF4-FFF2-40B4-BE49-F238E27FC236}">
                <a16:creationId xmlns:a16="http://schemas.microsoft.com/office/drawing/2014/main" id="{53A27CA3-D738-4C34-930F-F7858747E4D5}"/>
              </a:ext>
            </a:extLst>
          </p:cNvPr>
          <p:cNvSpPr/>
          <p:nvPr/>
        </p:nvSpPr>
        <p:spPr>
          <a:xfrm>
            <a:off x="568956" y="2357120"/>
            <a:ext cx="2661920"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Identifying Outliers and Skewness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3" name="Arrow: Down 22">
            <a:extLst>
              <a:ext uri="{FF2B5EF4-FFF2-40B4-BE49-F238E27FC236}">
                <a16:creationId xmlns:a16="http://schemas.microsoft.com/office/drawing/2014/main" id="{C1199E34-3835-4FE3-A836-D7BAA4FD67BE}"/>
              </a:ext>
            </a:extLst>
          </p:cNvPr>
          <p:cNvSpPr/>
          <p:nvPr/>
        </p:nvSpPr>
        <p:spPr>
          <a:xfrm>
            <a:off x="1696718" y="3429000"/>
            <a:ext cx="40640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Hexagon 23">
            <a:extLst>
              <a:ext uri="{FF2B5EF4-FFF2-40B4-BE49-F238E27FC236}">
                <a16:creationId xmlns:a16="http://schemas.microsoft.com/office/drawing/2014/main" id="{812BCB7B-666B-4AF8-9A87-53BBDEDF5067}"/>
              </a:ext>
            </a:extLst>
          </p:cNvPr>
          <p:cNvSpPr/>
          <p:nvPr/>
        </p:nvSpPr>
        <p:spPr>
          <a:xfrm flipH="1">
            <a:off x="568960" y="3855720"/>
            <a:ext cx="2661918"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Ordinal Encoding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Hexagon 25">
            <a:extLst>
              <a:ext uri="{FF2B5EF4-FFF2-40B4-BE49-F238E27FC236}">
                <a16:creationId xmlns:a16="http://schemas.microsoft.com/office/drawing/2014/main" id="{B101E6ED-9CA1-4871-907F-7E726E53A522}"/>
              </a:ext>
            </a:extLst>
          </p:cNvPr>
          <p:cNvSpPr/>
          <p:nvPr/>
        </p:nvSpPr>
        <p:spPr>
          <a:xfrm>
            <a:off x="4572000" y="3855720"/>
            <a:ext cx="2661918" cy="1086589"/>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Checking Correlation &amp; VIF</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Hexagon 27">
            <a:extLst>
              <a:ext uri="{FF2B5EF4-FFF2-40B4-BE49-F238E27FC236}">
                <a16:creationId xmlns:a16="http://schemas.microsoft.com/office/drawing/2014/main" id="{16D3C2F4-E078-4375-B01F-E7DC393EEAAF}"/>
              </a:ext>
            </a:extLst>
          </p:cNvPr>
          <p:cNvSpPr/>
          <p:nvPr/>
        </p:nvSpPr>
        <p:spPr>
          <a:xfrm>
            <a:off x="8544560" y="3855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Model Building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9" name="Arrow: Down 28">
            <a:extLst>
              <a:ext uri="{FF2B5EF4-FFF2-40B4-BE49-F238E27FC236}">
                <a16:creationId xmlns:a16="http://schemas.microsoft.com/office/drawing/2014/main" id="{293975ED-981F-42AD-BB88-5CFCB8C97D4C}"/>
              </a:ext>
            </a:extLst>
          </p:cNvPr>
          <p:cNvSpPr/>
          <p:nvPr/>
        </p:nvSpPr>
        <p:spPr>
          <a:xfrm>
            <a:off x="9667241" y="4942309"/>
            <a:ext cx="396240"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Hexagon 29">
            <a:extLst>
              <a:ext uri="{FF2B5EF4-FFF2-40B4-BE49-F238E27FC236}">
                <a16:creationId xmlns:a16="http://schemas.microsoft.com/office/drawing/2014/main" id="{B966E3F7-F3AE-4000-87DD-0B03D5563A6F}"/>
              </a:ext>
            </a:extLst>
          </p:cNvPr>
          <p:cNvSpPr/>
          <p:nvPr/>
        </p:nvSpPr>
        <p:spPr>
          <a:xfrm>
            <a:off x="8544560" y="5387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R2 score, CV &amp; evaluation metrics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1" name="Arrow: Left 30">
            <a:extLst>
              <a:ext uri="{FF2B5EF4-FFF2-40B4-BE49-F238E27FC236}">
                <a16:creationId xmlns:a16="http://schemas.microsoft.com/office/drawing/2014/main" id="{673FE21E-1FF4-4660-BACD-D776F9550A96}"/>
              </a:ext>
            </a:extLst>
          </p:cNvPr>
          <p:cNvSpPr/>
          <p:nvPr/>
        </p:nvSpPr>
        <p:spPr>
          <a:xfrm>
            <a:off x="7477760" y="5632926"/>
            <a:ext cx="822960"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2" name="Hexagon 31">
            <a:extLst>
              <a:ext uri="{FF2B5EF4-FFF2-40B4-BE49-F238E27FC236}">
                <a16:creationId xmlns:a16="http://schemas.microsoft.com/office/drawing/2014/main" id="{3365B129-890F-470B-989B-D9C4339395DF}"/>
              </a:ext>
            </a:extLst>
          </p:cNvPr>
          <p:cNvSpPr/>
          <p:nvPr/>
        </p:nvSpPr>
        <p:spPr>
          <a:xfrm>
            <a:off x="4572000" y="5369029"/>
            <a:ext cx="2661918" cy="1093971"/>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Hyper Parameter Tuning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3" name="Arrow: Left 32">
            <a:extLst>
              <a:ext uri="{FF2B5EF4-FFF2-40B4-BE49-F238E27FC236}">
                <a16:creationId xmlns:a16="http://schemas.microsoft.com/office/drawing/2014/main" id="{B96CE7C9-D401-49CC-A2F6-B4F3AFDBBD47}"/>
              </a:ext>
            </a:extLst>
          </p:cNvPr>
          <p:cNvSpPr/>
          <p:nvPr/>
        </p:nvSpPr>
        <p:spPr>
          <a:xfrm>
            <a:off x="3489958" y="5632926"/>
            <a:ext cx="838199"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4" name="Hexagon 33">
            <a:extLst>
              <a:ext uri="{FF2B5EF4-FFF2-40B4-BE49-F238E27FC236}">
                <a16:creationId xmlns:a16="http://schemas.microsoft.com/office/drawing/2014/main" id="{F2289BD3-749F-4CA5-AF39-E757B063E073}"/>
              </a:ext>
            </a:extLst>
          </p:cNvPr>
          <p:cNvSpPr/>
          <p:nvPr/>
        </p:nvSpPr>
        <p:spPr>
          <a:xfrm>
            <a:off x="568956" y="5374640"/>
            <a:ext cx="2661919" cy="1084867"/>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Saving the Model &amp; Prediction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50D3-9CEF-4DCD-870C-7E0794F2A09A}"/>
              </a:ext>
            </a:extLst>
          </p:cNvPr>
          <p:cNvSpPr>
            <a:spLocks noGrp="1"/>
          </p:cNvSpPr>
          <p:nvPr>
            <p:ph type="title"/>
          </p:nvPr>
        </p:nvSpPr>
        <p:spPr>
          <a:xfrm>
            <a:off x="656948" y="452718"/>
            <a:ext cx="9393886" cy="976587"/>
          </a:xfrm>
        </p:spPr>
        <p:txBody>
          <a:bodyPr>
            <a:normAutofit/>
          </a:bodyPr>
          <a:lstStyle/>
          <a:p>
            <a:r>
              <a:rPr lang="en-IN" dirty="0">
                <a:solidFill>
                  <a:schemeClr val="accent6">
                    <a:lumMod val="60000"/>
                    <a:lumOff val="40000"/>
                  </a:schemeClr>
                </a:solidFill>
                <a:latin typeface="Book Antiqua" panose="02040602050305030304" pitchFamily="18" charset="0"/>
              </a:rPr>
              <a:t>Exploratory Data Analysis</a:t>
            </a:r>
          </a:p>
        </p:txBody>
      </p:sp>
      <p:sp>
        <p:nvSpPr>
          <p:cNvPr id="3" name="Content Placeholder 2">
            <a:extLst>
              <a:ext uri="{FF2B5EF4-FFF2-40B4-BE49-F238E27FC236}">
                <a16:creationId xmlns:a16="http://schemas.microsoft.com/office/drawing/2014/main" id="{15D95EDF-5AAB-4172-B269-9DF4B3E1D7B4}"/>
              </a:ext>
            </a:extLst>
          </p:cNvPr>
          <p:cNvSpPr>
            <a:spLocks noGrp="1"/>
          </p:cNvSpPr>
          <p:nvPr>
            <p:ph idx="1"/>
          </p:nvPr>
        </p:nvSpPr>
        <p:spPr>
          <a:xfrm>
            <a:off x="514906" y="1704514"/>
            <a:ext cx="9534948" cy="4543886"/>
          </a:xfrm>
        </p:spPr>
        <p:txBody>
          <a:bodyPr>
            <a:normAutofit lnSpcReduction="10000"/>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cs typeface="Calibri" panose="020F0502020204030204" pitchFamily="34"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datasets which were in csv format.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20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000" dirty="0" err="1">
                <a:effectLst/>
                <a:latin typeface="Century" panose="02040604050505020304" pitchFamily="18" charset="0"/>
                <a:ea typeface="Calibri" panose="020F0502020204030204" pitchFamily="34" charset="0"/>
                <a:cs typeface="Calibri" panose="020F0502020204030204" pitchFamily="34" charset="0"/>
              </a:rPr>
              <a:t>nunique</a:t>
            </a:r>
            <a:r>
              <a:rPr lang="en-IN" sz="2000" dirty="0">
                <a:effectLst/>
                <a:latin typeface="Century" panose="02040604050505020304" pitchFamily="18" charset="0"/>
                <a:ea typeface="Calibri" panose="020F0502020204030204" pitchFamily="34" charset="0"/>
                <a:cs typeface="Calibri" panose="020F0502020204030204" pitchFamily="34" charset="0"/>
              </a:rPr>
              <a:t>(unique value each column contains), value counts, info etc…..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 since it seem to me as unnecessary.</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757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209550" y="83976"/>
            <a:ext cx="11066106" cy="584775"/>
          </a:xfrm>
          <a:prstGeom prst="rect">
            <a:avLst/>
          </a:prstGeom>
          <a:noFill/>
        </p:spPr>
        <p:txBody>
          <a:bodyPr wrap="square" rtlCol="0">
            <a:spAutoFit/>
          </a:bodyPr>
          <a:lstStyle/>
          <a:p>
            <a:r>
              <a:rPr lang="en-US" sz="3200" dirty="0">
                <a:latin typeface="Georgia" panose="02040502050405020303" pitchFamily="18" charset="0"/>
              </a:rPr>
              <a:t>Exploratory Data Analysis (EDA) Steps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6186309"/>
          </a:xfrm>
          <a:prstGeom prst="rect">
            <a:avLst/>
          </a:prstGeom>
          <a:noFill/>
        </p:spPr>
        <p:txBody>
          <a:bodyPr wrap="square" rtlCol="0">
            <a:spAutoFit/>
          </a:bodyPr>
          <a:lstStyle/>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Importing necessary libraries and loading collected dataset as a data frame.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Checked some statistical information like shape, number of unique values present, info, unique (), data types, value count function etc.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Checked null values and found some missing values on column “</a:t>
            </a:r>
            <a:r>
              <a:rPr lang="en-IN" sz="1800" dirty="0" err="1">
                <a:effectLst/>
                <a:latin typeface="Calibri" panose="020F0502020204030204" pitchFamily="34" charset="0"/>
                <a:ea typeface="Calibri" panose="020F0502020204030204" pitchFamily="34" charset="0"/>
              </a:rPr>
              <a:t>Meal_Availability</a:t>
            </a:r>
            <a:r>
              <a:rPr lang="en-IN" sz="1800" dirty="0">
                <a:effectLst/>
                <a:latin typeface="Calibri" panose="020F0502020204030204" pitchFamily="34" charset="0"/>
                <a:ea typeface="Calibri" panose="020F0502020204030204" pitchFamily="34" charset="0"/>
              </a:rPr>
              <a:t>” and filled the null values by using mode method.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Taking care of Timestamp variables by converting data types of “</a:t>
            </a:r>
            <a:r>
              <a:rPr lang="en-IN" sz="1800" dirty="0" err="1">
                <a:effectLst/>
                <a:latin typeface="Calibri" panose="020F0502020204030204" pitchFamily="34" charset="0"/>
                <a:ea typeface="Calibri" panose="020F0502020204030204" pitchFamily="34" charset="0"/>
              </a:rPr>
              <a:t>Dep_Time</a:t>
            </a:r>
            <a:r>
              <a:rPr lang="en-IN" sz="1800" dirty="0">
                <a:effectLst/>
                <a:latin typeface="Calibri" panose="020F0502020204030204" pitchFamily="34" charset="0"/>
                <a:ea typeface="Calibri" panose="020F0502020204030204" pitchFamily="34" charset="0"/>
              </a:rPr>
              <a:t>” and “</a:t>
            </a:r>
            <a:r>
              <a:rPr lang="en-IN" sz="1800" dirty="0" err="1">
                <a:effectLst/>
                <a:latin typeface="Calibri" panose="020F0502020204030204" pitchFamily="34" charset="0"/>
                <a:ea typeface="Calibri" panose="020F0502020204030204" pitchFamily="34" charset="0"/>
              </a:rPr>
              <a:t>Arrival_Time</a:t>
            </a:r>
            <a:r>
              <a:rPr lang="en-IN" sz="1800" dirty="0">
                <a:effectLst/>
                <a:latin typeface="Calibri" panose="020F0502020204030204" pitchFamily="34" charset="0"/>
                <a:ea typeface="Calibri" panose="020F0502020204030204" pitchFamily="34" charset="0"/>
              </a:rPr>
              <a:t>” from object data type into datetime data types.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Extracted </a:t>
            </a:r>
            <a:r>
              <a:rPr lang="en-IN" sz="1800" dirty="0" err="1">
                <a:effectLst/>
                <a:latin typeface="Calibri" panose="020F0502020204030204" pitchFamily="34" charset="0"/>
                <a:ea typeface="Calibri" panose="020F0502020204030204" pitchFamily="34" charset="0"/>
              </a:rPr>
              <a:t>Departure_Hour</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Deparutre_Min</a:t>
            </a:r>
            <a:r>
              <a:rPr lang="en-IN" sz="1800" dirty="0">
                <a:effectLst/>
                <a:latin typeface="Calibri" panose="020F0502020204030204" pitchFamily="34" charset="0"/>
                <a:ea typeface="Calibri" panose="020F0502020204030204" pitchFamily="34" charset="0"/>
              </a:rPr>
              <a:t> and </a:t>
            </a:r>
            <a:r>
              <a:rPr lang="en-IN" sz="1800" dirty="0" err="1">
                <a:effectLst/>
                <a:latin typeface="Calibri" panose="020F0502020204030204" pitchFamily="34" charset="0"/>
                <a:ea typeface="Calibri" panose="020F0502020204030204" pitchFamily="34" charset="0"/>
              </a:rPr>
              <a:t>Arrival_Hour</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Arrival_Min</a:t>
            </a:r>
            <a:r>
              <a:rPr lang="en-IN" sz="1800" dirty="0">
                <a:effectLst/>
                <a:latin typeface="Calibri" panose="020F0502020204030204" pitchFamily="34" charset="0"/>
                <a:ea typeface="Calibri" panose="020F0502020204030204" pitchFamily="34" charset="0"/>
              </a:rPr>
              <a:t> columns from </a:t>
            </a:r>
            <a:r>
              <a:rPr lang="en-IN" sz="1800" dirty="0" err="1">
                <a:effectLst/>
                <a:latin typeface="Calibri" panose="020F0502020204030204" pitchFamily="34" charset="0"/>
                <a:ea typeface="Calibri" panose="020F0502020204030204" pitchFamily="34" charset="0"/>
              </a:rPr>
              <a:t>Dep_time</a:t>
            </a:r>
            <a:r>
              <a:rPr lang="en-IN" sz="1800" dirty="0">
                <a:effectLst/>
                <a:latin typeface="Calibri" panose="020F0502020204030204" pitchFamily="34" charset="0"/>
                <a:ea typeface="Calibri" panose="020F0502020204030204" pitchFamily="34" charset="0"/>
              </a:rPr>
              <a:t> and </a:t>
            </a:r>
            <a:r>
              <a:rPr lang="en-IN" sz="1800" dirty="0" err="1">
                <a:effectLst/>
                <a:latin typeface="Calibri" panose="020F0502020204030204" pitchFamily="34" charset="0"/>
                <a:ea typeface="Calibri" panose="020F0502020204030204" pitchFamily="34" charset="0"/>
              </a:rPr>
              <a:t>Arrival_Time</a:t>
            </a:r>
            <a:r>
              <a:rPr lang="en-IN" sz="1800" dirty="0">
                <a:effectLst/>
                <a:latin typeface="Calibri" panose="020F0502020204030204" pitchFamily="34" charset="0"/>
                <a:ea typeface="Calibri" panose="020F0502020204030204" pitchFamily="34" charset="0"/>
              </a:rPr>
              <a:t> columns and dropped these columns after extraction.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The target variable "price" should be continuous numeric data but due to some string values like “,” it was showing as object data type. So, I replaced this sign by empty space and converted into float data type.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From the value count function of </a:t>
            </a:r>
            <a:r>
              <a:rPr lang="en-IN" sz="1800" dirty="0" err="1">
                <a:effectLst/>
                <a:latin typeface="Calibri" panose="020F0502020204030204" pitchFamily="34" charset="0"/>
                <a:ea typeface="Calibri" panose="020F0502020204030204" pitchFamily="34" charset="0"/>
              </a:rPr>
              <a:t>Total_Stops</a:t>
            </a:r>
            <a:r>
              <a:rPr lang="en-IN" sz="1800" dirty="0">
                <a:effectLst/>
                <a:latin typeface="Calibri" panose="020F0502020204030204" pitchFamily="34" charset="0"/>
                <a:ea typeface="Calibri" panose="020F0502020204030204" pitchFamily="34" charset="0"/>
              </a:rPr>
              <a:t>, I found categorical data so replaced them with numeric data according to stops.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Checked statistical description of the data and separated categorical and numeric features.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Visualized each feature using seaborn and matplotlib libraries by plotting several categorical and numerical plots.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Identified outliers using box plots.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Checked for skewness and removed skewness in numerical column “Duration” using square root transformation method.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Encoded the columns having object data type using Label Encoder method. Used Pearson’s correlation coefficient to check the correlation between label and features. With the help of heatmap and correlation bar graph was able to understand the Feature vs Label relativity.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Separated feature and label data and feature scaling is performed using Standard Scaler method to avoid any kind of data biasness. </a:t>
            </a:r>
          </a:p>
        </p:txBody>
      </p:sp>
    </p:spTree>
    <p:extLst>
      <p:ext uri="{BB962C8B-B14F-4D97-AF65-F5344CB8AC3E}">
        <p14:creationId xmlns:p14="http://schemas.microsoft.com/office/powerpoint/2010/main" val="36114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337</TotalTime>
  <Words>2975</Words>
  <Application>Microsoft Office PowerPoint</Application>
  <PresentationFormat>Widescreen</PresentationFormat>
  <Paragraphs>143</Paragraphs>
  <Slides>30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Book Antiqua</vt:lpstr>
      <vt:lpstr>Bookman Old Style</vt:lpstr>
      <vt:lpstr>Calibri</vt:lpstr>
      <vt:lpstr>Century</vt:lpstr>
      <vt:lpstr>Century Gothic</vt:lpstr>
      <vt:lpstr>Georgia</vt:lpstr>
      <vt:lpstr>Helvetica Neue</vt:lpstr>
      <vt:lpstr>Segoe UI Symbol</vt:lpstr>
      <vt:lpstr>Symbol</vt:lpstr>
      <vt:lpstr>Wingdings</vt:lpstr>
      <vt:lpstr>Mesh</vt:lpstr>
      <vt:lpstr>Presentation on   Flight Price Prediction</vt:lpstr>
      <vt:lpstr>Index</vt:lpstr>
      <vt:lpstr>Introduction</vt:lpstr>
      <vt:lpstr>Problem Statement:</vt:lpstr>
      <vt:lpstr>Problem Understanding</vt:lpstr>
      <vt:lpstr>PowerPoint Presentation</vt:lpstr>
      <vt:lpstr>PowerPoint Presentation</vt:lpstr>
      <vt:lpstr>Exploratory Data Analysis</vt:lpstr>
      <vt:lpstr>PowerPoint Presentation</vt:lpstr>
      <vt:lpstr>PowerPoint Presentation</vt:lpstr>
      <vt:lpstr>Visualization </vt:lpstr>
      <vt:lpstr>Visualization </vt:lpstr>
      <vt:lpstr>Visualization </vt:lpstr>
      <vt:lpstr>Visualization </vt:lpstr>
      <vt:lpstr>Visualization </vt:lpstr>
      <vt:lpstr>Visualization </vt:lpstr>
      <vt:lpstr>PowerPoint Presentation</vt:lpstr>
      <vt:lpstr>PowerPoint Presentation</vt:lpstr>
      <vt:lpstr>PowerPoint Presentation</vt:lpstr>
      <vt:lpstr>PowerPoint Presentation</vt:lpstr>
      <vt:lpstr>PowerPoint Presentation</vt:lpstr>
      <vt:lpstr>Best Random State</vt:lpstr>
      <vt:lpstr>PowerPoint Presentation</vt:lpstr>
      <vt:lpstr>PowerPoint Presentation</vt:lpstr>
      <vt:lpstr>PowerPoint Presentation</vt:lpstr>
      <vt:lpstr>PowerPoint Presentation</vt:lpstr>
      <vt:lpstr>PowerPoint Presentation</vt:lpstr>
      <vt:lpstr>Saving the model and predictions using saved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               House Price Prediction</dc:title>
  <dc:creator>vishal lakhera</dc:creator>
  <cp:lastModifiedBy>Pattanayak, Arpan</cp:lastModifiedBy>
  <cp:revision>8</cp:revision>
  <dcterms:created xsi:type="dcterms:W3CDTF">2022-03-16T05:47:49Z</dcterms:created>
  <dcterms:modified xsi:type="dcterms:W3CDTF">2022-09-22T13:10:16Z</dcterms:modified>
</cp:coreProperties>
</file>