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9" r:id="rId1"/>
  </p:sldMasterIdLst>
  <p:notesMasterIdLst>
    <p:notesMasterId r:id="rId31"/>
  </p:notesMasterIdLst>
  <p:sldIdLst>
    <p:sldId id="278" r:id="rId2"/>
    <p:sldId id="279" r:id="rId3"/>
    <p:sldId id="280" r:id="rId4"/>
    <p:sldId id="281" r:id="rId5"/>
    <p:sldId id="294" r:id="rId6"/>
    <p:sldId id="283" r:id="rId7"/>
    <p:sldId id="284" r:id="rId8"/>
    <p:sldId id="298" r:id="rId9"/>
    <p:sldId id="332" r:id="rId10"/>
    <p:sldId id="334" r:id="rId11"/>
    <p:sldId id="385" r:id="rId12"/>
    <p:sldId id="326" r:id="rId13"/>
    <p:sldId id="386" r:id="rId14"/>
    <p:sldId id="358" r:id="rId15"/>
    <p:sldId id="369" r:id="rId16"/>
    <p:sldId id="300" r:id="rId17"/>
    <p:sldId id="387" r:id="rId18"/>
    <p:sldId id="382" r:id="rId19"/>
    <p:sldId id="318" r:id="rId20"/>
    <p:sldId id="383" r:id="rId21"/>
    <p:sldId id="313" r:id="rId22"/>
    <p:sldId id="319" r:id="rId23"/>
    <p:sldId id="321" r:id="rId24"/>
    <p:sldId id="324" r:id="rId25"/>
    <p:sldId id="376" r:id="rId26"/>
    <p:sldId id="388" r:id="rId27"/>
    <p:sldId id="282" r:id="rId28"/>
    <p:sldId id="370" r:id="rId29"/>
    <p:sldId id="293" r:id="rId30"/>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09" autoAdjust="0"/>
  </p:normalViewPr>
  <p:slideViewPr>
    <p:cSldViewPr snapToGrid="0" snapToObjects="1">
      <p:cViewPr varScale="1">
        <p:scale>
          <a:sx n="63" d="100"/>
          <a:sy n="63" d="100"/>
        </p:scale>
        <p:origin x="80" y="56"/>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8/10/relationships/authors" Targe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D6EE87-EBD5-4F12-A48A-63ACA297AC8F}" type="datetimeFigureOut">
              <a:rPr lang="en-US" smtClean="0"/>
              <a:t>11/23/2022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4FAB73BC-B049-4115-A692-8D63A059BFB8}"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Freeform: Shape 6">
            <a:extLst>
              <a:ext uri="{FF2B5EF4-FFF2-40B4-BE49-F238E27FC236}">
                <a16:creationId xmlns:a16="http://schemas.microsoft.com/office/drawing/2014/main" id="{02453D4B-E2EA-957D-9AA4-27F138C72A5C}"/>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3B3E954-588E-4BDB-8124-EFEB2590775E}"/>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448254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11/23/2022</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84207486"/>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11/23/2022</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52554054"/>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5457282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315520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534224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073432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smtClean="0"/>
              <a:t>11/23/2022</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75753903"/>
      </p:ext>
    </p:extLst>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11/23/2022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Freeform: Shape 6">
            <a:extLst>
              <a:ext uri="{FF2B5EF4-FFF2-40B4-BE49-F238E27FC236}">
                <a16:creationId xmlns:a16="http://schemas.microsoft.com/office/drawing/2014/main" id="{A3B32779-5D17-409D-92E8-AEC319ABDBD0}"/>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8C50C742-BC72-211F-8D30-12966948A826}"/>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CA4902A0-F6DA-21F8-6651-F89DFFFBFB8F}"/>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BCC946D2-290E-62DC-D6A6-32B39A23607B}"/>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2B84696F-DD9F-7357-065A-16ABC59F2812}"/>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E86016D-CAF2-F60F-2F46-8C3B4F451F3A}"/>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Tree>
    <p:extLst>
      <p:ext uri="{BB962C8B-B14F-4D97-AF65-F5344CB8AC3E}">
        <p14:creationId xmlns:p14="http://schemas.microsoft.com/office/powerpoint/2010/main" val="3350955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11/23/2022</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91136071"/>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11/23/2022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0" name="Image 0" descr="preencoded.png">
            <a:extLst>
              <a:ext uri="{FF2B5EF4-FFF2-40B4-BE49-F238E27FC236}">
                <a16:creationId xmlns:a16="http://schemas.microsoft.com/office/drawing/2014/main" id="{DA8F4CFD-F5EC-D6A4-D426-C55B68A017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A85D71B3-EDE8-E9FD-4D8C-39028B8AE33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2" name="Image 5" descr="preencoded.png">
            <a:extLst>
              <a:ext uri="{FF2B5EF4-FFF2-40B4-BE49-F238E27FC236}">
                <a16:creationId xmlns:a16="http://schemas.microsoft.com/office/drawing/2014/main" id="{C4636F20-0B2D-A6D5-DD59-3ACFF842038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3" name="Image 6" descr="preencoded.png">
            <a:extLst>
              <a:ext uri="{FF2B5EF4-FFF2-40B4-BE49-F238E27FC236}">
                <a16:creationId xmlns:a16="http://schemas.microsoft.com/office/drawing/2014/main" id="{B3F20E18-8EC0-C67E-71E7-E204730CEA5F}"/>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Tree>
    <p:extLst>
      <p:ext uri="{BB962C8B-B14F-4D97-AF65-F5344CB8AC3E}">
        <p14:creationId xmlns:p14="http://schemas.microsoft.com/office/powerpoint/2010/main" val="1697017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11/23/2022</a:t>
            </a:fld>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6" name="Freeform: Shape 5">
            <a:extLst>
              <a:ext uri="{FF2B5EF4-FFF2-40B4-BE49-F238E27FC236}">
                <a16:creationId xmlns:a16="http://schemas.microsoft.com/office/drawing/2014/main" id="{B3C3D703-3D6F-13A7-B27B-EBA56DCA0EC2}"/>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52025327-D5D2-6439-FC48-A47C46B7FA8E}"/>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4092994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11/23/2022</a:t>
            </a:fld>
            <a:endParaRPr lang="en-US" dirty="0"/>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
        <p:nvSpPr>
          <p:cNvPr id="5" name="Freeform: Shape 4">
            <a:extLst>
              <a:ext uri="{FF2B5EF4-FFF2-40B4-BE49-F238E27FC236}">
                <a16:creationId xmlns:a16="http://schemas.microsoft.com/office/drawing/2014/main" id="{A36D9E65-15A6-C642-6B45-1317EB62DFC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5">
            <a:extLst>
              <a:ext uri="{FF2B5EF4-FFF2-40B4-BE49-F238E27FC236}">
                <a16:creationId xmlns:a16="http://schemas.microsoft.com/office/drawing/2014/main" id="{853073E5-7AF9-1BC4-E260-2C687ACAF3C6}"/>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569228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smtClean="0"/>
              <a:t>11/23/2022</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8" name="Freeform: Shape 7">
            <a:extLst>
              <a:ext uri="{FF2B5EF4-FFF2-40B4-BE49-F238E27FC236}">
                <a16:creationId xmlns:a16="http://schemas.microsoft.com/office/drawing/2014/main" id="{3F1C81C5-4BDF-37A1-A4D0-82A41ECE09B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4133271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C7616CA0-919D-4A49-9C8A-62FDFB3A5183}" type="datetimeFigureOut">
              <a:rPr lang="en-US" smtClean="0"/>
              <a:t>11/23/2022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9" name="Freeform: Shape 8">
            <a:extLst>
              <a:ext uri="{FF2B5EF4-FFF2-40B4-BE49-F238E27FC236}">
                <a16:creationId xmlns:a16="http://schemas.microsoft.com/office/drawing/2014/main" id="{8D464C76-1AC5-2FF6-F015-4CEF92DE98C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198395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jp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2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0298CD5-6C1E-4009-B41F-6DF62E31D3BE}" type="datetimeFigureOut">
              <a:rPr lang="en-US" smtClean="0"/>
              <a:pPr/>
              <a:t>11/23/2022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Presentation title</a:t>
            </a:r>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8F63A3B-78C7-47BE-AE5E-E10140E04643}"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0385161"/>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 id="2147483669" r:id="rId16"/>
    <p:sldLayoutId id="2147483673" r:id="rId17"/>
    <p:sldLayoutId id="2147483670" r:id="rId18"/>
    <p:sldLayoutId id="2147483671" r:id="rId19"/>
    <p:sldLayoutId id="2147483655" r:id="rId20"/>
    <p:sldLayoutId id="2147483674" r:id="rId21"/>
    <p:sldLayoutId id="2147483654" r:id="rId22"/>
  </p:sldLayoutIdLst>
  <p:hf hd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4.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4.xml"/><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jp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4.xml"/><Relationship Id="rId4" Type="http://schemas.openxmlformats.org/officeDocument/2006/relationships/image" Target="../media/image39.png"/></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jp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1.jp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1.jpg"/><Relationship Id="rId1" Type="http://schemas.openxmlformats.org/officeDocument/2006/relationships/slideLayout" Target="../slideLayouts/slideLayout14.xml"/><Relationship Id="rId4" Type="http://schemas.openxmlformats.org/officeDocument/2006/relationships/image" Target="../media/image43.png"/></Relationships>
</file>

<file path=ppt/slides/_rels/slide2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1.jp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1.jp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14.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4.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669046F-5838-4C7A-BBE8-A77F40FD9C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2D5E6CDB-92ED-43A1-9491-C46E2C8E99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1035" name="Group 1034">
            <a:extLst>
              <a:ext uri="{FF2B5EF4-FFF2-40B4-BE49-F238E27FC236}">
                <a16:creationId xmlns:a16="http://schemas.microsoft.com/office/drawing/2014/main" id="{EBB966BC-DC49-4138-8DEF-B1CD130339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2237" y="482171"/>
            <a:ext cx="6104331" cy="5149101"/>
            <a:chOff x="632237" y="482171"/>
            <a:chExt cx="6104331" cy="5149101"/>
          </a:xfrm>
        </p:grpSpPr>
        <p:sp>
          <p:nvSpPr>
            <p:cNvPr id="1036" name="Rectangle 1035">
              <a:extLst>
                <a:ext uri="{FF2B5EF4-FFF2-40B4-BE49-F238E27FC236}">
                  <a16:creationId xmlns:a16="http://schemas.microsoft.com/office/drawing/2014/main" id="{EDD0BD06-EC5B-4F0E-A221-562BC2BA6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237" y="482171"/>
              <a:ext cx="610433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634200B3-EC47-4A5B-A640-7118BF6AD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5296" y="812507"/>
              <a:ext cx="5471355"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039" name="Rectangle 1038">
            <a:extLst>
              <a:ext uri="{FF2B5EF4-FFF2-40B4-BE49-F238E27FC236}">
                <a16:creationId xmlns:a16="http://schemas.microsoft.com/office/drawing/2014/main" id="{23B9DAF8-7DB4-40CB-85F8-7E02F95C6C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7042" y="984450"/>
            <a:ext cx="5145580"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41" name="Straight Connector 1040">
            <a:extLst>
              <a:ext uri="{FF2B5EF4-FFF2-40B4-BE49-F238E27FC236}">
                <a16:creationId xmlns:a16="http://schemas.microsoft.com/office/drawing/2014/main" id="{606AED2C-61BA-485C-9DD4-B23B6280F9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8029" y="1847088"/>
            <a:ext cx="352036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7" name="Title 16">
            <a:extLst>
              <a:ext uri="{FF2B5EF4-FFF2-40B4-BE49-F238E27FC236}">
                <a16:creationId xmlns:a16="http://schemas.microsoft.com/office/drawing/2014/main" id="{8A0F1F4A-0645-53F9-4341-904BF8503A05}"/>
              </a:ext>
            </a:extLst>
          </p:cNvPr>
          <p:cNvSpPr>
            <a:spLocks noGrp="1"/>
          </p:cNvSpPr>
          <p:nvPr>
            <p:ph type="title"/>
          </p:nvPr>
        </p:nvSpPr>
        <p:spPr>
          <a:xfrm>
            <a:off x="7218030" y="804520"/>
            <a:ext cx="3520367" cy="1049235"/>
          </a:xfrm>
        </p:spPr>
        <p:txBody>
          <a:bodyPr>
            <a:normAutofit/>
          </a:bodyPr>
          <a:lstStyle/>
          <a:p>
            <a:r>
              <a:rPr lang="en-IN" sz="2200" b="1" i="0" err="1">
                <a:effectLst/>
                <a:latin typeface="Arial Black" panose="020B0A04020102020204" pitchFamily="34" charset="0"/>
              </a:rPr>
              <a:t>SPam</a:t>
            </a:r>
            <a:r>
              <a:rPr lang="en-IN" sz="2200" b="1" i="0">
                <a:effectLst/>
                <a:latin typeface="Arial Black" panose="020B0A04020102020204" pitchFamily="34" charset="0"/>
              </a:rPr>
              <a:t> Detection Classifier project</a:t>
            </a:r>
            <a:endParaRPr lang="en-IN" sz="2200">
              <a:latin typeface="Arial Black" panose="020B0A04020102020204" pitchFamily="34" charset="0"/>
            </a:endParaRPr>
          </a:p>
        </p:txBody>
      </p:sp>
      <p:pic>
        <p:nvPicPr>
          <p:cNvPr id="1026" name="Picture 2" descr="Spam Detection with Logistic Regression | by Natasha Sharma | Towards Data  Science">
            <a:extLst>
              <a:ext uri="{FF2B5EF4-FFF2-40B4-BE49-F238E27FC236}">
                <a16:creationId xmlns:a16="http://schemas.microsoft.com/office/drawing/2014/main" id="{B82E1127-1B8C-F813-BDD6-79750F27AAC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71223" y="2002331"/>
            <a:ext cx="4825148" cy="2094199"/>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1">
            <a:extLst>
              <a:ext uri="{FF2B5EF4-FFF2-40B4-BE49-F238E27FC236}">
                <a16:creationId xmlns:a16="http://schemas.microsoft.com/office/drawing/2014/main" id="{E41A95D4-EF79-67F7-4299-8D65667D1BFE}"/>
              </a:ext>
            </a:extLst>
          </p:cNvPr>
          <p:cNvSpPr>
            <a:spLocks noGrp="1"/>
          </p:cNvSpPr>
          <p:nvPr>
            <p:ph idx="1"/>
          </p:nvPr>
        </p:nvSpPr>
        <p:spPr>
          <a:xfrm>
            <a:off x="7218029" y="2015732"/>
            <a:ext cx="3520368" cy="3450613"/>
          </a:xfrm>
        </p:spPr>
        <p:txBody>
          <a:bodyPr>
            <a:normAutofit/>
          </a:bodyPr>
          <a:lstStyle/>
          <a:p>
            <a:pPr marL="0" indent="0">
              <a:buNone/>
            </a:pPr>
            <a:r>
              <a:rPr lang="en-IN"/>
              <a:t>Submitted </a:t>
            </a:r>
          </a:p>
          <a:p>
            <a:pPr marL="0" indent="0">
              <a:buNone/>
            </a:pPr>
            <a:r>
              <a:rPr lang="en-IN"/>
              <a:t>By</a:t>
            </a:r>
          </a:p>
          <a:p>
            <a:pPr marL="0" indent="0">
              <a:buNone/>
            </a:pPr>
            <a:r>
              <a:rPr lang="en-IN"/>
              <a:t>Arpan Pattanayak</a:t>
            </a:r>
          </a:p>
          <a:p>
            <a:pPr marL="0" indent="0">
              <a:buNone/>
            </a:pPr>
            <a:r>
              <a:rPr lang="en-IN"/>
              <a:t>Internship -29</a:t>
            </a:r>
          </a:p>
        </p:txBody>
      </p:sp>
      <p:pic>
        <p:nvPicPr>
          <p:cNvPr id="1043" name="Picture 1042">
            <a:extLst>
              <a:ext uri="{FF2B5EF4-FFF2-40B4-BE49-F238E27FC236}">
                <a16:creationId xmlns:a16="http://schemas.microsoft.com/office/drawing/2014/main" id="{7EFCF05C-6070-460B-8E60-12BE3EFD19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045" name="Straight Connector 1044">
            <a:extLst>
              <a:ext uri="{FF2B5EF4-FFF2-40B4-BE49-F238E27FC236}">
                <a16:creationId xmlns:a16="http://schemas.microsoft.com/office/drawing/2014/main" id="{CFD731F1-726F-453E-9516-3058095DE9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DE62AE2-2539-A316-7DD0-FD54099457FB}"/>
              </a:ext>
            </a:extLst>
          </p:cNvPr>
          <p:cNvPicPr>
            <a:picLocks noChangeAspect="1"/>
          </p:cNvPicPr>
          <p:nvPr/>
        </p:nvPicPr>
        <p:blipFill>
          <a:blip r:embed="rId2"/>
          <a:stretch>
            <a:fillRect/>
          </a:stretch>
        </p:blipFill>
        <p:spPr>
          <a:xfrm>
            <a:off x="3412997" y="756168"/>
            <a:ext cx="4959605" cy="4553184"/>
          </a:xfrm>
          <a:prstGeom prst="rect">
            <a:avLst/>
          </a:prstGeom>
        </p:spPr>
      </p:pic>
    </p:spTree>
    <p:extLst>
      <p:ext uri="{BB962C8B-B14F-4D97-AF65-F5344CB8AC3E}">
        <p14:creationId xmlns:p14="http://schemas.microsoft.com/office/powerpoint/2010/main" val="2270517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29F4F66-95A8-08FC-67DD-D33ED6A38CA4}"/>
              </a:ext>
            </a:extLst>
          </p:cNvPr>
          <p:cNvPicPr>
            <a:picLocks noChangeAspect="1"/>
          </p:cNvPicPr>
          <p:nvPr/>
        </p:nvPicPr>
        <p:blipFill>
          <a:blip r:embed="rId2"/>
          <a:stretch>
            <a:fillRect/>
          </a:stretch>
        </p:blipFill>
        <p:spPr>
          <a:xfrm>
            <a:off x="1867416" y="783512"/>
            <a:ext cx="7073384" cy="4650726"/>
          </a:xfrm>
          <a:prstGeom prst="rect">
            <a:avLst/>
          </a:prstGeom>
        </p:spPr>
      </p:pic>
    </p:spTree>
    <p:extLst>
      <p:ext uri="{BB962C8B-B14F-4D97-AF65-F5344CB8AC3E}">
        <p14:creationId xmlns:p14="http://schemas.microsoft.com/office/powerpoint/2010/main" val="18477199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D597F7B-B438-B47B-480C-905E58694845}"/>
              </a:ext>
            </a:extLst>
          </p:cNvPr>
          <p:cNvPicPr>
            <a:picLocks noChangeAspect="1"/>
          </p:cNvPicPr>
          <p:nvPr/>
        </p:nvPicPr>
        <p:blipFill>
          <a:blip r:embed="rId2"/>
          <a:stretch>
            <a:fillRect/>
          </a:stretch>
        </p:blipFill>
        <p:spPr>
          <a:xfrm>
            <a:off x="3642540" y="278184"/>
            <a:ext cx="4492931" cy="906672"/>
          </a:xfrm>
          <a:prstGeom prst="rect">
            <a:avLst/>
          </a:prstGeom>
        </p:spPr>
      </p:pic>
      <p:pic>
        <p:nvPicPr>
          <p:cNvPr id="3" name="Picture 2">
            <a:extLst>
              <a:ext uri="{FF2B5EF4-FFF2-40B4-BE49-F238E27FC236}">
                <a16:creationId xmlns:a16="http://schemas.microsoft.com/office/drawing/2014/main" id="{AB436843-94F1-C983-547A-818344034DE2}"/>
              </a:ext>
            </a:extLst>
          </p:cNvPr>
          <p:cNvPicPr>
            <a:picLocks noChangeAspect="1"/>
          </p:cNvPicPr>
          <p:nvPr/>
        </p:nvPicPr>
        <p:blipFill>
          <a:blip r:embed="rId3"/>
          <a:stretch>
            <a:fillRect/>
          </a:stretch>
        </p:blipFill>
        <p:spPr>
          <a:xfrm>
            <a:off x="3026267" y="1835068"/>
            <a:ext cx="5550185" cy="3187864"/>
          </a:xfrm>
          <a:prstGeom prst="rect">
            <a:avLst/>
          </a:prstGeom>
        </p:spPr>
      </p:pic>
    </p:spTree>
    <p:extLst>
      <p:ext uri="{BB962C8B-B14F-4D97-AF65-F5344CB8AC3E}">
        <p14:creationId xmlns:p14="http://schemas.microsoft.com/office/powerpoint/2010/main" val="3875231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445E39D-3BAF-89D8-5080-E74547E43D52}"/>
              </a:ext>
            </a:extLst>
          </p:cNvPr>
          <p:cNvPicPr>
            <a:picLocks noChangeAspect="1"/>
          </p:cNvPicPr>
          <p:nvPr/>
        </p:nvPicPr>
        <p:blipFill>
          <a:blip r:embed="rId2"/>
          <a:stretch>
            <a:fillRect/>
          </a:stretch>
        </p:blipFill>
        <p:spPr>
          <a:xfrm>
            <a:off x="2175952" y="1453460"/>
            <a:ext cx="9081255" cy="3961820"/>
          </a:xfrm>
          <a:prstGeom prst="rect">
            <a:avLst/>
          </a:prstGeom>
        </p:spPr>
      </p:pic>
    </p:spTree>
    <p:extLst>
      <p:ext uri="{BB962C8B-B14F-4D97-AF65-F5344CB8AC3E}">
        <p14:creationId xmlns:p14="http://schemas.microsoft.com/office/powerpoint/2010/main" val="3687281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3AC94CE-2252-463F-C133-CE7C99E67C69}"/>
              </a:ext>
            </a:extLst>
          </p:cNvPr>
          <p:cNvPicPr>
            <a:picLocks noChangeAspect="1"/>
          </p:cNvPicPr>
          <p:nvPr/>
        </p:nvPicPr>
        <p:blipFill>
          <a:blip r:embed="rId2"/>
          <a:stretch>
            <a:fillRect/>
          </a:stretch>
        </p:blipFill>
        <p:spPr>
          <a:xfrm>
            <a:off x="4549588" y="389544"/>
            <a:ext cx="2442883" cy="955162"/>
          </a:xfrm>
          <a:prstGeom prst="rect">
            <a:avLst/>
          </a:prstGeom>
        </p:spPr>
      </p:pic>
      <p:pic>
        <p:nvPicPr>
          <p:cNvPr id="8" name="Picture 7">
            <a:extLst>
              <a:ext uri="{FF2B5EF4-FFF2-40B4-BE49-F238E27FC236}">
                <a16:creationId xmlns:a16="http://schemas.microsoft.com/office/drawing/2014/main" id="{5503116E-9D8A-5A2B-96E8-C05F6299F43F}"/>
              </a:ext>
            </a:extLst>
          </p:cNvPr>
          <p:cNvPicPr>
            <a:picLocks noChangeAspect="1"/>
          </p:cNvPicPr>
          <p:nvPr/>
        </p:nvPicPr>
        <p:blipFill>
          <a:blip r:embed="rId3"/>
          <a:stretch>
            <a:fillRect/>
          </a:stretch>
        </p:blipFill>
        <p:spPr>
          <a:xfrm>
            <a:off x="1820438" y="5348060"/>
            <a:ext cx="7783011" cy="295316"/>
          </a:xfrm>
          <a:prstGeom prst="rect">
            <a:avLst/>
          </a:prstGeom>
        </p:spPr>
      </p:pic>
      <p:pic>
        <p:nvPicPr>
          <p:cNvPr id="4" name="Picture 3">
            <a:extLst>
              <a:ext uri="{FF2B5EF4-FFF2-40B4-BE49-F238E27FC236}">
                <a16:creationId xmlns:a16="http://schemas.microsoft.com/office/drawing/2014/main" id="{ACD11CC9-BAAD-2F43-21F4-EEBDDB1C0B6B}"/>
              </a:ext>
            </a:extLst>
          </p:cNvPr>
          <p:cNvPicPr>
            <a:picLocks noChangeAspect="1"/>
          </p:cNvPicPr>
          <p:nvPr/>
        </p:nvPicPr>
        <p:blipFill>
          <a:blip r:embed="rId4"/>
          <a:stretch>
            <a:fillRect/>
          </a:stretch>
        </p:blipFill>
        <p:spPr>
          <a:xfrm>
            <a:off x="1820438" y="1509940"/>
            <a:ext cx="8278601" cy="3492679"/>
          </a:xfrm>
          <a:prstGeom prst="rect">
            <a:avLst/>
          </a:prstGeom>
        </p:spPr>
      </p:pic>
    </p:spTree>
    <p:extLst>
      <p:ext uri="{BB962C8B-B14F-4D97-AF65-F5344CB8AC3E}">
        <p14:creationId xmlns:p14="http://schemas.microsoft.com/office/powerpoint/2010/main" val="20885209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ADB46EB-FBB6-F6A6-8DFE-CBBA1455EE25}"/>
              </a:ext>
            </a:extLst>
          </p:cNvPr>
          <p:cNvPicPr>
            <a:picLocks noChangeAspect="1"/>
          </p:cNvPicPr>
          <p:nvPr/>
        </p:nvPicPr>
        <p:blipFill>
          <a:blip r:embed="rId2"/>
          <a:stretch>
            <a:fillRect/>
          </a:stretch>
        </p:blipFill>
        <p:spPr>
          <a:xfrm>
            <a:off x="1877292" y="5584115"/>
            <a:ext cx="7630590" cy="428685"/>
          </a:xfrm>
          <a:prstGeom prst="rect">
            <a:avLst/>
          </a:prstGeom>
        </p:spPr>
      </p:pic>
      <p:pic>
        <p:nvPicPr>
          <p:cNvPr id="8" name="Picture 7">
            <a:extLst>
              <a:ext uri="{FF2B5EF4-FFF2-40B4-BE49-F238E27FC236}">
                <a16:creationId xmlns:a16="http://schemas.microsoft.com/office/drawing/2014/main" id="{CD8DFDAB-E4EF-B756-144D-CB5024615896}"/>
              </a:ext>
            </a:extLst>
          </p:cNvPr>
          <p:cNvPicPr>
            <a:picLocks noChangeAspect="1"/>
          </p:cNvPicPr>
          <p:nvPr/>
        </p:nvPicPr>
        <p:blipFill>
          <a:blip r:embed="rId3"/>
          <a:stretch>
            <a:fillRect/>
          </a:stretch>
        </p:blipFill>
        <p:spPr>
          <a:xfrm>
            <a:off x="2590695" y="697777"/>
            <a:ext cx="5659225" cy="4748443"/>
          </a:xfrm>
          <a:prstGeom prst="rect">
            <a:avLst/>
          </a:prstGeom>
        </p:spPr>
      </p:pic>
    </p:spTree>
    <p:extLst>
      <p:ext uri="{BB962C8B-B14F-4D97-AF65-F5344CB8AC3E}">
        <p14:creationId xmlns:p14="http://schemas.microsoft.com/office/powerpoint/2010/main" val="40286345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F51918C-1F8B-99D4-1408-0F3AA3B8602A}"/>
              </a:ext>
            </a:extLst>
          </p:cNvPr>
          <p:cNvPicPr>
            <a:picLocks noChangeAspect="1"/>
          </p:cNvPicPr>
          <p:nvPr/>
        </p:nvPicPr>
        <p:blipFill>
          <a:blip r:embed="rId2"/>
          <a:stretch>
            <a:fillRect/>
          </a:stretch>
        </p:blipFill>
        <p:spPr>
          <a:xfrm>
            <a:off x="3042420" y="394307"/>
            <a:ext cx="3686689" cy="400106"/>
          </a:xfrm>
          <a:prstGeom prst="rect">
            <a:avLst/>
          </a:prstGeom>
        </p:spPr>
      </p:pic>
      <p:pic>
        <p:nvPicPr>
          <p:cNvPr id="3" name="Picture 2">
            <a:extLst>
              <a:ext uri="{FF2B5EF4-FFF2-40B4-BE49-F238E27FC236}">
                <a16:creationId xmlns:a16="http://schemas.microsoft.com/office/drawing/2014/main" id="{4C7048B9-C653-F761-A827-9CDEC8B757C2}"/>
              </a:ext>
            </a:extLst>
          </p:cNvPr>
          <p:cNvPicPr>
            <a:picLocks noChangeAspect="1"/>
          </p:cNvPicPr>
          <p:nvPr/>
        </p:nvPicPr>
        <p:blipFill>
          <a:blip r:embed="rId3"/>
          <a:stretch>
            <a:fillRect/>
          </a:stretch>
        </p:blipFill>
        <p:spPr>
          <a:xfrm>
            <a:off x="2057192" y="1050762"/>
            <a:ext cx="6853128" cy="1314518"/>
          </a:xfrm>
          <a:prstGeom prst="rect">
            <a:avLst/>
          </a:prstGeom>
        </p:spPr>
      </p:pic>
      <p:pic>
        <p:nvPicPr>
          <p:cNvPr id="6" name="Picture 5">
            <a:extLst>
              <a:ext uri="{FF2B5EF4-FFF2-40B4-BE49-F238E27FC236}">
                <a16:creationId xmlns:a16="http://schemas.microsoft.com/office/drawing/2014/main" id="{7DD17B1E-AAF7-5D15-248E-34B5B60AE423}"/>
              </a:ext>
            </a:extLst>
          </p:cNvPr>
          <p:cNvPicPr>
            <a:picLocks noChangeAspect="1"/>
          </p:cNvPicPr>
          <p:nvPr/>
        </p:nvPicPr>
        <p:blipFill>
          <a:blip r:embed="rId4"/>
          <a:stretch>
            <a:fillRect/>
          </a:stretch>
        </p:blipFill>
        <p:spPr>
          <a:xfrm>
            <a:off x="2057192" y="2780606"/>
            <a:ext cx="5928568" cy="2292468"/>
          </a:xfrm>
          <a:prstGeom prst="rect">
            <a:avLst/>
          </a:prstGeom>
        </p:spPr>
      </p:pic>
    </p:spTree>
    <p:extLst>
      <p:ext uri="{BB962C8B-B14F-4D97-AF65-F5344CB8AC3E}">
        <p14:creationId xmlns:p14="http://schemas.microsoft.com/office/powerpoint/2010/main" val="32708692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E4AD86D-8C43-AFE3-6272-E73B521A3FC2}"/>
              </a:ext>
            </a:extLst>
          </p:cNvPr>
          <p:cNvPicPr>
            <a:picLocks noChangeAspect="1"/>
          </p:cNvPicPr>
          <p:nvPr/>
        </p:nvPicPr>
        <p:blipFill>
          <a:blip r:embed="rId2"/>
          <a:stretch>
            <a:fillRect/>
          </a:stretch>
        </p:blipFill>
        <p:spPr>
          <a:xfrm>
            <a:off x="1945518" y="1287311"/>
            <a:ext cx="5227442" cy="654084"/>
          </a:xfrm>
          <a:prstGeom prst="rect">
            <a:avLst/>
          </a:prstGeom>
        </p:spPr>
      </p:pic>
      <p:pic>
        <p:nvPicPr>
          <p:cNvPr id="6" name="Picture 5">
            <a:extLst>
              <a:ext uri="{FF2B5EF4-FFF2-40B4-BE49-F238E27FC236}">
                <a16:creationId xmlns:a16="http://schemas.microsoft.com/office/drawing/2014/main" id="{5B336F6F-2896-F296-D440-DB58B0F84972}"/>
              </a:ext>
            </a:extLst>
          </p:cNvPr>
          <p:cNvPicPr>
            <a:picLocks noChangeAspect="1"/>
          </p:cNvPicPr>
          <p:nvPr/>
        </p:nvPicPr>
        <p:blipFill>
          <a:blip r:embed="rId3"/>
          <a:stretch>
            <a:fillRect/>
          </a:stretch>
        </p:blipFill>
        <p:spPr>
          <a:xfrm>
            <a:off x="1945518" y="2605982"/>
            <a:ext cx="5227442" cy="3001729"/>
          </a:xfrm>
          <a:prstGeom prst="rect">
            <a:avLst/>
          </a:prstGeom>
        </p:spPr>
      </p:pic>
    </p:spTree>
    <p:extLst>
      <p:ext uri="{BB962C8B-B14F-4D97-AF65-F5344CB8AC3E}">
        <p14:creationId xmlns:p14="http://schemas.microsoft.com/office/powerpoint/2010/main" val="13539482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59DA61-51F5-3822-E735-4B2D4BF5CC66}"/>
              </a:ext>
            </a:extLst>
          </p:cNvPr>
          <p:cNvSpPr txBox="1"/>
          <p:nvPr/>
        </p:nvSpPr>
        <p:spPr>
          <a:xfrm>
            <a:off x="3560110" y="861095"/>
            <a:ext cx="6098240" cy="375552"/>
          </a:xfrm>
          <a:prstGeom prst="rect">
            <a:avLst/>
          </a:prstGeom>
          <a:noFill/>
        </p:spPr>
        <p:txBody>
          <a:bodyPr wrap="square">
            <a:spAutoFit/>
          </a:bodyPr>
          <a:lstStyle/>
          <a:p>
            <a:pPr marL="342900" lvl="0" indent="-342900">
              <a:lnSpc>
                <a:spcPct val="107000"/>
              </a:lnSpc>
              <a:spcAft>
                <a:spcPts val="800"/>
              </a:spcAft>
              <a:buFont typeface="Symbol" panose="05050102010706020507" pitchFamily="18" charset="2"/>
              <a:buChar char=""/>
            </a:pPr>
            <a:r>
              <a:rPr lang="en-IN" sz="1800" b="1" u="sng" dirty="0">
                <a:effectLst/>
                <a:latin typeface="Calibri" panose="020F0502020204030204" pitchFamily="34" charset="0"/>
                <a:ea typeface="Calibri" panose="020F0502020204030204" pitchFamily="34" charset="0"/>
                <a:cs typeface="Calibri" panose="020F0502020204030204" pitchFamily="34" charset="0"/>
              </a:rPr>
              <a:t>Tools, Libraries and Packages used: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2D3D46D6-4BF0-1EF5-86A9-C21FB862A50A}"/>
              </a:ext>
            </a:extLst>
          </p:cNvPr>
          <p:cNvPicPr>
            <a:picLocks noChangeAspect="1"/>
          </p:cNvPicPr>
          <p:nvPr/>
        </p:nvPicPr>
        <p:blipFill>
          <a:blip r:embed="rId2"/>
          <a:stretch>
            <a:fillRect/>
          </a:stretch>
        </p:blipFill>
        <p:spPr>
          <a:xfrm>
            <a:off x="2174877" y="1544408"/>
            <a:ext cx="6658904" cy="3921672"/>
          </a:xfrm>
          <a:prstGeom prst="rect">
            <a:avLst/>
          </a:prstGeom>
        </p:spPr>
      </p:pic>
    </p:spTree>
    <p:extLst>
      <p:ext uri="{BB962C8B-B14F-4D97-AF65-F5344CB8AC3E}">
        <p14:creationId xmlns:p14="http://schemas.microsoft.com/office/powerpoint/2010/main" val="8083459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19</a:t>
            </a:fld>
            <a:endParaRPr lang="en-US" dirty="0"/>
          </a:p>
        </p:txBody>
      </p:sp>
      <p:sp>
        <p:nvSpPr>
          <p:cNvPr id="4" name="TextBox 3">
            <a:extLst>
              <a:ext uri="{FF2B5EF4-FFF2-40B4-BE49-F238E27FC236}">
                <a16:creationId xmlns:a16="http://schemas.microsoft.com/office/drawing/2014/main" id="{DAE96911-D599-DDBA-EC93-67F70EFB825C}"/>
              </a:ext>
            </a:extLst>
          </p:cNvPr>
          <p:cNvSpPr txBox="1"/>
          <p:nvPr/>
        </p:nvSpPr>
        <p:spPr>
          <a:xfrm>
            <a:off x="2895880" y="748330"/>
            <a:ext cx="6098240" cy="2384307"/>
          </a:xfrm>
          <a:prstGeom prst="rect">
            <a:avLst/>
          </a:prstGeom>
          <a:noFill/>
        </p:spPr>
        <p:txBody>
          <a:bodyPr wrap="square">
            <a:spAutoFit/>
          </a:bodyPr>
          <a:lstStyle/>
          <a:p>
            <a:pPr lvl="0" algn="ctr">
              <a:lnSpc>
                <a:spcPct val="107000"/>
              </a:lnSpc>
            </a:pPr>
            <a:r>
              <a:rPr lang="en-IN" sz="2000" b="1" u="sng" dirty="0">
                <a:effectLst/>
                <a:latin typeface="Calibri" panose="020F0502020204030204" pitchFamily="34" charset="0"/>
                <a:ea typeface="Calibri" panose="020F0502020204030204" pitchFamily="34" charset="0"/>
                <a:cs typeface="Calibri" panose="020F0502020204030204" pitchFamily="34" charset="0"/>
              </a:rPr>
              <a:t>Testing of Identified Approaches (Algorithms)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Logistic Regression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Linear Support Vector Classifier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Bernoulli NB</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Multinomial NB</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SGD Classifier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XGB Classifier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B7E9DE9A-8CA9-F7F8-42C0-FCC597C9BEA3}"/>
              </a:ext>
            </a:extLst>
          </p:cNvPr>
          <p:cNvPicPr>
            <a:picLocks noChangeAspect="1"/>
          </p:cNvPicPr>
          <p:nvPr/>
        </p:nvPicPr>
        <p:blipFill>
          <a:blip r:embed="rId2"/>
          <a:stretch>
            <a:fillRect/>
          </a:stretch>
        </p:blipFill>
        <p:spPr>
          <a:xfrm>
            <a:off x="2895880" y="4411133"/>
            <a:ext cx="5087060" cy="2048161"/>
          </a:xfrm>
          <a:prstGeom prst="rect">
            <a:avLst/>
          </a:prstGeom>
        </p:spPr>
      </p:pic>
      <p:pic>
        <p:nvPicPr>
          <p:cNvPr id="5" name="Picture 4">
            <a:extLst>
              <a:ext uri="{FF2B5EF4-FFF2-40B4-BE49-F238E27FC236}">
                <a16:creationId xmlns:a16="http://schemas.microsoft.com/office/drawing/2014/main" id="{65CFACFD-0310-94AE-1C4A-C89A99B003A6}"/>
              </a:ext>
            </a:extLst>
          </p:cNvPr>
          <p:cNvPicPr>
            <a:picLocks noChangeAspect="1"/>
          </p:cNvPicPr>
          <p:nvPr/>
        </p:nvPicPr>
        <p:blipFill>
          <a:blip r:embed="rId3"/>
          <a:stretch>
            <a:fillRect/>
          </a:stretch>
        </p:blipFill>
        <p:spPr>
          <a:xfrm>
            <a:off x="2895880" y="3425284"/>
            <a:ext cx="2892649" cy="600159"/>
          </a:xfrm>
          <a:prstGeom prst="rect">
            <a:avLst/>
          </a:prstGeom>
        </p:spPr>
      </p:pic>
    </p:spTree>
    <p:extLst>
      <p:ext uri="{BB962C8B-B14F-4D97-AF65-F5344CB8AC3E}">
        <p14:creationId xmlns:p14="http://schemas.microsoft.com/office/powerpoint/2010/main" val="2350638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351698" y="718611"/>
            <a:ext cx="5693664" cy="768096"/>
          </a:xfrm>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1486707"/>
            <a:ext cx="5693664" cy="5169587"/>
          </a:xfrm>
        </p:spPr>
        <p:txBody>
          <a:bodyPr/>
          <a:lstStyle/>
          <a:p>
            <a:pPr marL="342900" indent="-342900">
              <a:buFont typeface="Wingdings" panose="05000000000000000000" pitchFamily="2" charset="2"/>
              <a:buChar char="§"/>
            </a:pPr>
            <a:r>
              <a:rPr lang="en-US" sz="2000" dirty="0"/>
              <a:t>Introduction​</a:t>
            </a:r>
          </a:p>
          <a:p>
            <a:pPr marL="342900" indent="-342900">
              <a:buFont typeface="Wingdings" panose="05000000000000000000" pitchFamily="2" charset="2"/>
              <a:buChar char="§"/>
            </a:pPr>
            <a:r>
              <a:rPr lang="en-US" sz="2000" dirty="0"/>
              <a:t>Problem Statement</a:t>
            </a:r>
          </a:p>
          <a:p>
            <a:pPr marL="342900" indent="-342900">
              <a:buFont typeface="Wingdings" panose="05000000000000000000" pitchFamily="2" charset="2"/>
              <a:buChar char="§"/>
            </a:pPr>
            <a:r>
              <a:rPr lang="en-US" sz="2000" dirty="0"/>
              <a:t>Business Goal</a:t>
            </a:r>
          </a:p>
          <a:p>
            <a:pPr marL="342900" indent="-342900">
              <a:buFont typeface="Wingdings" panose="05000000000000000000" pitchFamily="2" charset="2"/>
              <a:buChar char="§"/>
            </a:pPr>
            <a:r>
              <a:rPr lang="en-US" sz="2000" dirty="0"/>
              <a:t>Technical Requirement</a:t>
            </a:r>
          </a:p>
          <a:p>
            <a:pPr marL="342900" indent="-342900">
              <a:buFont typeface="Wingdings" panose="05000000000000000000" pitchFamily="2" charset="2"/>
              <a:buChar char="§"/>
            </a:pPr>
            <a:r>
              <a:rPr lang="en-US" sz="2000" dirty="0"/>
              <a:t>Exploratory Data Analysis (EDA)</a:t>
            </a:r>
          </a:p>
          <a:p>
            <a:pPr marL="342900" indent="-342900">
              <a:buFont typeface="Wingdings" panose="05000000000000000000" pitchFamily="2" charset="2"/>
              <a:buChar char="§"/>
            </a:pPr>
            <a:r>
              <a:rPr lang="en-US" sz="2000" dirty="0"/>
              <a:t>Data Description </a:t>
            </a:r>
          </a:p>
          <a:p>
            <a:pPr marL="342900" indent="-342900">
              <a:buFont typeface="Wingdings" panose="05000000000000000000" pitchFamily="2" charset="2"/>
              <a:buChar char="§"/>
            </a:pPr>
            <a:r>
              <a:rPr lang="en-US" sz="2000" dirty="0"/>
              <a:t>Visualization </a:t>
            </a:r>
          </a:p>
          <a:p>
            <a:pPr marL="342900" indent="-342900">
              <a:buFont typeface="Wingdings" panose="05000000000000000000" pitchFamily="2" charset="2"/>
              <a:buChar char="§"/>
            </a:pPr>
            <a:r>
              <a:rPr lang="en-US" sz="2000" dirty="0"/>
              <a:t>Data Pre-Processing</a:t>
            </a:r>
          </a:p>
          <a:p>
            <a:pPr marL="342900" indent="-342900">
              <a:buFont typeface="Wingdings" panose="05000000000000000000" pitchFamily="2" charset="2"/>
              <a:buChar char="§"/>
            </a:pPr>
            <a:r>
              <a:rPr lang="en-US" sz="2000" dirty="0"/>
              <a:t>Build Model </a:t>
            </a:r>
          </a:p>
          <a:p>
            <a:pPr marL="342900" indent="-342900">
              <a:buFont typeface="Wingdings" panose="05000000000000000000" pitchFamily="2" charset="2"/>
              <a:buChar char="§"/>
            </a:pPr>
            <a:r>
              <a:rPr lang="en-US" sz="2000" dirty="0"/>
              <a:t>Saved Best Model</a:t>
            </a:r>
          </a:p>
          <a:p>
            <a:pPr marL="342900" indent="-342900">
              <a:buFont typeface="Wingdings" panose="05000000000000000000" pitchFamily="2" charset="2"/>
              <a:buChar char="§"/>
            </a:pPr>
            <a:r>
              <a:rPr lang="en-US" sz="2000" dirty="0"/>
              <a:t>Summary​</a:t>
            </a:r>
          </a:p>
          <a:p>
            <a:endParaRPr lang="en-US" sz="2000" dirty="0"/>
          </a:p>
        </p:txBody>
      </p:sp>
    </p:spTree>
    <p:extLst>
      <p:ext uri="{BB962C8B-B14F-4D97-AF65-F5344CB8AC3E}">
        <p14:creationId xmlns:p14="http://schemas.microsoft.com/office/powerpoint/2010/main" val="3855531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DDE5CDF-1512-4CDA-B956-23D223F8D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a:extLst>
              <a:ext uri="{FF2B5EF4-FFF2-40B4-BE49-F238E27FC236}">
                <a16:creationId xmlns:a16="http://schemas.microsoft.com/office/drawing/2014/main" id="{B029D7D8-5A6B-4C76-94C8-15798C6C5A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2" name="Straight Connector 11">
            <a:extLst>
              <a:ext uri="{FF2B5EF4-FFF2-40B4-BE49-F238E27FC236}">
                <a16:creationId xmlns:a16="http://schemas.microsoft.com/office/drawing/2014/main" id="{A5C9319C-E20D-4884-952F-60B6A58C3E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882C17D0-0115-4E43-AF4A-3BA36E8091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2982B51-6FEC-4000-8197-30B2EE78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5094" y="783768"/>
            <a:ext cx="10581813" cy="5290464"/>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5DFB8AC-1A2A-4330-B50D-AAE63C682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40" y="1019556"/>
            <a:ext cx="10104120" cy="481888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9C5D5036-B31A-8ACD-8EC4-ED1449F608C1}"/>
              </a:ext>
            </a:extLst>
          </p:cNvPr>
          <p:cNvPicPr>
            <a:picLocks noChangeAspect="1"/>
          </p:cNvPicPr>
          <p:nvPr/>
        </p:nvPicPr>
        <p:blipFill>
          <a:blip r:embed="rId3"/>
          <a:stretch>
            <a:fillRect/>
          </a:stretch>
        </p:blipFill>
        <p:spPr>
          <a:xfrm>
            <a:off x="1363980" y="1985734"/>
            <a:ext cx="9464040" cy="2886532"/>
          </a:xfrm>
          <a:prstGeom prst="rect">
            <a:avLst/>
          </a:prstGeom>
        </p:spPr>
      </p:pic>
    </p:spTree>
    <p:extLst>
      <p:ext uri="{BB962C8B-B14F-4D97-AF65-F5344CB8AC3E}">
        <p14:creationId xmlns:p14="http://schemas.microsoft.com/office/powerpoint/2010/main" val="26892988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E392342-0724-84C3-C7E5-B8D7862F7E95}"/>
              </a:ext>
            </a:extLst>
          </p:cNvPr>
          <p:cNvPicPr>
            <a:picLocks noChangeAspect="1"/>
          </p:cNvPicPr>
          <p:nvPr/>
        </p:nvPicPr>
        <p:blipFill rotWithShape="1">
          <a:blip r:embed="rId2"/>
          <a:srcRect r="18856" b="-2"/>
          <a:stretch/>
        </p:blipFill>
        <p:spPr>
          <a:xfrm>
            <a:off x="5450529" y="3263116"/>
            <a:ext cx="6741471" cy="3594884"/>
          </a:xfrm>
          <a:prstGeom prst="rect">
            <a:avLst/>
          </a:prstGeom>
        </p:spPr>
      </p:pic>
      <p:pic>
        <p:nvPicPr>
          <p:cNvPr id="4" name="Picture 3">
            <a:extLst>
              <a:ext uri="{FF2B5EF4-FFF2-40B4-BE49-F238E27FC236}">
                <a16:creationId xmlns:a16="http://schemas.microsoft.com/office/drawing/2014/main" id="{4CA047C7-894F-DF9C-99CB-1677CB3C37F2}"/>
              </a:ext>
            </a:extLst>
          </p:cNvPr>
          <p:cNvPicPr>
            <a:picLocks noChangeAspect="1"/>
          </p:cNvPicPr>
          <p:nvPr/>
        </p:nvPicPr>
        <p:blipFill rotWithShape="1">
          <a:blip r:embed="rId3"/>
          <a:srcRect l="1654" r="19776" b="-1"/>
          <a:stretch/>
        </p:blipFill>
        <p:spPr>
          <a:xfrm>
            <a:off x="1754330" y="10"/>
            <a:ext cx="6760897" cy="3920034"/>
          </a:xfrm>
          <a:custGeom>
            <a:avLst/>
            <a:gdLst/>
            <a:ahLst/>
            <a:cxnLst/>
            <a:rect l="l" t="t" r="r" b="b"/>
            <a:pathLst>
              <a:path w="4113440" h="3920044">
                <a:moveTo>
                  <a:pt x="0" y="0"/>
                </a:moveTo>
                <a:lnTo>
                  <a:pt x="4113440" y="0"/>
                </a:lnTo>
                <a:lnTo>
                  <a:pt x="4113440" y="3103224"/>
                </a:lnTo>
                <a:lnTo>
                  <a:pt x="2157388" y="3103224"/>
                </a:lnTo>
                <a:lnTo>
                  <a:pt x="2157388" y="3920044"/>
                </a:lnTo>
                <a:lnTo>
                  <a:pt x="0" y="3920044"/>
                </a:lnTo>
                <a:close/>
              </a:path>
            </a:pathLst>
          </a:custGeom>
        </p:spPr>
      </p:pic>
      <p:sp>
        <p:nvSpPr>
          <p:cNvPr id="22" name="Rectangle 21">
            <a:extLst>
              <a:ext uri="{FF2B5EF4-FFF2-40B4-BE49-F238E27FC236}">
                <a16:creationId xmlns:a16="http://schemas.microsoft.com/office/drawing/2014/main" id="{806692FB-8FCB-4B46-A077-B6132E789B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6094" y="160868"/>
            <a:ext cx="3355039" cy="29413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0FC960A-022A-4742-832C-FCE8ABEAB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6" y="4069977"/>
            <a:ext cx="1432595" cy="20199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9B7BCA0-ADA1-EF74-72B8-AE1037D0673C}"/>
              </a:ext>
            </a:extLst>
          </p:cNvPr>
          <p:cNvPicPr>
            <a:picLocks noChangeAspect="1"/>
          </p:cNvPicPr>
          <p:nvPr/>
        </p:nvPicPr>
        <p:blipFill rotWithShape="1">
          <a:blip r:embed="rId4"/>
          <a:srcRect t="645" r="3" b="3"/>
          <a:stretch/>
        </p:blipFill>
        <p:spPr>
          <a:xfrm>
            <a:off x="1754330" y="4069977"/>
            <a:ext cx="3535331" cy="2019928"/>
          </a:xfrm>
          <a:prstGeom prst="rect">
            <a:avLst/>
          </a:prstGeom>
        </p:spPr>
      </p:pic>
    </p:spTree>
    <p:extLst>
      <p:ext uri="{BB962C8B-B14F-4D97-AF65-F5344CB8AC3E}">
        <p14:creationId xmlns:p14="http://schemas.microsoft.com/office/powerpoint/2010/main" val="24867203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38F172-08B9-4BA5-B753-7D93472C0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a:extLst>
              <a:ext uri="{FF2B5EF4-FFF2-40B4-BE49-F238E27FC236}">
                <a16:creationId xmlns:a16="http://schemas.microsoft.com/office/drawing/2014/main" id="{C900681B-C4FD-40B3-B5BC-C33231614C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FEAACD67-2FB5-4530-9B74-8D946F1CE9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E678439D-6E19-43F5-AD92-3601D4D6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88FB347-E0F8-4BCD-9ACF-9A8CE9599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5094" y="783768"/>
            <a:ext cx="10581813" cy="5290464"/>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BD76F10-08F2-4210-AA40-B3CD8B7418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40" y="1019556"/>
            <a:ext cx="10104120" cy="481888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A570A13-58D2-A641-F56A-D641AB854904}"/>
              </a:ext>
            </a:extLst>
          </p:cNvPr>
          <p:cNvPicPr>
            <a:picLocks noChangeAspect="1"/>
          </p:cNvPicPr>
          <p:nvPr/>
        </p:nvPicPr>
        <p:blipFill rotWithShape="1">
          <a:blip r:embed="rId3"/>
          <a:srcRect b="20799"/>
          <a:stretch/>
        </p:blipFill>
        <p:spPr>
          <a:xfrm>
            <a:off x="1363980" y="1339596"/>
            <a:ext cx="9464040" cy="4178808"/>
          </a:xfrm>
          <a:prstGeom prst="rect">
            <a:avLst/>
          </a:prstGeom>
        </p:spPr>
      </p:pic>
    </p:spTree>
    <p:extLst>
      <p:ext uri="{BB962C8B-B14F-4D97-AF65-F5344CB8AC3E}">
        <p14:creationId xmlns:p14="http://schemas.microsoft.com/office/powerpoint/2010/main" val="22244372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38F172-08B9-4BA5-B753-7D93472C0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a:extLst>
              <a:ext uri="{FF2B5EF4-FFF2-40B4-BE49-F238E27FC236}">
                <a16:creationId xmlns:a16="http://schemas.microsoft.com/office/drawing/2014/main" id="{C900681B-C4FD-40B3-B5BC-C33231614C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FEAACD67-2FB5-4530-9B74-8D946F1CE9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E678439D-6E19-43F5-AD92-3601D4D6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88FB347-E0F8-4BCD-9ACF-9A8CE9599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5094" y="783768"/>
            <a:ext cx="10581813" cy="5290464"/>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BD76F10-08F2-4210-AA40-B3CD8B7418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40" y="1019556"/>
            <a:ext cx="10104120" cy="481888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0A11E82-0041-380D-B9D5-1ADD1090815A}"/>
              </a:ext>
            </a:extLst>
          </p:cNvPr>
          <p:cNvPicPr>
            <a:picLocks noChangeAspect="1"/>
          </p:cNvPicPr>
          <p:nvPr/>
        </p:nvPicPr>
        <p:blipFill rotWithShape="1">
          <a:blip r:embed="rId3"/>
          <a:srcRect t="12131" b="12391"/>
          <a:stretch/>
        </p:blipFill>
        <p:spPr>
          <a:xfrm>
            <a:off x="1363980" y="1339596"/>
            <a:ext cx="9464040" cy="4178808"/>
          </a:xfrm>
          <a:prstGeom prst="rect">
            <a:avLst/>
          </a:prstGeom>
        </p:spPr>
      </p:pic>
    </p:spTree>
    <p:extLst>
      <p:ext uri="{BB962C8B-B14F-4D97-AF65-F5344CB8AC3E}">
        <p14:creationId xmlns:p14="http://schemas.microsoft.com/office/powerpoint/2010/main" val="30589471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FAC8C30-93FA-4F99-80C4-C952D83A49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4" name="Picture 13">
            <a:extLst>
              <a:ext uri="{FF2B5EF4-FFF2-40B4-BE49-F238E27FC236}">
                <a16:creationId xmlns:a16="http://schemas.microsoft.com/office/drawing/2014/main" id="{F3ACDE2A-6BC1-4786-87B1-F7DA35351E7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6" name="Straight Connector 15">
            <a:extLst>
              <a:ext uri="{FF2B5EF4-FFF2-40B4-BE49-F238E27FC236}">
                <a16:creationId xmlns:a16="http://schemas.microsoft.com/office/drawing/2014/main" id="{0A2CC8B5-9886-4AFA-BE09-6178A4ED30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B94CE516-C725-4D29-AA32-F729A7A863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C31D6CD-3D20-4ADC-8A45-9ED56381FC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0992"/>
            <a:ext cx="5130800" cy="5570753"/>
          </a:xfrm>
          <a:prstGeom prst="rect">
            <a:avLst/>
          </a:prstGeom>
          <a:solidFill>
            <a:srgbClr val="FFFFFF"/>
          </a:solidFill>
          <a:ln w="222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403018FE-A8C9-94CB-61E5-05BE84FEA175}"/>
              </a:ext>
            </a:extLst>
          </p:cNvPr>
          <p:cNvPicPr>
            <a:picLocks noChangeAspect="1"/>
          </p:cNvPicPr>
          <p:nvPr/>
        </p:nvPicPr>
        <p:blipFill>
          <a:blip r:embed="rId3"/>
          <a:stretch>
            <a:fillRect/>
          </a:stretch>
        </p:blipFill>
        <p:spPr>
          <a:xfrm>
            <a:off x="1428546" y="801859"/>
            <a:ext cx="3552767" cy="5243939"/>
          </a:xfrm>
          <a:prstGeom prst="rect">
            <a:avLst/>
          </a:prstGeom>
        </p:spPr>
      </p:pic>
      <p:sp>
        <p:nvSpPr>
          <p:cNvPr id="22" name="Rectangle 21">
            <a:extLst>
              <a:ext uri="{FF2B5EF4-FFF2-40B4-BE49-F238E27FC236}">
                <a16:creationId xmlns:a16="http://schemas.microsoft.com/office/drawing/2014/main" id="{C7153DDC-19A1-4FDA-979B-54CB234A9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0527" y="640992"/>
            <a:ext cx="5139475" cy="5567965"/>
          </a:xfrm>
          <a:prstGeom prst="rect">
            <a:avLst/>
          </a:prstGeom>
          <a:solidFill>
            <a:srgbClr val="FFFFFF"/>
          </a:solidFill>
          <a:ln w="222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652D46B-B778-B36A-2744-3C9C8EBCB8AB}"/>
              </a:ext>
            </a:extLst>
          </p:cNvPr>
          <p:cNvPicPr>
            <a:picLocks noChangeAspect="1"/>
          </p:cNvPicPr>
          <p:nvPr/>
        </p:nvPicPr>
        <p:blipFill>
          <a:blip r:embed="rId4"/>
          <a:stretch>
            <a:fillRect/>
          </a:stretch>
        </p:blipFill>
        <p:spPr>
          <a:xfrm>
            <a:off x="6581394" y="934293"/>
            <a:ext cx="4823475" cy="4979071"/>
          </a:xfrm>
          <a:prstGeom prst="rect">
            <a:avLst/>
          </a:prstGeom>
        </p:spPr>
      </p:pic>
    </p:spTree>
    <p:extLst>
      <p:ext uri="{BB962C8B-B14F-4D97-AF65-F5344CB8AC3E}">
        <p14:creationId xmlns:p14="http://schemas.microsoft.com/office/powerpoint/2010/main" val="37734941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CDDE5CDF-1512-4CDA-B956-23D223F8D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a:extLst>
              <a:ext uri="{FF2B5EF4-FFF2-40B4-BE49-F238E27FC236}">
                <a16:creationId xmlns:a16="http://schemas.microsoft.com/office/drawing/2014/main" id="{B029D7D8-5A6B-4C76-94C8-15798C6C5A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2" name="Straight Connector 11">
            <a:extLst>
              <a:ext uri="{FF2B5EF4-FFF2-40B4-BE49-F238E27FC236}">
                <a16:creationId xmlns:a16="http://schemas.microsoft.com/office/drawing/2014/main" id="{A5C9319C-E20D-4884-952F-60B6A58C3E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882C17D0-0115-4E43-AF4A-3BA36E8091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2982B51-6FEC-4000-8197-30B2EE78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5094" y="783768"/>
            <a:ext cx="10581813" cy="5290464"/>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5DFB8AC-1A2A-4330-B50D-AAE63C682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40" y="1019556"/>
            <a:ext cx="10104120" cy="481888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96A7406E-18E1-E152-D345-8E876B0ED120}"/>
              </a:ext>
            </a:extLst>
          </p:cNvPr>
          <p:cNvPicPr>
            <a:picLocks noChangeAspect="1"/>
          </p:cNvPicPr>
          <p:nvPr/>
        </p:nvPicPr>
        <p:blipFill>
          <a:blip r:embed="rId3"/>
          <a:stretch>
            <a:fillRect/>
          </a:stretch>
        </p:blipFill>
        <p:spPr>
          <a:xfrm>
            <a:off x="2893847" y="1339596"/>
            <a:ext cx="6404305" cy="4178808"/>
          </a:xfrm>
          <a:prstGeom prst="rect">
            <a:avLst/>
          </a:prstGeom>
        </p:spPr>
      </p:pic>
    </p:spTree>
    <p:extLst>
      <p:ext uri="{BB962C8B-B14F-4D97-AF65-F5344CB8AC3E}">
        <p14:creationId xmlns:p14="http://schemas.microsoft.com/office/powerpoint/2010/main" val="7688982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CDDE5CDF-1512-4CDA-B956-23D223F8D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a:extLst>
              <a:ext uri="{FF2B5EF4-FFF2-40B4-BE49-F238E27FC236}">
                <a16:creationId xmlns:a16="http://schemas.microsoft.com/office/drawing/2014/main" id="{B029D7D8-5A6B-4C76-94C8-15798C6C5A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2" name="Straight Connector 11">
            <a:extLst>
              <a:ext uri="{FF2B5EF4-FFF2-40B4-BE49-F238E27FC236}">
                <a16:creationId xmlns:a16="http://schemas.microsoft.com/office/drawing/2014/main" id="{A5C9319C-E20D-4884-952F-60B6A58C3E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882C17D0-0115-4E43-AF4A-3BA36E8091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2982B51-6FEC-4000-8197-30B2EE78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5094" y="783768"/>
            <a:ext cx="10581813" cy="5290464"/>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5DFB8AC-1A2A-4330-B50D-AAE63C682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40" y="1019556"/>
            <a:ext cx="10104120" cy="481888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C7A364E-CA2B-05C4-608F-F4B5204CEECA}"/>
              </a:ext>
            </a:extLst>
          </p:cNvPr>
          <p:cNvPicPr>
            <a:picLocks noChangeAspect="1"/>
          </p:cNvPicPr>
          <p:nvPr/>
        </p:nvPicPr>
        <p:blipFill>
          <a:blip r:embed="rId3"/>
          <a:stretch>
            <a:fillRect/>
          </a:stretch>
        </p:blipFill>
        <p:spPr>
          <a:xfrm>
            <a:off x="2920837" y="1619157"/>
            <a:ext cx="6350326" cy="3619686"/>
          </a:xfrm>
          <a:prstGeom prst="rect">
            <a:avLst/>
          </a:prstGeom>
        </p:spPr>
      </p:pic>
    </p:spTree>
    <p:extLst>
      <p:ext uri="{BB962C8B-B14F-4D97-AF65-F5344CB8AC3E}">
        <p14:creationId xmlns:p14="http://schemas.microsoft.com/office/powerpoint/2010/main" val="13154416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779929" y="1143000"/>
            <a:ext cx="10622639" cy="5257800"/>
          </a:xfrm>
        </p:spPr>
        <p:txBody>
          <a:bodyPr/>
          <a:lstStyle/>
          <a:p>
            <a:pPr algn="ctr"/>
            <a:r>
              <a:rPr lang="en-US" dirty="0"/>
              <a:t>Final Procedure:</a:t>
            </a:r>
            <a:br>
              <a:rPr lang="en-US" dirty="0"/>
            </a:br>
            <a:br>
              <a:rPr lang="en-US" dirty="0"/>
            </a:br>
            <a:br>
              <a:rPr lang="en-US" dirty="0"/>
            </a:br>
            <a:r>
              <a:rPr lang="en-US" dirty="0"/>
              <a:t>1. Saving the model</a:t>
            </a:r>
            <a:br>
              <a:rPr lang="en-US" dirty="0"/>
            </a:br>
            <a:br>
              <a:rPr lang="en-US" dirty="0"/>
            </a:br>
            <a:br>
              <a:rPr lang="en-US" dirty="0"/>
            </a:br>
            <a:br>
              <a:rPr lang="en-US" dirty="0"/>
            </a:br>
            <a:br>
              <a:rPr lang="en-US" dirty="0"/>
            </a:br>
            <a:br>
              <a:rPr lang="en-US" dirty="0"/>
            </a:br>
            <a:br>
              <a:rPr lang="en-US" b="1" i="0" dirty="0">
                <a:effectLst/>
                <a:latin typeface="-apple-system"/>
              </a:rPr>
            </a:br>
            <a:br>
              <a:rPr lang="en-US" b="1" i="0" dirty="0">
                <a:effectLst/>
                <a:latin typeface="-apple-system"/>
              </a:rPr>
            </a:br>
            <a:endParaRPr lang="en-US" dirty="0"/>
          </a:p>
        </p:txBody>
      </p:sp>
      <p:sp>
        <p:nvSpPr>
          <p:cNvPr id="4" name="Title 1">
            <a:extLst>
              <a:ext uri="{FF2B5EF4-FFF2-40B4-BE49-F238E27FC236}">
                <a16:creationId xmlns:a16="http://schemas.microsoft.com/office/drawing/2014/main" id="{E962DDE9-8482-CD19-2816-5062D2FB1C6A}"/>
              </a:ext>
            </a:extLst>
          </p:cNvPr>
          <p:cNvSpPr txBox="1">
            <a:spLocks/>
          </p:cNvSpPr>
          <p:nvPr/>
        </p:nvSpPr>
        <p:spPr>
          <a:xfrm>
            <a:off x="3738282" y="309283"/>
            <a:ext cx="7664286" cy="6051176"/>
          </a:xfrm>
          <a:prstGeom prst="rect">
            <a:avLst/>
          </a:prstGeom>
        </p:spPr>
        <p:txBody>
          <a:bodyPr vert="horz" lIns="0" tIns="0" rIns="0" bIns="0" rtlCol="0" anchor="t">
            <a:noAutofit/>
          </a:bodyPr>
          <a:lstStyle>
            <a:lvl1pPr algn="l" defTabSz="914400" rtl="0" eaLnBrk="1" latinLnBrk="0" hangingPunct="1">
              <a:lnSpc>
                <a:spcPct val="100000"/>
              </a:lnSpc>
              <a:spcBef>
                <a:spcPct val="0"/>
              </a:spcBef>
              <a:buNone/>
              <a:defRPr sz="3300" b="1" kern="1200" cap="all" baseline="0">
                <a:solidFill>
                  <a:schemeClr val="accent6"/>
                </a:solidFill>
                <a:latin typeface="Arial" panose="020B0604020202020204" pitchFamily="34" charset="0"/>
                <a:ea typeface="+mj-ea"/>
                <a:cs typeface="Arial" panose="020B0604020202020204" pitchFamily="34" charset="0"/>
              </a:defRPr>
            </a:lvl1pPr>
          </a:lstStyle>
          <a:p>
            <a:br>
              <a:rPr lang="en-US" dirty="0"/>
            </a:br>
            <a:br>
              <a:rPr lang="en-US" dirty="0"/>
            </a:br>
            <a:br>
              <a:rPr lang="en-US" dirty="0"/>
            </a:br>
            <a:endParaRPr lang="en-US" dirty="0"/>
          </a:p>
          <a:p>
            <a:br>
              <a:rPr lang="en-US" dirty="0"/>
            </a:br>
            <a:br>
              <a:rPr lang="en-US" dirty="0"/>
            </a:br>
            <a:br>
              <a:rPr lang="en-US" dirty="0"/>
            </a:br>
            <a:br>
              <a:rPr lang="en-US" dirty="0"/>
            </a:br>
            <a:br>
              <a:rPr lang="en-US" dirty="0">
                <a:latin typeface="-apple-system"/>
              </a:rPr>
            </a:br>
            <a:br>
              <a:rPr lang="en-US" dirty="0">
                <a:latin typeface="-apple-system"/>
              </a:rPr>
            </a:br>
            <a:endParaRPr lang="en-US" dirty="0"/>
          </a:p>
        </p:txBody>
      </p:sp>
      <p:pic>
        <p:nvPicPr>
          <p:cNvPr id="6" name="Picture 5">
            <a:extLst>
              <a:ext uri="{FF2B5EF4-FFF2-40B4-BE49-F238E27FC236}">
                <a16:creationId xmlns:a16="http://schemas.microsoft.com/office/drawing/2014/main" id="{D0BBADC9-AC95-4657-E234-0B5B6274EA57}"/>
              </a:ext>
            </a:extLst>
          </p:cNvPr>
          <p:cNvPicPr>
            <a:picLocks noChangeAspect="1"/>
          </p:cNvPicPr>
          <p:nvPr/>
        </p:nvPicPr>
        <p:blipFill>
          <a:blip r:embed="rId2"/>
          <a:stretch>
            <a:fillRect/>
          </a:stretch>
        </p:blipFill>
        <p:spPr>
          <a:xfrm>
            <a:off x="4096796" y="3771900"/>
            <a:ext cx="3473629" cy="577880"/>
          </a:xfrm>
          <a:prstGeom prst="rect">
            <a:avLst/>
          </a:prstGeom>
        </p:spPr>
      </p:pic>
    </p:spTree>
    <p:extLst>
      <p:ext uri="{BB962C8B-B14F-4D97-AF65-F5344CB8AC3E}">
        <p14:creationId xmlns:p14="http://schemas.microsoft.com/office/powerpoint/2010/main" val="6856810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4C12901-9FCC-461E-A64A-89B4791235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3F7D2E-080D-DBDD-73C4-3C38A2B77908}"/>
              </a:ext>
            </a:extLst>
          </p:cNvPr>
          <p:cNvSpPr>
            <a:spLocks noGrp="1"/>
          </p:cNvSpPr>
          <p:nvPr>
            <p:ph type="ctrTitle"/>
          </p:nvPr>
        </p:nvSpPr>
        <p:spPr>
          <a:xfrm>
            <a:off x="849683" y="1240076"/>
            <a:ext cx="2727813" cy="4584527"/>
          </a:xfrm>
        </p:spPr>
        <p:txBody>
          <a:bodyPr vert="horz" lIns="91440" tIns="45720" rIns="91440" bIns="45720" rtlCol="0" anchor="t">
            <a:normAutofit/>
          </a:bodyPr>
          <a:lstStyle/>
          <a:p>
            <a:r>
              <a:rPr lang="en-US" sz="3200" b="0" i="0" kern="1200" cap="all">
                <a:solidFill>
                  <a:srgbClr val="FFFFFF"/>
                </a:solidFill>
                <a:effectLst/>
                <a:latin typeface="+mj-lt"/>
                <a:ea typeface="+mj-ea"/>
                <a:cs typeface="+mj-cs"/>
              </a:rPr>
              <a:t>SUMMARY </a:t>
            </a:r>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type="subTitle" idx="1"/>
          </p:nvPr>
        </p:nvSpPr>
        <p:spPr>
          <a:xfrm>
            <a:off x="4705594" y="1240077"/>
            <a:ext cx="6034827" cy="4916465"/>
          </a:xfrm>
        </p:spPr>
        <p:txBody>
          <a:bodyPr vert="horz" lIns="91440" tIns="45720" rIns="91440" bIns="45720" rtlCol="0" anchor="t">
            <a:normAutofit/>
          </a:bodyPr>
          <a:lstStyle/>
          <a:p>
            <a:pPr marL="228600" indent="-228600">
              <a:lnSpc>
                <a:spcPct val="110000"/>
              </a:lnSpc>
              <a:spcAft>
                <a:spcPts val="800"/>
              </a:spcAft>
              <a:buFont typeface="Arial" panose="020B0604020202020204" pitchFamily="34" charset="0"/>
              <a:buChar char="•"/>
            </a:pPr>
            <a:r>
              <a:rPr lang="en-US" sz="1500"/>
              <a:t>In this project we have detected spam and ham messages </a:t>
            </a:r>
            <a:r>
              <a:rPr lang="en-US" sz="1500" b="0" i="0"/>
              <a:t>that have been collected for SMS Spam research</a:t>
            </a:r>
            <a:r>
              <a:rPr lang="en-US" sz="1500"/>
              <a:t>. Then we have done different text process to eliminate problem of imbalance. By doing different EDA steps we have analyzed the text. </a:t>
            </a:r>
          </a:p>
          <a:p>
            <a:pPr marL="228600" indent="-228600">
              <a:lnSpc>
                <a:spcPct val="110000"/>
              </a:lnSpc>
              <a:spcAft>
                <a:spcPts val="800"/>
              </a:spcAft>
              <a:buFont typeface="Arial" panose="020B0604020202020204" pitchFamily="34" charset="0"/>
              <a:buChar char="•"/>
            </a:pPr>
            <a:r>
              <a:rPr lang="en-US" sz="1500"/>
              <a:t>We have checked frequently occurring words in our data as well as rarely occurring words. After all these steps we have built function to train and test different algorithms and using various evaluation metrics we have selected Linear-SVC for our final model. </a:t>
            </a:r>
          </a:p>
          <a:p>
            <a:pPr marL="228600" indent="-228600">
              <a:lnSpc>
                <a:spcPct val="110000"/>
              </a:lnSpc>
              <a:spcAft>
                <a:spcPts val="800"/>
              </a:spcAft>
              <a:buFont typeface="Arial" panose="020B0604020202020204" pitchFamily="34" charset="0"/>
              <a:buChar char="•"/>
            </a:pPr>
            <a:r>
              <a:rPr lang="en-US" sz="1500"/>
              <a:t>Finally, by doing hyperparameter tuning we got optimum parameters for our final model. And finally, we got improved accuracy score for our final model.</a:t>
            </a:r>
          </a:p>
          <a:p>
            <a:pPr indent="-228600">
              <a:lnSpc>
                <a:spcPct val="110000"/>
              </a:lnSpc>
              <a:buFont typeface="Arial" panose="020B0604020202020204" pitchFamily="34" charset="0"/>
              <a:buChar char="•"/>
            </a:pPr>
            <a:endParaRPr lang="en-US" sz="1500"/>
          </a:p>
        </p:txBody>
      </p:sp>
    </p:spTree>
    <p:extLst>
      <p:ext uri="{BB962C8B-B14F-4D97-AF65-F5344CB8AC3E}">
        <p14:creationId xmlns:p14="http://schemas.microsoft.com/office/powerpoint/2010/main" val="24391113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69834E-5EEE-4D61-833E-0492889645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8E5D9BA-46E7-4BFA-9C74-75495BF6F5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4" name="Rectangle 13">
            <a:extLst>
              <a:ext uri="{FF2B5EF4-FFF2-40B4-BE49-F238E27FC236}">
                <a16:creationId xmlns:a16="http://schemas.microsoft.com/office/drawing/2014/main" id="{5B033D76-5800-44B6-AFE9-EE21069351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22D6F85-FFBA-4F81-AEE5-AAA17CB7A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3">
            <a:schemeClr val="dk2"/>
          </a:fillRef>
          <a:effectRef idx="2">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3B31514-E6DF-4357-9EEA-EFB798308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ln>
            <a:solidFill>
              <a:srgbClr val="949494"/>
            </a:solid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1557071" y="1584552"/>
            <a:ext cx="9099255" cy="2537251"/>
          </a:xfrm>
        </p:spPr>
        <p:txBody>
          <a:bodyPr anchor="ctr">
            <a:normAutofit/>
          </a:bodyPr>
          <a:lstStyle/>
          <a:p>
            <a:pPr algn="ctr"/>
            <a:r>
              <a:rPr lang="en-US" sz="7200">
                <a:solidFill>
                  <a:srgbClr val="454545"/>
                </a:solidFill>
              </a:rPr>
              <a:t>THANK YOU</a:t>
            </a:r>
          </a:p>
        </p:txBody>
      </p:sp>
      <p:pic>
        <p:nvPicPr>
          <p:cNvPr id="20" name="Picture 19">
            <a:extLst>
              <a:ext uri="{FF2B5EF4-FFF2-40B4-BE49-F238E27FC236}">
                <a16:creationId xmlns:a16="http://schemas.microsoft.com/office/drawing/2014/main" id="{4C401D57-600A-4C91-AC9A-14CA1ED6F7D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2" name="Straight Connector 21">
            <a:extLst>
              <a:ext uri="{FF2B5EF4-FFF2-40B4-BE49-F238E27FC236}">
                <a16:creationId xmlns:a16="http://schemas.microsoft.com/office/drawing/2014/main" id="{412BDC66-00FA-4A3F-9BC7-BE05FF7705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3962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758952" y="731520"/>
            <a:ext cx="10671048" cy="768096"/>
          </a:xfrm>
        </p:spPr>
        <p:txBody>
          <a:bodyPr/>
          <a:lstStyle/>
          <a:p>
            <a:pPr algn="ctr"/>
            <a:r>
              <a:rPr lang="en-US" dirty="0"/>
              <a:t>Introduction</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
        <p:nvSpPr>
          <p:cNvPr id="5" name="TextBox 4">
            <a:extLst>
              <a:ext uri="{FF2B5EF4-FFF2-40B4-BE49-F238E27FC236}">
                <a16:creationId xmlns:a16="http://schemas.microsoft.com/office/drawing/2014/main" id="{F929DD8E-766C-14EF-5680-56C9C94455F1}"/>
              </a:ext>
            </a:extLst>
          </p:cNvPr>
          <p:cNvSpPr txBox="1"/>
          <p:nvPr/>
        </p:nvSpPr>
        <p:spPr>
          <a:xfrm>
            <a:off x="656756" y="1812435"/>
            <a:ext cx="10504303" cy="4342279"/>
          </a:xfrm>
          <a:prstGeom prst="rect">
            <a:avLst/>
          </a:prstGeom>
          <a:noFill/>
        </p:spPr>
        <p:txBody>
          <a:bodyPr wrap="square" rtlCol="0">
            <a:spAutoFit/>
          </a:bodyPr>
          <a:lstStyle/>
          <a:p>
            <a:pPr marL="457200" algn="just">
              <a:lnSpc>
                <a:spcPct val="107000"/>
              </a:lnSpc>
              <a:spcAft>
                <a:spcPts val="80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SMS Spam Collection is a set of SMS tagged messages that have been collected for SMS Spam research. It contains one set of SMS messages in English of 5,574 messages, tagged according being ham (legitimate) or spam.</a:t>
            </a:r>
          </a:p>
          <a:p>
            <a:pPr marL="457200" algn="just">
              <a:lnSpc>
                <a:spcPct val="107000"/>
              </a:lnSpc>
              <a:spcAft>
                <a:spcPts val="800"/>
              </a:spcAft>
            </a:pPr>
            <a:endPar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457200" algn="just">
              <a:lnSpc>
                <a:spcPct val="107000"/>
              </a:lnSpc>
              <a:spcAft>
                <a:spcPts val="80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Spam Detector is used to detect unwanted, malicious and virus infected texts and helps to separate them from the </a:t>
            </a:r>
            <a:r>
              <a:rPr lang="en-US" sz="18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nonspam</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texts. It uses a binary type of classification containing the labels such as ‘ham’ (</a:t>
            </a:r>
            <a:r>
              <a:rPr lang="en-US" sz="18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nonspam</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and spam. Application of this can be seen in Google Mail (GMAIL) where it segregates the spam emails in order to prevent them from getting into the user’s inbox.</a:t>
            </a:r>
          </a:p>
          <a:p>
            <a:pPr marL="457200" algn="just">
              <a:lnSpc>
                <a:spcPct val="107000"/>
              </a:lnSpc>
              <a:spcAft>
                <a:spcPts val="800"/>
              </a:spcAft>
            </a:pPr>
            <a:endPar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457200" algn="just">
              <a:lnSpc>
                <a:spcPct val="107000"/>
              </a:lnSpc>
              <a:spcAft>
                <a:spcPts val="80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 collection of 5573 rows SMS spam messages was manually extracted from the </a:t>
            </a:r>
            <a:r>
              <a:rPr lang="en-US" sz="18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Grumbletext</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Web site. This is a UK forum in which cell phone users make public claims about SMS spam messages, most of them without reporting the very spam message received. The identification of the text of spam messages in the claims is a very hard and time-consuming task, and it involved carefully scanning hundreds of web pages.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1389530" y="808437"/>
            <a:ext cx="6400800" cy="768096"/>
          </a:xfrm>
        </p:spPr>
        <p:txBody>
          <a:bodyPr/>
          <a:lstStyle/>
          <a:p>
            <a:r>
              <a:rPr lang="en-US" b="1" i="0" dirty="0">
                <a:effectLst/>
                <a:latin typeface="Helvetica Neue"/>
              </a:rPr>
              <a:t>Business Goal</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1936376" y="2017059"/>
            <a:ext cx="7005918" cy="4518212"/>
          </a:xfrm>
        </p:spPr>
        <p:txBody>
          <a:bodyPr/>
          <a:lstStyle/>
          <a:p>
            <a:pPr algn="just"/>
            <a:r>
              <a:rPr lang="en-US" b="0" i="0" dirty="0">
                <a:solidFill>
                  <a:schemeClr val="tx1"/>
                </a:solidFill>
                <a:effectLst/>
                <a:latin typeface="-apple-system"/>
              </a:rPr>
              <a:t>A subset of 3,375 SMS randomly chosen ham messages of the NUS SMS Corpus (NSC), which is a dataset of about 10,000 legitimate messages collected for research at the Department of Computer Science at the National University of Singapore. The messages largely originate from Singaporeans and mostly from students attending the University. These messages were collected from volunteers who were made aware that their contributions were going to be made publicly available.</a:t>
            </a: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1532965" y="910635"/>
            <a:ext cx="8852736" cy="768096"/>
          </a:xfrm>
        </p:spPr>
        <p:txBody>
          <a:bodyPr/>
          <a:lstStyle/>
          <a:p>
            <a:r>
              <a:rPr lang="en-US" b="1" i="0" dirty="0">
                <a:effectLst/>
                <a:latin typeface="Helvetica Neue"/>
              </a:rPr>
              <a:t>Technical Requirements</a:t>
            </a:r>
          </a:p>
        </p:txBody>
      </p:sp>
      <p:sp>
        <p:nvSpPr>
          <p:cNvPr id="7" name="Content Placeholder 2">
            <a:extLst>
              <a:ext uri="{FF2B5EF4-FFF2-40B4-BE49-F238E27FC236}">
                <a16:creationId xmlns:a16="http://schemas.microsoft.com/office/drawing/2014/main" id="{25850638-8450-CC9F-5BE0-166469165CFA}"/>
              </a:ext>
            </a:extLst>
          </p:cNvPr>
          <p:cNvSpPr txBox="1">
            <a:spLocks/>
          </p:cNvSpPr>
          <p:nvPr/>
        </p:nvSpPr>
        <p:spPr>
          <a:xfrm>
            <a:off x="539496" y="1211311"/>
            <a:ext cx="11401492" cy="4736054"/>
          </a:xfrm>
          <a:prstGeom prst="rect">
            <a:avLst/>
          </a:prstGeom>
        </p:spPr>
        <p:txBody>
          <a:bodyPr vert="horz" lIns="0" tIns="0" rIns="0" bIns="0" rtlCol="0">
            <a:noAutofit/>
          </a:bodyPr>
          <a:lstStyle>
            <a:lvl1pPr marL="0" indent="0" algn="ctr" defTabSz="914400" rtl="0" eaLnBrk="1" latinLnBrk="0" hangingPunct="1">
              <a:lnSpc>
                <a:spcPct val="100000"/>
              </a:lnSpc>
              <a:spcBef>
                <a:spcPts val="0"/>
              </a:spcBef>
              <a:buFont typeface="Arial" panose="020B0604020202020204" pitchFamily="34" charset="0"/>
              <a:buNone/>
              <a:defRPr sz="2400" kern="1200">
                <a:solidFill>
                  <a:schemeClr val="accent6"/>
                </a:solidFill>
                <a:latin typeface="+mn-lt"/>
                <a:ea typeface="+mn-ea"/>
                <a:cs typeface="+mn-cs"/>
              </a:defRPr>
            </a:lvl1pPr>
            <a:lvl2pPr marL="457200" indent="0" algn="l" defTabSz="914400" rtl="0" eaLnBrk="1" latinLnBrk="0" hangingPunct="1">
              <a:lnSpc>
                <a:spcPct val="100000"/>
              </a:lnSpc>
              <a:spcBef>
                <a:spcPts val="36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l"/>
            <a:endParaRPr lang="en-US" sz="1800" dirty="0">
              <a:solidFill>
                <a:schemeClr val="tx1"/>
              </a:solidFill>
              <a:latin typeface="-apple-system"/>
            </a:endParaRPr>
          </a:p>
        </p:txBody>
      </p:sp>
      <p:sp>
        <p:nvSpPr>
          <p:cNvPr id="4" name="TextBox 3">
            <a:extLst>
              <a:ext uri="{FF2B5EF4-FFF2-40B4-BE49-F238E27FC236}">
                <a16:creationId xmlns:a16="http://schemas.microsoft.com/office/drawing/2014/main" id="{43BC3899-37F7-0753-88BF-AD27161ABE54}"/>
              </a:ext>
            </a:extLst>
          </p:cNvPr>
          <p:cNvSpPr txBox="1"/>
          <p:nvPr/>
        </p:nvSpPr>
        <p:spPr>
          <a:xfrm>
            <a:off x="1177246" y="2079333"/>
            <a:ext cx="10475258" cy="3139321"/>
          </a:xfrm>
          <a:prstGeom prst="rect">
            <a:avLst/>
          </a:prstGeom>
          <a:noFill/>
        </p:spPr>
        <p:txBody>
          <a:bodyPr wrap="square">
            <a:spAutoFit/>
          </a:bodyPr>
          <a:lstStyle/>
          <a:p>
            <a:pPr algn="just"/>
            <a:endParaRPr lang="en-US" b="0" i="0" dirty="0">
              <a:effectLst/>
              <a:latin typeface="-apple-system"/>
            </a:endParaRPr>
          </a:p>
          <a:p>
            <a:pPr algn="just"/>
            <a:r>
              <a:rPr lang="en-US" b="0" i="0" dirty="0">
                <a:effectLst/>
                <a:latin typeface="-apple-system"/>
              </a:rPr>
              <a:t>We need to build a machine learning model. But before model building do all data preprocessing steps involving NLP. Try different models with different hyper parameters and select the best model.</a:t>
            </a:r>
          </a:p>
          <a:p>
            <a:pPr algn="just"/>
            <a:endParaRPr lang="en-US" b="0" i="0" dirty="0">
              <a:effectLst/>
              <a:latin typeface="-apple-system"/>
            </a:endParaRPr>
          </a:p>
          <a:p>
            <a:pPr algn="just"/>
            <a:r>
              <a:rPr lang="en-US" b="0" i="0" dirty="0">
                <a:effectLst/>
                <a:latin typeface="-apple-system"/>
              </a:rPr>
              <a:t>Follow the complete life cycle of data science. Include all the steps like:</a:t>
            </a:r>
          </a:p>
          <a:p>
            <a:pPr algn="just"/>
            <a:r>
              <a:rPr lang="en-US" b="0" i="0" dirty="0">
                <a:effectLst/>
                <a:latin typeface="-apple-system"/>
              </a:rPr>
              <a:t>    1. Data Cleaning</a:t>
            </a:r>
          </a:p>
          <a:p>
            <a:pPr algn="just"/>
            <a:r>
              <a:rPr lang="en-US" b="0" i="0" dirty="0">
                <a:effectLst/>
                <a:latin typeface="-apple-system"/>
              </a:rPr>
              <a:t>    2. Exploratory Data Analysis</a:t>
            </a:r>
          </a:p>
          <a:p>
            <a:pPr algn="just"/>
            <a:r>
              <a:rPr lang="en-US" b="0" i="0" dirty="0">
                <a:effectLst/>
                <a:latin typeface="-apple-system"/>
              </a:rPr>
              <a:t>    3. Data Preprocessing</a:t>
            </a:r>
          </a:p>
          <a:p>
            <a:pPr algn="just"/>
            <a:r>
              <a:rPr lang="en-US" b="0" i="0" dirty="0">
                <a:effectLst/>
                <a:latin typeface="-apple-system"/>
              </a:rPr>
              <a:t>    4. Model Building</a:t>
            </a:r>
          </a:p>
          <a:p>
            <a:pPr algn="just"/>
            <a:r>
              <a:rPr lang="en-US" b="0" i="0" dirty="0">
                <a:effectLst/>
                <a:latin typeface="-apple-system"/>
              </a:rPr>
              <a:t>    5. Model Evaluation</a:t>
            </a:r>
          </a:p>
          <a:p>
            <a:pPr algn="just"/>
            <a:r>
              <a:rPr lang="en-US" b="0" i="0" dirty="0">
                <a:effectLst/>
                <a:latin typeface="-apple-system"/>
              </a:rPr>
              <a:t>    6. Selecting the best mode</a:t>
            </a:r>
          </a:p>
        </p:txBody>
      </p:sp>
    </p:spTree>
    <p:extLst>
      <p:ext uri="{BB962C8B-B14F-4D97-AF65-F5344CB8AC3E}">
        <p14:creationId xmlns:p14="http://schemas.microsoft.com/office/powerpoint/2010/main" val="2852482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832104"/>
            <a:ext cx="10671048" cy="1400108"/>
          </a:xfrm>
        </p:spPr>
        <p:txBody>
          <a:bodyPr/>
          <a:lstStyle/>
          <a:p>
            <a:r>
              <a:rPr lang="en-IN" dirty="0"/>
              <a:t>Exploratory Data Analysis (EDA)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4" name="Content Placeholder 3">
            <a:extLst>
              <a:ext uri="{FF2B5EF4-FFF2-40B4-BE49-F238E27FC236}">
                <a16:creationId xmlns:a16="http://schemas.microsoft.com/office/drawing/2014/main" id="{1EC7E61B-B4C2-FF13-01E9-3390F16A7372}"/>
              </a:ext>
            </a:extLst>
          </p:cNvPr>
          <p:cNvSpPr>
            <a:spLocks noGrp="1"/>
          </p:cNvSpPr>
          <p:nvPr>
            <p:ph sz="half" idx="1"/>
          </p:nvPr>
        </p:nvSpPr>
        <p:spPr>
          <a:xfrm>
            <a:off x="621792" y="2541494"/>
            <a:ext cx="11036808" cy="3996466"/>
          </a:xfrm>
        </p:spPr>
        <p:txBody>
          <a:bodyPr/>
          <a:lstStyle/>
          <a:p>
            <a:r>
              <a:rPr lang="en-US" b="1" i="0" dirty="0">
                <a:solidFill>
                  <a:srgbClr val="000000"/>
                </a:solidFill>
                <a:effectLst/>
                <a:latin typeface="Helvetica Neue"/>
              </a:rPr>
              <a:t>Checked Top 5 rows of dataset</a:t>
            </a:r>
          </a:p>
          <a:p>
            <a:r>
              <a:rPr lang="en-US" b="1" dirty="0">
                <a:solidFill>
                  <a:srgbClr val="000000"/>
                </a:solidFill>
                <a:latin typeface="Helvetica Neue"/>
              </a:rPr>
              <a:t>Checked </a:t>
            </a:r>
            <a:r>
              <a:rPr lang="en-US" b="1" i="0" dirty="0">
                <a:solidFill>
                  <a:srgbClr val="000000"/>
                </a:solidFill>
                <a:effectLst/>
                <a:latin typeface="Helvetica Neue"/>
              </a:rPr>
              <a:t>Total Numbers of Rows and Column</a:t>
            </a:r>
          </a:p>
          <a:p>
            <a:r>
              <a:rPr lang="en-US" b="1" i="0" dirty="0">
                <a:solidFill>
                  <a:srgbClr val="000000"/>
                </a:solidFill>
                <a:effectLst/>
                <a:latin typeface="Helvetica Neue"/>
              </a:rPr>
              <a:t>Checked</a:t>
            </a:r>
            <a:r>
              <a:rPr lang="en-IN" b="1" i="0" dirty="0">
                <a:solidFill>
                  <a:srgbClr val="000000"/>
                </a:solidFill>
                <a:effectLst/>
                <a:latin typeface="Helvetica Neue"/>
              </a:rPr>
              <a:t> All Column Name </a:t>
            </a:r>
          </a:p>
          <a:p>
            <a:r>
              <a:rPr lang="en-US" b="1" i="0" dirty="0">
                <a:solidFill>
                  <a:srgbClr val="000000"/>
                </a:solidFill>
                <a:effectLst/>
                <a:latin typeface="Helvetica Neue"/>
              </a:rPr>
              <a:t>Checked Data Type of All Data </a:t>
            </a:r>
          </a:p>
          <a:p>
            <a:r>
              <a:rPr lang="en-US" b="1" i="0" dirty="0">
                <a:solidFill>
                  <a:srgbClr val="000000"/>
                </a:solidFill>
                <a:effectLst/>
                <a:latin typeface="Helvetica Neue"/>
              </a:rPr>
              <a:t>Checked</a:t>
            </a:r>
            <a:r>
              <a:rPr lang="en-IN" b="1" i="0" dirty="0">
                <a:solidFill>
                  <a:srgbClr val="000000"/>
                </a:solidFill>
                <a:effectLst/>
                <a:latin typeface="Helvetica Neue"/>
              </a:rPr>
              <a:t> for Null Values</a:t>
            </a:r>
            <a:r>
              <a:rPr lang="en-US" b="1" i="0" dirty="0">
                <a:solidFill>
                  <a:srgbClr val="000000"/>
                </a:solidFill>
                <a:effectLst/>
                <a:latin typeface="Helvetica Neue"/>
              </a:rPr>
              <a:t> of both dataset</a:t>
            </a:r>
          </a:p>
          <a:p>
            <a:r>
              <a:rPr lang="en-US" b="1" i="0" dirty="0">
                <a:solidFill>
                  <a:srgbClr val="000000"/>
                </a:solidFill>
                <a:effectLst/>
                <a:latin typeface="Helvetica Neue"/>
              </a:rPr>
              <a:t>Checked total number of unique value</a:t>
            </a:r>
            <a:endParaRPr lang="en-IN" b="1" i="0" dirty="0">
              <a:solidFill>
                <a:srgbClr val="000000"/>
              </a:solidFill>
              <a:effectLst/>
              <a:latin typeface="Helvetica Neue"/>
            </a:endParaRPr>
          </a:p>
          <a:p>
            <a:r>
              <a:rPr lang="en-IN" b="1" i="0" dirty="0">
                <a:solidFill>
                  <a:srgbClr val="000000"/>
                </a:solidFill>
                <a:effectLst/>
                <a:latin typeface="Helvetica Neue"/>
              </a:rPr>
              <a:t>Checked Information about Data</a:t>
            </a:r>
            <a:r>
              <a:rPr lang="en-US" b="1" i="0" dirty="0">
                <a:solidFill>
                  <a:srgbClr val="000000"/>
                </a:solidFill>
                <a:effectLst/>
                <a:latin typeface="Helvetica Neue"/>
              </a:rPr>
              <a:t> </a:t>
            </a:r>
          </a:p>
          <a:p>
            <a:r>
              <a:rPr lang="en-US" b="1" dirty="0">
                <a:solidFill>
                  <a:srgbClr val="000000"/>
                </a:solidFill>
                <a:latin typeface="Helvetica Neue"/>
              </a:rPr>
              <a:t>Dropped irrelevant features</a:t>
            </a:r>
          </a:p>
          <a:p>
            <a:r>
              <a:rPr lang="en-US" b="1" dirty="0">
                <a:solidFill>
                  <a:srgbClr val="000000"/>
                </a:solidFill>
                <a:latin typeface="Helvetica Neue"/>
              </a:rPr>
              <a:t>Handled NULL values</a:t>
            </a:r>
          </a:p>
          <a:p>
            <a:r>
              <a:rPr lang="en-US" b="1" dirty="0">
                <a:solidFill>
                  <a:srgbClr val="000000"/>
                </a:solidFill>
                <a:latin typeface="Helvetica Neue"/>
              </a:rPr>
              <a:t>Handled duplicate values</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6</a:t>
            </a:fld>
            <a:endParaRPr lang="en-US" dirty="0"/>
          </a:p>
        </p:txBody>
      </p:sp>
    </p:spTree>
    <p:extLst>
      <p:ext uri="{BB962C8B-B14F-4D97-AF65-F5344CB8AC3E}">
        <p14:creationId xmlns:p14="http://schemas.microsoft.com/office/powerpoint/2010/main" val="2903841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EA869E1-F851-4A52-92F5-77E592B76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7" name="Picture 16">
            <a:extLst>
              <a:ext uri="{FF2B5EF4-FFF2-40B4-BE49-F238E27FC236}">
                <a16:creationId xmlns:a16="http://schemas.microsoft.com/office/drawing/2014/main" id="{B083AD55-8296-44BD-8E14-DD2DDBC351B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9" name="Straight Connector 18">
            <a:extLst>
              <a:ext uri="{FF2B5EF4-FFF2-40B4-BE49-F238E27FC236}">
                <a16:creationId xmlns:a16="http://schemas.microsoft.com/office/drawing/2014/main" id="{2BF46B26-15FC-4C5A-94FA-AE9ED64B5C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ADF1045-FC61-45F9-B214-2286C9675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1451579" y="804519"/>
            <a:ext cx="9603275" cy="1049235"/>
          </a:xfrm>
        </p:spPr>
        <p:txBody>
          <a:bodyPr vert="horz" lIns="91440" tIns="45720" rIns="91440" bIns="45720" rtlCol="0" anchor="t">
            <a:normAutofit/>
          </a:bodyPr>
          <a:lstStyle/>
          <a:p>
            <a:pPr>
              <a:lnSpc>
                <a:spcPct val="90000"/>
              </a:lnSpc>
            </a:pPr>
            <a:r>
              <a:rPr lang="en-US"/>
              <a:t>Data Description of Data-set</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a:xfrm>
            <a:off x="480060" y="798973"/>
            <a:ext cx="811019" cy="503578"/>
          </a:xfrm>
        </p:spPr>
        <p:txBody>
          <a:bodyPr vert="horz" lIns="91440" tIns="45720" rIns="91440" bIns="45720" rtlCol="0" anchor="t">
            <a:normAutofit/>
          </a:bodyPr>
          <a:lstStyle/>
          <a:p>
            <a:pPr>
              <a:lnSpc>
                <a:spcPct val="90000"/>
              </a:lnSpc>
              <a:spcAft>
                <a:spcPts val="600"/>
              </a:spcAft>
            </a:pPr>
            <a:fld id="{48F63A3B-78C7-47BE-AE5E-E10140E04643}" type="slidenum">
              <a:rPr lang="en-US" kern="1200" dirty="0">
                <a:solidFill>
                  <a:schemeClr val="accent1"/>
                </a:solidFill>
                <a:latin typeface="+mn-lt"/>
                <a:ea typeface="+mn-ea"/>
                <a:cs typeface="+mn-cs"/>
              </a:rPr>
              <a:pPr>
                <a:lnSpc>
                  <a:spcPct val="90000"/>
                </a:lnSpc>
                <a:spcAft>
                  <a:spcPts val="600"/>
                </a:spcAft>
              </a:pPr>
              <a:t>7</a:t>
            </a:fld>
            <a:endParaRPr lang="en-US" kern="1200" dirty="0">
              <a:solidFill>
                <a:schemeClr val="accent1"/>
              </a:solidFill>
              <a:latin typeface="+mn-lt"/>
              <a:ea typeface="+mn-ea"/>
              <a:cs typeface="+mn-cs"/>
            </a:endParaRPr>
          </a:p>
        </p:txBody>
      </p:sp>
      <p:sp>
        <p:nvSpPr>
          <p:cNvPr id="5" name="Content Placeholder 4">
            <a:extLst>
              <a:ext uri="{FF2B5EF4-FFF2-40B4-BE49-F238E27FC236}">
                <a16:creationId xmlns:a16="http://schemas.microsoft.com/office/drawing/2014/main" id="{F3A7F585-98DE-D77E-9864-484777281B6C}"/>
              </a:ext>
            </a:extLst>
          </p:cNvPr>
          <p:cNvSpPr>
            <a:spLocks noGrp="1"/>
          </p:cNvSpPr>
          <p:nvPr>
            <p:ph sz="half" idx="1"/>
          </p:nvPr>
        </p:nvSpPr>
        <p:spPr>
          <a:xfrm>
            <a:off x="1451579" y="2015732"/>
            <a:ext cx="5989855" cy="3450613"/>
          </a:xfrm>
        </p:spPr>
        <p:txBody>
          <a:bodyPr vert="horz" lIns="91440" tIns="45720" rIns="91440" bIns="45720" rtlCol="0" anchor="t">
            <a:normAutofit/>
          </a:bodyPr>
          <a:lstStyle/>
          <a:p>
            <a:pPr marL="342900"/>
            <a:r>
              <a:rPr lang="en-US" dirty="0"/>
              <a:t>The dataset contains 5572 records (rows) and 5 features (columns). </a:t>
            </a:r>
          </a:p>
          <a:p>
            <a:pPr marL="342900" marR="0" lvl="0" fontAlgn="auto">
              <a:spcBef>
                <a:spcPts val="0"/>
              </a:spcBef>
              <a:spcAft>
                <a:spcPts val="0"/>
              </a:spcAft>
              <a:tabLst/>
              <a:defRPr/>
            </a:pPr>
            <a:endParaRPr lang="en-US" dirty="0"/>
          </a:p>
          <a:p>
            <a:pPr marL="0" marR="0" lvl="0" fontAlgn="auto">
              <a:spcBef>
                <a:spcPts val="0"/>
              </a:spcBef>
              <a:spcAft>
                <a:spcPts val="0"/>
              </a:spcAft>
              <a:tabLst/>
              <a:defRPr/>
            </a:pPr>
            <a:endParaRPr lang="en-US" dirty="0"/>
          </a:p>
          <a:p>
            <a:pPr marL="0" marR="0" lvl="0" fontAlgn="auto">
              <a:spcBef>
                <a:spcPts val="0"/>
              </a:spcBef>
              <a:spcAft>
                <a:spcPts val="0"/>
              </a:spcAft>
              <a:tabLst/>
              <a:defRPr/>
            </a:pPr>
            <a:endParaRPr lang="en-US" dirty="0"/>
          </a:p>
          <a:p>
            <a:pPr marL="0" marR="0" lvl="0" fontAlgn="auto">
              <a:spcBef>
                <a:spcPts val="0"/>
              </a:spcBef>
              <a:spcAft>
                <a:spcPts val="0"/>
              </a:spcAft>
              <a:tabLst/>
              <a:defRPr/>
            </a:pPr>
            <a:endParaRPr lang="en-US" dirty="0"/>
          </a:p>
          <a:p>
            <a:pPr marL="0" marR="0" lvl="0" fontAlgn="auto">
              <a:spcBef>
                <a:spcPts val="0"/>
              </a:spcBef>
              <a:spcAft>
                <a:spcPts val="0"/>
              </a:spcAft>
              <a:tabLst/>
              <a:defRPr/>
            </a:pPr>
            <a:r>
              <a:rPr lang="en-US" dirty="0"/>
              <a:t>Removed 3 unwanted columns.</a:t>
            </a:r>
          </a:p>
        </p:txBody>
      </p:sp>
      <p:pic>
        <p:nvPicPr>
          <p:cNvPr id="4" name="Picture 3">
            <a:extLst>
              <a:ext uri="{FF2B5EF4-FFF2-40B4-BE49-F238E27FC236}">
                <a16:creationId xmlns:a16="http://schemas.microsoft.com/office/drawing/2014/main" id="{C2B11925-477D-2878-6509-03DD14FA6FA3}"/>
              </a:ext>
            </a:extLst>
          </p:cNvPr>
          <p:cNvPicPr>
            <a:picLocks noChangeAspect="1"/>
          </p:cNvPicPr>
          <p:nvPr/>
        </p:nvPicPr>
        <p:blipFill>
          <a:blip r:embed="rId3"/>
          <a:stretch>
            <a:fillRect/>
          </a:stretch>
        </p:blipFill>
        <p:spPr>
          <a:xfrm>
            <a:off x="8142021" y="2141993"/>
            <a:ext cx="2961589" cy="1393687"/>
          </a:xfrm>
          <a:prstGeom prst="rect">
            <a:avLst/>
          </a:prstGeom>
        </p:spPr>
      </p:pic>
      <p:pic>
        <p:nvPicPr>
          <p:cNvPr id="9" name="Picture 8">
            <a:extLst>
              <a:ext uri="{FF2B5EF4-FFF2-40B4-BE49-F238E27FC236}">
                <a16:creationId xmlns:a16="http://schemas.microsoft.com/office/drawing/2014/main" id="{E6E91DA2-7D07-1669-54D7-9FC45103D449}"/>
              </a:ext>
            </a:extLst>
          </p:cNvPr>
          <p:cNvPicPr>
            <a:picLocks noChangeAspect="1"/>
          </p:cNvPicPr>
          <p:nvPr/>
        </p:nvPicPr>
        <p:blipFill>
          <a:blip r:embed="rId4"/>
          <a:stretch>
            <a:fillRect/>
          </a:stretch>
        </p:blipFill>
        <p:spPr>
          <a:xfrm>
            <a:off x="7892605" y="4072446"/>
            <a:ext cx="3168813" cy="1568531"/>
          </a:xfrm>
          <a:prstGeom prst="rect">
            <a:avLst/>
          </a:prstGeom>
        </p:spPr>
      </p:pic>
    </p:spTree>
    <p:extLst>
      <p:ext uri="{BB962C8B-B14F-4D97-AF65-F5344CB8AC3E}">
        <p14:creationId xmlns:p14="http://schemas.microsoft.com/office/powerpoint/2010/main" val="2886474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2" y="832104"/>
            <a:ext cx="10671048" cy="768096"/>
          </a:xfrm>
        </p:spPr>
        <p:txBody>
          <a:bodyPr/>
          <a:lstStyle/>
          <a:p>
            <a:r>
              <a:rPr lang="en-IN" b="1" i="0" dirty="0">
                <a:effectLst/>
                <a:latin typeface="-apple-system"/>
              </a:rPr>
              <a:t>Data Visualization</a:t>
            </a:r>
          </a:p>
        </p:txBody>
      </p:sp>
      <p:pic>
        <p:nvPicPr>
          <p:cNvPr id="10" name="Picture 9">
            <a:extLst>
              <a:ext uri="{FF2B5EF4-FFF2-40B4-BE49-F238E27FC236}">
                <a16:creationId xmlns:a16="http://schemas.microsoft.com/office/drawing/2014/main" id="{A662AF91-0BB7-A83B-93C0-123B9EFBAD90}"/>
              </a:ext>
            </a:extLst>
          </p:cNvPr>
          <p:cNvPicPr>
            <a:picLocks noChangeAspect="1"/>
          </p:cNvPicPr>
          <p:nvPr/>
        </p:nvPicPr>
        <p:blipFill>
          <a:blip r:embed="rId2"/>
          <a:stretch>
            <a:fillRect/>
          </a:stretch>
        </p:blipFill>
        <p:spPr>
          <a:xfrm>
            <a:off x="966064" y="5062369"/>
            <a:ext cx="6982053" cy="635893"/>
          </a:xfrm>
          <a:prstGeom prst="rect">
            <a:avLst/>
          </a:prstGeom>
        </p:spPr>
      </p:pic>
      <p:pic>
        <p:nvPicPr>
          <p:cNvPr id="5" name="Picture 4">
            <a:extLst>
              <a:ext uri="{FF2B5EF4-FFF2-40B4-BE49-F238E27FC236}">
                <a16:creationId xmlns:a16="http://schemas.microsoft.com/office/drawing/2014/main" id="{428C9983-6C9C-D4F3-D996-7537FBA05EEC}"/>
              </a:ext>
            </a:extLst>
          </p:cNvPr>
          <p:cNvPicPr>
            <a:picLocks noChangeAspect="1"/>
          </p:cNvPicPr>
          <p:nvPr/>
        </p:nvPicPr>
        <p:blipFill>
          <a:blip r:embed="rId3"/>
          <a:stretch>
            <a:fillRect/>
          </a:stretch>
        </p:blipFill>
        <p:spPr>
          <a:xfrm>
            <a:off x="1704224" y="2140528"/>
            <a:ext cx="5505733" cy="2190863"/>
          </a:xfrm>
          <a:prstGeom prst="rect">
            <a:avLst/>
          </a:prstGeom>
        </p:spPr>
      </p:pic>
    </p:spTree>
    <p:extLst>
      <p:ext uri="{BB962C8B-B14F-4D97-AF65-F5344CB8AC3E}">
        <p14:creationId xmlns:p14="http://schemas.microsoft.com/office/powerpoint/2010/main" val="13487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EDEC7DE-8EF9-D38F-EB66-C8E246E46684}"/>
              </a:ext>
            </a:extLst>
          </p:cNvPr>
          <p:cNvPicPr>
            <a:picLocks noChangeAspect="1"/>
          </p:cNvPicPr>
          <p:nvPr/>
        </p:nvPicPr>
        <p:blipFill>
          <a:blip r:embed="rId2"/>
          <a:stretch>
            <a:fillRect/>
          </a:stretch>
        </p:blipFill>
        <p:spPr>
          <a:xfrm>
            <a:off x="1721224" y="5177119"/>
            <a:ext cx="8724369" cy="640726"/>
          </a:xfrm>
          <a:prstGeom prst="rect">
            <a:avLst/>
          </a:prstGeom>
        </p:spPr>
      </p:pic>
      <p:pic>
        <p:nvPicPr>
          <p:cNvPr id="4" name="Picture 3">
            <a:extLst>
              <a:ext uri="{FF2B5EF4-FFF2-40B4-BE49-F238E27FC236}">
                <a16:creationId xmlns:a16="http://schemas.microsoft.com/office/drawing/2014/main" id="{6CD14D5A-8ED6-9539-BBF0-A260663C6918}"/>
              </a:ext>
            </a:extLst>
          </p:cNvPr>
          <p:cNvPicPr>
            <a:picLocks noChangeAspect="1"/>
          </p:cNvPicPr>
          <p:nvPr/>
        </p:nvPicPr>
        <p:blipFill>
          <a:blip r:embed="rId3"/>
          <a:stretch>
            <a:fillRect/>
          </a:stretch>
        </p:blipFill>
        <p:spPr>
          <a:xfrm>
            <a:off x="399866" y="827566"/>
            <a:ext cx="5381174" cy="3606985"/>
          </a:xfrm>
          <a:prstGeom prst="rect">
            <a:avLst/>
          </a:prstGeom>
        </p:spPr>
      </p:pic>
      <p:pic>
        <p:nvPicPr>
          <p:cNvPr id="9" name="Picture 8">
            <a:extLst>
              <a:ext uri="{FF2B5EF4-FFF2-40B4-BE49-F238E27FC236}">
                <a16:creationId xmlns:a16="http://schemas.microsoft.com/office/drawing/2014/main" id="{724A051B-9B96-15D1-5573-482E5BA25C0E}"/>
              </a:ext>
            </a:extLst>
          </p:cNvPr>
          <p:cNvPicPr>
            <a:picLocks noChangeAspect="1"/>
          </p:cNvPicPr>
          <p:nvPr/>
        </p:nvPicPr>
        <p:blipFill>
          <a:blip r:embed="rId4"/>
          <a:stretch>
            <a:fillRect/>
          </a:stretch>
        </p:blipFill>
        <p:spPr>
          <a:xfrm>
            <a:off x="6264129" y="814865"/>
            <a:ext cx="5658141" cy="3619686"/>
          </a:xfrm>
          <a:prstGeom prst="rect">
            <a:avLst/>
          </a:prstGeom>
        </p:spPr>
      </p:pic>
    </p:spTree>
    <p:extLst>
      <p:ext uri="{BB962C8B-B14F-4D97-AF65-F5344CB8AC3E}">
        <p14:creationId xmlns:p14="http://schemas.microsoft.com/office/powerpoint/2010/main" val="167386423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Gallery</Template>
  <TotalTime>4592</TotalTime>
  <Words>652</Words>
  <Application>Microsoft Office PowerPoint</Application>
  <PresentationFormat>Widescreen</PresentationFormat>
  <Paragraphs>76</Paragraphs>
  <Slides>29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-apple-system</vt:lpstr>
      <vt:lpstr>Arial</vt:lpstr>
      <vt:lpstr>Arial Black</vt:lpstr>
      <vt:lpstr>Calibri</vt:lpstr>
      <vt:lpstr>Gill Sans MT</vt:lpstr>
      <vt:lpstr>Helvetica Neue</vt:lpstr>
      <vt:lpstr>Symbol</vt:lpstr>
      <vt:lpstr>Wingdings</vt:lpstr>
      <vt:lpstr>Gallery</vt:lpstr>
      <vt:lpstr>SPam Detection Classifier project</vt:lpstr>
      <vt:lpstr>AGENDA</vt:lpstr>
      <vt:lpstr>Introduction</vt:lpstr>
      <vt:lpstr>Business Goal</vt:lpstr>
      <vt:lpstr>Technical Requirements</vt:lpstr>
      <vt:lpstr>Exploratory Data Analysis (EDA)</vt:lpstr>
      <vt:lpstr>Data Description of Data-set</vt:lpstr>
      <vt:lpstr>Data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Final Procedure:   1. Saving the model        </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PREDICTION PRESENTATION</dc:title>
  <dc:subject/>
  <dc:creator>archanakumari846@gmail.com</dc:creator>
  <cp:lastModifiedBy>Pattanayak, Arpan</cp:lastModifiedBy>
  <cp:revision>246</cp:revision>
  <dcterms:created xsi:type="dcterms:W3CDTF">2022-08-31T15:26:21Z</dcterms:created>
  <dcterms:modified xsi:type="dcterms:W3CDTF">2022-11-23T12:31:59Z</dcterms:modified>
</cp:coreProperties>
</file>