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22-10-2022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49784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5736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031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83206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2793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1613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66541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24162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2974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6207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3532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84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32209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63899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77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5348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6178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3B8124-6683-41B0-AAF9-862FE4D03957}" type="datetimeFigureOut">
              <a:rPr lang="en-IN" smtClean="0"/>
              <a:t>22-10-2022</a:t>
            </a:fld>
            <a:endParaRPr lang="en-IN"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3819967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62093"/>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ARPAN PATTANAYAK</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Issuer Credit Ratings | SaigonRatings">
            <a:extLst>
              <a:ext uri="{FF2B5EF4-FFF2-40B4-BE49-F238E27FC236}">
                <a16:creationId xmlns:a16="http://schemas.microsoft.com/office/drawing/2014/main" id="{5FECB06F-CF4D-4167-8508-B2C84ABD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10572"/>
            <a:ext cx="5116749" cy="291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3" name="Picture 2">
            <a:extLst>
              <a:ext uri="{FF2B5EF4-FFF2-40B4-BE49-F238E27FC236}">
                <a16:creationId xmlns:a16="http://schemas.microsoft.com/office/drawing/2014/main" id="{1F391BFF-FC7E-E1C7-3EDE-C70D3508F30F}"/>
              </a:ext>
            </a:extLst>
          </p:cNvPr>
          <p:cNvPicPr>
            <a:picLocks noChangeAspect="1"/>
          </p:cNvPicPr>
          <p:nvPr/>
        </p:nvPicPr>
        <p:blipFill>
          <a:blip r:embed="rId3"/>
          <a:stretch>
            <a:fillRect/>
          </a:stretch>
        </p:blipFill>
        <p:spPr>
          <a:xfrm>
            <a:off x="158620" y="1132785"/>
            <a:ext cx="4757057" cy="257924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CC992120-3014-D416-469A-B0284EAE00A8}"/>
              </a:ext>
            </a:extLst>
          </p:cNvPr>
          <p:cNvPicPr>
            <a:picLocks noChangeAspect="1"/>
          </p:cNvPicPr>
          <p:nvPr/>
        </p:nvPicPr>
        <p:blipFill>
          <a:blip r:embed="rId2"/>
          <a:stretch>
            <a:fillRect/>
          </a:stretch>
        </p:blipFill>
        <p:spPr>
          <a:xfrm>
            <a:off x="2663890" y="1088066"/>
            <a:ext cx="6037151" cy="303762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705811-3280-0B26-BCBE-117B38DDA1B9}"/>
              </a:ext>
            </a:extLst>
          </p:cNvPr>
          <p:cNvPicPr>
            <a:picLocks noChangeAspect="1"/>
          </p:cNvPicPr>
          <p:nvPr/>
        </p:nvPicPr>
        <p:blipFill>
          <a:blip r:embed="rId2"/>
          <a:stretch>
            <a:fillRect/>
          </a:stretch>
        </p:blipFill>
        <p:spPr>
          <a:xfrm>
            <a:off x="535022" y="882453"/>
            <a:ext cx="6123296" cy="3852833"/>
          </a:xfrm>
          <a:prstGeom prst="rect">
            <a:avLst/>
          </a:prstGeom>
        </p:spPr>
      </p:pic>
      <p:pic>
        <p:nvPicPr>
          <p:cNvPr id="9" name="Picture 8">
            <a:extLst>
              <a:ext uri="{FF2B5EF4-FFF2-40B4-BE49-F238E27FC236}">
                <a16:creationId xmlns:a16="http://schemas.microsoft.com/office/drawing/2014/main" id="{AFB0EFA5-B882-0600-FFFC-09FA3450044C}"/>
              </a:ext>
            </a:extLst>
          </p:cNvPr>
          <p:cNvPicPr>
            <a:picLocks noChangeAspect="1"/>
          </p:cNvPicPr>
          <p:nvPr/>
        </p:nvPicPr>
        <p:blipFill>
          <a:blip r:embed="rId3"/>
          <a:stretch>
            <a:fillRect/>
          </a:stretch>
        </p:blipFill>
        <p:spPr>
          <a:xfrm>
            <a:off x="535022" y="4648768"/>
            <a:ext cx="6055144" cy="1000918"/>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F3DBF49-369E-3BA4-5C6D-03B0AAE14FAA}"/>
              </a:ext>
            </a:extLst>
          </p:cNvPr>
          <p:cNvPicPr>
            <a:picLocks noChangeAspect="1"/>
          </p:cNvPicPr>
          <p:nvPr/>
        </p:nvPicPr>
        <p:blipFill>
          <a:blip r:embed="rId2"/>
          <a:stretch>
            <a:fillRect/>
          </a:stretch>
        </p:blipFill>
        <p:spPr>
          <a:xfrm>
            <a:off x="489291" y="573535"/>
            <a:ext cx="6670031" cy="5261207"/>
          </a:xfrm>
          <a:prstGeom prst="rect">
            <a:avLst/>
          </a:prstGeom>
        </p:spPr>
      </p:pic>
      <p:pic>
        <p:nvPicPr>
          <p:cNvPr id="7" name="Picture 6">
            <a:extLst>
              <a:ext uri="{FF2B5EF4-FFF2-40B4-BE49-F238E27FC236}">
                <a16:creationId xmlns:a16="http://schemas.microsoft.com/office/drawing/2014/main" id="{92AEFDAF-145C-A62C-0247-ED53D9AD9902}"/>
              </a:ext>
            </a:extLst>
          </p:cNvPr>
          <p:cNvPicPr>
            <a:picLocks noChangeAspect="1"/>
          </p:cNvPicPr>
          <p:nvPr/>
        </p:nvPicPr>
        <p:blipFill>
          <a:blip r:embed="rId3"/>
          <a:stretch>
            <a:fillRect/>
          </a:stretch>
        </p:blipFill>
        <p:spPr>
          <a:xfrm>
            <a:off x="4580361" y="3788228"/>
            <a:ext cx="2913233" cy="2315191"/>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2">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E163938-801C-65BB-717D-26697FAB32F6}"/>
              </a:ext>
            </a:extLst>
          </p:cNvPr>
          <p:cNvPicPr>
            <a:picLocks noChangeAspect="1"/>
          </p:cNvPicPr>
          <p:nvPr/>
        </p:nvPicPr>
        <p:blipFill>
          <a:blip r:embed="rId3"/>
          <a:stretch>
            <a:fillRect/>
          </a:stretch>
        </p:blipFill>
        <p:spPr>
          <a:xfrm>
            <a:off x="412182" y="1096726"/>
            <a:ext cx="5345301" cy="1396103"/>
          </a:xfrm>
          <a:prstGeom prst="rect">
            <a:avLst/>
          </a:prstGeom>
        </p:spPr>
      </p:pic>
      <p:pic>
        <p:nvPicPr>
          <p:cNvPr id="6" name="Picture 5">
            <a:extLst>
              <a:ext uri="{FF2B5EF4-FFF2-40B4-BE49-F238E27FC236}">
                <a16:creationId xmlns:a16="http://schemas.microsoft.com/office/drawing/2014/main" id="{0ACA6A83-827D-3A0D-C4AC-E84FBF60D1F7}"/>
              </a:ext>
            </a:extLst>
          </p:cNvPr>
          <p:cNvPicPr>
            <a:picLocks noChangeAspect="1"/>
          </p:cNvPicPr>
          <p:nvPr/>
        </p:nvPicPr>
        <p:blipFill>
          <a:blip r:embed="rId4"/>
          <a:stretch>
            <a:fillRect/>
          </a:stretch>
        </p:blipFill>
        <p:spPr>
          <a:xfrm>
            <a:off x="6045908" y="1014997"/>
            <a:ext cx="4861578" cy="4191761"/>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Contents</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7030A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descr="Why ratings and reviews are important for your business | Bazaarvoice">
            <a:extLst>
              <a:ext uri="{FF2B5EF4-FFF2-40B4-BE49-F238E27FC236}">
                <a16:creationId xmlns:a16="http://schemas.microsoft.com/office/drawing/2014/main" id="{58E38661-CE30-4584-8B10-5084B5BAE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295" y="1404024"/>
            <a:ext cx="3694990" cy="2856691"/>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pic>
        <p:nvPicPr>
          <p:cNvPr id="3074" name="Picture 2" descr="Ratings and rankings">
            <a:extLst>
              <a:ext uri="{FF2B5EF4-FFF2-40B4-BE49-F238E27FC236}">
                <a16:creationId xmlns:a16="http://schemas.microsoft.com/office/drawing/2014/main" id="{9E4F02BF-4EE2-4FB5-9535-2F430CF27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438" y="1415450"/>
            <a:ext cx="4163440" cy="3025191"/>
          </a:xfrm>
          <a:prstGeom prst="rect">
            <a:avLst/>
          </a:prstGeom>
          <a:noFill/>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pic>
        <p:nvPicPr>
          <p:cNvPr id="4098" name="Picture 2" descr="5 Major Risks Credit Rating Agencies Evaluate About Companies And Why You  Should Know Them">
            <a:extLst>
              <a:ext uri="{FF2B5EF4-FFF2-40B4-BE49-F238E27FC236}">
                <a16:creationId xmlns:a16="http://schemas.microsoft.com/office/drawing/2014/main" id="{CB59ECDF-C430-4F9F-A3E1-543A32225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187" y="1023886"/>
            <a:ext cx="3691811" cy="300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324" y="1379013"/>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clean length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55</a:t>
            </a:r>
            <a:r>
              <a:rPr lang="en-US" b="0" i="0" dirty="0">
                <a:effectLst/>
                <a:latin typeface="Century" panose="02040604050505020304" pitchFamily="18" charset="0"/>
              </a:rPr>
              <a:t>% of the texts are rated as 5 and only </a:t>
            </a:r>
            <a:r>
              <a:rPr lang="en-US" dirty="0">
                <a:latin typeface="Century" panose="02040604050505020304" pitchFamily="18" charset="0"/>
              </a:rPr>
              <a:t>4</a:t>
            </a:r>
            <a:r>
              <a:rPr lang="en-US" b="0" i="0" dirty="0">
                <a:effectLst/>
                <a:latin typeface="Century" panose="02040604050505020304" pitchFamily="18" charset="0"/>
              </a:rPr>
              <a:t>%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5" name="Picture 4">
            <a:extLst>
              <a:ext uri="{FF2B5EF4-FFF2-40B4-BE49-F238E27FC236}">
                <a16:creationId xmlns:a16="http://schemas.microsoft.com/office/drawing/2014/main" id="{4C9D0517-B4F4-A144-77E4-4CE21BD7FFC1}"/>
              </a:ext>
            </a:extLst>
          </p:cNvPr>
          <p:cNvPicPr>
            <a:picLocks noChangeAspect="1"/>
          </p:cNvPicPr>
          <p:nvPr/>
        </p:nvPicPr>
        <p:blipFill>
          <a:blip r:embed="rId2"/>
          <a:stretch>
            <a:fillRect/>
          </a:stretch>
        </p:blipFill>
        <p:spPr>
          <a:xfrm>
            <a:off x="299672" y="1369252"/>
            <a:ext cx="6483683" cy="2597283"/>
          </a:xfrm>
          <a:prstGeom prst="rect">
            <a:avLst/>
          </a:prstGeom>
        </p:spPr>
      </p:pic>
      <p:pic>
        <p:nvPicPr>
          <p:cNvPr id="8" name="Picture 7">
            <a:extLst>
              <a:ext uri="{FF2B5EF4-FFF2-40B4-BE49-F238E27FC236}">
                <a16:creationId xmlns:a16="http://schemas.microsoft.com/office/drawing/2014/main" id="{40B6B4A8-3534-6A6F-7105-C5663A049575}"/>
              </a:ext>
            </a:extLst>
          </p:cNvPr>
          <p:cNvPicPr>
            <a:picLocks noChangeAspect="1"/>
          </p:cNvPicPr>
          <p:nvPr/>
        </p:nvPicPr>
        <p:blipFill>
          <a:blip r:embed="rId3"/>
          <a:stretch>
            <a:fillRect/>
          </a:stretch>
        </p:blipFill>
        <p:spPr>
          <a:xfrm>
            <a:off x="6720510" y="1477268"/>
            <a:ext cx="4896102" cy="2781443"/>
          </a:xfrm>
          <a:prstGeom prst="rect">
            <a:avLst/>
          </a:prstGeom>
        </p:spPr>
      </p:pic>
    </p:spTree>
    <p:extLst>
      <p:ext uri="{BB962C8B-B14F-4D97-AF65-F5344CB8AC3E}">
        <p14:creationId xmlns:p14="http://schemas.microsoft.com/office/powerpoint/2010/main" val="68030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1444</TotalTime>
  <Words>2269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Bookman Old Style</vt:lpstr>
      <vt:lpstr>Calibri</vt:lpstr>
      <vt:lpstr>Century</vt:lpstr>
      <vt:lpstr>Century Gothic</vt:lpstr>
      <vt:lpstr>Courier New</vt:lpstr>
      <vt:lpstr>Helvetica Neue</vt:lpstr>
      <vt:lpstr>Monotype Corsiva</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Pattanayak, Arpan</cp:lastModifiedBy>
  <cp:revision>98</cp:revision>
  <dcterms:created xsi:type="dcterms:W3CDTF">2021-10-24T08:35:25Z</dcterms:created>
  <dcterms:modified xsi:type="dcterms:W3CDTF">2022-10-22T06:59:13Z</dcterms:modified>
</cp:coreProperties>
</file>