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2"/>
  </p:notesMasterIdLst>
  <p:sldIdLst>
    <p:sldId id="256" r:id="rId2"/>
    <p:sldId id="257" r:id="rId3"/>
    <p:sldId id="352" r:id="rId4"/>
    <p:sldId id="258" r:id="rId5"/>
    <p:sldId id="259" r:id="rId6"/>
    <p:sldId id="260" r:id="rId7"/>
    <p:sldId id="261" r:id="rId8"/>
    <p:sldId id="353" r:id="rId9"/>
    <p:sldId id="271" r:id="rId10"/>
    <p:sldId id="265" r:id="rId11"/>
    <p:sldId id="267" r:id="rId12"/>
    <p:sldId id="354" r:id="rId13"/>
    <p:sldId id="355" r:id="rId14"/>
    <p:sldId id="356" r:id="rId15"/>
    <p:sldId id="357" r:id="rId16"/>
    <p:sldId id="358" r:id="rId17"/>
    <p:sldId id="359" r:id="rId18"/>
    <p:sldId id="360" r:id="rId19"/>
    <p:sldId id="361" r:id="rId20"/>
    <p:sldId id="362" r:id="rId21"/>
    <p:sldId id="363" r:id="rId22"/>
    <p:sldId id="364" r:id="rId23"/>
    <p:sldId id="277" r:id="rId24"/>
    <p:sldId id="274" r:id="rId25"/>
    <p:sldId id="278" r:id="rId26"/>
    <p:sldId id="280" r:id="rId27"/>
    <p:sldId id="281" r:id="rId28"/>
    <p:sldId id="282" r:id="rId29"/>
    <p:sldId id="283" r:id="rId30"/>
    <p:sldId id="284" r:id="rId31"/>
    <p:sldId id="285" r:id="rId32"/>
    <p:sldId id="287" r:id="rId33"/>
    <p:sldId id="286" r:id="rId34"/>
    <p:sldId id="365" r:id="rId35"/>
    <p:sldId id="288" r:id="rId36"/>
    <p:sldId id="289" r:id="rId37"/>
    <p:sldId id="290" r:id="rId38"/>
    <p:sldId id="366" r:id="rId39"/>
    <p:sldId id="367"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Remove unwanted column</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Remove unwanted column</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EE683-DF6A-4E72-BC71-D7BFB72A2D58}" type="datetimeFigureOut">
              <a:rPr lang="en-IN" smtClean="0"/>
              <a:t>04-09-2022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1DA6F-5CDF-42B8-94FE-470328CCD352}" type="slidenum">
              <a:rPr lang="en-IN" smtClean="0"/>
              <a:t>‹#›</a:t>
            </a:fld>
            <a:endParaRPr lang="en-IN"/>
          </a:p>
        </p:txBody>
      </p:sp>
    </p:spTree>
    <p:extLst>
      <p:ext uri="{BB962C8B-B14F-4D97-AF65-F5344CB8AC3E}">
        <p14:creationId xmlns:p14="http://schemas.microsoft.com/office/powerpoint/2010/main" val="268005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96769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15872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2045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83283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60236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413419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195710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4238965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499901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F6345-D9F2-4AD2-95BF-86AE0484AF96}"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66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39105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92486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F6345-D9F2-4AD2-95BF-86AE0484AF96}"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15066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66485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FF6345-D9F2-4AD2-95BF-86AE0484AF96}" type="datetimeFigureOut">
              <a:rPr lang="en-IN" smtClean="0"/>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92333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6345-D9F2-4AD2-95BF-86AE0484AF96}" type="datetimeFigureOut">
              <a:rPr lang="en-IN" smtClean="0"/>
              <a:t>04-09-2022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11454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6035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82937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FF6345-D9F2-4AD2-95BF-86AE0484AF96}" type="datetimeFigureOut">
              <a:rPr lang="en-IN" smtClean="0"/>
              <a:t>04-09-2022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F9AB5C-1301-4E2B-8758-75E6B7BD7615}" type="slidenum">
              <a:rPr lang="en-IN" smtClean="0"/>
              <a:t>‹#›</a:t>
            </a:fld>
            <a:endParaRPr lang="en-IN"/>
          </a:p>
        </p:txBody>
      </p:sp>
    </p:spTree>
    <p:extLst>
      <p:ext uri="{BB962C8B-B14F-4D97-AF65-F5344CB8AC3E}">
        <p14:creationId xmlns:p14="http://schemas.microsoft.com/office/powerpoint/2010/main" val="4933722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80632" y="648930"/>
            <a:ext cx="4922391" cy="3347337"/>
          </a:xfrm>
        </p:spPr>
        <p:txBody>
          <a:bodyPr>
            <a:normAutofit/>
          </a:bodyPr>
          <a:lstStyle/>
          <a:p>
            <a:r>
              <a:rPr lang="en-IN" b="1">
                <a:effectLst/>
                <a:latin typeface="Agency FB" panose="020B0503020202020204" pitchFamily="34" charset="0"/>
              </a:rPr>
              <a:t>Presentation on </a:t>
            </a:r>
            <a:br>
              <a:rPr lang="en-IN" b="1">
                <a:effectLst/>
                <a:latin typeface="Agency FB" panose="020B0503020202020204" pitchFamily="34" charset="0"/>
              </a:rPr>
            </a:br>
            <a:r>
              <a:rPr lang="en-IN" b="1">
                <a:effectLst/>
                <a:latin typeface="Agency FB" panose="020B0503020202020204" pitchFamily="34" charset="0"/>
              </a:rPr>
              <a:t>Micro Credit Defaulter Project</a:t>
            </a:r>
          </a:p>
        </p:txBody>
      </p:sp>
      <p:sp>
        <p:nvSpPr>
          <p:cNvPr id="3" name="Subtitle 2"/>
          <p:cNvSpPr>
            <a:spLocks noGrp="1"/>
          </p:cNvSpPr>
          <p:nvPr>
            <p:ph type="subTitle" idx="1"/>
          </p:nvPr>
        </p:nvSpPr>
        <p:spPr>
          <a:xfrm>
            <a:off x="6580632" y="3996267"/>
            <a:ext cx="4922391" cy="1887008"/>
          </a:xfrm>
        </p:spPr>
        <p:txBody>
          <a:bodyPr>
            <a:normAutofit/>
          </a:bodyPr>
          <a:lstStyle/>
          <a:p>
            <a:r>
              <a:rPr lang="en-IN">
                <a:latin typeface="Arial Black" panose="020B0A04020102020204" pitchFamily="34" charset="0"/>
              </a:rPr>
              <a:t>Presented by:- </a:t>
            </a:r>
          </a:p>
          <a:p>
            <a:r>
              <a:rPr lang="en-IN">
                <a:latin typeface="Arial Black" panose="020B0A04020102020204" pitchFamily="34" charset="0"/>
              </a:rPr>
              <a:t>Arpan Pattanayak</a:t>
            </a:r>
          </a:p>
        </p:txBody>
      </p:sp>
      <p:grpSp>
        <p:nvGrpSpPr>
          <p:cNvPr id="12" name="Group 11">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3"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0"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487C43-F381-40E5-8901-01E7907F7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50" y="1643946"/>
            <a:ext cx="4774321" cy="3282345"/>
          </a:xfrm>
          <a:prstGeom prst="rect">
            <a:avLst/>
          </a:prstGeom>
        </p:spPr>
      </p:pic>
    </p:spTree>
    <p:extLst>
      <p:ext uri="{BB962C8B-B14F-4D97-AF65-F5344CB8AC3E}">
        <p14:creationId xmlns:p14="http://schemas.microsoft.com/office/powerpoint/2010/main" val="117768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87.5% of the loan has been paid by the user and only 12.5%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3520C21B-976A-FC27-4B77-849A3E57E331}"/>
              </a:ext>
            </a:extLst>
          </p:cNvPr>
          <p:cNvPicPr>
            <a:picLocks noChangeAspect="1"/>
          </p:cNvPicPr>
          <p:nvPr/>
        </p:nvPicPr>
        <p:blipFill>
          <a:blip r:embed="rId2"/>
          <a:stretch>
            <a:fillRect/>
          </a:stretch>
        </p:blipFill>
        <p:spPr>
          <a:xfrm>
            <a:off x="1971066" y="2094474"/>
            <a:ext cx="7445076" cy="331329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252700"/>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252700"/>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284222" y="27167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3" name="Picture 2" descr="1">
            <a:extLst>
              <a:ext uri="{FF2B5EF4-FFF2-40B4-BE49-F238E27FC236}">
                <a16:creationId xmlns:a16="http://schemas.microsoft.com/office/drawing/2014/main" id="{00A3D37C-2F3A-E6C2-B2AC-BF18E09BCE24}"/>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94522" y="818041"/>
            <a:ext cx="3484801" cy="1728788"/>
          </a:xfrm>
          <a:prstGeom prst="rect">
            <a:avLst/>
          </a:prstGeom>
        </p:spPr>
      </p:pic>
      <p:pic>
        <p:nvPicPr>
          <p:cNvPr id="4" name="Picture 3" descr="2">
            <a:extLst>
              <a:ext uri="{FF2B5EF4-FFF2-40B4-BE49-F238E27FC236}">
                <a16:creationId xmlns:a16="http://schemas.microsoft.com/office/drawing/2014/main" id="{38C43208-48AF-E281-66CC-81FAA8B2E00D}"/>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4422862" y="818040"/>
            <a:ext cx="3577765" cy="1728787"/>
          </a:xfrm>
          <a:prstGeom prst="rect">
            <a:avLst/>
          </a:prstGeom>
        </p:spPr>
      </p:pic>
      <p:pic>
        <p:nvPicPr>
          <p:cNvPr id="5" name="Picture 4">
            <a:extLst>
              <a:ext uri="{FF2B5EF4-FFF2-40B4-BE49-F238E27FC236}">
                <a16:creationId xmlns:a16="http://schemas.microsoft.com/office/drawing/2014/main" id="{35D951EF-4CC6-967C-F1D7-20C238B890B4}"/>
              </a:ext>
            </a:extLst>
          </p:cNvPr>
          <p:cNvPicPr>
            <a:picLocks noChangeAspect="1"/>
          </p:cNvPicPr>
          <p:nvPr/>
        </p:nvPicPr>
        <p:blipFill>
          <a:blip r:embed="rId4"/>
          <a:stretch>
            <a:fillRect/>
          </a:stretch>
        </p:blipFill>
        <p:spPr>
          <a:xfrm>
            <a:off x="8240256" y="805341"/>
            <a:ext cx="3360442" cy="1728787"/>
          </a:xfrm>
          <a:prstGeom prst="rect">
            <a:avLst/>
          </a:prstGeom>
        </p:spPr>
      </p:pic>
      <p:pic>
        <p:nvPicPr>
          <p:cNvPr id="6" name="Picture 5" descr="4">
            <a:extLst>
              <a:ext uri="{FF2B5EF4-FFF2-40B4-BE49-F238E27FC236}">
                <a16:creationId xmlns:a16="http://schemas.microsoft.com/office/drawing/2014/main" id="{11D57454-D231-CB4C-B71D-72B2810523BF}"/>
              </a:ext>
            </a:extLst>
          </p:cNvPr>
          <p:cNvPicPr>
            <a:picLocks noGrp="1" noChangeAspect="1"/>
          </p:cNvPicPr>
          <p:nvPr isPhoto="1"/>
        </p:nvPicPr>
        <p:blipFill>
          <a:blip r:embed="rId5" cstate="print">
            <a:lum/>
            <a:extLst>
              <a:ext uri="{28A0092B-C50C-407E-A947-70E740481C1C}">
                <a14:useLocalDpi xmlns:a14="http://schemas.microsoft.com/office/drawing/2010/main" val="0"/>
              </a:ext>
            </a:extLst>
          </a:blip>
          <a:stretch>
            <a:fillRect/>
          </a:stretch>
        </p:blipFill>
        <p:spPr>
          <a:xfrm>
            <a:off x="494522" y="2582384"/>
            <a:ext cx="3523646" cy="1728788"/>
          </a:xfrm>
          <a:prstGeom prst="rect">
            <a:avLst/>
          </a:prstGeom>
        </p:spPr>
      </p:pic>
      <p:pic>
        <p:nvPicPr>
          <p:cNvPr id="7" name="Picture 6" descr="4">
            <a:extLst>
              <a:ext uri="{FF2B5EF4-FFF2-40B4-BE49-F238E27FC236}">
                <a16:creationId xmlns:a16="http://schemas.microsoft.com/office/drawing/2014/main" id="{DFFF218B-7448-11EE-2921-38022A20165D}"/>
              </a:ext>
            </a:extLst>
          </p:cNvPr>
          <p:cNvPicPr>
            <a:picLocks noGrp="1" noChangeAspect="1"/>
          </p:cNvPicPr>
          <p:nvPr isPhoto="1"/>
        </p:nvPicPr>
        <p:blipFill>
          <a:blip r:embed="rId5" cstate="print">
            <a:lum/>
            <a:extLst>
              <a:ext uri="{28A0092B-C50C-407E-A947-70E740481C1C}">
                <a14:useLocalDpi xmlns:a14="http://schemas.microsoft.com/office/drawing/2010/main" val="0"/>
              </a:ext>
            </a:extLst>
          </a:blip>
          <a:stretch>
            <a:fillRect/>
          </a:stretch>
        </p:blipFill>
        <p:spPr>
          <a:xfrm>
            <a:off x="4422862" y="2534128"/>
            <a:ext cx="3577765" cy="1755341"/>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1754326"/>
          </a:xfrm>
          <a:prstGeom prst="rect">
            <a:avLst/>
          </a:prstGeom>
          <a:noFill/>
        </p:spPr>
        <p:txBody>
          <a:bodyPr wrap="square">
            <a:spAutoFit/>
          </a:bodyPr>
          <a:lstStyle/>
          <a:p>
            <a:pPr algn="l"/>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algn="l"/>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9" name="Picture 8">
            <a:extLst>
              <a:ext uri="{FF2B5EF4-FFF2-40B4-BE49-F238E27FC236}">
                <a16:creationId xmlns:a16="http://schemas.microsoft.com/office/drawing/2014/main" id="{4CE7A4FA-D101-AB4F-97C2-3B8808D8D5FC}"/>
              </a:ext>
            </a:extLst>
          </p:cNvPr>
          <p:cNvPicPr>
            <a:picLocks noChangeAspect="1"/>
          </p:cNvPicPr>
          <p:nvPr/>
        </p:nvPicPr>
        <p:blipFill>
          <a:blip r:embed="rId2"/>
          <a:stretch>
            <a:fillRect/>
          </a:stretch>
        </p:blipFill>
        <p:spPr>
          <a:xfrm>
            <a:off x="367233" y="1197357"/>
            <a:ext cx="6210619" cy="2743341"/>
          </a:xfrm>
          <a:prstGeom prst="rect">
            <a:avLst/>
          </a:prstGeom>
        </p:spPr>
      </p:pic>
      <p:pic>
        <p:nvPicPr>
          <p:cNvPr id="13" name="Picture 12">
            <a:extLst>
              <a:ext uri="{FF2B5EF4-FFF2-40B4-BE49-F238E27FC236}">
                <a16:creationId xmlns:a16="http://schemas.microsoft.com/office/drawing/2014/main" id="{69195D10-5035-5C8E-FBCB-58A282ED605D}"/>
              </a:ext>
            </a:extLst>
          </p:cNvPr>
          <p:cNvPicPr>
            <a:picLocks noChangeAspect="1"/>
          </p:cNvPicPr>
          <p:nvPr/>
        </p:nvPicPr>
        <p:blipFill>
          <a:blip r:embed="rId3"/>
          <a:stretch>
            <a:fillRect/>
          </a:stretch>
        </p:blipFill>
        <p:spPr>
          <a:xfrm>
            <a:off x="5813892" y="1216408"/>
            <a:ext cx="5855001" cy="2724290"/>
          </a:xfrm>
          <a:prstGeom prst="rect">
            <a:avLst/>
          </a:prstGeom>
        </p:spPr>
      </p:pic>
    </p:spTree>
    <p:extLst>
      <p:ext uri="{BB962C8B-B14F-4D97-AF65-F5344CB8AC3E}">
        <p14:creationId xmlns:p14="http://schemas.microsoft.com/office/powerpoint/2010/main" val="369362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2031325"/>
          </a:xfrm>
          <a:prstGeom prst="rect">
            <a:avLst/>
          </a:prstGeom>
          <a:noFill/>
        </p:spPr>
        <p:txBody>
          <a:bodyPr wrap="square">
            <a:spAutoFit/>
          </a:bodyPr>
          <a:lstStyle/>
          <a:p>
            <a:pPr algn="l"/>
            <a:r>
              <a:rPr lang="en-US" b="0" i="0" dirty="0">
                <a:effectLst/>
                <a:latin typeface="-apple-system"/>
              </a:rPr>
              <a:t>The users who have paid back their loan within 5 days have got recharged their main account </a:t>
            </a:r>
            <a:r>
              <a:rPr lang="en-US" b="0" i="0" dirty="0" err="1">
                <a:effectLst/>
                <a:latin typeface="-apple-system"/>
              </a:rPr>
              <a:t>upto</a:t>
            </a:r>
            <a:r>
              <a:rPr lang="en-US" b="0" i="0" dirty="0">
                <a:effectLst/>
                <a:latin typeface="-apple-system"/>
              </a:rPr>
              <a:t> 7 times in last 90 days and the users who have not been paid loan within due date, they have got recharged their main account twice in last 90 days.</a:t>
            </a:r>
          </a:p>
          <a:p>
            <a:pPr algn="l"/>
            <a:r>
              <a:rPr lang="en-US" b="0" i="0" dirty="0">
                <a:effectLst/>
                <a:latin typeface="-apple-system"/>
              </a:rPr>
              <a:t>From both the plots we can say that the users who got recharged their main account maximum times, they are able to pay back their loan amount within 5 days compared to the users who got their main account recharged less than 2 times.</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4" name="Picture 3">
            <a:extLst>
              <a:ext uri="{FF2B5EF4-FFF2-40B4-BE49-F238E27FC236}">
                <a16:creationId xmlns:a16="http://schemas.microsoft.com/office/drawing/2014/main" id="{27E1A6C6-31D1-99F3-8D73-077501D1FEFB}"/>
              </a:ext>
            </a:extLst>
          </p:cNvPr>
          <p:cNvPicPr>
            <a:picLocks noChangeAspect="1"/>
          </p:cNvPicPr>
          <p:nvPr/>
        </p:nvPicPr>
        <p:blipFill>
          <a:blip r:embed="rId2"/>
          <a:stretch>
            <a:fillRect/>
          </a:stretch>
        </p:blipFill>
        <p:spPr>
          <a:xfrm>
            <a:off x="625151" y="818040"/>
            <a:ext cx="6134415" cy="2749691"/>
          </a:xfrm>
          <a:prstGeom prst="rect">
            <a:avLst/>
          </a:prstGeom>
        </p:spPr>
      </p:pic>
      <p:pic>
        <p:nvPicPr>
          <p:cNvPr id="6" name="Picture 5">
            <a:extLst>
              <a:ext uri="{FF2B5EF4-FFF2-40B4-BE49-F238E27FC236}">
                <a16:creationId xmlns:a16="http://schemas.microsoft.com/office/drawing/2014/main" id="{5A02D379-3391-A074-E6F7-109B49C8FF22}"/>
              </a:ext>
            </a:extLst>
          </p:cNvPr>
          <p:cNvPicPr>
            <a:picLocks noChangeAspect="1"/>
          </p:cNvPicPr>
          <p:nvPr/>
        </p:nvPicPr>
        <p:blipFill>
          <a:blip r:embed="rId3"/>
          <a:stretch>
            <a:fillRect/>
          </a:stretch>
        </p:blipFill>
        <p:spPr>
          <a:xfrm>
            <a:off x="6135665" y="792638"/>
            <a:ext cx="5600988" cy="2800494"/>
          </a:xfrm>
          <a:prstGeom prst="rect">
            <a:avLst/>
          </a:prstGeom>
        </p:spPr>
      </p:pic>
    </p:spTree>
    <p:extLst>
      <p:ext uri="{BB962C8B-B14F-4D97-AF65-F5344CB8AC3E}">
        <p14:creationId xmlns:p14="http://schemas.microsoft.com/office/powerpoint/2010/main" val="335884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1754326"/>
          </a:xfrm>
          <a:prstGeom prst="rect">
            <a:avLst/>
          </a:prstGeom>
          <a:noFill/>
        </p:spPr>
        <p:txBody>
          <a:bodyPr wrap="square">
            <a:spAutoFit/>
          </a:bodyPr>
          <a:lstStyle/>
          <a:p>
            <a:pPr algn="l"/>
            <a:r>
              <a:rPr lang="en-US" b="0" i="0" dirty="0">
                <a:effectLst/>
                <a:latin typeface="-apple-system"/>
              </a:rPr>
              <a:t>The count of defaulters and non-defaulters is almost similar for the frequency of main account recharged in last 30 days. They didn't pay back the loan within 5 days. Which means there it is not contributing more for prediction</a:t>
            </a:r>
          </a:p>
          <a:p>
            <a:pPr algn="l"/>
            <a:r>
              <a:rPr lang="en-US" b="0" i="0" dirty="0">
                <a:effectLst/>
                <a:latin typeface="-apple-system"/>
              </a:rPr>
              <a:t>The frequency of main account recharged in last 90 days is increased for non-defaulters compared to defaulters.</a:t>
            </a:r>
          </a:p>
          <a:p>
            <a:pPr algn="l"/>
            <a:r>
              <a:rPr lang="en-US" b="0" i="0" dirty="0">
                <a:effectLst/>
                <a:latin typeface="-apple-system"/>
              </a:rPr>
              <a:t>From the frequency of main account recharged in last 30 days &amp; 90 days we have seen the users with low frequency are causing huge losses, company should implement strategies to reduce that like send SMS alerts for notification.</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5" name="Picture 4">
            <a:extLst>
              <a:ext uri="{FF2B5EF4-FFF2-40B4-BE49-F238E27FC236}">
                <a16:creationId xmlns:a16="http://schemas.microsoft.com/office/drawing/2014/main" id="{AE640C16-4BE0-319D-4E98-8C67FB3810C7}"/>
              </a:ext>
            </a:extLst>
          </p:cNvPr>
          <p:cNvPicPr>
            <a:picLocks noChangeAspect="1"/>
          </p:cNvPicPr>
          <p:nvPr/>
        </p:nvPicPr>
        <p:blipFill>
          <a:blip r:embed="rId2"/>
          <a:stretch>
            <a:fillRect/>
          </a:stretch>
        </p:blipFill>
        <p:spPr>
          <a:xfrm>
            <a:off x="625151" y="818040"/>
            <a:ext cx="5835950" cy="2768742"/>
          </a:xfrm>
          <a:prstGeom prst="rect">
            <a:avLst/>
          </a:prstGeom>
        </p:spPr>
      </p:pic>
      <p:pic>
        <p:nvPicPr>
          <p:cNvPr id="8" name="Picture 7">
            <a:extLst>
              <a:ext uri="{FF2B5EF4-FFF2-40B4-BE49-F238E27FC236}">
                <a16:creationId xmlns:a16="http://schemas.microsoft.com/office/drawing/2014/main" id="{202D0FFB-E47F-0D1A-7684-DFF4E3736338}"/>
              </a:ext>
            </a:extLst>
          </p:cNvPr>
          <p:cNvPicPr>
            <a:picLocks noChangeAspect="1"/>
          </p:cNvPicPr>
          <p:nvPr/>
        </p:nvPicPr>
        <p:blipFill>
          <a:blip r:embed="rId3"/>
          <a:stretch>
            <a:fillRect/>
          </a:stretch>
        </p:blipFill>
        <p:spPr>
          <a:xfrm>
            <a:off x="6221195" y="798989"/>
            <a:ext cx="5740695" cy="2787793"/>
          </a:xfrm>
          <a:prstGeom prst="rect">
            <a:avLst/>
          </a:prstGeom>
        </p:spPr>
      </p:pic>
    </p:spTree>
    <p:extLst>
      <p:ext uri="{BB962C8B-B14F-4D97-AF65-F5344CB8AC3E}">
        <p14:creationId xmlns:p14="http://schemas.microsoft.com/office/powerpoint/2010/main" val="20541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2031325"/>
          </a:xfrm>
          <a:prstGeom prst="rect">
            <a:avLst/>
          </a:prstGeom>
          <a:noFill/>
        </p:spPr>
        <p:txBody>
          <a:bodyPr wrap="square">
            <a:spAutoFit/>
          </a:bodyPr>
          <a:lstStyle/>
          <a:p>
            <a:pPr algn="l"/>
            <a:r>
              <a:rPr lang="en-US" b="0" i="0" dirty="0">
                <a:effectLst/>
                <a:latin typeface="-apple-system"/>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algn="l"/>
            <a:r>
              <a:rPr lang="en-US" b="0" i="0" dirty="0">
                <a:effectLst/>
                <a:latin typeface="-apple-system"/>
              </a:rPr>
              <a:t>The users who have paid their loan amount within 5 days have the total amount of recharge in their main account around 13700 (Indonesian Rupiah) in last 90 days while the defaulters have their total amount of recharge around 3500 (Indonesian Rupiah) over last 90 days.</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4" name="Picture 3">
            <a:extLst>
              <a:ext uri="{FF2B5EF4-FFF2-40B4-BE49-F238E27FC236}">
                <a16:creationId xmlns:a16="http://schemas.microsoft.com/office/drawing/2014/main" id="{6349A605-765E-CEEC-08AC-54B33D5E0356}"/>
              </a:ext>
            </a:extLst>
          </p:cNvPr>
          <p:cNvPicPr>
            <a:picLocks noChangeAspect="1"/>
          </p:cNvPicPr>
          <p:nvPr/>
        </p:nvPicPr>
        <p:blipFill>
          <a:blip r:embed="rId2"/>
          <a:stretch>
            <a:fillRect/>
          </a:stretch>
        </p:blipFill>
        <p:spPr>
          <a:xfrm>
            <a:off x="492543" y="818040"/>
            <a:ext cx="5721644" cy="2806844"/>
          </a:xfrm>
          <a:prstGeom prst="rect">
            <a:avLst/>
          </a:prstGeom>
        </p:spPr>
      </p:pic>
      <p:pic>
        <p:nvPicPr>
          <p:cNvPr id="7" name="Picture 6">
            <a:extLst>
              <a:ext uri="{FF2B5EF4-FFF2-40B4-BE49-F238E27FC236}">
                <a16:creationId xmlns:a16="http://schemas.microsoft.com/office/drawing/2014/main" id="{2C333481-A9A4-E760-650A-ED6B8BB705E6}"/>
              </a:ext>
            </a:extLst>
          </p:cNvPr>
          <p:cNvPicPr>
            <a:picLocks noChangeAspect="1"/>
          </p:cNvPicPr>
          <p:nvPr/>
        </p:nvPicPr>
        <p:blipFill>
          <a:blip r:embed="rId3"/>
          <a:stretch>
            <a:fillRect/>
          </a:stretch>
        </p:blipFill>
        <p:spPr>
          <a:xfrm>
            <a:off x="6214187" y="818040"/>
            <a:ext cx="5683542" cy="2762392"/>
          </a:xfrm>
          <a:prstGeom prst="rect">
            <a:avLst/>
          </a:prstGeom>
        </p:spPr>
      </p:pic>
    </p:spTree>
    <p:extLst>
      <p:ext uri="{BB962C8B-B14F-4D97-AF65-F5344CB8AC3E}">
        <p14:creationId xmlns:p14="http://schemas.microsoft.com/office/powerpoint/2010/main" val="69963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2308324"/>
          </a:xfrm>
          <a:prstGeom prst="rect">
            <a:avLst/>
          </a:prstGeom>
          <a:noFill/>
        </p:spPr>
        <p:txBody>
          <a:bodyPr wrap="square">
            <a:spAutoFit/>
          </a:bodyPr>
          <a:lstStyle/>
          <a:p>
            <a:pPr algn="l"/>
            <a:r>
              <a:rPr lang="en-US" b="0" i="0" dirty="0">
                <a:effectLst/>
                <a:latin typeface="-apple-system"/>
              </a:rPr>
              <a:t>The users who have done their median amount of recharge of around 2000 in main account over last 30 days have successfully paid their credit amount within 5 days of issuing loan while the users who have done amount recharge of around 1000 have failed to pay back the loan within due date.</a:t>
            </a:r>
          </a:p>
          <a:p>
            <a:pPr algn="l"/>
            <a:r>
              <a:rPr lang="en-US" b="0" i="0" dirty="0">
                <a:effectLst/>
                <a:latin typeface="-apple-system"/>
              </a:rPr>
              <a:t>Similar to 30 days data, here also the users who have done their median amount recharge of 1950 in their main account over last 90 days they have paid back their credit amount within 5 days while the users having their median amount around 1200 have not paid the loan within 5 days</a:t>
            </a:r>
          </a:p>
          <a:p>
            <a:pPr algn="l"/>
            <a:r>
              <a:rPr lang="en-US" b="0" i="0" dirty="0">
                <a:effectLst/>
                <a:latin typeface="-apple-system"/>
              </a:rPr>
              <a: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5" name="Picture 4">
            <a:extLst>
              <a:ext uri="{FF2B5EF4-FFF2-40B4-BE49-F238E27FC236}">
                <a16:creationId xmlns:a16="http://schemas.microsoft.com/office/drawing/2014/main" id="{EC03E897-3899-2380-47EF-BC172A104B45}"/>
              </a:ext>
            </a:extLst>
          </p:cNvPr>
          <p:cNvPicPr>
            <a:picLocks noChangeAspect="1"/>
          </p:cNvPicPr>
          <p:nvPr/>
        </p:nvPicPr>
        <p:blipFill>
          <a:blip r:embed="rId2"/>
          <a:stretch>
            <a:fillRect/>
          </a:stretch>
        </p:blipFill>
        <p:spPr>
          <a:xfrm>
            <a:off x="625151" y="1008602"/>
            <a:ext cx="5645440" cy="2787793"/>
          </a:xfrm>
          <a:prstGeom prst="rect">
            <a:avLst/>
          </a:prstGeom>
        </p:spPr>
      </p:pic>
      <p:pic>
        <p:nvPicPr>
          <p:cNvPr id="8" name="Picture 7">
            <a:extLst>
              <a:ext uri="{FF2B5EF4-FFF2-40B4-BE49-F238E27FC236}">
                <a16:creationId xmlns:a16="http://schemas.microsoft.com/office/drawing/2014/main" id="{002756CA-3E38-EDFF-6A13-58CDA38E424A}"/>
              </a:ext>
            </a:extLst>
          </p:cNvPr>
          <p:cNvPicPr>
            <a:picLocks noChangeAspect="1"/>
          </p:cNvPicPr>
          <p:nvPr/>
        </p:nvPicPr>
        <p:blipFill>
          <a:blip r:embed="rId3"/>
          <a:stretch>
            <a:fillRect/>
          </a:stretch>
        </p:blipFill>
        <p:spPr>
          <a:xfrm>
            <a:off x="6135665" y="1008602"/>
            <a:ext cx="5702593" cy="2800494"/>
          </a:xfrm>
          <a:prstGeom prst="rect">
            <a:avLst/>
          </a:prstGeom>
        </p:spPr>
      </p:pic>
    </p:spTree>
    <p:extLst>
      <p:ext uri="{BB962C8B-B14F-4D97-AF65-F5344CB8AC3E}">
        <p14:creationId xmlns:p14="http://schemas.microsoft.com/office/powerpoint/2010/main" val="344179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2308324"/>
          </a:xfrm>
          <a:prstGeom prst="rect">
            <a:avLst/>
          </a:prstGeom>
          <a:noFill/>
        </p:spPr>
        <p:txBody>
          <a:bodyPr wrap="square">
            <a:spAutoFit/>
          </a:bodyPr>
          <a:lstStyle/>
          <a:p>
            <a:pPr algn="l"/>
            <a:r>
              <a:rPr lang="en-US" b="0" i="0" dirty="0">
                <a:effectLst/>
                <a:latin typeface="-apple-system"/>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algn="l"/>
            <a:r>
              <a:rPr lang="en-US" b="0" i="0" dirty="0">
                <a:effectLst/>
                <a:latin typeface="-apple-system"/>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a:p>
            <a:pPr algn="l"/>
            <a:r>
              <a:rPr lang="en-US" b="0" i="0" dirty="0">
                <a:effectLst/>
                <a:latin typeface="-apple-system"/>
              </a:rPr>
              <a: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4" name="Picture 3">
            <a:extLst>
              <a:ext uri="{FF2B5EF4-FFF2-40B4-BE49-F238E27FC236}">
                <a16:creationId xmlns:a16="http://schemas.microsoft.com/office/drawing/2014/main" id="{35425F50-0A8A-8745-977F-F4FD71FCD523}"/>
              </a:ext>
            </a:extLst>
          </p:cNvPr>
          <p:cNvPicPr>
            <a:picLocks noChangeAspect="1"/>
          </p:cNvPicPr>
          <p:nvPr/>
        </p:nvPicPr>
        <p:blipFill>
          <a:blip r:embed="rId2"/>
          <a:stretch>
            <a:fillRect/>
          </a:stretch>
        </p:blipFill>
        <p:spPr>
          <a:xfrm>
            <a:off x="625151" y="818040"/>
            <a:ext cx="5816899" cy="2787793"/>
          </a:xfrm>
          <a:prstGeom prst="rect">
            <a:avLst/>
          </a:prstGeom>
        </p:spPr>
      </p:pic>
      <p:pic>
        <p:nvPicPr>
          <p:cNvPr id="7" name="Picture 6">
            <a:extLst>
              <a:ext uri="{FF2B5EF4-FFF2-40B4-BE49-F238E27FC236}">
                <a16:creationId xmlns:a16="http://schemas.microsoft.com/office/drawing/2014/main" id="{1B0BF0D7-7A31-8A8C-F4E1-7DB215552DEB}"/>
              </a:ext>
            </a:extLst>
          </p:cNvPr>
          <p:cNvPicPr>
            <a:picLocks noChangeAspect="1"/>
          </p:cNvPicPr>
          <p:nvPr/>
        </p:nvPicPr>
        <p:blipFill>
          <a:blip r:embed="rId3"/>
          <a:stretch>
            <a:fillRect/>
          </a:stretch>
        </p:blipFill>
        <p:spPr>
          <a:xfrm>
            <a:off x="6290392" y="856142"/>
            <a:ext cx="5664491" cy="2749691"/>
          </a:xfrm>
          <a:prstGeom prst="rect">
            <a:avLst/>
          </a:prstGeom>
        </p:spPr>
      </p:pic>
    </p:spTree>
    <p:extLst>
      <p:ext uri="{BB962C8B-B14F-4D97-AF65-F5344CB8AC3E}">
        <p14:creationId xmlns:p14="http://schemas.microsoft.com/office/powerpoint/2010/main" val="348134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2308324"/>
          </a:xfrm>
          <a:prstGeom prst="rect">
            <a:avLst/>
          </a:prstGeom>
          <a:noFill/>
        </p:spPr>
        <p:txBody>
          <a:bodyPr wrap="square">
            <a:spAutoFit/>
          </a:bodyPr>
          <a:lstStyle/>
          <a:p>
            <a:pPr algn="l"/>
            <a:r>
              <a:rPr lang="en-US" b="0" i="0" dirty="0">
                <a:effectLst/>
                <a:latin typeface="-apple-system"/>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algn="l"/>
            <a:r>
              <a:rPr lang="en-US" b="0" i="0" dirty="0">
                <a:effectLst/>
                <a:latin typeface="-apple-system"/>
              </a:rPr>
              <a:t>In 90 days data, the number of loans taken by the defaulters are highly increasing also increasing the probability to being defaulter. Also, the number of loans taken by non-defaulters being decreased in last 90 days when compared to 30 days data.</a:t>
            </a:r>
          </a:p>
          <a:p>
            <a:pPr algn="l"/>
            <a:r>
              <a:rPr lang="en-US" b="0" i="0" dirty="0">
                <a:effectLst/>
                <a:latin typeface="-apple-system"/>
              </a:rPr>
              <a: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5" name="Picture 4">
            <a:extLst>
              <a:ext uri="{FF2B5EF4-FFF2-40B4-BE49-F238E27FC236}">
                <a16:creationId xmlns:a16="http://schemas.microsoft.com/office/drawing/2014/main" id="{5AC18F36-F982-CA60-7982-2334F9939EC6}"/>
              </a:ext>
            </a:extLst>
          </p:cNvPr>
          <p:cNvPicPr>
            <a:picLocks noChangeAspect="1"/>
          </p:cNvPicPr>
          <p:nvPr/>
        </p:nvPicPr>
        <p:blipFill>
          <a:blip r:embed="rId2"/>
          <a:stretch>
            <a:fillRect/>
          </a:stretch>
        </p:blipFill>
        <p:spPr>
          <a:xfrm>
            <a:off x="625151" y="1021303"/>
            <a:ext cx="5702593" cy="2762392"/>
          </a:xfrm>
          <a:prstGeom prst="rect">
            <a:avLst/>
          </a:prstGeom>
        </p:spPr>
      </p:pic>
      <p:pic>
        <p:nvPicPr>
          <p:cNvPr id="8" name="Picture 7">
            <a:extLst>
              <a:ext uri="{FF2B5EF4-FFF2-40B4-BE49-F238E27FC236}">
                <a16:creationId xmlns:a16="http://schemas.microsoft.com/office/drawing/2014/main" id="{C1CEAC30-FD29-5EDA-684D-4DA774DCCA2B}"/>
              </a:ext>
            </a:extLst>
          </p:cNvPr>
          <p:cNvPicPr>
            <a:picLocks noChangeAspect="1"/>
          </p:cNvPicPr>
          <p:nvPr/>
        </p:nvPicPr>
        <p:blipFill>
          <a:blip r:embed="rId3"/>
          <a:stretch>
            <a:fillRect/>
          </a:stretch>
        </p:blipFill>
        <p:spPr>
          <a:xfrm>
            <a:off x="6157784" y="1021303"/>
            <a:ext cx="5645440" cy="2787793"/>
          </a:xfrm>
          <a:prstGeom prst="rect">
            <a:avLst/>
          </a:prstGeom>
        </p:spPr>
      </p:pic>
    </p:spTree>
    <p:extLst>
      <p:ext uri="{BB962C8B-B14F-4D97-AF65-F5344CB8AC3E}">
        <p14:creationId xmlns:p14="http://schemas.microsoft.com/office/powerpoint/2010/main" val="652503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1754326"/>
          </a:xfrm>
          <a:prstGeom prst="rect">
            <a:avLst/>
          </a:prstGeom>
          <a:noFill/>
        </p:spPr>
        <p:txBody>
          <a:bodyPr wrap="square">
            <a:spAutoFit/>
          </a:bodyPr>
          <a:lstStyle/>
          <a:p>
            <a:pPr algn="l"/>
            <a:r>
              <a:rPr lang="en-US" b="0" i="0" dirty="0">
                <a:effectLst/>
                <a:latin typeface="-apple-system"/>
              </a:rPr>
              <a:t>The total amount of loans taken by the defaulters in last 30 days are in the range of 7.5-10 while the non-defaulters have taken around 20 loans in last 30 days.</a:t>
            </a:r>
          </a:p>
          <a:p>
            <a:pPr algn="l"/>
            <a:r>
              <a:rPr lang="en-US" b="0" i="0" dirty="0">
                <a:effectLst/>
                <a:latin typeface="-apple-system"/>
              </a:rPr>
              <a:t>The total amount of loans taken by the defaulters in last 90 days are </a:t>
            </a:r>
            <a:r>
              <a:rPr lang="en-US" b="0" i="0" dirty="0" err="1">
                <a:effectLst/>
                <a:latin typeface="-apple-system"/>
              </a:rPr>
              <a:t>upto</a:t>
            </a:r>
            <a:r>
              <a:rPr lang="en-US" b="0" i="0" dirty="0">
                <a:effectLst/>
                <a:latin typeface="-apple-system"/>
              </a:rPr>
              <a:t> 10 and the non- defaulters have taken total amount of loans around 26 in last 90 days.</a:t>
            </a:r>
          </a:p>
          <a:p>
            <a:pPr algn="l"/>
            <a:r>
              <a:rPr lang="en-US" b="0" i="0" dirty="0">
                <a:effectLst/>
                <a:latin typeface="-apple-system"/>
              </a:rPr>
              <a: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4" name="Picture 3">
            <a:extLst>
              <a:ext uri="{FF2B5EF4-FFF2-40B4-BE49-F238E27FC236}">
                <a16:creationId xmlns:a16="http://schemas.microsoft.com/office/drawing/2014/main" id="{8A469A3F-D701-D11B-80B8-5176C65E811D}"/>
              </a:ext>
            </a:extLst>
          </p:cNvPr>
          <p:cNvPicPr>
            <a:picLocks noChangeAspect="1"/>
          </p:cNvPicPr>
          <p:nvPr/>
        </p:nvPicPr>
        <p:blipFill>
          <a:blip r:embed="rId2"/>
          <a:stretch>
            <a:fillRect/>
          </a:stretch>
        </p:blipFill>
        <p:spPr>
          <a:xfrm>
            <a:off x="625151" y="1008602"/>
            <a:ext cx="5721644" cy="2787793"/>
          </a:xfrm>
          <a:prstGeom prst="rect">
            <a:avLst/>
          </a:prstGeom>
        </p:spPr>
      </p:pic>
      <p:pic>
        <p:nvPicPr>
          <p:cNvPr id="7" name="Picture 6">
            <a:extLst>
              <a:ext uri="{FF2B5EF4-FFF2-40B4-BE49-F238E27FC236}">
                <a16:creationId xmlns:a16="http://schemas.microsoft.com/office/drawing/2014/main" id="{6F3F99FD-43B2-BFAC-C992-7F100ED4A456}"/>
              </a:ext>
            </a:extLst>
          </p:cNvPr>
          <p:cNvPicPr>
            <a:picLocks noChangeAspect="1"/>
          </p:cNvPicPr>
          <p:nvPr/>
        </p:nvPicPr>
        <p:blipFill>
          <a:blip r:embed="rId3"/>
          <a:stretch>
            <a:fillRect/>
          </a:stretch>
        </p:blipFill>
        <p:spPr>
          <a:xfrm>
            <a:off x="6214187" y="1008601"/>
            <a:ext cx="5645440" cy="2787793"/>
          </a:xfrm>
          <a:prstGeom prst="rect">
            <a:avLst/>
          </a:prstGeom>
        </p:spPr>
      </p:pic>
    </p:spTree>
    <p:extLst>
      <p:ext uri="{BB962C8B-B14F-4D97-AF65-F5344CB8AC3E}">
        <p14:creationId xmlns:p14="http://schemas.microsoft.com/office/powerpoint/2010/main" val="361811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50000"/>
                  </a:schemeClr>
                </a:solidFill>
                <a:effectLst/>
                <a:latin typeface="Arial Black" panose="020B0A04020102020204" pitchFamily="34" charset="0"/>
              </a:rPr>
              <a:t>Introduction</a:t>
            </a:r>
          </a:p>
        </p:txBody>
      </p:sp>
      <p:sp>
        <p:nvSpPr>
          <p:cNvPr id="3" name="Content Placeholder 2"/>
          <p:cNvSpPr>
            <a:spLocks noGrp="1"/>
          </p:cNvSpPr>
          <p:nvPr>
            <p:ph idx="1"/>
          </p:nvPr>
        </p:nvSpPr>
        <p:spPr/>
        <p:txBody>
          <a:bodyPr>
            <a:normAutofit fontScale="85000" lnSpcReduction="20000"/>
          </a:bodyPr>
          <a:lstStyle/>
          <a:p>
            <a:r>
              <a:rPr lang="en-IN" dirty="0">
                <a:solidFill>
                  <a:schemeClr val="tx1"/>
                </a:solidFill>
                <a:latin typeface="Arial" panose="020B0604020202020204" pitchFamily="34" charset="0"/>
                <a:cs typeface="Arial" panose="020B0604020202020204" pitchFamily="34" charset="0"/>
              </a:rPr>
              <a:t>Loans of value 6 &amp; 12 rupees are provided by our client (telecom operator) in collaboration with a Microfinance Institute (MFI).</a:t>
            </a:r>
          </a:p>
          <a:p>
            <a:r>
              <a:rPr lang="en-IN" dirty="0">
                <a:solidFill>
                  <a:schemeClr val="tx1"/>
                </a:solidFill>
                <a:latin typeface="Arial" panose="020B0604020202020204" pitchFamily="34" charset="0"/>
                <a:cs typeface="Arial" panose="020B0604020202020204" pitchFamily="34" charset="0"/>
              </a:rPr>
              <a:t>High return (20% return within 5 days) as well as High risk venture (high risk of default as loan is being provided to low income populations)</a:t>
            </a:r>
          </a:p>
          <a:p>
            <a:r>
              <a:rPr lang="en-IN" dirty="0">
                <a:solidFill>
                  <a:schemeClr val="tx1"/>
                </a:solidFill>
                <a:latin typeface="Arial" panose="020B0604020202020204" pitchFamily="34" charset="0"/>
                <a:cs typeface="Arial" panose="020B0604020202020204" pitchFamily="34" charset="0"/>
              </a:rPr>
              <a:t>Objective is to study the behaviour of defaulters as well as prepare a machine learning model to classify all defaulters using the sample dataset provided by the client</a:t>
            </a:r>
          </a:p>
          <a:p>
            <a:r>
              <a:rPr lang="en-IN" dirty="0">
                <a:solidFill>
                  <a:schemeClr val="tx1"/>
                </a:solidFill>
                <a:latin typeface="Arial" panose="020B0604020202020204" pitchFamily="34" charset="0"/>
                <a:cs typeface="Arial" panose="020B0604020202020204" pitchFamily="34" charset="0"/>
              </a:rPr>
              <a:t>We’ll also test multiple classifier algorithms with multiple evaluation metrics and select the best model based on proper metric, perform </a:t>
            </a:r>
            <a:r>
              <a:rPr lang="en-IN" dirty="0" err="1">
                <a:solidFill>
                  <a:schemeClr val="tx1"/>
                </a:solidFill>
                <a:latin typeface="Arial" panose="020B0604020202020204" pitchFamily="34" charset="0"/>
                <a:cs typeface="Arial" panose="020B0604020202020204" pitchFamily="34" charset="0"/>
              </a:rPr>
              <a:t>GridSearchCV</a:t>
            </a:r>
            <a:r>
              <a:rPr lang="en-IN" dirty="0">
                <a:solidFill>
                  <a:schemeClr val="tx1"/>
                </a:solidFill>
                <a:latin typeface="Arial" panose="020B0604020202020204" pitchFamily="34" charset="0"/>
                <a:cs typeface="Arial" panose="020B0604020202020204" pitchFamily="34" charset="0"/>
              </a:rPr>
              <a:t> for best parameter settings</a:t>
            </a:r>
          </a:p>
        </p:txBody>
      </p:sp>
    </p:spTree>
    <p:extLst>
      <p:ext uri="{BB962C8B-B14F-4D97-AF65-F5344CB8AC3E}">
        <p14:creationId xmlns:p14="http://schemas.microsoft.com/office/powerpoint/2010/main" val="121092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1754326"/>
          </a:xfrm>
          <a:prstGeom prst="rect">
            <a:avLst/>
          </a:prstGeom>
          <a:noFill/>
        </p:spPr>
        <p:txBody>
          <a:bodyPr wrap="square">
            <a:spAutoFit/>
          </a:bodyPr>
          <a:lstStyle/>
          <a:p>
            <a:pPr algn="l"/>
            <a:r>
              <a:rPr lang="en-US" b="0" i="0" dirty="0">
                <a:effectLst/>
                <a:latin typeface="-apple-system"/>
              </a:rPr>
              <a:t>The maximum amount of loan taken by the user in last 30 days and 90 days are almost same. The maximum amount of loan taken by the defaulters and non-defaulters are up to 6 and 7 respectively in last 30 and 90 days.</a:t>
            </a:r>
          </a:p>
          <a:p>
            <a:pPr algn="l"/>
            <a:r>
              <a:rPr lang="en-US" b="0" i="0" dirty="0">
                <a:effectLst/>
                <a:latin typeface="-apple-system"/>
              </a:rPr>
              <a:t>So, from the plot we can say that whenever the user takes the maximum loan amount of 6, then only some users may not pay back the loan amount.</a:t>
            </a:r>
          </a:p>
          <a:p>
            <a:pPr algn="l"/>
            <a:r>
              <a:rPr lang="en-US" b="0" i="0" dirty="0">
                <a:effectLst/>
                <a:latin typeface="-apple-system"/>
              </a:rPr>
              <a: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5" name="Picture 4">
            <a:extLst>
              <a:ext uri="{FF2B5EF4-FFF2-40B4-BE49-F238E27FC236}">
                <a16:creationId xmlns:a16="http://schemas.microsoft.com/office/drawing/2014/main" id="{0D10CE62-A669-982D-BDD7-9B601385E684}"/>
              </a:ext>
            </a:extLst>
          </p:cNvPr>
          <p:cNvPicPr>
            <a:picLocks noChangeAspect="1"/>
          </p:cNvPicPr>
          <p:nvPr/>
        </p:nvPicPr>
        <p:blipFill>
          <a:blip r:embed="rId2"/>
          <a:stretch>
            <a:fillRect/>
          </a:stretch>
        </p:blipFill>
        <p:spPr>
          <a:xfrm>
            <a:off x="625151" y="917050"/>
            <a:ext cx="5664491" cy="2781443"/>
          </a:xfrm>
          <a:prstGeom prst="rect">
            <a:avLst/>
          </a:prstGeom>
        </p:spPr>
      </p:pic>
      <p:pic>
        <p:nvPicPr>
          <p:cNvPr id="8" name="Picture 7">
            <a:extLst>
              <a:ext uri="{FF2B5EF4-FFF2-40B4-BE49-F238E27FC236}">
                <a16:creationId xmlns:a16="http://schemas.microsoft.com/office/drawing/2014/main" id="{E48C68F8-9FE0-62AC-2637-8162A6BE8046}"/>
              </a:ext>
            </a:extLst>
          </p:cNvPr>
          <p:cNvPicPr>
            <a:picLocks noChangeAspect="1"/>
          </p:cNvPicPr>
          <p:nvPr/>
        </p:nvPicPr>
        <p:blipFill>
          <a:blip r:embed="rId3"/>
          <a:stretch>
            <a:fillRect/>
          </a:stretch>
        </p:blipFill>
        <p:spPr>
          <a:xfrm>
            <a:off x="6096000" y="891649"/>
            <a:ext cx="5677192" cy="2806844"/>
          </a:xfrm>
          <a:prstGeom prst="rect">
            <a:avLst/>
          </a:prstGeom>
        </p:spPr>
      </p:pic>
    </p:spTree>
    <p:extLst>
      <p:ext uri="{BB962C8B-B14F-4D97-AF65-F5344CB8AC3E}">
        <p14:creationId xmlns:p14="http://schemas.microsoft.com/office/powerpoint/2010/main" val="374356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530982B8-4305-4C0D-857F-F279A58E6A99}"/>
              </a:ext>
            </a:extLst>
          </p:cNvPr>
          <p:cNvSpPr txBox="1"/>
          <p:nvPr/>
        </p:nvSpPr>
        <p:spPr>
          <a:xfrm>
            <a:off x="625151" y="4455501"/>
            <a:ext cx="11021029" cy="1754326"/>
          </a:xfrm>
          <a:prstGeom prst="rect">
            <a:avLst/>
          </a:prstGeom>
          <a:noFill/>
        </p:spPr>
        <p:txBody>
          <a:bodyPr wrap="square">
            <a:spAutoFit/>
          </a:bodyPr>
          <a:lstStyle/>
          <a:p>
            <a:pPr algn="l"/>
            <a:r>
              <a:rPr lang="en-US" b="0" i="0" dirty="0">
                <a:effectLst/>
                <a:latin typeface="-apple-system"/>
              </a:rPr>
              <a:t>The defaulters are paying back their loan in an average of 2-2.5 days and the non-defaulters are paying back their loan in an average of 3 days over last 30 days.</a:t>
            </a:r>
          </a:p>
          <a:p>
            <a:pPr algn="l"/>
            <a:r>
              <a:rPr lang="en-US" b="0" i="0" dirty="0">
                <a:effectLst/>
                <a:latin typeface="-apple-system"/>
              </a:rPr>
              <a:t>The defaulters in last 90 days, are paying back their loan in an average of 3 days and non-defaulters are paying back their loan in 4-5 days over last 90 days.</a:t>
            </a:r>
          </a:p>
          <a:p>
            <a:pPr algn="l"/>
            <a:r>
              <a:rPr lang="en-US" b="0" i="0" dirty="0">
                <a:effectLst/>
                <a:latin typeface="-apple-system"/>
              </a:rPr>
              <a:t>.</a:t>
            </a:r>
          </a:p>
          <a:p>
            <a:pPr marL="342900" indent="-342900" algn="just">
              <a:buFont typeface="Wingdings" panose="05000000000000000000" pitchFamily="2" charset="2"/>
              <a:buChar char="ü"/>
            </a:pPr>
            <a:endParaRPr lang="en-US" b="0" i="0" dirty="0">
              <a:effectLst/>
              <a:latin typeface="Century" panose="02040604050505020304" pitchFamily="18" charset="0"/>
            </a:endParaRPr>
          </a:p>
        </p:txBody>
      </p:sp>
      <p:pic>
        <p:nvPicPr>
          <p:cNvPr id="4" name="Picture 3">
            <a:extLst>
              <a:ext uri="{FF2B5EF4-FFF2-40B4-BE49-F238E27FC236}">
                <a16:creationId xmlns:a16="http://schemas.microsoft.com/office/drawing/2014/main" id="{4200C734-AC2A-89B6-6F91-482AA9341EDC}"/>
              </a:ext>
            </a:extLst>
          </p:cNvPr>
          <p:cNvPicPr>
            <a:picLocks noChangeAspect="1"/>
          </p:cNvPicPr>
          <p:nvPr/>
        </p:nvPicPr>
        <p:blipFill>
          <a:blip r:embed="rId2"/>
          <a:stretch>
            <a:fillRect/>
          </a:stretch>
        </p:blipFill>
        <p:spPr>
          <a:xfrm>
            <a:off x="625151" y="818040"/>
            <a:ext cx="5753396" cy="2768742"/>
          </a:xfrm>
          <a:prstGeom prst="rect">
            <a:avLst/>
          </a:prstGeom>
        </p:spPr>
      </p:pic>
      <p:pic>
        <p:nvPicPr>
          <p:cNvPr id="7" name="Picture 6">
            <a:extLst>
              <a:ext uri="{FF2B5EF4-FFF2-40B4-BE49-F238E27FC236}">
                <a16:creationId xmlns:a16="http://schemas.microsoft.com/office/drawing/2014/main" id="{1130C6DF-664D-171B-01D4-346BCF14A266}"/>
              </a:ext>
            </a:extLst>
          </p:cNvPr>
          <p:cNvPicPr>
            <a:picLocks noChangeAspect="1"/>
          </p:cNvPicPr>
          <p:nvPr/>
        </p:nvPicPr>
        <p:blipFill>
          <a:blip r:embed="rId3"/>
          <a:stretch>
            <a:fillRect/>
          </a:stretch>
        </p:blipFill>
        <p:spPr>
          <a:xfrm>
            <a:off x="6268166" y="818040"/>
            <a:ext cx="5645440" cy="2768742"/>
          </a:xfrm>
          <a:prstGeom prst="rect">
            <a:avLst/>
          </a:prstGeom>
        </p:spPr>
      </p:pic>
    </p:spTree>
    <p:extLst>
      <p:ext uri="{BB962C8B-B14F-4D97-AF65-F5344CB8AC3E}">
        <p14:creationId xmlns:p14="http://schemas.microsoft.com/office/powerpoint/2010/main" val="2571103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2239435" y="228600"/>
            <a:ext cx="7615765" cy="895350"/>
          </a:xfrm>
          <a:prstGeom prst="rect">
            <a:avLst/>
          </a:prstGeom>
        </p:spPr>
        <p:txBody>
          <a:bodyPr vert="horz" lIns="91440" tIns="45720" rIns="91440" bIns="45720" rtlCol="0" anchor="b">
            <a:normAutofit/>
          </a:bodyPr>
          <a:lstStyle/>
          <a:p>
            <a:pPr algn="ctr">
              <a:spcBef>
                <a:spcPct val="0"/>
              </a:spcBef>
              <a:spcAft>
                <a:spcPts val="600"/>
              </a:spcAft>
            </a:pPr>
            <a:r>
              <a:rPr lang="en-US" sz="2800" b="0" u="sng" kern="1200">
                <a:solidFill>
                  <a:schemeClr val="tx2"/>
                </a:solidFill>
                <a:effectLst>
                  <a:outerShdw blurRad="63500" dist="38100" dir="5400000" algn="t" rotWithShape="0">
                    <a:prstClr val="black">
                      <a:alpha val="25000"/>
                    </a:prstClr>
                  </a:outerShdw>
                </a:effectLst>
                <a:latin typeface="+mn-lt"/>
                <a:ea typeface="+mj-ea"/>
                <a:cs typeface="+mj-cs"/>
              </a:rPr>
              <a:t>Visualizations: Bivariate Analysis</a:t>
            </a:r>
          </a:p>
        </p:txBody>
      </p:sp>
      <p:pic>
        <p:nvPicPr>
          <p:cNvPr id="5" name="Picture 4" descr="Chart, bar chart, histogram&#10;&#10;Description automatically generated">
            <a:extLst>
              <a:ext uri="{FF2B5EF4-FFF2-40B4-BE49-F238E27FC236}">
                <a16:creationId xmlns:a16="http://schemas.microsoft.com/office/drawing/2014/main" id="{21FEB52E-6212-6746-5697-813F8935429F}"/>
              </a:ext>
            </a:extLst>
          </p:cNvPr>
          <p:cNvPicPr>
            <a:picLocks noChangeAspect="1"/>
          </p:cNvPicPr>
          <p:nvPr/>
        </p:nvPicPr>
        <p:blipFill>
          <a:blip r:embed="rId2"/>
          <a:stretch>
            <a:fillRect/>
          </a:stretch>
        </p:blipFill>
        <p:spPr>
          <a:xfrm>
            <a:off x="2010835" y="1930115"/>
            <a:ext cx="8072965" cy="2966814"/>
          </a:xfrm>
          <a:prstGeom prst="rect">
            <a:avLst/>
          </a:prstGeom>
          <a:noFill/>
          <a:ln w="76200">
            <a:solidFill>
              <a:schemeClr val="bg1"/>
            </a:solidFill>
          </a:ln>
          <a:effectLst>
            <a:outerShdw blurRad="88900" dist="50800" dir="5400000" algn="ctr" rotWithShape="0">
              <a:srgbClr val="000000">
                <a:alpha val="25000"/>
              </a:srgbClr>
            </a:outerShdw>
          </a:effectLst>
        </p:spPr>
      </p:pic>
      <p:sp>
        <p:nvSpPr>
          <p:cNvPr id="14" name="TextBox 13">
            <a:extLst>
              <a:ext uri="{FF2B5EF4-FFF2-40B4-BE49-F238E27FC236}">
                <a16:creationId xmlns:a16="http://schemas.microsoft.com/office/drawing/2014/main" id="{530982B8-4305-4C0D-857F-F279A58E6A99}"/>
              </a:ext>
            </a:extLst>
          </p:cNvPr>
          <p:cNvSpPr txBox="1"/>
          <p:nvPr/>
        </p:nvSpPr>
        <p:spPr>
          <a:xfrm>
            <a:off x="2239435" y="5810250"/>
            <a:ext cx="7615765" cy="533400"/>
          </a:xfrm>
          <a:prstGeom prst="rect">
            <a:avLst/>
          </a:prstGeom>
        </p:spPr>
        <p:txBody>
          <a:bodyPr vert="horz" lIns="91440" tIns="45720" rIns="91440" bIns="45720" rtlCol="0">
            <a:normAutofit lnSpcReduction="10000"/>
          </a:bodyPr>
          <a:lstStyle/>
          <a:p>
            <a:pPr>
              <a:lnSpc>
                <a:spcPct val="90000"/>
              </a:lnSpc>
              <a:spcBef>
                <a:spcPct val="20000"/>
              </a:spcBef>
            </a:pPr>
            <a:r>
              <a:rPr lang="en-US" dirty="0">
                <a:latin typeface="-apple-system"/>
              </a:rPr>
              <a:t>The users who have taken loans in the month of august, they seem paying back their loan within 5 days..</a:t>
            </a:r>
          </a:p>
          <a:p>
            <a:pPr algn="ctr">
              <a:lnSpc>
                <a:spcPct val="90000"/>
              </a:lnSpc>
              <a:spcBef>
                <a:spcPct val="20000"/>
              </a:spcBef>
            </a:pPr>
            <a:endParaRPr lang="en-US" sz="1600" b="0" i="0" kern="1200" dirty="0">
              <a:solidFill>
                <a:schemeClr val="tx1">
                  <a:lumMod val="50000"/>
                  <a:lumOff val="50000"/>
                </a:schemeClr>
              </a:solidFill>
              <a:effectLst/>
              <a:latin typeface="+mj-lt"/>
              <a:ea typeface="+mn-ea"/>
              <a:cs typeface="+mn-cs"/>
            </a:endParaRPr>
          </a:p>
        </p:txBody>
      </p:sp>
    </p:spTree>
    <p:extLst>
      <p:ext uri="{BB962C8B-B14F-4D97-AF65-F5344CB8AC3E}">
        <p14:creationId xmlns:p14="http://schemas.microsoft.com/office/powerpoint/2010/main" val="4085128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1B370-155F-4C3A-8470-7DEC7D8116F9}"/>
              </a:ext>
            </a:extLst>
          </p:cNvPr>
          <p:cNvSpPr txBox="1"/>
          <p:nvPr/>
        </p:nvSpPr>
        <p:spPr>
          <a:xfrm>
            <a:off x="7876117" y="266700"/>
            <a:ext cx="4011084" cy="2095500"/>
          </a:xfrm>
          <a:prstGeom prst="rect">
            <a:avLst/>
          </a:prstGeom>
        </p:spPr>
        <p:txBody>
          <a:bodyPr vert="horz" lIns="91440" tIns="45720" rIns="91440" bIns="45720" rtlCol="0" anchor="b">
            <a:normAutofit/>
          </a:bodyPr>
          <a:lstStyle/>
          <a:p>
            <a:pPr algn="ctr">
              <a:spcBef>
                <a:spcPct val="0"/>
              </a:spcBef>
              <a:spcAft>
                <a:spcPts val="600"/>
              </a:spcAft>
            </a:pPr>
            <a:r>
              <a:rPr lang="en-US" sz="2800" b="0" u="sng" kern="1200">
                <a:solidFill>
                  <a:schemeClr val="tx2"/>
                </a:solidFill>
                <a:effectLst>
                  <a:outerShdw blurRad="50800" dist="25400" dir="5400000" algn="t" rotWithShape="0">
                    <a:prstClr val="black">
                      <a:alpha val="25000"/>
                    </a:prstClr>
                  </a:outerShdw>
                </a:effectLst>
                <a:latin typeface="+mn-lt"/>
                <a:ea typeface="+mj-ea"/>
                <a:cs typeface="+mj-cs"/>
              </a:rPr>
              <a:t>Data After Removing Outliers</a:t>
            </a:r>
          </a:p>
        </p:txBody>
      </p:sp>
      <p:pic>
        <p:nvPicPr>
          <p:cNvPr id="5" name="Picture 4">
            <a:extLst>
              <a:ext uri="{FF2B5EF4-FFF2-40B4-BE49-F238E27FC236}">
                <a16:creationId xmlns:a16="http://schemas.microsoft.com/office/drawing/2014/main" id="{58EFD919-E397-71D2-7FFE-927411D90D8E}"/>
              </a:ext>
            </a:extLst>
          </p:cNvPr>
          <p:cNvPicPr>
            <a:picLocks noChangeAspect="1"/>
          </p:cNvPicPr>
          <p:nvPr/>
        </p:nvPicPr>
        <p:blipFill>
          <a:blip r:embed="rId2"/>
          <a:stretch>
            <a:fillRect/>
          </a:stretch>
        </p:blipFill>
        <p:spPr>
          <a:xfrm>
            <a:off x="1318302" y="273051"/>
            <a:ext cx="5942246" cy="5853113"/>
          </a:xfrm>
          <a:prstGeom prst="rect">
            <a:avLst/>
          </a:prstGeom>
          <a:noFill/>
        </p:spPr>
      </p:pic>
      <p:sp>
        <p:nvSpPr>
          <p:cNvPr id="2" name="TextBox 1">
            <a:extLst>
              <a:ext uri="{FF2B5EF4-FFF2-40B4-BE49-F238E27FC236}">
                <a16:creationId xmlns:a16="http://schemas.microsoft.com/office/drawing/2014/main" id="{08E1445D-B41D-4AF7-B2E4-A10A3235F93C}"/>
              </a:ext>
            </a:extLst>
          </p:cNvPr>
          <p:cNvSpPr txBox="1"/>
          <p:nvPr/>
        </p:nvSpPr>
        <p:spPr>
          <a:xfrm>
            <a:off x="7876117" y="2438401"/>
            <a:ext cx="4011084" cy="3687763"/>
          </a:xfrm>
          <a:prstGeom prst="rect">
            <a:avLst/>
          </a:prstGeom>
        </p:spPr>
        <p:txBody>
          <a:bodyPr vert="horz" lIns="91440" tIns="45720" rIns="91440" bIns="45720" rtlCol="0">
            <a:normAutofit/>
          </a:bodyPr>
          <a:lstStyle/>
          <a:p>
            <a:pPr algn="ctr">
              <a:lnSpc>
                <a:spcPct val="125000"/>
              </a:lnSpc>
              <a:spcBef>
                <a:spcPct val="20000"/>
              </a:spcBef>
            </a:pPr>
            <a:r>
              <a:rPr lang="en-US" sz="1600" kern="1200" dirty="0">
                <a:solidFill>
                  <a:schemeClr val="tx1">
                    <a:lumMod val="50000"/>
                    <a:lumOff val="50000"/>
                  </a:schemeClr>
                </a:solidFill>
                <a:latin typeface="+mj-lt"/>
                <a:ea typeface="+mn-ea"/>
                <a:cs typeface="+mn-cs"/>
              </a:rPr>
              <a:t>This is the data after removing skewness using power transformations methods, respectively. The data looks almost normal.</a:t>
            </a:r>
          </a:p>
        </p:txBody>
      </p:sp>
    </p:spTree>
    <p:extLst>
      <p:ext uri="{BB962C8B-B14F-4D97-AF65-F5344CB8AC3E}">
        <p14:creationId xmlns:p14="http://schemas.microsoft.com/office/powerpoint/2010/main" val="142559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09600" y="0"/>
            <a:ext cx="10972800" cy="1600200"/>
          </a:xfrm>
          <a:prstGeom prst="rect">
            <a:avLst/>
          </a:prstGeom>
        </p:spPr>
        <p:txBody>
          <a:bodyPr vert="horz" lIns="91440" tIns="45720" rIns="91440" bIns="45720" rtlCol="0" anchor="b">
            <a:normAutofit/>
          </a:bodyPr>
          <a:lstStyle/>
          <a:p>
            <a:pPr algn="ctr">
              <a:lnSpc>
                <a:spcPts val="5800"/>
              </a:lnSpc>
              <a:spcBef>
                <a:spcPct val="0"/>
              </a:spcBef>
              <a:spcAft>
                <a:spcPts val="600"/>
              </a:spcAft>
            </a:pPr>
            <a:r>
              <a:rPr lang="en-US" sz="5400" kern="1200">
                <a:solidFill>
                  <a:schemeClr val="tx2"/>
                </a:solidFill>
                <a:effectLst>
                  <a:outerShdw blurRad="63500" dist="38100" dir="5400000" algn="t" rotWithShape="0">
                    <a:prstClr val="black">
                      <a:alpha val="25000"/>
                    </a:prstClr>
                  </a:outerShdw>
                </a:effectLst>
                <a:latin typeface="+mn-lt"/>
                <a:ea typeface="+mj-ea"/>
                <a:cs typeface="+mj-cs"/>
              </a:rPr>
              <a:t>Correlation Between Features and Label</a:t>
            </a:r>
          </a:p>
        </p:txBody>
      </p:sp>
      <p:sp>
        <p:nvSpPr>
          <p:cNvPr id="7" name="TextBox 6">
            <a:extLst>
              <a:ext uri="{FF2B5EF4-FFF2-40B4-BE49-F238E27FC236}">
                <a16:creationId xmlns:a16="http://schemas.microsoft.com/office/drawing/2014/main" id="{DF9394AB-6AD6-4D8A-8CEE-CCE2FBF79BF9}"/>
              </a:ext>
            </a:extLst>
          </p:cNvPr>
          <p:cNvSpPr txBox="1"/>
          <p:nvPr/>
        </p:nvSpPr>
        <p:spPr>
          <a:xfrm>
            <a:off x="6197600" y="1600201"/>
            <a:ext cx="5384800" cy="4525963"/>
          </a:xfrm>
          <a:prstGeom prst="rect">
            <a:avLst/>
          </a:prstGeom>
        </p:spPr>
        <p:txBody>
          <a:bodyPr vert="horz" lIns="91440" tIns="45720" rIns="91440" bIns="45720" rtlCol="0">
            <a:normAutofit/>
          </a:bodyPr>
          <a:lstStyle/>
          <a:p>
            <a:pPr marL="285750" indent="-285750">
              <a:spcBef>
                <a:spcPct val="20000"/>
              </a:spcBef>
              <a:buFont typeface="Wingdings" panose="05000000000000000000" pitchFamily="2" charset="2"/>
              <a:buChar char="v"/>
            </a:pPr>
            <a:r>
              <a:rPr lang="en-US" sz="2400" b="0" i="0" dirty="0">
                <a:solidFill>
                  <a:schemeClr val="tx1">
                    <a:lumMod val="50000"/>
                    <a:lumOff val="50000"/>
                  </a:schemeClr>
                </a:solidFill>
                <a:effectLst/>
                <a:latin typeface="+mj-lt"/>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US" sz="2400" dirty="0">
              <a:solidFill>
                <a:schemeClr val="tx1">
                  <a:lumMod val="50000"/>
                  <a:lumOff val="50000"/>
                </a:schemeClr>
              </a:solidFill>
              <a:latin typeface="+mj-lt"/>
            </a:endParaRPr>
          </a:p>
        </p:txBody>
      </p:sp>
      <p:pic>
        <p:nvPicPr>
          <p:cNvPr id="4" name="Picture 3">
            <a:extLst>
              <a:ext uri="{FF2B5EF4-FFF2-40B4-BE49-F238E27FC236}">
                <a16:creationId xmlns:a16="http://schemas.microsoft.com/office/drawing/2014/main" id="{FB0E2B7E-3367-C17B-9427-5C0AE31CE93C}"/>
              </a:ext>
            </a:extLst>
          </p:cNvPr>
          <p:cNvPicPr>
            <a:picLocks noChangeAspect="1"/>
          </p:cNvPicPr>
          <p:nvPr/>
        </p:nvPicPr>
        <p:blipFill>
          <a:blip r:embed="rId2"/>
          <a:stretch>
            <a:fillRect/>
          </a:stretch>
        </p:blipFill>
        <p:spPr>
          <a:xfrm>
            <a:off x="487680" y="2596958"/>
            <a:ext cx="5388864" cy="2532764"/>
          </a:xfrm>
          <a:prstGeom prst="rect">
            <a:avLst/>
          </a:prstGeom>
          <a:noFill/>
        </p:spPr>
      </p:pic>
    </p:spTree>
    <p:extLst>
      <p:ext uri="{BB962C8B-B14F-4D97-AF65-F5344CB8AC3E}">
        <p14:creationId xmlns:p14="http://schemas.microsoft.com/office/powerpoint/2010/main" val="322361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Standard Scalar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with the help of feature importance bar graph I used the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endPar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91.58%.</a:t>
            </a:r>
          </a:p>
          <a:p>
            <a:pPr algn="ctr"/>
            <a:endParaRPr lang="en-IN" dirty="0">
              <a:solidFill>
                <a:schemeClr val="bg1"/>
              </a:solidFill>
              <a:latin typeface="Century" panose="02040604050505020304" pitchFamily="18" charset="0"/>
            </a:endParaRPr>
          </a:p>
        </p:txBody>
      </p:sp>
      <p:pic>
        <p:nvPicPr>
          <p:cNvPr id="4" name="Picture 3">
            <a:extLst>
              <a:ext uri="{FF2B5EF4-FFF2-40B4-BE49-F238E27FC236}">
                <a16:creationId xmlns:a16="http://schemas.microsoft.com/office/drawing/2014/main" id="{F00468EB-37DA-54A6-6B63-D593B576C382}"/>
              </a:ext>
            </a:extLst>
          </p:cNvPr>
          <p:cNvPicPr>
            <a:picLocks noChangeAspect="1"/>
          </p:cNvPicPr>
          <p:nvPr/>
        </p:nvPicPr>
        <p:blipFill>
          <a:blip r:embed="rId2"/>
          <a:stretch>
            <a:fillRect/>
          </a:stretch>
        </p:blipFill>
        <p:spPr>
          <a:xfrm>
            <a:off x="1069437" y="943768"/>
            <a:ext cx="4155705" cy="5679464"/>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95.31%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7920E62-D5CC-4275-A906-64840DB43B8E}"/>
              </a:ext>
            </a:extLst>
          </p:cNvPr>
          <p:cNvPicPr>
            <a:picLocks noChangeAspect="1"/>
          </p:cNvPicPr>
          <p:nvPr/>
        </p:nvPicPr>
        <p:blipFill>
          <a:blip r:embed="rId2"/>
          <a:stretch>
            <a:fillRect/>
          </a:stretch>
        </p:blipFill>
        <p:spPr>
          <a:xfrm>
            <a:off x="839011" y="806773"/>
            <a:ext cx="4353475" cy="5906165"/>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5170646"/>
          </a:xfrm>
          <a:prstGeom prst="rect">
            <a:avLst/>
          </a:prstGeom>
          <a:noFill/>
        </p:spPr>
        <p:txBody>
          <a:bodyPr wrap="square" rtlCol="0">
            <a:spAutoFit/>
          </a:bodyPr>
          <a:lstStyle/>
          <a:p>
            <a:pPr algn="just"/>
            <a:r>
              <a:rPr lang="en-US" sz="1800" dirty="0">
                <a:latin typeface="Century" panose="02040604050505020304" pitchFamily="18" charset="0"/>
              </a:rPr>
              <a:t>        </a:t>
            </a:r>
            <a:r>
              <a:rPr lang="en-US" sz="2400" dirty="0">
                <a:latin typeface="Arial" panose="020B0604020202020204" pitchFamily="34" charset="0"/>
                <a:cs typeface="Arial" panose="020B0604020202020204" pitchFamily="34" charset="0"/>
              </a:rPr>
              <a:t>A client  in Indonesian Telecom Industry is collaborating with a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sz="2400" dirty="0">
              <a:latin typeface="Arial" panose="020B0604020202020204" pitchFamily="34" charset="0"/>
              <a:ea typeface="Calibri" panose="020F0502020204030204" pitchFamily="34" charset="0"/>
              <a:cs typeface="Arial" panose="020B0604020202020204" pitchFamily="34" charset="0"/>
            </a:endParaRPr>
          </a:p>
          <a:p>
            <a:pPr algn="just"/>
            <a:r>
              <a:rPr lang="en-IN" sz="2400" dirty="0">
                <a:effectLst/>
                <a:latin typeface="Arial" panose="020B0604020202020204" pitchFamily="34" charset="0"/>
                <a:ea typeface="Calibri" panose="020F0502020204030204" pitchFamily="34" charset="0"/>
                <a:cs typeface="Arial" panose="020B0604020202020204" pitchFamily="34"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95.97%</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5AE933F-A8C9-8ADD-1DDA-B6FA6AF06F97}"/>
              </a:ext>
            </a:extLst>
          </p:cNvPr>
          <p:cNvPicPr>
            <a:picLocks noChangeAspect="1"/>
          </p:cNvPicPr>
          <p:nvPr/>
        </p:nvPicPr>
        <p:blipFill>
          <a:blip r:embed="rId2"/>
          <a:stretch>
            <a:fillRect/>
          </a:stretch>
        </p:blipFill>
        <p:spPr>
          <a:xfrm>
            <a:off x="696686" y="661969"/>
            <a:ext cx="4079492" cy="5760602"/>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89.91</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E77C7C1-DE22-7F9B-D978-7E382A233382}"/>
              </a:ext>
            </a:extLst>
          </p:cNvPr>
          <p:cNvPicPr>
            <a:picLocks noChangeAspect="1"/>
          </p:cNvPicPr>
          <p:nvPr/>
        </p:nvPicPr>
        <p:blipFill>
          <a:blip r:embed="rId2"/>
          <a:stretch>
            <a:fillRect/>
          </a:stretch>
        </p:blipFill>
        <p:spPr>
          <a:xfrm>
            <a:off x="856033" y="846235"/>
            <a:ext cx="4099249" cy="5642750"/>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Bagging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ACB1E13-2963-A639-A9C4-8DEBFF496075}"/>
              </a:ext>
            </a:extLst>
          </p:cNvPr>
          <p:cNvPicPr>
            <a:picLocks noChangeAspect="1"/>
          </p:cNvPicPr>
          <p:nvPr/>
        </p:nvPicPr>
        <p:blipFill>
          <a:blip r:embed="rId2"/>
          <a:stretch>
            <a:fillRect/>
          </a:stretch>
        </p:blipFill>
        <p:spPr>
          <a:xfrm>
            <a:off x="904672" y="632623"/>
            <a:ext cx="4018087" cy="5931463"/>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Extreme Gradient Boosting Classifier (XGB):</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95.06%</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534FA8A-150F-394C-ECD0-832DF36AB089}"/>
              </a:ext>
            </a:extLst>
          </p:cNvPr>
          <p:cNvPicPr>
            <a:picLocks noChangeAspect="1"/>
          </p:cNvPicPr>
          <p:nvPr/>
        </p:nvPicPr>
        <p:blipFill>
          <a:blip r:embed="rId2"/>
          <a:stretch>
            <a:fillRect/>
          </a:stretch>
        </p:blipFill>
        <p:spPr>
          <a:xfrm>
            <a:off x="830091" y="662596"/>
            <a:ext cx="4148753" cy="5896824"/>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B286EA2-BC5E-FD44-E77E-0A9C70559EB5}"/>
              </a:ext>
            </a:extLst>
          </p:cNvPr>
          <p:cNvPicPr>
            <a:picLocks noChangeAspect="1"/>
          </p:cNvPicPr>
          <p:nvPr/>
        </p:nvPicPr>
        <p:blipFill>
          <a:blip r:embed="rId2"/>
          <a:stretch>
            <a:fillRect/>
          </a:stretch>
        </p:blipFill>
        <p:spPr>
          <a:xfrm>
            <a:off x="625811" y="1541897"/>
            <a:ext cx="5920932" cy="458676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95.20%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be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AE9B1B-82E2-8E1F-4684-82E0D521C695}"/>
              </a:ext>
            </a:extLst>
          </p:cNvPr>
          <p:cNvPicPr>
            <a:picLocks noChangeAspect="1"/>
          </p:cNvPicPr>
          <p:nvPr/>
        </p:nvPicPr>
        <p:blipFill>
          <a:blip r:embed="rId2"/>
          <a:stretch>
            <a:fillRect/>
          </a:stretch>
        </p:blipFill>
        <p:spPr>
          <a:xfrm>
            <a:off x="442073" y="1165652"/>
            <a:ext cx="6191568" cy="1719061"/>
          </a:xfrm>
          <a:prstGeom prst="rect">
            <a:avLst/>
          </a:prstGeom>
        </p:spPr>
      </p:pic>
      <p:pic>
        <p:nvPicPr>
          <p:cNvPr id="6" name="Picture 5">
            <a:extLst>
              <a:ext uri="{FF2B5EF4-FFF2-40B4-BE49-F238E27FC236}">
                <a16:creationId xmlns:a16="http://schemas.microsoft.com/office/drawing/2014/main" id="{C54A4D4F-8966-1148-7314-76D4A8BAABBB}"/>
              </a:ext>
            </a:extLst>
          </p:cNvPr>
          <p:cNvPicPr>
            <a:picLocks noChangeAspect="1"/>
          </p:cNvPicPr>
          <p:nvPr/>
        </p:nvPicPr>
        <p:blipFill>
          <a:blip r:embed="rId3"/>
          <a:stretch>
            <a:fillRect/>
          </a:stretch>
        </p:blipFill>
        <p:spPr>
          <a:xfrm>
            <a:off x="442073" y="3197076"/>
            <a:ext cx="3640070" cy="3378822"/>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3066066" y="4405769"/>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the final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D3BF22B-E126-07B8-8ED5-BF80A357D955}"/>
              </a:ext>
            </a:extLst>
          </p:cNvPr>
          <p:cNvPicPr>
            <a:picLocks noChangeAspect="1"/>
          </p:cNvPicPr>
          <p:nvPr/>
        </p:nvPicPr>
        <p:blipFill>
          <a:blip r:embed="rId2"/>
          <a:stretch>
            <a:fillRect/>
          </a:stretch>
        </p:blipFill>
        <p:spPr>
          <a:xfrm>
            <a:off x="3066066" y="798784"/>
            <a:ext cx="5131064" cy="3606985"/>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50AAEB53-3FE3-F5E4-BC11-12FEBEECAE11}"/>
              </a:ext>
            </a:extLst>
          </p:cNvPr>
          <p:cNvPicPr>
            <a:picLocks noChangeAspect="1"/>
          </p:cNvPicPr>
          <p:nvPr/>
        </p:nvPicPr>
        <p:blipFill>
          <a:blip r:embed="rId2"/>
          <a:stretch>
            <a:fillRect/>
          </a:stretch>
        </p:blipFill>
        <p:spPr>
          <a:xfrm>
            <a:off x="1121934" y="779328"/>
            <a:ext cx="8359523" cy="4000263"/>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240412" y="881743"/>
            <a:ext cx="10914433" cy="707886"/>
          </a:xfrm>
          <a:prstGeom prst="rect">
            <a:avLst/>
          </a:prstGeom>
          <a:noFill/>
        </p:spPr>
        <p:txBody>
          <a:bodyPr wrap="square" rtlCol="0">
            <a:spAutoFit/>
          </a:bodyPr>
          <a:lstStyle/>
          <a:p>
            <a:pPr algn="ctr"/>
            <a:r>
              <a:rPr lang="en-US" sz="4000" u="sng" dirty="0">
                <a:solidFill>
                  <a:schemeClr val="accent5">
                    <a:lumMod val="50000"/>
                  </a:schemeClr>
                </a:solidFill>
                <a:latin typeface="Century" panose="02040604050505020304" pitchFamily="18" charset="0"/>
              </a:rPr>
              <a:t>Conclusion:</a:t>
            </a:r>
            <a:endParaRPr lang="en-IN" sz="4000" u="sng" dirty="0">
              <a:solidFill>
                <a:schemeClr val="accent5">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2292221"/>
            <a:ext cx="1203338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349270" y="827314"/>
            <a:ext cx="10914433" cy="1200329"/>
          </a:xfrm>
          <a:prstGeom prst="rect">
            <a:avLst/>
          </a:prstGeom>
          <a:noFill/>
        </p:spPr>
        <p:txBody>
          <a:bodyPr wrap="square" rtlCol="0">
            <a:spAutoFit/>
          </a:bodyPr>
          <a:lstStyle/>
          <a:p>
            <a:pPr algn="ctr"/>
            <a:r>
              <a:rPr lang="en-US" sz="3600" b="1" dirty="0">
                <a:solidFill>
                  <a:schemeClr val="tx1"/>
                </a:solidFill>
                <a:effectLst/>
                <a:latin typeface="Century" panose="02040604050505020304" pitchFamily="18" charset="0"/>
              </a:rPr>
              <a:t>Limitations of this work and Scope for Future Work</a:t>
            </a:r>
            <a:endParaRPr lang="en-IN" sz="3600" u="sng" dirty="0">
              <a:solidFill>
                <a:schemeClr val="accent5">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2292221"/>
            <a:ext cx="12033380"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a:p>
            <a:endParaRPr lang="en-IN" dirty="0"/>
          </a:p>
        </p:txBody>
      </p:sp>
    </p:spTree>
    <p:extLst>
      <p:ext uri="{BB962C8B-B14F-4D97-AF65-F5344CB8AC3E}">
        <p14:creationId xmlns:p14="http://schemas.microsoft.com/office/powerpoint/2010/main" val="219036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Arial Black" panose="020B0A04020102020204" pitchFamily="34" charset="0"/>
              </a:rPr>
              <a:t>Dataset and Features</a:t>
            </a:r>
          </a:p>
        </p:txBody>
      </p:sp>
      <p:sp>
        <p:nvSpPr>
          <p:cNvPr id="3" name="Content Placeholder 2"/>
          <p:cNvSpPr>
            <a:spLocks noGrp="1"/>
          </p:cNvSpPr>
          <p:nvPr>
            <p:ph idx="1"/>
          </p:nvPr>
        </p:nvSpPr>
        <p:spPr/>
        <p:txBody>
          <a:bodyPr/>
          <a:lstStyle/>
          <a:p>
            <a:r>
              <a:rPr lang="en-IN" dirty="0">
                <a:solidFill>
                  <a:schemeClr val="tx1"/>
                </a:solidFill>
                <a:latin typeface="Arial" panose="020B0604020202020204" pitchFamily="34" charset="0"/>
                <a:cs typeface="Arial" panose="020B0604020202020204" pitchFamily="34" charset="0"/>
              </a:rPr>
              <a:t>The dataset contains default status of users along with associated features.</a:t>
            </a:r>
          </a:p>
          <a:p>
            <a:r>
              <a:rPr lang="en-IN" dirty="0">
                <a:solidFill>
                  <a:schemeClr val="tx1"/>
                </a:solidFill>
                <a:latin typeface="Arial" panose="020B0604020202020204" pitchFamily="34" charset="0"/>
                <a:cs typeface="Arial" panose="020B0604020202020204" pitchFamily="34" charset="0"/>
              </a:rPr>
              <a:t>Let’s also look into what the distribution of a feature means as well as how these features relates with loan defaults</a:t>
            </a:r>
          </a:p>
          <a:p>
            <a:endParaRPr lang="en-IN" dirty="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409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43" y="2531454"/>
            <a:ext cx="9404723" cy="1400530"/>
          </a:xfrm>
        </p:spPr>
        <p:txBody>
          <a:bodyPr>
            <a:normAutofit fontScale="90000"/>
          </a:bodyPr>
          <a:lstStyle/>
          <a:p>
            <a:pPr algn="ctr"/>
            <a:r>
              <a:rPr lang="en-IN" sz="9600" dirty="0">
                <a:latin typeface="Edwardian Script ITC" panose="030303020407070D0804" pitchFamily="66" charset="0"/>
              </a:rPr>
              <a:t>Thank You</a:t>
            </a:r>
          </a:p>
        </p:txBody>
      </p:sp>
    </p:spTree>
    <p:extLst>
      <p:ext uri="{BB962C8B-B14F-4D97-AF65-F5344CB8AC3E}">
        <p14:creationId xmlns:p14="http://schemas.microsoft.com/office/powerpoint/2010/main" val="240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0"/>
            <a:ext cx="10972800" cy="1600200"/>
          </a:xfrm>
        </p:spPr>
        <p:txBody>
          <a:bodyPr/>
          <a:lstStyle/>
          <a:p>
            <a:r>
              <a:rPr lang="en-IN" b="1" dirty="0">
                <a:solidFill>
                  <a:schemeClr val="tx2">
                    <a:lumMod val="50000"/>
                  </a:schemeClr>
                </a:solidFill>
                <a:effectLst/>
                <a:latin typeface="Arial Black" panose="020B0A04020102020204" pitchFamily="34" charset="0"/>
              </a:rPr>
              <a:t>Description of Features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8335264"/>
              </p:ext>
            </p:extLst>
          </p:nvPr>
        </p:nvGraphicFramePr>
        <p:xfrm>
          <a:off x="1944686" y="1664208"/>
          <a:ext cx="8634921" cy="4636007"/>
        </p:xfrm>
        <a:graphic>
          <a:graphicData uri="http://schemas.openxmlformats.org/drawingml/2006/table">
            <a:tbl>
              <a:tblPr firstRow="1" firstCol="1" bandRow="1">
                <a:tableStyleId>{5C22544A-7EE6-4342-B048-85BDC9FD1C3A}</a:tableStyleId>
              </a:tblPr>
              <a:tblGrid>
                <a:gridCol w="892787">
                  <a:extLst>
                    <a:ext uri="{9D8B030D-6E8A-4147-A177-3AD203B41FA5}">
                      <a16:colId xmlns:a16="http://schemas.microsoft.com/office/drawing/2014/main" val="20000"/>
                    </a:ext>
                  </a:extLst>
                </a:gridCol>
                <a:gridCol w="1994820">
                  <a:extLst>
                    <a:ext uri="{9D8B030D-6E8A-4147-A177-3AD203B41FA5}">
                      <a16:colId xmlns:a16="http://schemas.microsoft.com/office/drawing/2014/main" val="20001"/>
                    </a:ext>
                  </a:extLst>
                </a:gridCol>
                <a:gridCol w="5747314">
                  <a:extLst>
                    <a:ext uri="{9D8B030D-6E8A-4147-A177-3AD203B41FA5}">
                      <a16:colId xmlns:a16="http://schemas.microsoft.com/office/drawing/2014/main" val="20002"/>
                    </a:ext>
                  </a:extLst>
                </a:gridCol>
              </a:tblGrid>
              <a:tr h="344763">
                <a:tc>
                  <a:txBody>
                    <a:bodyPr/>
                    <a:lstStyle/>
                    <a:p>
                      <a:pPr algn="l" fontAlgn="ctr"/>
                      <a:r>
                        <a:rPr lang="en-IN" sz="1200" b="1" u="none" strike="noStrike" dirty="0">
                          <a:solidFill>
                            <a:schemeClr val="tx1"/>
                          </a:solidFill>
                          <a:effectLst/>
                          <a:latin typeface="Arial Black" panose="020B0A04020102020204" pitchFamily="34" charset="0"/>
                        </a:rPr>
                        <a:t>S. No</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Variable</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Definition</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0"/>
                  </a:ext>
                </a:extLst>
              </a:tr>
              <a:tr h="428532">
                <a:tc>
                  <a:txBody>
                    <a:bodyPr/>
                    <a:lstStyle/>
                    <a:p>
                      <a:pPr algn="l" fontAlgn="ctr"/>
                      <a:r>
                        <a:rPr lang="en-IN" sz="1200" b="1" u="none" strike="noStrike">
                          <a:solidFill>
                            <a:schemeClr val="tx1"/>
                          </a:solidFill>
                          <a:effectLst/>
                          <a:latin typeface="Arial Black" panose="020B0A04020102020204" pitchFamily="34" charset="0"/>
                        </a:rPr>
                        <a:t>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label</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Flag indicating whether the user paid back the credit amount within 5 days of issuing the loan{1:success, 0:failure}</a:t>
                      </a:r>
                      <a:endParaRPr lang="en-IN" sz="1200" b="1" i="0" u="none" strike="noStrike" dirty="0">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1"/>
                  </a:ext>
                </a:extLst>
              </a:tr>
              <a:tr h="203301">
                <a:tc>
                  <a:txBody>
                    <a:bodyPr/>
                    <a:lstStyle/>
                    <a:p>
                      <a:pPr algn="l" fontAlgn="ctr"/>
                      <a:r>
                        <a:rPr lang="en-IN" sz="1200" b="1" u="none" strike="noStrike" dirty="0">
                          <a:solidFill>
                            <a:schemeClr val="tx1"/>
                          </a:solidFill>
                          <a:effectLst/>
                          <a:latin typeface="Arial Black" panose="020B0A04020102020204" pitchFamily="34" charset="0"/>
                        </a:rPr>
                        <a:t>2</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msisdn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mobile number of user</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2"/>
                  </a:ext>
                </a:extLst>
              </a:tr>
              <a:tr h="203301">
                <a:tc>
                  <a:txBody>
                    <a:bodyPr/>
                    <a:lstStyle/>
                    <a:p>
                      <a:pPr algn="l" fontAlgn="ctr"/>
                      <a:r>
                        <a:rPr lang="en-IN" sz="1200" b="1" u="none" strike="noStrike">
                          <a:solidFill>
                            <a:schemeClr val="tx1"/>
                          </a:solidFill>
                          <a:effectLst/>
                          <a:latin typeface="Arial Black" panose="020B0A04020102020204" pitchFamily="34" charset="0"/>
                        </a:rPr>
                        <a:t>3</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aon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age on cellular network in days</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3"/>
                  </a:ext>
                </a:extLst>
              </a:tr>
              <a:tr h="406601">
                <a:tc>
                  <a:txBody>
                    <a:bodyPr/>
                    <a:lstStyle/>
                    <a:p>
                      <a:pPr algn="l" fontAlgn="ctr"/>
                      <a:r>
                        <a:rPr lang="en-IN" sz="1200" b="1" u="none" strike="noStrike">
                          <a:solidFill>
                            <a:schemeClr val="tx1"/>
                          </a:solidFill>
                          <a:effectLst/>
                          <a:latin typeface="Arial Black" panose="020B0A04020102020204" pitchFamily="34" charset="0"/>
                        </a:rPr>
                        <a:t>4</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30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4"/>
                  </a:ext>
                </a:extLst>
              </a:tr>
              <a:tr h="406601">
                <a:tc>
                  <a:txBody>
                    <a:bodyPr/>
                    <a:lstStyle/>
                    <a:p>
                      <a:pPr algn="l" fontAlgn="ctr"/>
                      <a:r>
                        <a:rPr lang="en-IN" sz="1200" b="1" u="none" strike="noStrike" dirty="0">
                          <a:solidFill>
                            <a:schemeClr val="tx1"/>
                          </a:solidFill>
                          <a:effectLst/>
                          <a:latin typeface="Arial Black" panose="020B0A04020102020204" pitchFamily="34" charset="0"/>
                        </a:rPr>
                        <a:t>5</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daily_decr90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90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5"/>
                  </a:ext>
                </a:extLst>
              </a:tr>
              <a:tr h="203301">
                <a:tc>
                  <a:txBody>
                    <a:bodyPr/>
                    <a:lstStyle/>
                    <a:p>
                      <a:pPr algn="l" fontAlgn="ctr"/>
                      <a:r>
                        <a:rPr lang="en-IN" sz="1200" b="1" u="none" strike="noStrike">
                          <a:solidFill>
                            <a:schemeClr val="tx1"/>
                          </a:solidFill>
                          <a:effectLst/>
                          <a:latin typeface="Arial Black" panose="020B0A04020102020204" pitchFamily="34" charset="0"/>
                        </a:rPr>
                        <a:t>6</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Average main account balance over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6"/>
                  </a:ext>
                </a:extLst>
              </a:tr>
              <a:tr h="203301">
                <a:tc>
                  <a:txBody>
                    <a:bodyPr/>
                    <a:lstStyle/>
                    <a:p>
                      <a:pPr algn="l" fontAlgn="ctr"/>
                      <a:r>
                        <a:rPr lang="en-IN" sz="1200" b="1" u="none" strike="noStrike">
                          <a:solidFill>
                            <a:schemeClr val="tx1"/>
                          </a:solidFill>
                          <a:effectLst/>
                          <a:latin typeface="Arial Black" panose="020B0A04020102020204" pitchFamily="34" charset="0"/>
                        </a:rPr>
                        <a:t>7</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rental90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Average main account balance over last 90 days</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7"/>
                  </a:ext>
                </a:extLst>
              </a:tr>
              <a:tr h="609902">
                <a:tc>
                  <a:txBody>
                    <a:bodyPr/>
                    <a:lstStyle/>
                    <a:p>
                      <a:pPr algn="l" fontAlgn="ctr"/>
                      <a:r>
                        <a:rPr lang="en-IN" sz="1200" b="1" u="none" strike="noStrike">
                          <a:solidFill>
                            <a:schemeClr val="tx1"/>
                          </a:solidFill>
                          <a:effectLst/>
                          <a:latin typeface="Arial Black" panose="020B0A04020102020204" pitchFamily="34" charset="0"/>
                        </a:rPr>
                        <a:t>8</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main account</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8"/>
                  </a:ext>
                </a:extLst>
              </a:tr>
              <a:tr h="406601">
                <a:tc>
                  <a:txBody>
                    <a:bodyPr/>
                    <a:lstStyle/>
                    <a:p>
                      <a:pPr algn="l" fontAlgn="ctr"/>
                      <a:r>
                        <a:rPr lang="en-IN" sz="1200" b="1" u="none" strike="noStrike">
                          <a:solidFill>
                            <a:schemeClr val="tx1"/>
                          </a:solidFill>
                          <a:effectLst/>
                          <a:latin typeface="Arial Black" panose="020B0A04020102020204" pitchFamily="34" charset="0"/>
                        </a:rPr>
                        <a:t>9</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last_rech_date_da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data account</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9"/>
                  </a:ext>
                </a:extLst>
              </a:tr>
              <a:tr h="406601">
                <a:tc>
                  <a:txBody>
                    <a:bodyPr/>
                    <a:lstStyle/>
                    <a:p>
                      <a:pPr algn="l" fontAlgn="ctr"/>
                      <a:r>
                        <a:rPr lang="en-IN" sz="1200" b="1" u="none" strike="noStrike">
                          <a:solidFill>
                            <a:schemeClr val="tx1"/>
                          </a:solidFill>
                          <a:effectLst/>
                          <a:latin typeface="Arial Black" panose="020B0A04020102020204" pitchFamily="34" charset="0"/>
                        </a:rPr>
                        <a:t>10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last_rech_amt_ma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Amount of last recharge of main account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10"/>
                  </a:ext>
                </a:extLst>
              </a:tr>
              <a:tr h="406601">
                <a:tc>
                  <a:txBody>
                    <a:bodyPr/>
                    <a:lstStyle/>
                    <a:p>
                      <a:pPr algn="l" fontAlgn="ctr"/>
                      <a:r>
                        <a:rPr lang="en-IN" sz="1200" b="1" u="none" strike="noStrike">
                          <a:solidFill>
                            <a:schemeClr val="tx1"/>
                          </a:solidFill>
                          <a:effectLst/>
                          <a:latin typeface="Arial Black" panose="020B0A04020102020204" pitchFamily="34" charset="0"/>
                        </a:rPr>
                        <a:t>11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cnt_ma_rech30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times main account got recharged in last 30 days</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11"/>
                  </a:ext>
                </a:extLst>
              </a:tr>
              <a:tr h="406601">
                <a:tc>
                  <a:txBody>
                    <a:bodyPr/>
                    <a:lstStyle/>
                    <a:p>
                      <a:pPr algn="l" fontAlgn="ctr"/>
                      <a:r>
                        <a:rPr lang="en-IN" sz="1200" b="1" u="none" strike="noStrike">
                          <a:solidFill>
                            <a:schemeClr val="tx1"/>
                          </a:solidFill>
                          <a:effectLst/>
                          <a:latin typeface="Arial Black" panose="020B0A04020102020204" pitchFamily="34" charset="0"/>
                        </a:rPr>
                        <a:t>12</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fr_ma_rech30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Frequency of main account recharged in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3788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9577021"/>
              </p:ext>
            </p:extLst>
          </p:nvPr>
        </p:nvGraphicFramePr>
        <p:xfrm>
          <a:off x="1154684" y="378460"/>
          <a:ext cx="9543796" cy="6033951"/>
        </p:xfrm>
        <a:graphic>
          <a:graphicData uri="http://schemas.openxmlformats.org/drawingml/2006/table">
            <a:tbl>
              <a:tblPr firstRow="1" firstCol="1" bandRow="1">
                <a:tableStyleId>{5C22544A-7EE6-4342-B048-85BDC9FD1C3A}</a:tableStyleId>
              </a:tblPr>
              <a:tblGrid>
                <a:gridCol w="986758">
                  <a:extLst>
                    <a:ext uri="{9D8B030D-6E8A-4147-A177-3AD203B41FA5}">
                      <a16:colId xmlns:a16="http://schemas.microsoft.com/office/drawing/2014/main" val="20000"/>
                    </a:ext>
                  </a:extLst>
                </a:gridCol>
                <a:gridCol w="2204788">
                  <a:extLst>
                    <a:ext uri="{9D8B030D-6E8A-4147-A177-3AD203B41FA5}">
                      <a16:colId xmlns:a16="http://schemas.microsoft.com/office/drawing/2014/main" val="20001"/>
                    </a:ext>
                  </a:extLst>
                </a:gridCol>
                <a:gridCol w="6352250">
                  <a:extLst>
                    <a:ext uri="{9D8B030D-6E8A-4147-A177-3AD203B41FA5}">
                      <a16:colId xmlns:a16="http://schemas.microsoft.com/office/drawing/2014/main" val="20002"/>
                    </a:ext>
                  </a:extLst>
                </a:gridCol>
              </a:tblGrid>
              <a:tr h="207371">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6993" marR="6993" marT="6993" marB="0" anchor="ctr"/>
                </a:tc>
                <a:extLst>
                  <a:ext uri="{0D108BD9-81ED-4DB2-BD59-A6C34878D82A}">
                    <a16:rowId xmlns:a16="http://schemas.microsoft.com/office/drawing/2014/main" val="10000"/>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13</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recharge in main account over last 30 days (in Indonesian Rupiah)</a:t>
                      </a:r>
                    </a:p>
                  </a:txBody>
                  <a:tcPr marL="6993" marR="6993" marT="6993" marB="0" anchor="ctr"/>
                </a:tc>
                <a:extLst>
                  <a:ext uri="{0D108BD9-81ED-4DB2-BD59-A6C34878D82A}">
                    <a16:rowId xmlns:a16="http://schemas.microsoft.com/office/drawing/2014/main" val="10001"/>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14</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 of amount of recharges done in main account over last 30 days at user level (in Indonesian Rupiah)</a:t>
                      </a:r>
                    </a:p>
                  </a:txBody>
                  <a:tcPr marL="6993" marR="6993" marT="6993" marB="0" anchor="ctr"/>
                </a:tc>
                <a:extLst>
                  <a:ext uri="{0D108BD9-81ED-4DB2-BD59-A6C34878D82A}">
                    <a16:rowId xmlns:a16="http://schemas.microsoft.com/office/drawing/2014/main" val="10002"/>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15</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medianmarechprebal30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30 days at user level (in Indonesian Rupiah)</a:t>
                      </a:r>
                    </a:p>
                  </a:txBody>
                  <a:tcPr marL="6993" marR="6993" marT="6993" marB="0" anchor="ctr"/>
                </a:tc>
                <a:extLst>
                  <a:ext uri="{0D108BD9-81ED-4DB2-BD59-A6C34878D82A}">
                    <a16:rowId xmlns:a16="http://schemas.microsoft.com/office/drawing/2014/main" val="10003"/>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16</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main account got recharged in last 90 days</a:t>
                      </a:r>
                    </a:p>
                  </a:txBody>
                  <a:tcPr marL="6993" marR="6993" marT="6993" marB="0" anchor="ctr"/>
                </a:tc>
                <a:extLst>
                  <a:ext uri="{0D108BD9-81ED-4DB2-BD59-A6C34878D82A}">
                    <a16:rowId xmlns:a16="http://schemas.microsoft.com/office/drawing/2014/main" val="10004"/>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17</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main account recharged in last 90 days</a:t>
                      </a:r>
                    </a:p>
                  </a:txBody>
                  <a:tcPr marL="6993" marR="6993" marT="6993" marB="0" anchor="ctr"/>
                </a:tc>
                <a:extLst>
                  <a:ext uri="{0D108BD9-81ED-4DB2-BD59-A6C34878D82A}">
                    <a16:rowId xmlns:a16="http://schemas.microsoft.com/office/drawing/2014/main" val="10005"/>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18</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recharge in main account over last 90 days (in Indonesian Rupiah)</a:t>
                      </a:r>
                    </a:p>
                  </a:txBody>
                  <a:tcPr marL="6993" marR="6993" marT="6993" marB="0" anchor="ctr"/>
                </a:tc>
                <a:extLst>
                  <a:ext uri="{0D108BD9-81ED-4DB2-BD59-A6C34878D82A}">
                    <a16:rowId xmlns:a16="http://schemas.microsoft.com/office/drawing/2014/main" val="10006"/>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19</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 of recharges done in main account over last 90 days at user level (in Indonesian Rupiah)</a:t>
                      </a:r>
                    </a:p>
                  </a:txBody>
                  <a:tcPr marL="6993" marR="6993" marT="6993" marB="0" anchor="ctr"/>
                </a:tc>
                <a:extLst>
                  <a:ext uri="{0D108BD9-81ED-4DB2-BD59-A6C34878D82A}">
                    <a16:rowId xmlns:a16="http://schemas.microsoft.com/office/drawing/2014/main" val="10007"/>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medianmarechprebal90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90 days at user level (in Indonesian Rupiah)</a:t>
                      </a:r>
                    </a:p>
                  </a:txBody>
                  <a:tcPr marL="6993" marR="6993" marT="6993" marB="0" anchor="ctr"/>
                </a:tc>
                <a:extLst>
                  <a:ext uri="{0D108BD9-81ED-4DB2-BD59-A6C34878D82A}">
                    <a16:rowId xmlns:a16="http://schemas.microsoft.com/office/drawing/2014/main" val="10008"/>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21</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30 days</a:t>
                      </a:r>
                    </a:p>
                  </a:txBody>
                  <a:tcPr marL="6993" marR="6993" marT="6993" marB="0" anchor="ctr"/>
                </a:tc>
                <a:extLst>
                  <a:ext uri="{0D108BD9-81ED-4DB2-BD59-A6C34878D82A}">
                    <a16:rowId xmlns:a16="http://schemas.microsoft.com/office/drawing/2014/main" val="10009"/>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22</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30 days</a:t>
                      </a:r>
                    </a:p>
                  </a:txBody>
                  <a:tcPr marL="6993" marR="6993" marT="6993" marB="0" anchor="ctr"/>
                </a:tc>
                <a:extLst>
                  <a:ext uri="{0D108BD9-81ED-4DB2-BD59-A6C34878D82A}">
                    <a16:rowId xmlns:a16="http://schemas.microsoft.com/office/drawing/2014/main" val="10010"/>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23</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90 days</a:t>
                      </a:r>
                    </a:p>
                  </a:txBody>
                  <a:tcPr marL="6993" marR="6993" marT="6993" marB="0" anchor="ctr"/>
                </a:tc>
                <a:extLst>
                  <a:ext uri="{0D108BD9-81ED-4DB2-BD59-A6C34878D82A}">
                    <a16:rowId xmlns:a16="http://schemas.microsoft.com/office/drawing/2014/main" val="10011"/>
                  </a:ext>
                </a:extLst>
              </a:tr>
              <a:tr h="398510">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24</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90 days</a:t>
                      </a:r>
                    </a:p>
                  </a:txBody>
                  <a:tcPr marL="6993" marR="6993" marT="6993"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8642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72508039"/>
              </p:ext>
            </p:extLst>
          </p:nvPr>
        </p:nvGraphicFramePr>
        <p:xfrm>
          <a:off x="1271524" y="379854"/>
          <a:ext cx="8869172" cy="5938652"/>
        </p:xfrm>
        <a:graphic>
          <a:graphicData uri="http://schemas.openxmlformats.org/drawingml/2006/table">
            <a:tbl>
              <a:tblPr firstRow="1" firstCol="1" bandRow="1">
                <a:tableStyleId>{5C22544A-7EE6-4342-B048-85BDC9FD1C3A}</a:tableStyleId>
              </a:tblPr>
              <a:tblGrid>
                <a:gridCol w="917007">
                  <a:extLst>
                    <a:ext uri="{9D8B030D-6E8A-4147-A177-3AD203B41FA5}">
                      <a16:colId xmlns:a16="http://schemas.microsoft.com/office/drawing/2014/main" val="20000"/>
                    </a:ext>
                  </a:extLst>
                </a:gridCol>
                <a:gridCol w="2048938">
                  <a:extLst>
                    <a:ext uri="{9D8B030D-6E8A-4147-A177-3AD203B41FA5}">
                      <a16:colId xmlns:a16="http://schemas.microsoft.com/office/drawing/2014/main" val="20001"/>
                    </a:ext>
                  </a:extLst>
                </a:gridCol>
                <a:gridCol w="5903227">
                  <a:extLst>
                    <a:ext uri="{9D8B030D-6E8A-4147-A177-3AD203B41FA5}">
                      <a16:colId xmlns:a16="http://schemas.microsoft.com/office/drawing/2014/main" val="20002"/>
                    </a:ext>
                  </a:extLst>
                </a:gridCol>
              </a:tblGrid>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8069" marR="8069" marT="8069" marB="0" anchor="ctr"/>
                </a:tc>
                <a:extLst>
                  <a:ext uri="{0D108BD9-81ED-4DB2-BD59-A6C34878D82A}">
                    <a16:rowId xmlns:a16="http://schemas.microsoft.com/office/drawing/2014/main" val="10000"/>
                  </a:ext>
                </a:extLst>
              </a:tr>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Number of loans taken by user in last 30 days</a:t>
                      </a:r>
                    </a:p>
                  </a:txBody>
                  <a:tcPr marL="8069" marR="8069" marT="8069" marB="0" anchor="ctr"/>
                </a:tc>
                <a:extLst>
                  <a:ext uri="{0D108BD9-81ED-4DB2-BD59-A6C34878D82A}">
                    <a16:rowId xmlns:a16="http://schemas.microsoft.com/office/drawing/2014/main" val="10001"/>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26</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loans taken by user in last 30 days</a:t>
                      </a:r>
                    </a:p>
                  </a:txBody>
                  <a:tcPr marL="8069" marR="8069" marT="8069" marB="0" anchor="ctr"/>
                </a:tc>
                <a:extLst>
                  <a:ext uri="{0D108BD9-81ED-4DB2-BD59-A6C34878D82A}">
                    <a16:rowId xmlns:a16="http://schemas.microsoft.com/office/drawing/2014/main" val="10002"/>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27</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maximum amount of loan taken by the user in last 30 days</a:t>
                      </a:r>
                    </a:p>
                  </a:txBody>
                  <a:tcPr marL="8069" marR="8069" marT="8069" marB="0" anchor="ctr"/>
                </a:tc>
                <a:extLst>
                  <a:ext uri="{0D108BD9-81ED-4DB2-BD59-A6C34878D82A}">
                    <a16:rowId xmlns:a16="http://schemas.microsoft.com/office/drawing/2014/main" val="10003"/>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28</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medianamnt_loans30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30 days</a:t>
                      </a:r>
                    </a:p>
                  </a:txBody>
                  <a:tcPr marL="8069" marR="8069" marT="8069" marB="0" anchor="ctr"/>
                </a:tc>
                <a:extLst>
                  <a:ext uri="{0D108BD9-81ED-4DB2-BD59-A6C34878D82A}">
                    <a16:rowId xmlns:a16="http://schemas.microsoft.com/office/drawing/2014/main" val="10004"/>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29</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loans taken by user in last 90 days</a:t>
                      </a:r>
                    </a:p>
                  </a:txBody>
                  <a:tcPr marL="8069" marR="8069" marT="8069" marB="0" anchor="ctr"/>
                </a:tc>
                <a:extLst>
                  <a:ext uri="{0D108BD9-81ED-4DB2-BD59-A6C34878D82A}">
                    <a16:rowId xmlns:a16="http://schemas.microsoft.com/office/drawing/2014/main" val="10005"/>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loans taken by user in last 90 days</a:t>
                      </a:r>
                    </a:p>
                  </a:txBody>
                  <a:tcPr marL="8069" marR="8069" marT="8069" marB="0" anchor="ctr"/>
                </a:tc>
                <a:extLst>
                  <a:ext uri="{0D108BD9-81ED-4DB2-BD59-A6C34878D82A}">
                    <a16:rowId xmlns:a16="http://schemas.microsoft.com/office/drawing/2014/main" val="10006"/>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31</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maximum amount of loan taken by the user in last 90 days</a:t>
                      </a:r>
                    </a:p>
                  </a:txBody>
                  <a:tcPr marL="8069" marR="8069" marT="8069" marB="0" anchor="ctr"/>
                </a:tc>
                <a:extLst>
                  <a:ext uri="{0D108BD9-81ED-4DB2-BD59-A6C34878D82A}">
                    <a16:rowId xmlns:a16="http://schemas.microsoft.com/office/drawing/2014/main" val="10007"/>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32</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90 days</a:t>
                      </a:r>
                    </a:p>
                  </a:txBody>
                  <a:tcPr marL="8069" marR="8069" marT="8069" marB="0" anchor="ctr"/>
                </a:tc>
                <a:extLst>
                  <a:ext uri="{0D108BD9-81ED-4DB2-BD59-A6C34878D82A}">
                    <a16:rowId xmlns:a16="http://schemas.microsoft.com/office/drawing/2014/main" val="10008"/>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33</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30 days</a:t>
                      </a:r>
                    </a:p>
                  </a:txBody>
                  <a:tcPr marL="8069" marR="8069" marT="8069" marB="0" anchor="ctr"/>
                </a:tc>
                <a:extLst>
                  <a:ext uri="{0D108BD9-81ED-4DB2-BD59-A6C34878D82A}">
                    <a16:rowId xmlns:a16="http://schemas.microsoft.com/office/drawing/2014/main" val="10009"/>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34</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90 days</a:t>
                      </a:r>
                    </a:p>
                  </a:txBody>
                  <a:tcPr marL="8069" marR="8069" marT="8069" marB="0" anchor="ctr"/>
                </a:tc>
                <a:extLst>
                  <a:ext uri="{0D108BD9-81ED-4DB2-BD59-A6C34878D82A}">
                    <a16:rowId xmlns:a16="http://schemas.microsoft.com/office/drawing/2014/main" val="10010"/>
                  </a:ext>
                </a:extLst>
              </a:tr>
              <a:tr h="28244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pcircle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telecom circle</a:t>
                      </a:r>
                    </a:p>
                  </a:txBody>
                  <a:tcPr marL="8069" marR="8069" marT="8069" marB="0" anchor="ctr"/>
                </a:tc>
                <a:extLst>
                  <a:ext uri="{0D108BD9-81ED-4DB2-BD59-A6C34878D82A}">
                    <a16:rowId xmlns:a16="http://schemas.microsoft.com/office/drawing/2014/main" val="10011"/>
                  </a:ext>
                </a:extLst>
              </a:tr>
              <a:tr h="26837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36</a:t>
                      </a:r>
                    </a:p>
                  </a:txBody>
                  <a:tcPr marL="8069" marR="8069" marT="8069" marB="0" anchor="ctr"/>
                </a:tc>
                <a:tc>
                  <a:txBody>
                    <a:bodyPr/>
                    <a:lstStyle/>
                    <a:p>
                      <a:pPr algn="ctr"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pdate</a:t>
                      </a:r>
                    </a:p>
                  </a:txBody>
                  <a:tcPr marL="8069" marR="8069" marT="8069" marB="0" anchor="ctr"/>
                </a:tc>
                <a:tc>
                  <a:txBody>
                    <a:bodyPr/>
                    <a:lstStyle/>
                    <a:p>
                      <a:pPr algn="ctr"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date</a:t>
                      </a:r>
                    </a:p>
                  </a:txBody>
                  <a:tcPr marL="8069" marR="8069" marT="8069"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685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91753" y="1035407"/>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477598972"/>
              </p:ext>
            </p:extLst>
          </p:nvPr>
        </p:nvGraphicFramePr>
        <p:xfrm>
          <a:off x="7543801"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4400" y="1752600"/>
            <a:ext cx="6324600" cy="5078313"/>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dirty="0">
                <a:latin typeface="+mj-lt"/>
                <a:ea typeface="Cambria" panose="02040503050406030204" pitchFamily="18" charset="0"/>
              </a:rPr>
              <a:t>Then I checked the shape of our dataset and found that we have a total of 2,09,593 rows and 37 different columns.</a:t>
            </a:r>
          </a:p>
          <a:p>
            <a:pPr marL="285750" indent="-285750">
              <a:buFont typeface="Wingdings" panose="05000000000000000000" pitchFamily="2" charset="2"/>
              <a:buChar char="§"/>
            </a:pPr>
            <a:r>
              <a:rPr lang="en-US"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Removed the unwanted column which doesn’t have much importance on prediction.</a:t>
            </a:r>
          </a:p>
          <a:p>
            <a:pPr marL="285750" indent="-285750">
              <a:buFont typeface="Wingdings" panose="05000000000000000000" pitchFamily="2" charset="2"/>
              <a:buChar char="§"/>
            </a:pPr>
            <a:r>
              <a:rPr lang="en-US" dirty="0">
                <a:latin typeface="+mj-lt"/>
                <a:ea typeface="Cambria" panose="02040503050406030204" pitchFamily="18" charset="0"/>
              </a:rPr>
              <a:t>By checking the data types I came to know that our data set consists of columns have float, integer and object data type values.</a:t>
            </a:r>
          </a:p>
          <a:p>
            <a:pPr marL="285750" indent="-285750">
              <a:buFont typeface="Wingdings" panose="05000000000000000000" pitchFamily="2" charset="2"/>
              <a:buChar char="§"/>
            </a:pPr>
            <a:r>
              <a:rPr lang="en-IN" dirty="0">
                <a:latin typeface="+mj-lt"/>
                <a:ea typeface="Cambria" panose="02040503050406030204" pitchFamily="18" charset="0"/>
              </a:rPr>
              <a:t>Extracted Day, Month and Year features from </a:t>
            </a:r>
            <a:r>
              <a:rPr lang="en-IN" dirty="0" err="1">
                <a:latin typeface="+mj-lt"/>
                <a:ea typeface="Cambria" panose="02040503050406030204" pitchFamily="18" charset="0"/>
              </a:rPr>
              <a:t>pdate</a:t>
            </a:r>
            <a:r>
              <a:rPr lang="en-IN" dirty="0">
                <a:latin typeface="+mj-lt"/>
                <a:ea typeface="Cambria" panose="02040503050406030204" pitchFamily="18" charset="0"/>
              </a:rPr>
              <a:t> column.</a:t>
            </a:r>
          </a:p>
          <a:p>
            <a:pPr marL="285750" indent="-285750">
              <a:buFont typeface="Wingdings" panose="05000000000000000000" pitchFamily="2" charset="2"/>
              <a:buChar char="§"/>
            </a:pPr>
            <a:r>
              <a:rPr lang="en-IN" dirty="0">
                <a:latin typeface="+mj-lt"/>
                <a:ea typeface="Cambria" panose="02040503050406030204" pitchFamily="18" charset="0"/>
              </a:rPr>
              <a:t>Visualizing the features using univariate and bivariate analysis.</a:t>
            </a:r>
          </a:p>
          <a:p>
            <a:pPr marL="285750" indent="-285750">
              <a:buFont typeface="Wingdings" panose="05000000000000000000" pitchFamily="2" charset="2"/>
              <a:buChar char="§"/>
            </a:pPr>
            <a:endParaRPr lang="en-US" dirty="0">
              <a:latin typeface="+mj-lt"/>
              <a:ea typeface="Cambria" panose="02040503050406030204" pitchFamily="18" charset="0"/>
            </a:endParaRP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1334</TotalTime>
  <Words>3549</Words>
  <Application>Microsoft Office PowerPoint</Application>
  <PresentationFormat>Widescreen</PresentationFormat>
  <Paragraphs>271</Paragraphs>
  <Slides>40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Agency FB</vt:lpstr>
      <vt:lpstr>-apple-system</vt:lpstr>
      <vt:lpstr>Arial</vt:lpstr>
      <vt:lpstr>Arial Black</vt:lpstr>
      <vt:lpstr>Bookman Old Style</vt:lpstr>
      <vt:lpstr>Calibri</vt:lpstr>
      <vt:lpstr>Century</vt:lpstr>
      <vt:lpstr>Constantia (Body)</vt:lpstr>
      <vt:lpstr>Corbel</vt:lpstr>
      <vt:lpstr>Edwardian Script ITC</vt:lpstr>
      <vt:lpstr>Georgia</vt:lpstr>
      <vt:lpstr>Wingdings</vt:lpstr>
      <vt:lpstr>Parallax</vt:lpstr>
      <vt:lpstr>Presentation on  Micro Credit Defaulter Project</vt:lpstr>
      <vt:lpstr>Introduction</vt:lpstr>
      <vt:lpstr>PowerPoint Presentation</vt:lpstr>
      <vt:lpstr>Dataset and Features</vt:lpstr>
      <vt:lpstr>Description of Features</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Shahbaz Alam</dc:creator>
  <cp:lastModifiedBy>Pattanayak, Arpan</cp:lastModifiedBy>
  <cp:revision>115</cp:revision>
  <dcterms:created xsi:type="dcterms:W3CDTF">2020-11-26T03:35:50Z</dcterms:created>
  <dcterms:modified xsi:type="dcterms:W3CDTF">2022-09-04T11:24:46Z</dcterms:modified>
</cp:coreProperties>
</file>