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32"/>
  </p:notesMasterIdLst>
  <p:handoutMasterIdLst>
    <p:handoutMasterId r:id="rId33"/>
  </p:handoutMasterIdLst>
  <p:sldIdLst>
    <p:sldId id="267" r:id="rId5"/>
    <p:sldId id="278" r:id="rId6"/>
    <p:sldId id="269" r:id="rId7"/>
    <p:sldId id="286" r:id="rId8"/>
    <p:sldId id="287" r:id="rId9"/>
    <p:sldId id="288" r:id="rId10"/>
    <p:sldId id="279" r:id="rId11"/>
    <p:sldId id="289" r:id="rId12"/>
    <p:sldId id="305" r:id="rId13"/>
    <p:sldId id="280" r:id="rId14"/>
    <p:sldId id="291" r:id="rId15"/>
    <p:sldId id="297" r:id="rId16"/>
    <p:sldId id="285" r:id="rId17"/>
    <p:sldId id="306" r:id="rId18"/>
    <p:sldId id="298" r:id="rId19"/>
    <p:sldId id="307" r:id="rId20"/>
    <p:sldId id="299" r:id="rId21"/>
    <p:sldId id="308" r:id="rId22"/>
    <p:sldId id="303" r:id="rId23"/>
    <p:sldId id="281" r:id="rId24"/>
    <p:sldId id="292" r:id="rId25"/>
    <p:sldId id="293" r:id="rId26"/>
    <p:sldId id="294" r:id="rId27"/>
    <p:sldId id="295" r:id="rId28"/>
    <p:sldId id="296" r:id="rId29"/>
    <p:sldId id="283" r:id="rId30"/>
    <p:sldId id="284"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3" d="100"/>
          <a:sy n="63" d="100"/>
        </p:scale>
        <p:origin x="804" y="5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2"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269 rows and 71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22% duplicate fields/records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all the columns are objects except for the “Pin Code" column which has integers.</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E5823E23-3AB8-41EF-BBF2-2E25D0EF8C5F}">
      <dgm:prSet phldr="0"/>
      <dgm:spPr/>
      <dgm:t>
        <a:bodyPr/>
        <a:lstStyle/>
        <a:p>
          <a:endParaRPr lang="en-US" dirty="0">
            <a:latin typeface="Century Gothic" panose="020B0502020202020204"/>
          </a:endParaRPr>
        </a:p>
      </dgm:t>
    </dgm:pt>
    <dgm:pt modelId="{8E63E82D-1368-40F1-8140-B45D7178A20E}" type="parTrans" cxnId="{504A07B8-976B-42DE-83AE-78D2F682E73E}">
      <dgm:prSet/>
      <dgm:spPr/>
      <dgm:t>
        <a:bodyPr/>
        <a:lstStyle/>
        <a:p>
          <a:endParaRPr lang="en-IN"/>
        </a:p>
      </dgm:t>
    </dgm:pt>
    <dgm:pt modelId="{5F392A27-0BBA-4A84-AD42-881A753489DF}" type="sibTrans" cxnId="{504A07B8-976B-42DE-83AE-78D2F682E73E}">
      <dgm:prSet/>
      <dgm:spPr/>
      <dgm:t>
        <a:bodyPr/>
        <a:lstStyle/>
        <a:p>
          <a:endParaRPr lang="en-IN"/>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504A07B8-976B-42DE-83AE-78D2F682E73E}" srcId="{0BDD2C3F-9F64-4AFC-BDFA-99B0FD662495}" destId="{E5823E23-3AB8-41EF-BBF2-2E25D0EF8C5F}" srcOrd="4" destOrd="0" parTransId="{8E63E82D-1368-40F1-8140-B45D7178A20E}" sibTransId="{5F392A27-0BBA-4A84-AD42-881A753489DF}"/>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420687" y="0"/>
          <a:ext cx="4773613" cy="4773613"/>
        </a:xfrm>
        <a:prstGeom prst="quadArrow">
          <a:avLst>
            <a:gd name="adj1" fmla="val 2000"/>
            <a:gd name="adj2" fmla="val 4000"/>
            <a:gd name="adj3" fmla="val 5000"/>
          </a:avLst>
        </a:prstGeom>
        <a:gradFill rotWithShape="0">
          <a:gsLst>
            <a:gs pos="0">
              <a:schemeClr val="accent2">
                <a:tint val="40000"/>
                <a:hueOff val="0"/>
                <a:satOff val="0"/>
                <a:lumOff val="0"/>
                <a:alphaOff val="0"/>
                <a:tint val="98000"/>
                <a:lumMod val="114000"/>
              </a:schemeClr>
            </a:gs>
            <a:gs pos="100000">
              <a:schemeClr val="accent2">
                <a:tint val="40000"/>
                <a:hueOff val="0"/>
                <a:satOff val="0"/>
                <a:lumOff val="0"/>
                <a:alphaOff val="0"/>
                <a:shade val="90000"/>
                <a:lumMod val="8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B103496-DA0E-4685-89BE-480B410F7FCF}">
      <dsp:nvSpPr>
        <dsp:cNvPr id="0" name=""/>
        <dsp:cNvSpPr/>
      </dsp:nvSpPr>
      <dsp:spPr>
        <a:xfrm>
          <a:off x="730971" y="310284"/>
          <a:ext cx="1909445" cy="190944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269 rows and 71 columns.</a:t>
          </a:r>
        </a:p>
      </dsp:txBody>
      <dsp:txXfrm>
        <a:off x="824182" y="403495"/>
        <a:ext cx="1723023" cy="1723023"/>
      </dsp:txXfrm>
    </dsp:sp>
    <dsp:sp modelId="{97980B12-612D-45AF-96B7-86D66152C1E9}">
      <dsp:nvSpPr>
        <dsp:cNvPr id="0" name=""/>
        <dsp:cNvSpPr/>
      </dsp:nvSpPr>
      <dsp:spPr>
        <a:xfrm>
          <a:off x="2974569" y="310284"/>
          <a:ext cx="1909445" cy="1909445"/>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3067780" y="403495"/>
        <a:ext cx="1723023" cy="1723023"/>
      </dsp:txXfrm>
    </dsp:sp>
    <dsp:sp modelId="{65245A7B-7C16-44E2-AEE8-3B675CFCEFDA}">
      <dsp:nvSpPr>
        <dsp:cNvPr id="0" name=""/>
        <dsp:cNvSpPr/>
      </dsp:nvSpPr>
      <dsp:spPr>
        <a:xfrm>
          <a:off x="730971" y="2553882"/>
          <a:ext cx="1909445" cy="1909445"/>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22% duplicate fields/records found.</a:t>
          </a:r>
          <a:endParaRPr lang="en-US" sz="1600" kern="1200" dirty="0">
            <a:latin typeface="Constantia (Body)"/>
          </a:endParaRPr>
        </a:p>
      </dsp:txBody>
      <dsp:txXfrm>
        <a:off x="824182" y="2647093"/>
        <a:ext cx="1723023" cy="1723023"/>
      </dsp:txXfrm>
    </dsp:sp>
    <dsp:sp modelId="{B80B054A-6F89-48AB-AE26-0079B56D1C05}">
      <dsp:nvSpPr>
        <dsp:cNvPr id="0" name=""/>
        <dsp:cNvSpPr/>
      </dsp:nvSpPr>
      <dsp:spPr>
        <a:xfrm>
          <a:off x="2974569" y="2553882"/>
          <a:ext cx="1909445" cy="190944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all the columns are objects except for the “Pin Code" column which has integers.</a:t>
          </a:r>
          <a:endParaRPr lang="en-US" sz="1600" kern="1200" dirty="0">
            <a:latin typeface="Constantia (Body)"/>
          </a:endParaRPr>
        </a:p>
      </dsp:txBody>
      <dsp:txXfrm>
        <a:off x="3067780" y="2647093"/>
        <a:ext cx="1723023" cy="1723023"/>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8/13/2022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8/13/2022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206153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57705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3115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
        <p:nvSpPr>
          <p:cNvPr id="13" name="TextBox 12"/>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543142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589263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22710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60365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68786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98309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277861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74070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96712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8/13/2022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54460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20063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498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3"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36636D-D922-432D-A958-524484B5923D}" type="datetimeFigureOut">
              <a:rPr lang="en-US" smtClean="0"/>
              <a:pPr/>
              <a:t>8/13/2022</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84670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41994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36636D-D922-432D-A958-524484B5923D}" type="datetimeFigureOut">
              <a:rPr lang="en-US" smtClean="0"/>
              <a:pPr/>
              <a:t>8/13/2022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IN" smtClean="0"/>
              <a:pPr/>
              <a:t>‹#›</a:t>
            </a:fld>
            <a:endParaRPr lang="en-IN"/>
          </a:p>
        </p:txBody>
      </p:sp>
    </p:spTree>
    <p:extLst>
      <p:ext uri="{BB962C8B-B14F-4D97-AF65-F5344CB8AC3E}">
        <p14:creationId xmlns:p14="http://schemas.microsoft.com/office/powerpoint/2010/main" val="44103250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94833"/>
            <a:ext cx="8823359" cy="1915647"/>
          </a:xfrm>
        </p:spPr>
        <p:txBody>
          <a:bodyPr/>
          <a:lstStyle/>
          <a:p>
            <a:r>
              <a:rPr lang="en-US" dirty="0"/>
              <a:t>Customer Retention Case Study Presentation</a:t>
            </a:r>
          </a:p>
        </p:txBody>
      </p:sp>
      <p:sp>
        <p:nvSpPr>
          <p:cNvPr id="3" name="Subtitle 2"/>
          <p:cNvSpPr>
            <a:spLocks noGrp="1"/>
          </p:cNvSpPr>
          <p:nvPr>
            <p:ph type="body" idx="1"/>
          </p:nvPr>
        </p:nvSpPr>
        <p:spPr>
          <a:xfrm>
            <a:off x="684212" y="2998800"/>
            <a:ext cx="8823360" cy="860400"/>
          </a:xfrm>
        </p:spPr>
        <p:txBody>
          <a:bodyPr>
            <a:noAutofit/>
          </a:bodyPr>
          <a:lstStyle/>
          <a:p>
            <a:r>
              <a:rPr lang="en-US" sz="2800" dirty="0"/>
              <a:t>by </a:t>
            </a:r>
          </a:p>
          <a:p>
            <a:endParaRPr lang="en-US" sz="2800" dirty="0"/>
          </a:p>
          <a:p>
            <a:r>
              <a:rPr lang="en-US" sz="2800" dirty="0"/>
              <a:t>ARPAN  PATTANAYAK</a:t>
            </a:r>
          </a:p>
        </p:txBody>
      </p:sp>
      <p:pic>
        <p:nvPicPr>
          <p:cNvPr id="4" name="Picture 3">
            <a:extLst>
              <a:ext uri="{FF2B5EF4-FFF2-40B4-BE49-F238E27FC236}">
                <a16:creationId xmlns:a16="http://schemas.microsoft.com/office/drawing/2014/main" id="{BAC33DEB-8399-30C7-EF5F-7960E1FA5E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4412" y="2755207"/>
            <a:ext cx="4447259" cy="3373185"/>
          </a:xfrm>
          <a:prstGeom prst="rect">
            <a:avLst/>
          </a:prstGeom>
        </p:spPr>
      </p:pic>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928EDE-8880-9B84-2F45-D0987F9B7DB0}"/>
              </a:ext>
            </a:extLst>
          </p:cNvPr>
          <p:cNvSpPr txBox="1"/>
          <p:nvPr/>
        </p:nvSpPr>
        <p:spPr>
          <a:xfrm>
            <a:off x="2970212" y="695474"/>
            <a:ext cx="8678992" cy="707886"/>
          </a:xfrm>
          <a:prstGeom prst="rect">
            <a:avLst/>
          </a:prstGeom>
          <a:noFill/>
        </p:spPr>
        <p:txBody>
          <a:bodyPr wrap="square" rtlCol="0">
            <a:spAutoFit/>
          </a:bodyPr>
          <a:lstStyle/>
          <a:p>
            <a:r>
              <a:rPr lang="en-US" sz="4000" b="1" dirty="0">
                <a:solidFill>
                  <a:schemeClr val="tx1">
                    <a:lumMod val="95000"/>
                    <a:lumOff val="5000"/>
                  </a:schemeClr>
                </a:solidFill>
                <a:latin typeface="Century" panose="02040604050505020304" pitchFamily="18" charset="0"/>
              </a:rPr>
              <a:t>Data Analysis Steps Done :</a:t>
            </a:r>
            <a:endParaRPr lang="en-IN" sz="4000" b="1" dirty="0">
              <a:solidFill>
                <a:schemeClr val="tx1">
                  <a:lumMod val="95000"/>
                  <a:lumOff val="5000"/>
                </a:schemeClr>
              </a:solidFill>
              <a:latin typeface="Century" panose="02040604050505020304" pitchFamily="18" charset="0"/>
            </a:endParaRPr>
          </a:p>
        </p:txBody>
      </p:sp>
      <p:sp>
        <p:nvSpPr>
          <p:cNvPr id="11" name="Rectangle 10">
            <a:extLst>
              <a:ext uri="{FF2B5EF4-FFF2-40B4-BE49-F238E27FC236}">
                <a16:creationId xmlns:a16="http://schemas.microsoft.com/office/drawing/2014/main" id="{18DEC9F9-DE04-C607-A91C-F4A9DD349C25}"/>
              </a:ext>
            </a:extLst>
          </p:cNvPr>
          <p:cNvSpPr/>
          <p:nvPr/>
        </p:nvSpPr>
        <p:spPr>
          <a:xfrm>
            <a:off x="4844817" y="4824800"/>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13" name="Arrow: Left 12">
            <a:extLst>
              <a:ext uri="{FF2B5EF4-FFF2-40B4-BE49-F238E27FC236}">
                <a16:creationId xmlns:a16="http://schemas.microsoft.com/office/drawing/2014/main" id="{9866528B-B159-DEDC-A6D8-E1F14AD4A9EE}"/>
              </a:ext>
            </a:extLst>
          </p:cNvPr>
          <p:cNvSpPr/>
          <p:nvPr/>
        </p:nvSpPr>
        <p:spPr>
          <a:xfrm>
            <a:off x="3538582" y="5082756"/>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071F9E29-4F60-3CC6-E48D-9894B19959FF}"/>
              </a:ext>
            </a:extLst>
          </p:cNvPr>
          <p:cNvSpPr/>
          <p:nvPr/>
        </p:nvSpPr>
        <p:spPr>
          <a:xfrm>
            <a:off x="798857" y="4824798"/>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
        <p:nvSpPr>
          <p:cNvPr id="17" name="Rectangle 16">
            <a:extLst>
              <a:ext uri="{FF2B5EF4-FFF2-40B4-BE49-F238E27FC236}">
                <a16:creationId xmlns:a16="http://schemas.microsoft.com/office/drawing/2014/main" id="{1467C0EF-94AD-E7F1-A450-6C64D294D7AA}"/>
              </a:ext>
            </a:extLst>
          </p:cNvPr>
          <p:cNvSpPr/>
          <p:nvPr/>
        </p:nvSpPr>
        <p:spPr>
          <a:xfrm>
            <a:off x="798857" y="234923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9" name="Arrow: Right 18">
            <a:extLst>
              <a:ext uri="{FF2B5EF4-FFF2-40B4-BE49-F238E27FC236}">
                <a16:creationId xmlns:a16="http://schemas.microsoft.com/office/drawing/2014/main" id="{81E575F6-9107-59C8-CA30-DE215CBEB616}"/>
              </a:ext>
            </a:extLst>
          </p:cNvPr>
          <p:cNvSpPr/>
          <p:nvPr/>
        </p:nvSpPr>
        <p:spPr>
          <a:xfrm>
            <a:off x="3538582" y="262854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96612B01-4330-7D06-0FEF-0D80DB865867}"/>
              </a:ext>
            </a:extLst>
          </p:cNvPr>
          <p:cNvSpPr/>
          <p:nvPr/>
        </p:nvSpPr>
        <p:spPr>
          <a:xfrm>
            <a:off x="4844816" y="234923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21" name="Arrow: Right 20">
            <a:extLst>
              <a:ext uri="{FF2B5EF4-FFF2-40B4-BE49-F238E27FC236}">
                <a16:creationId xmlns:a16="http://schemas.microsoft.com/office/drawing/2014/main" id="{25FD6CBF-34DF-F28B-40DA-65A29FA0ED40}"/>
              </a:ext>
            </a:extLst>
          </p:cNvPr>
          <p:cNvSpPr/>
          <p:nvPr/>
        </p:nvSpPr>
        <p:spPr>
          <a:xfrm>
            <a:off x="7409173" y="262646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F8E4DABB-9679-133D-7046-42DDE4726E00}"/>
              </a:ext>
            </a:extLst>
          </p:cNvPr>
          <p:cNvSpPr/>
          <p:nvPr/>
        </p:nvSpPr>
        <p:spPr>
          <a:xfrm>
            <a:off x="8611654" y="234923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23" name="Arrow: Down 22">
            <a:extLst>
              <a:ext uri="{FF2B5EF4-FFF2-40B4-BE49-F238E27FC236}">
                <a16:creationId xmlns:a16="http://schemas.microsoft.com/office/drawing/2014/main" id="{F1564235-CD53-6E78-AEE2-E156B2274F7A}"/>
              </a:ext>
            </a:extLst>
          </p:cNvPr>
          <p:cNvSpPr/>
          <p:nvPr/>
        </p:nvSpPr>
        <p:spPr>
          <a:xfrm>
            <a:off x="9530920" y="369748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4FBC7BBD-FCB3-A897-C6D7-C397032B30D7}"/>
              </a:ext>
            </a:extLst>
          </p:cNvPr>
          <p:cNvSpPr/>
          <p:nvPr/>
        </p:nvSpPr>
        <p:spPr>
          <a:xfrm>
            <a:off x="8611655" y="482687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25" name="Arrow: Left 24">
            <a:extLst>
              <a:ext uri="{FF2B5EF4-FFF2-40B4-BE49-F238E27FC236}">
                <a16:creationId xmlns:a16="http://schemas.microsoft.com/office/drawing/2014/main" id="{A4774A2E-B3B3-84F5-2AB3-D19E6D688606}"/>
              </a:ext>
            </a:extLst>
          </p:cNvPr>
          <p:cNvSpPr/>
          <p:nvPr/>
        </p:nvSpPr>
        <p:spPr>
          <a:xfrm>
            <a:off x="7409174" y="508275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638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0356CE1A-4641-4EE9-9BEF-E9ACEFE95302}"/>
              </a:ext>
            </a:extLst>
          </p:cNvPr>
          <p:cNvGraphicFramePr>
            <a:graphicFrameLocks noGrp="1"/>
          </p:cNvGraphicFramePr>
          <p:nvPr>
            <p:extLst>
              <p:ext uri="{D42A27DB-BD31-4B8C-83A1-F6EECF244321}">
                <p14:modId xmlns:p14="http://schemas.microsoft.com/office/powerpoint/2010/main" val="3756432134"/>
              </p:ext>
            </p:extLst>
          </p:nvPr>
        </p:nvGraphicFramePr>
        <p:xfrm>
          <a:off x="479425" y="1042193"/>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8769216-1E75-4A50-9D29-91553CA90E8D}"/>
              </a:ext>
            </a:extLst>
          </p:cNvPr>
          <p:cNvSpPr txBox="1"/>
          <p:nvPr/>
        </p:nvSpPr>
        <p:spPr>
          <a:xfrm>
            <a:off x="6246812" y="1568489"/>
            <a:ext cx="5105400" cy="4247317"/>
          </a:xfrm>
          <a:prstGeom prst="rect">
            <a:avLst/>
          </a:prstGeom>
          <a:noFill/>
        </p:spPr>
        <p:txBody>
          <a:bodyPr wrap="square">
            <a:spAutoFit/>
          </a:bodyPr>
          <a:lstStyle/>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First I have imported the necessary libraries and loaded the entire dataset in our Jupyter Notebook and renamed the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Then I checked the shape of </a:t>
            </a:r>
            <a:r>
              <a:rPr lang="en-US" dirty="0">
                <a:latin typeface="Cambria" panose="02040503050406030204" pitchFamily="18" charset="0"/>
                <a:ea typeface="Cambria" panose="02040503050406030204" pitchFamily="18" charset="0"/>
              </a:rPr>
              <a:t>our</a:t>
            </a:r>
            <a:r>
              <a:rPr lang="en-US" cap="none" dirty="0">
                <a:latin typeface="Cambria" panose="02040503050406030204" pitchFamily="18" charset="0"/>
                <a:ea typeface="Cambria" panose="02040503050406030204" pitchFamily="18" charset="0"/>
              </a:rPr>
              <a:t> dataset and found that we </a:t>
            </a:r>
            <a:r>
              <a:rPr lang="en-US" dirty="0">
                <a:latin typeface="Cambria" panose="02040503050406030204" pitchFamily="18" charset="0"/>
                <a:ea typeface="Cambria" panose="02040503050406030204" pitchFamily="18" charset="0"/>
              </a:rPr>
              <a:t>have a total of</a:t>
            </a:r>
            <a:r>
              <a:rPr lang="en-US" cap="none" dirty="0">
                <a:latin typeface="Cambria" panose="02040503050406030204" pitchFamily="18" charset="0"/>
                <a:ea typeface="Cambria" panose="02040503050406030204" pitchFamily="18" charset="0"/>
              </a:rPr>
              <a:t> 269 rows and 71 different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There is 22% percent of duplicate records in our dataset however I have chosen to retain those information instead of removing them.</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By checking the data types </a:t>
            </a:r>
            <a:r>
              <a:rPr lang="en-US" dirty="0">
                <a:latin typeface="Cambria" panose="02040503050406030204" pitchFamily="18" charset="0"/>
                <a:ea typeface="Cambria" panose="02040503050406030204" pitchFamily="18" charset="0"/>
              </a:rPr>
              <a:t>I</a:t>
            </a:r>
            <a:r>
              <a:rPr lang="en-US" cap="none" dirty="0">
                <a:latin typeface="Cambria" panose="02040503050406030204" pitchFamily="18" charset="0"/>
                <a:ea typeface="Cambria" panose="02040503050406030204" pitchFamily="18" charset="0"/>
              </a:rPr>
              <a:t> came to know that all the columns </a:t>
            </a:r>
            <a:r>
              <a:rPr lang="en-US" dirty="0">
                <a:latin typeface="Cambria" panose="02040503050406030204" pitchFamily="18" charset="0"/>
                <a:ea typeface="Cambria" panose="02040503050406030204" pitchFamily="18" charset="0"/>
              </a:rPr>
              <a:t>have</a:t>
            </a:r>
            <a:r>
              <a:rPr lang="en-US" cap="none" dirty="0">
                <a:latin typeface="Cambria" panose="02040503050406030204" pitchFamily="18" charset="0"/>
                <a:ea typeface="Cambria" panose="02040503050406030204" pitchFamily="18" charset="0"/>
              </a:rPr>
              <a:t> ‘object’ data type except the column representing the Pin </a:t>
            </a:r>
            <a:r>
              <a:rPr lang="en-US" dirty="0">
                <a:latin typeface="Cambria" panose="02040503050406030204" pitchFamily="18" charset="0"/>
                <a:ea typeface="Cambria" panose="02040503050406030204" pitchFamily="18" charset="0"/>
              </a:rPr>
              <a:t>C</a:t>
            </a:r>
            <a:r>
              <a:rPr lang="en-US" cap="none" dirty="0">
                <a:latin typeface="Cambria" panose="02040503050406030204" pitchFamily="18" charset="0"/>
                <a:ea typeface="Cambria" panose="02040503050406030204" pitchFamily="18" charset="0"/>
              </a:rPr>
              <a:t>ode which has ‘integer’ data type.</a:t>
            </a:r>
          </a:p>
        </p:txBody>
      </p:sp>
    </p:spTree>
    <p:extLst>
      <p:ext uri="{BB962C8B-B14F-4D97-AF65-F5344CB8AC3E}">
        <p14:creationId xmlns:p14="http://schemas.microsoft.com/office/powerpoint/2010/main" val="21742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2879-46A6-48A6-92B1-2AD826D2F856}"/>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5D3A05AA-E285-4693-98DD-5709286DB2B6}"/>
              </a:ext>
            </a:extLst>
          </p:cNvPr>
          <p:cNvSpPr>
            <a:spLocks noGrp="1"/>
          </p:cNvSpPr>
          <p:nvPr>
            <p:ph sz="half" idx="1"/>
          </p:nvPr>
        </p:nvSpPr>
        <p:spPr>
          <a:xfrm>
            <a:off x="1218883" y="1830033"/>
            <a:ext cx="4773956" cy="4267200"/>
          </a:xfrm>
        </p:spPr>
        <p:txBody>
          <a:bodyPr>
            <a:normAutofit lnSpcReduction="10000"/>
          </a:bodyPr>
          <a:lstStyle/>
          <a:p>
            <a:pPr marL="0" indent="0">
              <a:buNone/>
            </a:pPr>
            <a:r>
              <a:rPr lang="en-US" sz="2000" dirty="0">
                <a:latin typeface="Constantia (Body)"/>
                <a:cs typeface="Arial"/>
              </a:rPr>
              <a:t>The data is collected from the Indian online shoppers. Our Dataset consists of reviews and feedbacks of customers on 5 top Indian Online Retailers : Amazon, Flipkart, Snapdeal, Myntra and Paytm.</a:t>
            </a:r>
          </a:p>
          <a:p>
            <a:pPr marL="0" indent="0">
              <a:buNone/>
            </a:pPr>
            <a:r>
              <a:rPr lang="en-US" sz="2000" dirty="0">
                <a:latin typeface="Constantia (Body)"/>
                <a:cs typeface="Arial"/>
              </a:rPr>
              <a:t>Questionnaire is formed on the basis of brand strength, brand empathy or commitment, overall customer satisfaction and perceived value for money with intention to recommend.</a:t>
            </a:r>
          </a:p>
          <a:p>
            <a:pPr marL="0" indent="0">
              <a:buNone/>
            </a:pPr>
            <a:r>
              <a:rPr lang="en-US" sz="2000" dirty="0">
                <a:latin typeface="Constantia (Body)"/>
                <a:cs typeface="Arial"/>
              </a:rPr>
              <a:t>Results indicate the e-retail success factors which are very much critical for customer satisfaction and retention.</a:t>
            </a:r>
            <a:endParaRPr lang="en-US" sz="2000" dirty="0">
              <a:latin typeface="Constantia (Body)"/>
              <a:ea typeface="+mj-lt"/>
              <a:cs typeface="+mj-lt"/>
            </a:endParaRPr>
          </a:p>
        </p:txBody>
      </p:sp>
      <p:sp>
        <p:nvSpPr>
          <p:cNvPr id="4" name="Content Placeholder 3">
            <a:extLst>
              <a:ext uri="{FF2B5EF4-FFF2-40B4-BE49-F238E27FC236}">
                <a16:creationId xmlns:a16="http://schemas.microsoft.com/office/drawing/2014/main" id="{4FAE7B2A-CD79-436A-A031-7B66B2106D17}"/>
              </a:ext>
            </a:extLst>
          </p:cNvPr>
          <p:cNvSpPr>
            <a:spLocks noGrp="1"/>
          </p:cNvSpPr>
          <p:nvPr>
            <p:ph sz="half" idx="2"/>
          </p:nvPr>
        </p:nvSpPr>
        <p:spPr/>
        <p:txBody>
          <a:bodyPr>
            <a:normAutofit lnSpcReduction="10000"/>
          </a:bodyPr>
          <a:lstStyle/>
          <a:p>
            <a:pPr marL="0" indent="0">
              <a:buNone/>
            </a:pPr>
            <a:r>
              <a:rPr lang="en-US" dirty="0"/>
              <a:t>	The top 5 Indian Online Retailers:</a:t>
            </a:r>
            <a:endParaRPr lang="en-IN" dirty="0"/>
          </a:p>
        </p:txBody>
      </p:sp>
      <p:pic>
        <p:nvPicPr>
          <p:cNvPr id="5" name="Picture 4" descr="Logo&#10;&#10;Description automatically generated">
            <a:extLst>
              <a:ext uri="{FF2B5EF4-FFF2-40B4-BE49-F238E27FC236}">
                <a16:creationId xmlns:a16="http://schemas.microsoft.com/office/drawing/2014/main" id="{CA0704B8-A0A2-4A79-9565-1C7498E2A8B6}"/>
              </a:ext>
            </a:extLst>
          </p:cNvPr>
          <p:cNvPicPr>
            <a:picLocks noChangeAspect="1"/>
          </p:cNvPicPr>
          <p:nvPr/>
        </p:nvPicPr>
        <p:blipFill>
          <a:blip r:embed="rId2"/>
          <a:stretch>
            <a:fillRect/>
          </a:stretch>
        </p:blipFill>
        <p:spPr>
          <a:xfrm>
            <a:off x="6668392" y="2744111"/>
            <a:ext cx="1678643" cy="931293"/>
          </a:xfrm>
          <a:prstGeom prst="rect">
            <a:avLst/>
          </a:prstGeom>
        </p:spPr>
      </p:pic>
      <p:pic>
        <p:nvPicPr>
          <p:cNvPr id="7" name="Picture 6" descr="Logo&#10;&#10;Description automatically generated">
            <a:extLst>
              <a:ext uri="{FF2B5EF4-FFF2-40B4-BE49-F238E27FC236}">
                <a16:creationId xmlns:a16="http://schemas.microsoft.com/office/drawing/2014/main" id="{20AF891F-A40A-44B9-B157-4F2242B56CA5}"/>
              </a:ext>
            </a:extLst>
          </p:cNvPr>
          <p:cNvPicPr>
            <a:picLocks noChangeAspect="1"/>
          </p:cNvPicPr>
          <p:nvPr/>
        </p:nvPicPr>
        <p:blipFill>
          <a:blip r:embed="rId3"/>
          <a:stretch>
            <a:fillRect/>
          </a:stretch>
        </p:blipFill>
        <p:spPr>
          <a:xfrm>
            <a:off x="9086381" y="2720157"/>
            <a:ext cx="1723467" cy="937933"/>
          </a:xfrm>
          <a:prstGeom prst="rect">
            <a:avLst/>
          </a:prstGeom>
        </p:spPr>
      </p:pic>
      <p:pic>
        <p:nvPicPr>
          <p:cNvPr id="9" name="Picture 8" descr="Logo&#10;&#10;Description automatically generated">
            <a:extLst>
              <a:ext uri="{FF2B5EF4-FFF2-40B4-BE49-F238E27FC236}">
                <a16:creationId xmlns:a16="http://schemas.microsoft.com/office/drawing/2014/main" id="{30644B5F-823D-4FCF-8AF4-EFEC0FB9CEF6}"/>
              </a:ext>
            </a:extLst>
          </p:cNvPr>
          <p:cNvPicPr>
            <a:picLocks noChangeAspect="1"/>
          </p:cNvPicPr>
          <p:nvPr/>
        </p:nvPicPr>
        <p:blipFill>
          <a:blip r:embed="rId4"/>
          <a:stretch>
            <a:fillRect/>
          </a:stretch>
        </p:blipFill>
        <p:spPr>
          <a:xfrm>
            <a:off x="9142412" y="3886884"/>
            <a:ext cx="1667436" cy="931075"/>
          </a:xfrm>
          <a:prstGeom prst="rect">
            <a:avLst/>
          </a:prstGeom>
        </p:spPr>
      </p:pic>
      <p:pic>
        <p:nvPicPr>
          <p:cNvPr id="10" name="Picture 9">
            <a:extLst>
              <a:ext uri="{FF2B5EF4-FFF2-40B4-BE49-F238E27FC236}">
                <a16:creationId xmlns:a16="http://schemas.microsoft.com/office/drawing/2014/main" id="{83DEA343-3B6B-4461-99ED-9DEB4FDC7D3E}"/>
              </a:ext>
            </a:extLst>
          </p:cNvPr>
          <p:cNvPicPr>
            <a:picLocks noChangeAspect="1"/>
          </p:cNvPicPr>
          <p:nvPr/>
        </p:nvPicPr>
        <p:blipFill>
          <a:blip r:embed="rId5"/>
          <a:stretch>
            <a:fillRect/>
          </a:stretch>
        </p:blipFill>
        <p:spPr>
          <a:xfrm>
            <a:off x="7507713" y="5225314"/>
            <a:ext cx="2667000" cy="651076"/>
          </a:xfrm>
          <a:prstGeom prst="rect">
            <a:avLst/>
          </a:prstGeom>
        </p:spPr>
      </p:pic>
      <p:pic>
        <p:nvPicPr>
          <p:cNvPr id="11" name="Picture 10">
            <a:extLst>
              <a:ext uri="{FF2B5EF4-FFF2-40B4-BE49-F238E27FC236}">
                <a16:creationId xmlns:a16="http://schemas.microsoft.com/office/drawing/2014/main" id="{A1BFB285-5953-4ED8-92D7-BDCE4EF57859}"/>
              </a:ext>
            </a:extLst>
          </p:cNvPr>
          <p:cNvPicPr>
            <a:picLocks noChangeAspect="1"/>
          </p:cNvPicPr>
          <p:nvPr/>
        </p:nvPicPr>
        <p:blipFill>
          <a:blip r:embed="rId6"/>
          <a:stretch>
            <a:fillRect/>
          </a:stretch>
        </p:blipFill>
        <p:spPr>
          <a:xfrm>
            <a:off x="6668392" y="3998724"/>
            <a:ext cx="2110082" cy="762624"/>
          </a:xfrm>
          <a:prstGeom prst="rect">
            <a:avLst/>
          </a:prstGeom>
        </p:spPr>
      </p:pic>
    </p:spTree>
    <p:extLst>
      <p:ext uri="{BB962C8B-B14F-4D97-AF65-F5344CB8AC3E}">
        <p14:creationId xmlns:p14="http://schemas.microsoft.com/office/powerpoint/2010/main" val="173833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p:txBody>
          <a:bodyPr/>
          <a:lstStyle/>
          <a:p>
            <a:r>
              <a:rPr lang="en-US" sz="4400" b="1" dirty="0">
                <a:solidFill>
                  <a:schemeClr val="tx1">
                    <a:lumMod val="95000"/>
                    <a:lumOff val="5000"/>
                  </a:schemeClr>
                </a:solidFill>
                <a:latin typeface="Century" panose="02040604050505020304" pitchFamily="18" charset="0"/>
              </a:rPr>
              <a:t>Exploratory Data Analysis (EDA):</a:t>
            </a:r>
            <a:endParaRPr lang="en-IN" dirty="0"/>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p:txBody>
          <a:bodyPr>
            <a:normAutofit/>
          </a:bodyPr>
          <a:lstStyle/>
          <a:p>
            <a:pPr marL="285750" indent="-285750" algn="just">
              <a:buFont typeface="Wingdings" panose="05000000000000000000" pitchFamily="2" charset="2"/>
              <a:buChar char="Ø"/>
            </a:pPr>
            <a:r>
              <a:rPr lang="en-US" sz="20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marL="285750" indent="-285750" algn="just">
              <a:buFont typeface="Wingdings" panose="05000000000000000000" pitchFamily="2" charset="2"/>
              <a:buChar char="Ø"/>
            </a:pPr>
            <a:r>
              <a:rPr lang="en-US" sz="2000" dirty="0">
                <a:solidFill>
                  <a:schemeClr val="tx1">
                    <a:lumMod val="95000"/>
                    <a:lumOff val="5000"/>
                  </a:schemeClr>
                </a:solidFill>
                <a:latin typeface="Century" panose="02040604050505020304" pitchFamily="18" charset="0"/>
              </a:rPr>
              <a:t>Checked the null values and found no null values in the dataset.</a:t>
            </a:r>
          </a:p>
          <a:p>
            <a:pPr marL="285750" indent="-285750" algn="just">
              <a:buFont typeface="Wingdings" panose="05000000000000000000" pitchFamily="2" charset="2"/>
              <a:buChar char="Ø"/>
            </a:pPr>
            <a:r>
              <a:rPr lang="en-US" sz="2000" dirty="0">
                <a:solidFill>
                  <a:schemeClr val="tx1">
                    <a:lumMod val="95000"/>
                    <a:lumOff val="5000"/>
                  </a:schemeClr>
                </a:solidFill>
                <a:latin typeface="Century" panose="02040604050505020304" pitchFamily="18" charset="0"/>
              </a:rPr>
              <a:t>Performed both univariate and bivariate analysis and </a:t>
            </a:r>
            <a:r>
              <a:rPr lang="en-IN" sz="2000" dirty="0">
                <a:solidFill>
                  <a:schemeClr val="tx1">
                    <a:lumMod val="95000"/>
                    <a:lumOff val="5000"/>
                  </a:schemeClr>
                </a:solidFill>
                <a:latin typeface="Century" panose="02040604050505020304" pitchFamily="18" charset="0"/>
                <a:cs typeface="Times New Roman" panose="02020603050405020304" pitchFamily="18" charset="0"/>
              </a:rPr>
              <a:t>v</a:t>
            </a:r>
            <a:r>
              <a:rPr lang="en-IN" sz="20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distribution plot and box plot.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04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p:txBody>
          <a:bodyPr/>
          <a:lstStyle/>
          <a:p>
            <a:r>
              <a:rPr lang="en-US" dirty="0"/>
              <a:t>Visualization</a:t>
            </a:r>
            <a:endParaRPr lang="en-IN" dirty="0"/>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What is Data Visualization? Data visualization is defined as a graphical representation that contains the information and the data.</a:t>
            </a:r>
          </a:p>
          <a:p>
            <a:pPr>
              <a:buFont typeface="Wingdings" panose="05000000000000000000" pitchFamily="2" charset="2"/>
              <a:buChar char="Ø"/>
            </a:pPr>
            <a:r>
              <a:rPr lang="en-US" dirty="0"/>
              <a:t>Benefits of Good Data Visualization? Data visualization is another technique of visual art that grabs our interest and keeps our main focus on the message captured with the help of eyes.</a:t>
            </a:r>
          </a:p>
          <a:p>
            <a:pPr>
              <a:buFont typeface="Wingdings" panose="05000000000000000000" pitchFamily="2" charset="2"/>
              <a:buChar char="Ø"/>
            </a:pPr>
            <a:r>
              <a:rPr lang="en-US" dirty="0"/>
              <a:t>Different Types of Analysis for Data Visualization are</a:t>
            </a:r>
            <a:br>
              <a:rPr lang="en-US" dirty="0"/>
            </a:br>
            <a:br>
              <a:rPr lang="en-US" dirty="0"/>
            </a:br>
            <a:r>
              <a:rPr lang="en-US" dirty="0"/>
              <a:t>Univariate Analysis: In the univariate analysis, we will be using a single feature to analyze almost all of its properties.</a:t>
            </a:r>
            <a:br>
              <a:rPr lang="en-US" dirty="0"/>
            </a:br>
            <a:br>
              <a:rPr lang="en-US" dirty="0"/>
            </a:br>
            <a:r>
              <a:rPr lang="en-US" dirty="0"/>
              <a:t>Bivariate Analysis: When we compare the data between exactly 2 features then it is known as bivariate analysis.</a:t>
            </a:r>
            <a:br>
              <a:rPr lang="en-US" dirty="0"/>
            </a:br>
            <a:br>
              <a:rPr lang="en-US" dirty="0"/>
            </a:br>
            <a:r>
              <a:rPr lang="en-US" dirty="0"/>
              <a:t>Multivariate Analysis: In the multivariate analysis, we will be comparing more than 2 variables.</a:t>
            </a:r>
          </a:p>
        </p:txBody>
      </p:sp>
    </p:spTree>
    <p:extLst>
      <p:ext uri="{BB962C8B-B14F-4D97-AF65-F5344CB8AC3E}">
        <p14:creationId xmlns:p14="http://schemas.microsoft.com/office/powerpoint/2010/main" val="1174571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85A4-80CE-4FE0-9EFC-8750D1114D8A}"/>
              </a:ext>
            </a:extLst>
          </p:cNvPr>
          <p:cNvSpPr>
            <a:spLocks noGrp="1"/>
          </p:cNvSpPr>
          <p:nvPr>
            <p:ph type="title"/>
          </p:nvPr>
        </p:nvSpPr>
        <p:spPr>
          <a:xfrm>
            <a:off x="438340" y="609600"/>
            <a:ext cx="5091580" cy="762000"/>
          </a:xfrm>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9BF20371-834E-48B0-90F8-2E1A8FE0E00C}"/>
              </a:ext>
            </a:extLst>
          </p:cNvPr>
          <p:cNvSpPr>
            <a:spLocks noGrp="1"/>
          </p:cNvSpPr>
          <p:nvPr>
            <p:ph type="body" sz="half" idx="2"/>
          </p:nvPr>
        </p:nvSpPr>
        <p:spPr>
          <a:xfrm>
            <a:off x="381000" y="2133600"/>
            <a:ext cx="5206260" cy="4508499"/>
          </a:xfrm>
        </p:spPr>
        <p:txBody>
          <a:bodyPr>
            <a:normAutofit/>
          </a:bodyPr>
          <a:lstStyle/>
          <a:p>
            <a:pPr marL="285750" indent="-285750">
              <a:buFont typeface="Arial" panose="020B0604020202020204" pitchFamily="34" charset="0"/>
              <a:buChar char="•"/>
            </a:pPr>
            <a:r>
              <a:rPr lang="en-US" sz="1800" dirty="0"/>
              <a:t>With the help of count plots, I was able to get the total number of rows covered by each unique categorical value present in all the columns of our dataset.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 ensured that along with the total row number the percentage of data coverage is made visible too.</a:t>
            </a:r>
            <a:endParaRPr lang="en-IN" sz="1800" dirty="0"/>
          </a:p>
        </p:txBody>
      </p:sp>
      <p:pic>
        <p:nvPicPr>
          <p:cNvPr id="8" name="Picture 7">
            <a:extLst>
              <a:ext uri="{FF2B5EF4-FFF2-40B4-BE49-F238E27FC236}">
                <a16:creationId xmlns:a16="http://schemas.microsoft.com/office/drawing/2014/main" id="{2B5B9406-3605-930A-1CD8-F29B39613FCD}"/>
              </a:ext>
            </a:extLst>
          </p:cNvPr>
          <p:cNvPicPr>
            <a:picLocks noChangeAspect="1"/>
          </p:cNvPicPr>
          <p:nvPr/>
        </p:nvPicPr>
        <p:blipFill>
          <a:blip r:embed="rId2"/>
          <a:stretch>
            <a:fillRect/>
          </a:stretch>
        </p:blipFill>
        <p:spPr>
          <a:xfrm>
            <a:off x="6246812" y="2438400"/>
            <a:ext cx="5408613" cy="2438400"/>
          </a:xfrm>
          <a:prstGeom prst="rect">
            <a:avLst/>
          </a:prstGeom>
        </p:spPr>
      </p:pic>
    </p:spTree>
    <p:extLst>
      <p:ext uri="{BB962C8B-B14F-4D97-AF65-F5344CB8AC3E}">
        <p14:creationId xmlns:p14="http://schemas.microsoft.com/office/powerpoint/2010/main" val="348342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a:xfrm>
            <a:off x="645943" y="452718"/>
            <a:ext cx="9402274" cy="690282"/>
          </a:xfrm>
        </p:spPr>
        <p:txBody>
          <a:bodyPr/>
          <a:lstStyle/>
          <a:p>
            <a:r>
              <a:rPr lang="en-US" sz="2400" dirty="0"/>
              <a:t>Observation from Graph</a:t>
            </a:r>
            <a:endParaRPr lang="en-IN" sz="2400" dirty="0"/>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a:xfrm>
            <a:off x="644962" y="1524000"/>
            <a:ext cx="8944211" cy="4195481"/>
          </a:xfrm>
        </p:spPr>
        <p:txBody>
          <a:bodyPr>
            <a:normAutofit fontScale="40000" lnSpcReduction="20000"/>
          </a:bodyPr>
          <a:lstStyle/>
          <a:p>
            <a:pPr>
              <a:spcBef>
                <a:spcPct val="0"/>
              </a:spcBef>
              <a:buFont typeface="Wingdings" panose="05000000000000000000" pitchFamily="2" charset="2"/>
              <a:buChar char="Ø"/>
            </a:pPr>
            <a:r>
              <a:rPr lang="en-US" sz="4000" dirty="0">
                <a:solidFill>
                  <a:schemeClr val="tx2"/>
                </a:solidFill>
              </a:rPr>
              <a:t>Female buyers are more in number than male in the Dataset.</a:t>
            </a:r>
          </a:p>
          <a:p>
            <a:pPr>
              <a:spcBef>
                <a:spcPct val="0"/>
              </a:spcBef>
              <a:buFont typeface="Wingdings" panose="05000000000000000000" pitchFamily="2" charset="2"/>
              <a:buChar char="Ø"/>
            </a:pPr>
            <a:r>
              <a:rPr lang="en-US" sz="4000" dirty="0">
                <a:solidFill>
                  <a:schemeClr val="tx2"/>
                </a:solidFill>
              </a:rPr>
              <a:t>Buyer Age between 31 to 40 years is more followed by 21-30 years for online shopping.</a:t>
            </a:r>
          </a:p>
          <a:p>
            <a:pPr>
              <a:spcBef>
                <a:spcPct val="0"/>
              </a:spcBef>
              <a:buFont typeface="Wingdings" panose="05000000000000000000" pitchFamily="2" charset="2"/>
              <a:buChar char="Ø"/>
            </a:pPr>
            <a:r>
              <a:rPr lang="en-US" sz="4000" dirty="0">
                <a:solidFill>
                  <a:schemeClr val="tx2"/>
                </a:solidFill>
              </a:rPr>
              <a:t>Delhi city has a maximum number of buyers followed by greater Noida &amp; Noida. </a:t>
            </a:r>
            <a:r>
              <a:rPr lang="en-US" sz="4000" dirty="0" err="1">
                <a:solidFill>
                  <a:schemeClr val="tx2"/>
                </a:solidFill>
              </a:rPr>
              <a:t>Bulandshahr</a:t>
            </a:r>
            <a:r>
              <a:rPr lang="en-US" sz="4000" dirty="0">
                <a:solidFill>
                  <a:schemeClr val="tx2"/>
                </a:solidFill>
              </a:rPr>
              <a:t> city has a minimum number of buyers for online shopping.</a:t>
            </a:r>
          </a:p>
          <a:p>
            <a:pPr>
              <a:spcBef>
                <a:spcPct val="0"/>
              </a:spcBef>
              <a:buFont typeface="Wingdings" panose="05000000000000000000" pitchFamily="2" charset="2"/>
              <a:buChar char="Ø"/>
            </a:pPr>
            <a:r>
              <a:rPr lang="en-US" sz="4000" dirty="0">
                <a:solidFill>
                  <a:schemeClr val="tx2"/>
                </a:solidFill>
              </a:rPr>
              <a:t>Tenure wise maximum buyers are preferred online shopping since 4+ years.</a:t>
            </a:r>
          </a:p>
          <a:p>
            <a:pPr>
              <a:spcBef>
                <a:spcPct val="0"/>
              </a:spcBef>
              <a:buFont typeface="Wingdings" panose="05000000000000000000" pitchFamily="2" charset="2"/>
              <a:buChar char="Ø"/>
            </a:pPr>
            <a:r>
              <a:rPr lang="en-US" sz="4000" dirty="0">
                <a:solidFill>
                  <a:schemeClr val="tx2"/>
                </a:solidFill>
              </a:rPr>
              <a:t>Maximum number of online buyers purchased less than 10 products in past one year.</a:t>
            </a:r>
          </a:p>
          <a:p>
            <a:pPr>
              <a:spcBef>
                <a:spcPct val="0"/>
              </a:spcBef>
              <a:buFont typeface="Wingdings" panose="05000000000000000000" pitchFamily="2" charset="2"/>
              <a:buChar char="Ø"/>
            </a:pPr>
            <a:r>
              <a:rPr lang="en-US" sz="4000" dirty="0">
                <a:solidFill>
                  <a:schemeClr val="tx2"/>
                </a:solidFill>
              </a:rPr>
              <a:t>Using mobile phone internet is more for online shopping.</a:t>
            </a:r>
          </a:p>
          <a:p>
            <a:pPr>
              <a:spcBef>
                <a:spcPct val="0"/>
              </a:spcBef>
              <a:buFont typeface="Wingdings" panose="05000000000000000000" pitchFamily="2" charset="2"/>
              <a:buChar char="Ø"/>
            </a:pPr>
            <a:r>
              <a:rPr lang="en-US" sz="4000" dirty="0">
                <a:solidFill>
                  <a:schemeClr val="tx2"/>
                </a:solidFill>
              </a:rPr>
              <a:t>Smart Phone has been used more for online shopping followed by laptop.</a:t>
            </a:r>
          </a:p>
          <a:p>
            <a:pPr>
              <a:spcBef>
                <a:spcPct val="0"/>
              </a:spcBef>
              <a:buFont typeface="Wingdings" panose="05000000000000000000" pitchFamily="2" charset="2"/>
              <a:buChar char="Ø"/>
            </a:pPr>
            <a:r>
              <a:rPr lang="en-US" sz="4000" dirty="0">
                <a:solidFill>
                  <a:schemeClr val="tx2"/>
                </a:solidFill>
              </a:rPr>
              <a:t>Smartphones having screen sizes other than 4.7, 5.5 &amp; 5 inches had been used more times for online shopping.</a:t>
            </a:r>
          </a:p>
          <a:p>
            <a:pPr>
              <a:spcBef>
                <a:spcPct val="0"/>
              </a:spcBef>
              <a:buFont typeface="Wingdings" panose="05000000000000000000" pitchFamily="2" charset="2"/>
              <a:buChar char="Ø"/>
            </a:pPr>
            <a:r>
              <a:rPr lang="en-US" sz="4000" dirty="0">
                <a:solidFill>
                  <a:schemeClr val="tx2"/>
                </a:solidFill>
              </a:rPr>
              <a:t>Devices having a windows operating system has been used often more for online shopping followed by android.</a:t>
            </a:r>
          </a:p>
          <a:p>
            <a:pPr>
              <a:spcBef>
                <a:spcPct val="0"/>
              </a:spcBef>
              <a:buFont typeface="Wingdings" panose="05000000000000000000" pitchFamily="2" charset="2"/>
              <a:buChar char="Ø"/>
            </a:pPr>
            <a:r>
              <a:rPr lang="en-US" sz="4000" dirty="0">
                <a:solidFill>
                  <a:schemeClr val="tx2"/>
                </a:solidFill>
              </a:rPr>
              <a:t>Google Chrome browser is used maximum times to access the website as compared to other browsers.</a:t>
            </a:r>
          </a:p>
          <a:p>
            <a:pPr>
              <a:spcBef>
                <a:spcPct val="0"/>
              </a:spcBef>
              <a:buFont typeface="Wingdings" panose="05000000000000000000" pitchFamily="2" charset="2"/>
              <a:buChar char="Ø"/>
            </a:pPr>
            <a:r>
              <a:rPr lang="en-US" sz="4000" dirty="0">
                <a:solidFill>
                  <a:schemeClr val="tx2"/>
                </a:solidFill>
              </a:rPr>
              <a:t>Search engine is more useful for the potential online buyers, also after the 1st visit to the store, the search engine has been used more to locate the website.</a:t>
            </a:r>
          </a:p>
          <a:p>
            <a:pPr>
              <a:spcBef>
                <a:spcPct val="0"/>
              </a:spcBef>
              <a:buFont typeface="Wingdings" panose="05000000000000000000" pitchFamily="2" charset="2"/>
              <a:buChar char="Ø"/>
            </a:pPr>
            <a:r>
              <a:rPr lang="en-US" sz="4000" dirty="0">
                <a:solidFill>
                  <a:schemeClr val="tx2"/>
                </a:solidFill>
              </a:rPr>
              <a:t>Usually buyers explore the particular website more than 15 times before making a purchase decision.</a:t>
            </a:r>
          </a:p>
          <a:p>
            <a:pPr>
              <a:spcBef>
                <a:spcPct val="0"/>
              </a:spcBef>
              <a:buFont typeface="Wingdings" panose="05000000000000000000" pitchFamily="2" charset="2"/>
              <a:buChar char="Ø"/>
            </a:pPr>
            <a:r>
              <a:rPr lang="en-US" sz="4000" dirty="0">
                <a:solidFill>
                  <a:schemeClr val="tx2"/>
                </a:solidFill>
              </a:rPr>
              <a:t>Credit/Debit has been used more than other options for online purchases.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72838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B0E5-5A24-42AC-80F1-8C561ED0B3F9}"/>
              </a:ext>
            </a:extLst>
          </p:cNvPr>
          <p:cNvSpPr>
            <a:spLocks noGrp="1"/>
          </p:cNvSpPr>
          <p:nvPr>
            <p:ph type="title"/>
          </p:nvPr>
        </p:nvSpPr>
        <p:spPr>
          <a:xfrm>
            <a:off x="379412" y="431800"/>
            <a:ext cx="5091580" cy="721898"/>
          </a:xfrm>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46961274-F841-4528-96A4-410DD501F9E7}"/>
              </a:ext>
            </a:extLst>
          </p:cNvPr>
          <p:cNvSpPr>
            <a:spLocks noGrp="1"/>
          </p:cNvSpPr>
          <p:nvPr>
            <p:ph type="body" sz="half" idx="2"/>
          </p:nvPr>
        </p:nvSpPr>
        <p:spPr>
          <a:xfrm>
            <a:off x="482916" y="1600200"/>
            <a:ext cx="2844060" cy="4165600"/>
          </a:xfrm>
        </p:spPr>
        <p:txBody>
          <a:bodyPr>
            <a:noAutofit/>
          </a:bodyPr>
          <a:lstStyle/>
          <a:p>
            <a:r>
              <a:rPr lang="en-US" sz="1800" dirty="0"/>
              <a:t>Using the count plot along with the hue parameter I was able to generate analysis details comparing 2 columns of the dataset where the hue remained constant while the other one kept changing inside a loop.</a:t>
            </a:r>
          </a:p>
          <a:p>
            <a:endParaRPr lang="en-US" sz="1800" dirty="0"/>
          </a:p>
          <a:p>
            <a:r>
              <a:rPr lang="en-US" sz="1800" dirty="0"/>
              <a:t>The hue used n this plot is the “Gender” column showing the legend accordingly.</a:t>
            </a:r>
            <a:endParaRPr lang="en-IN" sz="1800" dirty="0"/>
          </a:p>
        </p:txBody>
      </p:sp>
      <p:pic>
        <p:nvPicPr>
          <p:cNvPr id="5" name="Picture 4">
            <a:extLst>
              <a:ext uri="{FF2B5EF4-FFF2-40B4-BE49-F238E27FC236}">
                <a16:creationId xmlns:a16="http://schemas.microsoft.com/office/drawing/2014/main" id="{1CDA048B-5F72-A48A-FAC3-94FD2D7C3DD8}"/>
              </a:ext>
            </a:extLst>
          </p:cNvPr>
          <p:cNvPicPr>
            <a:picLocks noChangeAspect="1"/>
          </p:cNvPicPr>
          <p:nvPr/>
        </p:nvPicPr>
        <p:blipFill>
          <a:blip r:embed="rId2"/>
          <a:stretch>
            <a:fillRect/>
          </a:stretch>
        </p:blipFill>
        <p:spPr>
          <a:xfrm>
            <a:off x="4583748" y="2235200"/>
            <a:ext cx="7085013" cy="3318541"/>
          </a:xfrm>
          <a:prstGeom prst="rect">
            <a:avLst/>
          </a:prstGeom>
        </p:spPr>
      </p:pic>
    </p:spTree>
    <p:extLst>
      <p:ext uri="{BB962C8B-B14F-4D97-AF65-F5344CB8AC3E}">
        <p14:creationId xmlns:p14="http://schemas.microsoft.com/office/powerpoint/2010/main" val="412896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a:xfrm>
            <a:off x="645943" y="452718"/>
            <a:ext cx="9402274" cy="690282"/>
          </a:xfrm>
        </p:spPr>
        <p:txBody>
          <a:bodyPr/>
          <a:lstStyle/>
          <a:p>
            <a:r>
              <a:rPr lang="en-US" sz="2400" dirty="0"/>
              <a:t>Observation from Graph</a:t>
            </a:r>
            <a:endParaRPr lang="en-IN" sz="2400" dirty="0"/>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a:xfrm>
            <a:off x="644962" y="1524000"/>
            <a:ext cx="8944211" cy="4195481"/>
          </a:xfrm>
        </p:spPr>
        <p:txBody>
          <a:bodyPr>
            <a:normAutofit fontScale="25000" lnSpcReduction="20000"/>
          </a:bodyPr>
          <a:lstStyle/>
          <a:p>
            <a:pPr>
              <a:spcBef>
                <a:spcPct val="0"/>
              </a:spcBef>
              <a:buFont typeface="Wingdings" panose="05000000000000000000" pitchFamily="2" charset="2"/>
              <a:buChar char="Ø"/>
            </a:pPr>
            <a:r>
              <a:rPr lang="en-US" sz="6400" dirty="0">
                <a:solidFill>
                  <a:schemeClr val="tx2"/>
                </a:solidFill>
              </a:rPr>
              <a:t> More Female are from Greater Noida followed by Bangalore. Where as most men shoppers are from Delhi.</a:t>
            </a:r>
          </a:p>
          <a:p>
            <a:pPr>
              <a:spcBef>
                <a:spcPct val="0"/>
              </a:spcBef>
              <a:buFont typeface="Wingdings" panose="05000000000000000000" pitchFamily="2" charset="2"/>
              <a:buChar char="Ø"/>
            </a:pPr>
            <a:r>
              <a:rPr lang="en-US" sz="6400" dirty="0">
                <a:solidFill>
                  <a:schemeClr val="tx2"/>
                </a:solidFill>
              </a:rPr>
              <a:t>Amongst the respondents, the major class targeted is between 21-40 years, followed by 41-50 and less than 20 years.</a:t>
            </a:r>
          </a:p>
          <a:p>
            <a:pPr>
              <a:spcBef>
                <a:spcPct val="0"/>
              </a:spcBef>
              <a:buFont typeface="Wingdings" panose="05000000000000000000" pitchFamily="2" charset="2"/>
              <a:buChar char="Ø"/>
            </a:pPr>
            <a:r>
              <a:rPr lang="en-US" sz="6400" dirty="0">
                <a:solidFill>
                  <a:schemeClr val="tx2"/>
                </a:solidFill>
              </a:rPr>
              <a:t>The respondents are majorly residing in cities like Delhi, Greater Noida, Noida and Bangalore.</a:t>
            </a:r>
          </a:p>
          <a:p>
            <a:pPr>
              <a:spcBef>
                <a:spcPct val="0"/>
              </a:spcBef>
              <a:buFont typeface="Wingdings" panose="05000000000000000000" pitchFamily="2" charset="2"/>
              <a:buChar char="Ø"/>
            </a:pPr>
            <a:r>
              <a:rPr lang="en-US" sz="6400" dirty="0">
                <a:solidFill>
                  <a:schemeClr val="tx2"/>
                </a:solidFill>
              </a:rPr>
              <a:t>Majority are shopping online for more than 4 years. There are considerable people who are shopping online since less than one year and it shows that many new customers are being added every year.</a:t>
            </a:r>
          </a:p>
          <a:p>
            <a:pPr>
              <a:spcBef>
                <a:spcPct val="0"/>
              </a:spcBef>
              <a:buFont typeface="Wingdings" panose="05000000000000000000" pitchFamily="2" charset="2"/>
              <a:buChar char="Ø"/>
            </a:pPr>
            <a:r>
              <a:rPr lang="en-US" sz="6400" dirty="0">
                <a:solidFill>
                  <a:schemeClr val="tx2"/>
                </a:solidFill>
              </a:rPr>
              <a:t>We can observe that many have shopped less than 10 times in the past year.</a:t>
            </a:r>
          </a:p>
          <a:p>
            <a:pPr>
              <a:spcBef>
                <a:spcPct val="0"/>
              </a:spcBef>
              <a:buFont typeface="Wingdings" panose="05000000000000000000" pitchFamily="2" charset="2"/>
              <a:buChar char="Ø"/>
            </a:pPr>
            <a:r>
              <a:rPr lang="en-US" sz="6400" dirty="0">
                <a:solidFill>
                  <a:schemeClr val="tx2"/>
                </a:solidFill>
              </a:rPr>
              <a:t>Many of them use mobile to shop online, followed by laptop, desktop, and tablet.</a:t>
            </a:r>
          </a:p>
          <a:p>
            <a:pPr>
              <a:spcBef>
                <a:spcPct val="0"/>
              </a:spcBef>
              <a:buFont typeface="Wingdings" panose="05000000000000000000" pitchFamily="2" charset="2"/>
              <a:buChar char="Ø"/>
            </a:pPr>
            <a:r>
              <a:rPr lang="en-US" sz="6400" dirty="0">
                <a:solidFill>
                  <a:schemeClr val="tx2"/>
                </a:solidFill>
              </a:rPr>
              <a:t>Windows constitute the major OS of the customer device, followed by Android and Mac.</a:t>
            </a:r>
          </a:p>
          <a:p>
            <a:pPr>
              <a:spcBef>
                <a:spcPct val="0"/>
              </a:spcBef>
              <a:buFont typeface="Wingdings" panose="05000000000000000000" pitchFamily="2" charset="2"/>
              <a:buChar char="Ø"/>
            </a:pPr>
            <a:r>
              <a:rPr lang="en-US" sz="6400" dirty="0">
                <a:solidFill>
                  <a:schemeClr val="tx2"/>
                </a:solidFill>
              </a:rPr>
              <a:t>Google Chrome is majorly used to access the shopping website.</a:t>
            </a:r>
          </a:p>
          <a:p>
            <a:pPr>
              <a:spcBef>
                <a:spcPct val="0"/>
              </a:spcBef>
              <a:buFont typeface="Wingdings" panose="05000000000000000000" pitchFamily="2" charset="2"/>
              <a:buChar char="Ø"/>
            </a:pPr>
            <a:r>
              <a:rPr lang="en-US" sz="6400" dirty="0">
                <a:solidFill>
                  <a:schemeClr val="tx2"/>
                </a:solidFill>
              </a:rPr>
              <a:t>People are becoming customers of their favorite stores by using the search engine. Content marketing or display advertisements are not that impactful when coming to online marketing. So companies should spend more on advertising on search engines.</a:t>
            </a:r>
          </a:p>
          <a:p>
            <a:pPr>
              <a:spcBef>
                <a:spcPct val="0"/>
              </a:spcBef>
              <a:buFont typeface="Wingdings" panose="05000000000000000000" pitchFamily="2" charset="2"/>
              <a:buChar char="Ø"/>
            </a:pPr>
            <a:r>
              <a:rPr lang="en-US" sz="6400" dirty="0">
                <a:solidFill>
                  <a:schemeClr val="tx2"/>
                </a:solidFill>
              </a:rPr>
              <a:t>For repeated visits, people use search engine first, followed by app and direct URL. We can see that difference between app and search engine is small.</a:t>
            </a:r>
          </a:p>
          <a:p>
            <a:pPr>
              <a:spcBef>
                <a:spcPct val="0"/>
              </a:spcBef>
              <a:buFont typeface="Wingdings" panose="05000000000000000000" pitchFamily="2" charset="2"/>
              <a:buChar char="Ø"/>
            </a:pPr>
            <a:r>
              <a:rPr lang="en-US" sz="6400" dirty="0">
                <a:solidFill>
                  <a:schemeClr val="tx2"/>
                </a:solidFill>
              </a:rPr>
              <a:t>Majority of the people spend more than 15 minutes before making a purchase, followed by 6-10 minutes.</a:t>
            </a:r>
          </a:p>
          <a:p>
            <a:pPr>
              <a:spcBef>
                <a:spcPct val="0"/>
              </a:spcBef>
              <a:buFont typeface="Wingdings" panose="05000000000000000000" pitchFamily="2" charset="2"/>
              <a:buChar char="Ø"/>
            </a:pPr>
            <a:r>
              <a:rPr lang="en-US" sz="6400" dirty="0">
                <a:solidFill>
                  <a:schemeClr val="tx2"/>
                </a:solidFill>
              </a:rPr>
              <a:t>The major payment method used by all is credit/debit cards, followed by COD and e-wallets.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27652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1DF9-D44A-4B15-B8C1-106BC5BA68F2}"/>
              </a:ext>
            </a:extLst>
          </p:cNvPr>
          <p:cNvSpPr>
            <a:spLocks noGrp="1"/>
          </p:cNvSpPr>
          <p:nvPr>
            <p:ph type="title"/>
          </p:nvPr>
        </p:nvSpPr>
        <p:spPr>
          <a:xfrm>
            <a:off x="570865" y="381000"/>
            <a:ext cx="5091580" cy="685800"/>
          </a:xfrm>
        </p:spPr>
        <p:txBody>
          <a:bodyPr/>
          <a:lstStyle/>
          <a:p>
            <a:r>
              <a:rPr lang="en-US" dirty="0"/>
              <a:t>Multivariate Analysis:</a:t>
            </a:r>
            <a:endParaRPr lang="en-IN" dirty="0"/>
          </a:p>
        </p:txBody>
      </p:sp>
      <p:sp>
        <p:nvSpPr>
          <p:cNvPr id="4" name="Text Placeholder 3">
            <a:extLst>
              <a:ext uri="{FF2B5EF4-FFF2-40B4-BE49-F238E27FC236}">
                <a16:creationId xmlns:a16="http://schemas.microsoft.com/office/drawing/2014/main" id="{3C1D7C8B-0AAE-43D7-B320-6DA666D2B8D8}"/>
              </a:ext>
            </a:extLst>
          </p:cNvPr>
          <p:cNvSpPr>
            <a:spLocks noGrp="1"/>
          </p:cNvSpPr>
          <p:nvPr>
            <p:ph type="body" sz="half" idx="2"/>
          </p:nvPr>
        </p:nvSpPr>
        <p:spPr>
          <a:xfrm>
            <a:off x="608013" y="1600200"/>
            <a:ext cx="2057400" cy="3810000"/>
          </a:xfrm>
        </p:spPr>
        <p:txBody>
          <a:bodyPr>
            <a:normAutofit/>
          </a:bodyPr>
          <a:lstStyle/>
          <a:p>
            <a:r>
              <a:rPr lang="en-US" dirty="0"/>
              <a:t>I used the heatmap on the encoded dataset to see the correlation details between the columns.</a:t>
            </a:r>
          </a:p>
          <a:p>
            <a:r>
              <a:rPr lang="en-US" dirty="0"/>
              <a:t>Even on the Jupyter Notebook the picture was too tiny however seeing the color combinations I was able to figure out that there is no multi collinearity concern between the columns.</a:t>
            </a:r>
            <a:endParaRPr lang="en-IN" dirty="0"/>
          </a:p>
        </p:txBody>
      </p:sp>
      <p:pic>
        <p:nvPicPr>
          <p:cNvPr id="5" name="Picture 4">
            <a:extLst>
              <a:ext uri="{FF2B5EF4-FFF2-40B4-BE49-F238E27FC236}">
                <a16:creationId xmlns:a16="http://schemas.microsoft.com/office/drawing/2014/main" id="{B1629EFE-741E-C26C-EDBB-4C868DA49D02}"/>
              </a:ext>
            </a:extLst>
          </p:cNvPr>
          <p:cNvPicPr>
            <a:picLocks noChangeAspect="1"/>
          </p:cNvPicPr>
          <p:nvPr/>
        </p:nvPicPr>
        <p:blipFill>
          <a:blip r:embed="rId2"/>
          <a:stretch>
            <a:fillRect/>
          </a:stretch>
        </p:blipFill>
        <p:spPr>
          <a:xfrm>
            <a:off x="4341812" y="1219200"/>
            <a:ext cx="6664924" cy="4978400"/>
          </a:xfrm>
          <a:prstGeom prst="rect">
            <a:avLst/>
          </a:prstGeom>
        </p:spPr>
      </p:pic>
    </p:spTree>
    <p:extLst>
      <p:ext uri="{BB962C8B-B14F-4D97-AF65-F5344CB8AC3E}">
        <p14:creationId xmlns:p14="http://schemas.microsoft.com/office/powerpoint/2010/main" val="24907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48762" y="629266"/>
            <a:ext cx="4165424" cy="1622321"/>
          </a:xfrm>
        </p:spPr>
        <p:txBody>
          <a:bodyPr>
            <a:normAutofit/>
          </a:bodyPr>
          <a:lstStyle/>
          <a:p>
            <a:r>
              <a:rPr lang="en-US">
                <a:solidFill>
                  <a:srgbClr val="EBEBEB"/>
                </a:solidFill>
              </a:rPr>
              <a:t>Agenda:</a:t>
            </a:r>
          </a:p>
        </p:txBody>
      </p:sp>
      <p:sp>
        <p:nvSpPr>
          <p:cNvPr id="14" name="Content Placeholder 13"/>
          <p:cNvSpPr>
            <a:spLocks noGrp="1"/>
          </p:cNvSpPr>
          <p:nvPr>
            <p:ph idx="1"/>
          </p:nvPr>
        </p:nvSpPr>
        <p:spPr>
          <a:xfrm>
            <a:off x="648762" y="2438400"/>
            <a:ext cx="4165423" cy="3785419"/>
          </a:xfrm>
        </p:spPr>
        <p:txBody>
          <a:bodyPr>
            <a:normAutofit/>
          </a:bodyPr>
          <a:lstStyle/>
          <a:p>
            <a:r>
              <a:rPr lang="en-US" dirty="0">
                <a:solidFill>
                  <a:srgbClr val="EBEBEB"/>
                </a:solidFill>
              </a:rPr>
              <a:t>Introduction</a:t>
            </a:r>
          </a:p>
          <a:p>
            <a:r>
              <a:rPr lang="en-US" dirty="0">
                <a:solidFill>
                  <a:srgbClr val="EBEBEB"/>
                </a:solidFill>
              </a:rPr>
              <a:t>Problem Statement</a:t>
            </a:r>
          </a:p>
          <a:p>
            <a:r>
              <a:rPr lang="en-US" dirty="0">
                <a:solidFill>
                  <a:srgbClr val="EBEBEB"/>
                </a:solidFill>
              </a:rPr>
              <a:t>Objective</a:t>
            </a:r>
          </a:p>
          <a:p>
            <a:r>
              <a:rPr lang="en-US" dirty="0">
                <a:solidFill>
                  <a:srgbClr val="EBEBEB"/>
                </a:solidFill>
              </a:rPr>
              <a:t>Exploratory Data Analysis (EDA)</a:t>
            </a:r>
          </a:p>
          <a:p>
            <a:r>
              <a:rPr lang="en-US" dirty="0">
                <a:solidFill>
                  <a:srgbClr val="EBEBEB"/>
                </a:solidFill>
              </a:rPr>
              <a:t>Visualization</a:t>
            </a:r>
          </a:p>
          <a:p>
            <a:r>
              <a:rPr lang="en-US" dirty="0"/>
              <a:t>Inference</a:t>
            </a:r>
          </a:p>
          <a:p>
            <a:r>
              <a:rPr lang="en-US" dirty="0">
                <a:solidFill>
                  <a:srgbClr val="EBEBEB"/>
                </a:solidFill>
              </a:rPr>
              <a:t>Conclusion</a:t>
            </a:r>
          </a:p>
          <a:p>
            <a:pPr marL="0" indent="0">
              <a:buNone/>
            </a:pPr>
            <a:endParaRPr lang="en-US" dirty="0">
              <a:solidFill>
                <a:srgbClr val="EBEBEB"/>
              </a:solidFill>
            </a:endParaRPr>
          </a:p>
        </p:txBody>
      </p:sp>
      <p:pic>
        <p:nvPicPr>
          <p:cNvPr id="5" name="Picture 4">
            <a:extLst>
              <a:ext uri="{FF2B5EF4-FFF2-40B4-BE49-F238E27FC236}">
                <a16:creationId xmlns:a16="http://schemas.microsoft.com/office/drawing/2014/main" id="{4F2FB702-974F-40EB-9955-B575E7688DE3}"/>
              </a:ext>
            </a:extLst>
          </p:cNvPr>
          <p:cNvPicPr>
            <a:picLocks noChangeAspect="1"/>
          </p:cNvPicPr>
          <p:nvPr/>
        </p:nvPicPr>
        <p:blipFill>
          <a:blip r:embed="rId2"/>
          <a:stretch>
            <a:fillRect/>
          </a:stretch>
        </p:blipFill>
        <p:spPr>
          <a:xfrm>
            <a:off x="6473394" y="647698"/>
            <a:ext cx="4686491" cy="5562601"/>
          </a:xfrm>
          <a:prstGeom prst="rect">
            <a:avLst/>
          </a:prstGeom>
          <a:effectLst/>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Inference</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p:txBody>
          <a:bodyPr>
            <a:noAutofit/>
          </a:bodyPr>
          <a:lstStyle/>
          <a:p>
            <a:pPr>
              <a:buFont typeface="Wingdings" panose="05000000000000000000" pitchFamily="2" charset="2"/>
              <a:buChar char="q"/>
            </a:pPr>
            <a:r>
              <a:rPr lang="en-US" sz="1800" dirty="0"/>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p>
          <a:p>
            <a:pPr>
              <a:buFont typeface="Wingdings" panose="05000000000000000000" pitchFamily="2" charset="2"/>
              <a:buChar char="q"/>
            </a:pPr>
            <a:r>
              <a:rPr lang="en-US" sz="1800" dirty="0"/>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Flipkart has been used more for online shopping.</a:t>
            </a:r>
          </a:p>
          <a:p>
            <a:pPr>
              <a:buFont typeface="Wingdings" panose="05000000000000000000" pitchFamily="2" charset="2"/>
              <a:buChar char="q"/>
            </a:pPr>
            <a:r>
              <a:rPr lang="en-US" sz="1800" dirty="0"/>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1800" dirty="0"/>
          </a:p>
        </p:txBody>
      </p:sp>
    </p:spTree>
    <p:extLst>
      <p:ext uri="{BB962C8B-B14F-4D97-AF65-F5344CB8AC3E}">
        <p14:creationId xmlns:p14="http://schemas.microsoft.com/office/powerpoint/2010/main" val="1204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09930CF6-587B-41BD-8450-4E5497D36971}"/>
              </a:ext>
            </a:extLst>
          </p:cNvPr>
          <p:cNvSpPr>
            <a:spLocks noGrp="1"/>
          </p:cNvSpPr>
          <p:nvPr>
            <p:ph type="title"/>
          </p:nvPr>
        </p:nvSpPr>
        <p:spPr/>
        <p:txBody>
          <a:bodyPr/>
          <a:lstStyle/>
          <a:p>
            <a:r>
              <a:rPr lang="en-IN" dirty="0"/>
              <a:t>1. Amazon.com</a:t>
            </a:r>
          </a:p>
        </p:txBody>
      </p:sp>
      <p:sp>
        <p:nvSpPr>
          <p:cNvPr id="22" name="Content Placeholder 21">
            <a:extLst>
              <a:ext uri="{FF2B5EF4-FFF2-40B4-BE49-F238E27FC236}">
                <a16:creationId xmlns:a16="http://schemas.microsoft.com/office/drawing/2014/main" id="{BBC6179C-89A5-433B-883F-C6B1FE8F3855}"/>
              </a:ext>
            </a:extLst>
          </p:cNvPr>
          <p:cNvSpPr>
            <a:spLocks noGrp="1"/>
          </p:cNvSpPr>
          <p:nvPr>
            <p:ph idx="1"/>
          </p:nvPr>
        </p:nvSpPr>
        <p:spPr/>
        <p:txBody>
          <a:bodyPr>
            <a:noAutofit/>
          </a:bodyPr>
          <a:lstStyle/>
          <a:p>
            <a:pPr>
              <a:lnSpc>
                <a:spcPct val="100000"/>
              </a:lnSpc>
              <a:spcBef>
                <a:spcPts val="0"/>
              </a:spcBef>
            </a:pPr>
            <a:r>
              <a:rPr lang="en-US" sz="1800" b="1" dirty="0"/>
              <a:t>To be improved:</a:t>
            </a:r>
          </a:p>
          <a:p>
            <a:pPr marL="0" indent="0">
              <a:lnSpc>
                <a:spcPct val="100000"/>
              </a:lnSpc>
              <a:spcBef>
                <a:spcPts val="0"/>
              </a:spcBef>
              <a:buNone/>
            </a:pPr>
            <a:r>
              <a:rPr lang="en-US" sz="1800" dirty="0"/>
              <a:t>1. During promotions, try to give a disturbance free shopping experience to customers.</a:t>
            </a:r>
          </a:p>
          <a:p>
            <a:pPr marL="0" indent="0">
              <a:lnSpc>
                <a:spcPct val="100000"/>
              </a:lnSpc>
              <a:spcBef>
                <a:spcPts val="0"/>
              </a:spcBef>
              <a:buNone/>
            </a:pPr>
            <a:r>
              <a:rPr lang="en-US" sz="1800" dirty="0"/>
              <a:t>2. Give more payment options to customers.</a:t>
            </a:r>
          </a:p>
          <a:p>
            <a:pPr marL="0" indent="0">
              <a:lnSpc>
                <a:spcPct val="100000"/>
              </a:lnSpc>
              <a:spcBef>
                <a:spcPts val="0"/>
              </a:spcBef>
              <a:buNone/>
            </a:pPr>
            <a:r>
              <a:rPr lang="en-US" sz="1800" dirty="0"/>
              <a:t>3. Try to give price early during promotion.</a:t>
            </a:r>
          </a:p>
          <a:p>
            <a:pPr marL="0" indent="0">
              <a:lnSpc>
                <a:spcPct val="100000"/>
              </a:lnSpc>
              <a:spcBef>
                <a:spcPts val="0"/>
              </a:spcBef>
              <a:buNone/>
            </a:pPr>
            <a:r>
              <a:rPr lang="en-US" sz="1800" dirty="0"/>
              <a:t>4. Reduce the delivery time of the products.</a:t>
            </a:r>
            <a:br>
              <a:rPr lang="en-US" sz="1800" dirty="0"/>
            </a:br>
            <a:endParaRPr lang="en-US" sz="1800" dirty="0"/>
          </a:p>
          <a:p>
            <a:pPr>
              <a:lnSpc>
                <a:spcPct val="100000"/>
              </a:lnSpc>
              <a:spcBef>
                <a:spcPts val="0"/>
              </a:spcBef>
            </a:pPr>
            <a:r>
              <a:rPr lang="en-US" sz="1800" b="1" dirty="0"/>
              <a:t>Positive feedback summary:</a:t>
            </a:r>
          </a:p>
          <a:p>
            <a:pPr marL="0" indent="0">
              <a:lnSpc>
                <a:spcPct val="100000"/>
              </a:lnSpc>
              <a:spcBef>
                <a:spcPts val="0"/>
              </a:spcBef>
              <a:buNone/>
            </a:pPr>
            <a:r>
              <a:rPr lang="en-US" sz="1800" dirty="0"/>
              <a:t>1. Convenient to use and also a good website for shopping.</a:t>
            </a:r>
          </a:p>
          <a:p>
            <a:pPr marL="0" indent="0">
              <a:lnSpc>
                <a:spcPct val="100000"/>
              </a:lnSpc>
              <a:spcBef>
                <a:spcPts val="0"/>
              </a:spcBef>
              <a:buNone/>
            </a:pPr>
            <a:r>
              <a:rPr lang="en-US" sz="1800" dirty="0"/>
              <a:t>2. Fast delivery of products.</a:t>
            </a:r>
          </a:p>
          <a:p>
            <a:pPr marL="0" indent="0">
              <a:lnSpc>
                <a:spcPct val="100000"/>
              </a:lnSpc>
              <a:spcBef>
                <a:spcPts val="0"/>
              </a:spcBef>
              <a:buNone/>
            </a:pPr>
            <a:r>
              <a:rPr lang="en-US" sz="1800" dirty="0"/>
              <a:t>3. Availability of complete information of the products.</a:t>
            </a:r>
          </a:p>
          <a:p>
            <a:pPr marL="0" indent="0">
              <a:lnSpc>
                <a:spcPct val="100000"/>
              </a:lnSpc>
              <a:spcBef>
                <a:spcPts val="0"/>
              </a:spcBef>
              <a:buNone/>
            </a:pPr>
            <a:r>
              <a:rPr lang="en-US" sz="1800" dirty="0"/>
              <a:t>4. Presence of online assistance through multi-channels.</a:t>
            </a:r>
          </a:p>
          <a:p>
            <a:pPr marL="0" indent="0">
              <a:lnSpc>
                <a:spcPct val="100000"/>
              </a:lnSpc>
              <a:spcBef>
                <a:spcPts val="0"/>
              </a:spcBef>
              <a:buNone/>
            </a:pPr>
            <a:r>
              <a:rPr lang="en-US" sz="1800" dirty="0"/>
              <a:t>5. Reliable website or app, perceived trustworthiness.</a:t>
            </a:r>
            <a:endParaRPr lang="en-IN" sz="1800" dirty="0"/>
          </a:p>
        </p:txBody>
      </p:sp>
      <p:sp>
        <p:nvSpPr>
          <p:cNvPr id="23" name="Text Placeholder 22">
            <a:extLst>
              <a:ext uri="{FF2B5EF4-FFF2-40B4-BE49-F238E27FC236}">
                <a16:creationId xmlns:a16="http://schemas.microsoft.com/office/drawing/2014/main" id="{68EC92B0-A4C4-4B78-BA44-6812F8A8C975}"/>
              </a:ext>
            </a:extLst>
          </p:cNvPr>
          <p:cNvSpPr>
            <a:spLocks noGrp="1"/>
          </p:cNvSpPr>
          <p:nvPr>
            <p:ph type="body" sz="half" idx="2"/>
          </p:nvPr>
        </p:nvSpPr>
        <p:spPr/>
        <p:txBody>
          <a:bodyPr/>
          <a:lstStyle/>
          <a:p>
            <a:r>
              <a:rPr lang="en-US" dirty="0"/>
              <a:t>Online Store Company:</a:t>
            </a:r>
            <a:endParaRPr lang="en-IN" dirty="0"/>
          </a:p>
        </p:txBody>
      </p:sp>
      <p:pic>
        <p:nvPicPr>
          <p:cNvPr id="25" name="Picture 24">
            <a:extLst>
              <a:ext uri="{FF2B5EF4-FFF2-40B4-BE49-F238E27FC236}">
                <a16:creationId xmlns:a16="http://schemas.microsoft.com/office/drawing/2014/main" id="{B222A28E-4A68-42D0-97D8-4BBA0DBA0BC4}"/>
              </a:ext>
            </a:extLst>
          </p:cNvPr>
          <p:cNvPicPr>
            <a:picLocks noChangeAspect="1"/>
          </p:cNvPicPr>
          <p:nvPr/>
        </p:nvPicPr>
        <p:blipFill>
          <a:blip r:embed="rId2"/>
          <a:stretch>
            <a:fillRect/>
          </a:stretch>
        </p:blipFill>
        <p:spPr>
          <a:xfrm>
            <a:off x="7947713" y="3289300"/>
            <a:ext cx="3200400" cy="1295400"/>
          </a:xfrm>
          <a:prstGeom prst="rect">
            <a:avLst/>
          </a:prstGeom>
        </p:spPr>
      </p:pic>
    </p:spTree>
    <p:extLst>
      <p:ext uri="{BB962C8B-B14F-4D97-AF65-F5344CB8AC3E}">
        <p14:creationId xmlns:p14="http://schemas.microsoft.com/office/powerpoint/2010/main" val="339756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0F52-4B40-499C-8C85-34E9F3B8FFAA}"/>
              </a:ext>
            </a:extLst>
          </p:cNvPr>
          <p:cNvSpPr>
            <a:spLocks noGrp="1"/>
          </p:cNvSpPr>
          <p:nvPr>
            <p:ph type="title"/>
          </p:nvPr>
        </p:nvSpPr>
        <p:spPr/>
        <p:txBody>
          <a:bodyPr/>
          <a:lstStyle/>
          <a:p>
            <a:r>
              <a:rPr lang="en-IN" dirty="0"/>
              <a:t>2. Flipkart.com</a:t>
            </a:r>
          </a:p>
        </p:txBody>
      </p:sp>
      <p:sp>
        <p:nvSpPr>
          <p:cNvPr id="3" name="Content Placeholder 2">
            <a:extLst>
              <a:ext uri="{FF2B5EF4-FFF2-40B4-BE49-F238E27FC236}">
                <a16:creationId xmlns:a16="http://schemas.microsoft.com/office/drawing/2014/main" id="{994F94CD-CAE3-4A4C-94DC-3FA150634393}"/>
              </a:ext>
            </a:extLst>
          </p:cNvPr>
          <p:cNvSpPr>
            <a:spLocks noGrp="1"/>
          </p:cNvSpPr>
          <p:nvPr>
            <p:ph idx="1"/>
          </p:nvPr>
        </p:nvSpPr>
        <p:spPr/>
        <p:txBody>
          <a:bodyPr>
            <a:noAutofit/>
          </a:bodyPr>
          <a:lstStyle/>
          <a:p>
            <a:pPr>
              <a:lnSpc>
                <a:spcPct val="100000"/>
              </a:lnSpc>
              <a:spcBef>
                <a:spcPts val="0"/>
              </a:spcBef>
            </a:pPr>
            <a:r>
              <a:rPr lang="en-US" sz="1700" b="1" dirty="0"/>
              <a:t>To be improved:</a:t>
            </a:r>
          </a:p>
          <a:p>
            <a:pPr marL="0" indent="0">
              <a:lnSpc>
                <a:spcPct val="100000"/>
              </a:lnSpc>
              <a:spcBef>
                <a:spcPts val="0"/>
              </a:spcBef>
              <a:buNone/>
            </a:pPr>
            <a:r>
              <a:rPr lang="en-US" sz="1700" dirty="0"/>
              <a:t>1. During promotions, try to give a disturbance free shopping experience to customers.</a:t>
            </a:r>
          </a:p>
          <a:p>
            <a:pPr marL="0" indent="0">
              <a:lnSpc>
                <a:spcPct val="100000"/>
              </a:lnSpc>
              <a:spcBef>
                <a:spcPts val="0"/>
              </a:spcBef>
              <a:buNone/>
            </a:pPr>
            <a:r>
              <a:rPr lang="en-US" sz="1700" dirty="0"/>
              <a:t>2. Give more payment options to customers.</a:t>
            </a:r>
          </a:p>
          <a:p>
            <a:pPr marL="0" indent="0">
              <a:lnSpc>
                <a:spcPct val="100000"/>
              </a:lnSpc>
              <a:spcBef>
                <a:spcPts val="0"/>
              </a:spcBef>
              <a:buNone/>
            </a:pPr>
            <a:r>
              <a:rPr lang="en-US" sz="1700" dirty="0"/>
              <a:t>3. Try to give the price early during promotion.</a:t>
            </a:r>
          </a:p>
          <a:p>
            <a:pPr marL="0" indent="0">
              <a:lnSpc>
                <a:spcPct val="100000"/>
              </a:lnSpc>
              <a:spcBef>
                <a:spcPts val="0"/>
              </a:spcBef>
              <a:buNone/>
            </a:pPr>
            <a:r>
              <a:rPr lang="en-US" sz="1700" dirty="0"/>
              <a:t>4. Reduce the delivery time of the products.</a:t>
            </a:r>
          </a:p>
          <a:p>
            <a:pPr marL="0" indent="0">
              <a:lnSpc>
                <a:spcPct val="100000"/>
              </a:lnSpc>
              <a:spcBef>
                <a:spcPts val="0"/>
              </a:spcBef>
              <a:buNone/>
            </a:pPr>
            <a:r>
              <a:rPr lang="en-US" sz="1700" dirty="0"/>
              <a:t>5. Flipkart and Amazon almost share the same feedbacks with varying percentages as the only difference.</a:t>
            </a:r>
            <a:br>
              <a:rPr lang="en-US" sz="1700" dirty="0"/>
            </a:br>
            <a:endParaRPr lang="en-US" sz="1700" dirty="0"/>
          </a:p>
          <a:p>
            <a:pPr>
              <a:lnSpc>
                <a:spcPct val="100000"/>
              </a:lnSpc>
              <a:spcBef>
                <a:spcPts val="0"/>
              </a:spcBef>
            </a:pPr>
            <a:r>
              <a:rPr lang="en-US" sz="1700" b="1" dirty="0"/>
              <a:t>Positive feedback summary:</a:t>
            </a:r>
          </a:p>
          <a:p>
            <a:pPr marL="0" indent="0">
              <a:lnSpc>
                <a:spcPct val="100000"/>
              </a:lnSpc>
              <a:spcBef>
                <a:spcPts val="0"/>
              </a:spcBef>
              <a:buNone/>
            </a:pPr>
            <a:r>
              <a:rPr lang="en-US" sz="1700" dirty="0"/>
              <a:t>1. Convenient to use and also a good website for shopping.</a:t>
            </a:r>
          </a:p>
          <a:p>
            <a:pPr marL="0" indent="0">
              <a:lnSpc>
                <a:spcPct val="100000"/>
              </a:lnSpc>
              <a:spcBef>
                <a:spcPts val="0"/>
              </a:spcBef>
              <a:buNone/>
            </a:pPr>
            <a:r>
              <a:rPr lang="en-US" sz="1700" dirty="0"/>
              <a:t>2. Fast delivery of products.</a:t>
            </a:r>
          </a:p>
          <a:p>
            <a:pPr marL="0" indent="0">
              <a:lnSpc>
                <a:spcPct val="100000"/>
              </a:lnSpc>
              <a:spcBef>
                <a:spcPts val="0"/>
              </a:spcBef>
              <a:buNone/>
            </a:pPr>
            <a:r>
              <a:rPr lang="en-US" sz="1700" dirty="0"/>
              <a:t>3. Availability of complete information of the products.</a:t>
            </a:r>
          </a:p>
          <a:p>
            <a:pPr marL="0" indent="0">
              <a:lnSpc>
                <a:spcPct val="100000"/>
              </a:lnSpc>
              <a:spcBef>
                <a:spcPts val="0"/>
              </a:spcBef>
              <a:buNone/>
            </a:pPr>
            <a:r>
              <a:rPr lang="en-US" sz="1700" dirty="0"/>
              <a:t>4. Presence of online assistance through multi-channels.</a:t>
            </a:r>
          </a:p>
          <a:p>
            <a:pPr marL="0" indent="0">
              <a:lnSpc>
                <a:spcPct val="100000"/>
              </a:lnSpc>
              <a:spcBef>
                <a:spcPts val="0"/>
              </a:spcBef>
              <a:buNone/>
            </a:pPr>
            <a:r>
              <a:rPr lang="en-US" sz="1700" dirty="0"/>
              <a:t>5. Reliable website or app, perceived trustworthiness.</a:t>
            </a:r>
          </a:p>
          <a:p>
            <a:pPr marL="0" indent="0">
              <a:lnSpc>
                <a:spcPct val="100000"/>
              </a:lnSpc>
              <a:spcBef>
                <a:spcPts val="0"/>
              </a:spcBef>
              <a:buNone/>
            </a:pPr>
            <a:r>
              <a:rPr lang="en-US" sz="1700" dirty="0"/>
              <a:t>6. Wild variety of products to offer.</a:t>
            </a:r>
            <a:endParaRPr lang="en-IN" sz="1700" dirty="0"/>
          </a:p>
        </p:txBody>
      </p:sp>
      <p:sp>
        <p:nvSpPr>
          <p:cNvPr id="4" name="Text Placeholder 3">
            <a:extLst>
              <a:ext uri="{FF2B5EF4-FFF2-40B4-BE49-F238E27FC236}">
                <a16:creationId xmlns:a16="http://schemas.microsoft.com/office/drawing/2014/main" id="{B7540F1F-C302-4F75-A27C-F4DE5EEAEE63}"/>
              </a:ext>
            </a:extLst>
          </p:cNvPr>
          <p:cNvSpPr>
            <a:spLocks noGrp="1"/>
          </p:cNvSpPr>
          <p:nvPr>
            <p:ph type="body" sz="half" idx="2"/>
          </p:nvPr>
        </p:nvSpPr>
        <p:spPr/>
        <p:txBody>
          <a:bodyPr/>
          <a:lstStyle/>
          <a:p>
            <a:r>
              <a:rPr lang="en-US" dirty="0"/>
              <a:t>Online Store Company:</a:t>
            </a:r>
            <a:endParaRPr lang="en-IN" dirty="0"/>
          </a:p>
        </p:txBody>
      </p:sp>
      <p:pic>
        <p:nvPicPr>
          <p:cNvPr id="6" name="Picture 5">
            <a:extLst>
              <a:ext uri="{FF2B5EF4-FFF2-40B4-BE49-F238E27FC236}">
                <a16:creationId xmlns:a16="http://schemas.microsoft.com/office/drawing/2014/main" id="{E6F98549-DA67-4BFD-BDED-19B5A470A70A}"/>
              </a:ext>
            </a:extLst>
          </p:cNvPr>
          <p:cNvPicPr>
            <a:picLocks noChangeAspect="1"/>
          </p:cNvPicPr>
          <p:nvPr/>
        </p:nvPicPr>
        <p:blipFill>
          <a:blip r:embed="rId2"/>
          <a:stretch>
            <a:fillRect/>
          </a:stretch>
        </p:blipFill>
        <p:spPr>
          <a:xfrm>
            <a:off x="8276419" y="3287088"/>
            <a:ext cx="2693523" cy="1299823"/>
          </a:xfrm>
          <a:prstGeom prst="rect">
            <a:avLst/>
          </a:prstGeom>
        </p:spPr>
      </p:pic>
    </p:spTree>
    <p:extLst>
      <p:ext uri="{BB962C8B-B14F-4D97-AF65-F5344CB8AC3E}">
        <p14:creationId xmlns:p14="http://schemas.microsoft.com/office/powerpoint/2010/main" val="5090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FB6-C4B8-45DE-805B-D07C4F459899}"/>
              </a:ext>
            </a:extLst>
          </p:cNvPr>
          <p:cNvSpPr>
            <a:spLocks noGrp="1"/>
          </p:cNvSpPr>
          <p:nvPr>
            <p:ph type="title"/>
          </p:nvPr>
        </p:nvSpPr>
        <p:spPr/>
        <p:txBody>
          <a:bodyPr/>
          <a:lstStyle/>
          <a:p>
            <a:r>
              <a:rPr lang="en-IN" dirty="0"/>
              <a:t>3. Myntra.com</a:t>
            </a:r>
          </a:p>
        </p:txBody>
      </p:sp>
      <p:sp>
        <p:nvSpPr>
          <p:cNvPr id="3" name="Content Placeholder 2">
            <a:extLst>
              <a:ext uri="{FF2B5EF4-FFF2-40B4-BE49-F238E27FC236}">
                <a16:creationId xmlns:a16="http://schemas.microsoft.com/office/drawing/2014/main" id="{F70BF002-9ED3-4FED-B593-3A580874BBE2}"/>
              </a:ext>
            </a:extLst>
          </p:cNvPr>
          <p:cNvSpPr>
            <a:spLocks noGrp="1"/>
          </p:cNvSpPr>
          <p:nvPr>
            <p:ph idx="1"/>
          </p:nvPr>
        </p:nvSpPr>
        <p:spPr/>
        <p:txBody>
          <a:bodyPr>
            <a:noAutofit/>
          </a:bodyPr>
          <a:lstStyle/>
          <a:p>
            <a:pPr>
              <a:lnSpc>
                <a:spcPct val="120000"/>
              </a:lnSpc>
              <a:spcBef>
                <a:spcPts val="0"/>
              </a:spcBef>
            </a:pPr>
            <a:r>
              <a:rPr lang="en-US" sz="1800" b="1" dirty="0"/>
              <a:t>To be improved:</a:t>
            </a:r>
          </a:p>
          <a:p>
            <a:pPr marL="0" indent="0">
              <a:lnSpc>
                <a:spcPct val="120000"/>
              </a:lnSpc>
              <a:spcBef>
                <a:spcPts val="0"/>
              </a:spcBef>
              <a:buNone/>
            </a:pPr>
            <a:r>
              <a:rPr lang="en-US" sz="1800" dirty="0"/>
              <a:t>1. During promotions, try to give a disturbance free shopping experience to customers.</a:t>
            </a:r>
          </a:p>
          <a:p>
            <a:pPr marL="0" indent="0">
              <a:lnSpc>
                <a:spcPct val="120000"/>
              </a:lnSpc>
              <a:spcBef>
                <a:spcPts val="0"/>
              </a:spcBef>
              <a:buNone/>
            </a:pPr>
            <a:r>
              <a:rPr lang="en-US" sz="1800" dirty="0"/>
              <a:t>2. Try to give the price early during promotions.</a:t>
            </a:r>
          </a:p>
          <a:p>
            <a:pPr marL="0" indent="0">
              <a:lnSpc>
                <a:spcPct val="120000"/>
              </a:lnSpc>
              <a:spcBef>
                <a:spcPts val="0"/>
              </a:spcBef>
              <a:buNone/>
            </a:pPr>
            <a:r>
              <a:rPr lang="en-US" sz="1800" dirty="0"/>
              <a:t>3. Reduce the delivery time of the products during promotions.</a:t>
            </a:r>
            <a:br>
              <a:rPr lang="en-US" sz="1800" dirty="0"/>
            </a:br>
            <a:endParaRPr lang="en-US" sz="1800" dirty="0"/>
          </a:p>
          <a:p>
            <a:pPr>
              <a:lnSpc>
                <a:spcPct val="120000"/>
              </a:lnSpc>
              <a:spcBef>
                <a:spcPts val="0"/>
              </a:spcBef>
            </a:pPr>
            <a:r>
              <a:rPr lang="en-US" sz="1800" b="1" dirty="0"/>
              <a:t>Positive feedback summary:</a:t>
            </a:r>
          </a:p>
          <a:p>
            <a:pPr marL="0" indent="0">
              <a:lnSpc>
                <a:spcPct val="120000"/>
              </a:lnSpc>
              <a:spcBef>
                <a:spcPts val="0"/>
              </a:spcBef>
              <a:buNone/>
            </a:pPr>
            <a:r>
              <a:rPr lang="en-US" sz="1800" dirty="0"/>
              <a:t>1. Convenient to use and also a good website.</a:t>
            </a:r>
          </a:p>
          <a:p>
            <a:pPr marL="0" indent="0">
              <a:lnSpc>
                <a:spcPct val="120000"/>
              </a:lnSpc>
              <a:spcBef>
                <a:spcPts val="0"/>
              </a:spcBef>
              <a:buNone/>
            </a:pPr>
            <a:r>
              <a:rPr lang="en-US" sz="1800" dirty="0"/>
              <a:t>2. Availability of several payment options.</a:t>
            </a:r>
          </a:p>
          <a:p>
            <a:pPr marL="0" indent="0">
              <a:lnSpc>
                <a:spcPct val="120000"/>
              </a:lnSpc>
              <a:spcBef>
                <a:spcPts val="0"/>
              </a:spcBef>
              <a:buNone/>
            </a:pPr>
            <a:r>
              <a:rPr lang="en-US" sz="1800" dirty="0"/>
              <a:t>3. Faster products delivery.</a:t>
            </a:r>
          </a:p>
          <a:p>
            <a:pPr marL="0" indent="0">
              <a:lnSpc>
                <a:spcPct val="120000"/>
              </a:lnSpc>
              <a:spcBef>
                <a:spcPts val="0"/>
              </a:spcBef>
              <a:buNone/>
            </a:pPr>
            <a:r>
              <a:rPr lang="en-US" sz="1800" dirty="0"/>
              <a:t>4. Complete information of products available.</a:t>
            </a:r>
          </a:p>
          <a:p>
            <a:pPr marL="0" indent="0">
              <a:lnSpc>
                <a:spcPct val="120000"/>
              </a:lnSpc>
              <a:spcBef>
                <a:spcPts val="0"/>
              </a:spcBef>
              <a:buNone/>
            </a:pPr>
            <a:r>
              <a:rPr lang="en-US" sz="1800" dirty="0"/>
              <a:t>5. Reliable website or app, perceived trustworthiness.</a:t>
            </a:r>
          </a:p>
          <a:p>
            <a:pPr marL="0" indent="0">
              <a:lnSpc>
                <a:spcPct val="120000"/>
              </a:lnSpc>
              <a:spcBef>
                <a:spcPts val="0"/>
              </a:spcBef>
              <a:buNone/>
            </a:pPr>
            <a:r>
              <a:rPr lang="en-US" sz="1800" dirty="0"/>
              <a:t>6. Wild variety of product to offer</a:t>
            </a:r>
            <a:endParaRPr lang="en-IN" sz="1800" dirty="0"/>
          </a:p>
        </p:txBody>
      </p:sp>
      <p:sp>
        <p:nvSpPr>
          <p:cNvPr id="4" name="Text Placeholder 3">
            <a:extLst>
              <a:ext uri="{FF2B5EF4-FFF2-40B4-BE49-F238E27FC236}">
                <a16:creationId xmlns:a16="http://schemas.microsoft.com/office/drawing/2014/main" id="{D92836CF-951D-4952-B67C-0653482E7B1D}"/>
              </a:ext>
            </a:extLst>
          </p:cNvPr>
          <p:cNvSpPr>
            <a:spLocks noGrp="1"/>
          </p:cNvSpPr>
          <p:nvPr>
            <p:ph type="body" sz="half" idx="2"/>
          </p:nvPr>
        </p:nvSpPr>
        <p:spPr>
          <a:xfrm>
            <a:off x="8125883" y="1830033"/>
            <a:ext cx="2844060" cy="4267201"/>
          </a:xfrm>
        </p:spPr>
        <p:txBody>
          <a:bodyPr/>
          <a:lstStyle/>
          <a:p>
            <a:r>
              <a:rPr lang="en-US" dirty="0"/>
              <a:t>Online Store Company:</a:t>
            </a:r>
            <a:endParaRPr lang="en-IN" dirty="0"/>
          </a:p>
        </p:txBody>
      </p:sp>
      <p:pic>
        <p:nvPicPr>
          <p:cNvPr id="6" name="Picture 5">
            <a:extLst>
              <a:ext uri="{FF2B5EF4-FFF2-40B4-BE49-F238E27FC236}">
                <a16:creationId xmlns:a16="http://schemas.microsoft.com/office/drawing/2014/main" id="{258A7CCD-6DA6-42E8-B8A5-4BD399EB6F99}"/>
              </a:ext>
            </a:extLst>
          </p:cNvPr>
          <p:cNvPicPr>
            <a:picLocks noChangeAspect="1"/>
          </p:cNvPicPr>
          <p:nvPr/>
        </p:nvPicPr>
        <p:blipFill>
          <a:blip r:embed="rId2"/>
          <a:stretch>
            <a:fillRect/>
          </a:stretch>
        </p:blipFill>
        <p:spPr>
          <a:xfrm>
            <a:off x="7946730" y="3358302"/>
            <a:ext cx="3202365" cy="1157396"/>
          </a:xfrm>
          <a:prstGeom prst="rect">
            <a:avLst/>
          </a:prstGeom>
        </p:spPr>
      </p:pic>
    </p:spTree>
    <p:extLst>
      <p:ext uri="{BB962C8B-B14F-4D97-AF65-F5344CB8AC3E}">
        <p14:creationId xmlns:p14="http://schemas.microsoft.com/office/powerpoint/2010/main" val="429088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8859-43E8-4BFE-98AC-497BD3FA0EBD}"/>
              </a:ext>
            </a:extLst>
          </p:cNvPr>
          <p:cNvSpPr>
            <a:spLocks noGrp="1"/>
          </p:cNvSpPr>
          <p:nvPr>
            <p:ph type="title"/>
          </p:nvPr>
        </p:nvSpPr>
        <p:spPr/>
        <p:txBody>
          <a:bodyPr/>
          <a:lstStyle/>
          <a:p>
            <a:r>
              <a:rPr lang="en-IN" dirty="0"/>
              <a:t>4. Paytm.com</a:t>
            </a:r>
          </a:p>
        </p:txBody>
      </p:sp>
      <p:sp>
        <p:nvSpPr>
          <p:cNvPr id="3" name="Content Placeholder 2">
            <a:extLst>
              <a:ext uri="{FF2B5EF4-FFF2-40B4-BE49-F238E27FC236}">
                <a16:creationId xmlns:a16="http://schemas.microsoft.com/office/drawing/2014/main" id="{F493C49C-DF62-4A21-9C61-C64725893AE0}"/>
              </a:ext>
            </a:extLst>
          </p:cNvPr>
          <p:cNvSpPr>
            <a:spLocks noGrp="1"/>
          </p:cNvSpPr>
          <p:nvPr>
            <p:ph idx="1"/>
          </p:nvPr>
        </p:nvSpPr>
        <p:spPr/>
        <p:txBody>
          <a:bodyPr>
            <a:noAutofit/>
          </a:bodyPr>
          <a:lstStyle/>
          <a:p>
            <a:pPr>
              <a:lnSpc>
                <a:spcPct val="100000"/>
              </a:lnSpc>
              <a:spcBef>
                <a:spcPts val="0"/>
              </a:spcBef>
            </a:pPr>
            <a:r>
              <a:rPr lang="en-US" sz="1700" b="1" dirty="0"/>
              <a:t>To be improved:</a:t>
            </a:r>
          </a:p>
          <a:p>
            <a:pPr marL="0" indent="0">
              <a:lnSpc>
                <a:spcPct val="100000"/>
              </a:lnSpc>
              <a:spcBef>
                <a:spcPts val="0"/>
              </a:spcBef>
              <a:buNone/>
            </a:pPr>
            <a:r>
              <a:rPr lang="en-US" sz="1700" dirty="0"/>
              <a:t>1. Reduce the delivery time of the products during promotions.</a:t>
            </a:r>
          </a:p>
          <a:p>
            <a:pPr marL="0" indent="0">
              <a:lnSpc>
                <a:spcPct val="100000"/>
              </a:lnSpc>
              <a:spcBef>
                <a:spcPts val="0"/>
              </a:spcBef>
              <a:buNone/>
            </a:pPr>
            <a:r>
              <a:rPr lang="en-US" sz="1700" dirty="0"/>
              <a:t>2. Try to give the price early during promotion.</a:t>
            </a:r>
          </a:p>
          <a:p>
            <a:pPr marL="0" indent="0">
              <a:lnSpc>
                <a:spcPct val="100000"/>
              </a:lnSpc>
              <a:spcBef>
                <a:spcPts val="0"/>
              </a:spcBef>
              <a:buNone/>
            </a:pPr>
            <a:r>
              <a:rPr lang="en-US" sz="1700" dirty="0"/>
              <a:t>3. During promotions, try to give a disturbance free shopping experience to customers.</a:t>
            </a:r>
          </a:p>
          <a:p>
            <a:pPr marL="0" indent="0">
              <a:lnSpc>
                <a:spcPct val="100000"/>
              </a:lnSpc>
              <a:spcBef>
                <a:spcPts val="0"/>
              </a:spcBef>
              <a:buNone/>
            </a:pPr>
            <a:r>
              <a:rPr lang="en-US" sz="1700" dirty="0"/>
              <a:t>4. Late declaration of price and discounts.</a:t>
            </a:r>
          </a:p>
          <a:p>
            <a:pPr marL="0" indent="0">
              <a:lnSpc>
                <a:spcPct val="100000"/>
              </a:lnSpc>
              <a:spcBef>
                <a:spcPts val="0"/>
              </a:spcBef>
              <a:buNone/>
            </a:pPr>
            <a:r>
              <a:rPr lang="en-US" sz="1700" dirty="0"/>
              <a:t>5. Frequent disturbance is occurring while moving from one page to another.</a:t>
            </a:r>
            <a:br>
              <a:rPr lang="en-US" sz="1700" dirty="0"/>
            </a:br>
            <a:endParaRPr lang="en-US" sz="1700" dirty="0"/>
          </a:p>
          <a:p>
            <a:pPr>
              <a:lnSpc>
                <a:spcPct val="100000"/>
              </a:lnSpc>
              <a:spcBef>
                <a:spcPts val="0"/>
              </a:spcBef>
            </a:pPr>
            <a:r>
              <a:rPr lang="en-US" sz="1700" b="1" dirty="0"/>
              <a:t>Positive feedback summary:</a:t>
            </a:r>
          </a:p>
          <a:p>
            <a:pPr marL="0" indent="0">
              <a:lnSpc>
                <a:spcPct val="100000"/>
              </a:lnSpc>
              <a:spcBef>
                <a:spcPts val="0"/>
              </a:spcBef>
              <a:buNone/>
            </a:pPr>
            <a:r>
              <a:rPr lang="en-US" sz="1700" dirty="0"/>
              <a:t>1. Convenient to use and a good website.</a:t>
            </a:r>
          </a:p>
          <a:p>
            <a:pPr marL="0" indent="0">
              <a:lnSpc>
                <a:spcPct val="100000"/>
              </a:lnSpc>
              <a:spcBef>
                <a:spcPts val="0"/>
              </a:spcBef>
              <a:buNone/>
            </a:pPr>
            <a:r>
              <a:rPr lang="en-US" sz="1700" dirty="0"/>
              <a:t>2. Quickness to complete a purchase.</a:t>
            </a:r>
          </a:p>
          <a:p>
            <a:pPr marL="0" indent="0">
              <a:lnSpc>
                <a:spcPct val="100000"/>
              </a:lnSpc>
              <a:spcBef>
                <a:spcPts val="0"/>
              </a:spcBef>
              <a:buNone/>
            </a:pPr>
            <a:r>
              <a:rPr lang="en-US" sz="1700" dirty="0"/>
              <a:t>3. About 64% of the customers feel that either web or app is reliable.</a:t>
            </a:r>
          </a:p>
          <a:p>
            <a:pPr marL="0" indent="0">
              <a:lnSpc>
                <a:spcPct val="100000"/>
              </a:lnSpc>
              <a:spcBef>
                <a:spcPts val="0"/>
              </a:spcBef>
              <a:buNone/>
            </a:pPr>
            <a:r>
              <a:rPr lang="en-US" sz="1700" dirty="0"/>
              <a:t>4. Around 20% of the customers believe that Paytm has a wild variety of products on offer.</a:t>
            </a:r>
            <a:endParaRPr lang="en-IN" sz="1700" dirty="0"/>
          </a:p>
        </p:txBody>
      </p:sp>
      <p:sp>
        <p:nvSpPr>
          <p:cNvPr id="4" name="Text Placeholder 3">
            <a:extLst>
              <a:ext uri="{FF2B5EF4-FFF2-40B4-BE49-F238E27FC236}">
                <a16:creationId xmlns:a16="http://schemas.microsoft.com/office/drawing/2014/main" id="{E8904F91-DC13-4810-8069-C2A4A7668257}"/>
              </a:ext>
            </a:extLst>
          </p:cNvPr>
          <p:cNvSpPr>
            <a:spLocks noGrp="1"/>
          </p:cNvSpPr>
          <p:nvPr>
            <p:ph type="body" sz="half" idx="2"/>
          </p:nvPr>
        </p:nvSpPr>
        <p:spPr/>
        <p:txBody>
          <a:bodyPr/>
          <a:lstStyle/>
          <a:p>
            <a:r>
              <a:rPr lang="en-US" dirty="0"/>
              <a:t>Online Store Company:</a:t>
            </a:r>
            <a:endParaRPr lang="en-IN" dirty="0"/>
          </a:p>
        </p:txBody>
      </p:sp>
      <p:pic>
        <p:nvPicPr>
          <p:cNvPr id="6" name="Picture 5">
            <a:extLst>
              <a:ext uri="{FF2B5EF4-FFF2-40B4-BE49-F238E27FC236}">
                <a16:creationId xmlns:a16="http://schemas.microsoft.com/office/drawing/2014/main" id="{4DFF0B1F-CAD0-439C-8F0F-DDFE7199868A}"/>
              </a:ext>
            </a:extLst>
          </p:cNvPr>
          <p:cNvPicPr>
            <a:picLocks noChangeAspect="1"/>
          </p:cNvPicPr>
          <p:nvPr/>
        </p:nvPicPr>
        <p:blipFill>
          <a:blip r:embed="rId2"/>
          <a:stretch>
            <a:fillRect/>
          </a:stretch>
        </p:blipFill>
        <p:spPr>
          <a:xfrm>
            <a:off x="8297956" y="3415716"/>
            <a:ext cx="2671986" cy="1042568"/>
          </a:xfrm>
          <a:prstGeom prst="rect">
            <a:avLst/>
          </a:prstGeom>
        </p:spPr>
      </p:pic>
    </p:spTree>
    <p:extLst>
      <p:ext uri="{BB962C8B-B14F-4D97-AF65-F5344CB8AC3E}">
        <p14:creationId xmlns:p14="http://schemas.microsoft.com/office/powerpoint/2010/main" val="10194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A301-7142-4E2D-9760-0621AD3FBE12}"/>
              </a:ext>
            </a:extLst>
          </p:cNvPr>
          <p:cNvSpPr>
            <a:spLocks noGrp="1"/>
          </p:cNvSpPr>
          <p:nvPr>
            <p:ph type="title"/>
          </p:nvPr>
        </p:nvSpPr>
        <p:spPr/>
        <p:txBody>
          <a:bodyPr/>
          <a:lstStyle/>
          <a:p>
            <a:r>
              <a:rPr lang="en-IN" dirty="0"/>
              <a:t>5. Snapdeal.com</a:t>
            </a:r>
          </a:p>
        </p:txBody>
      </p:sp>
      <p:sp>
        <p:nvSpPr>
          <p:cNvPr id="3" name="Content Placeholder 2">
            <a:extLst>
              <a:ext uri="{FF2B5EF4-FFF2-40B4-BE49-F238E27FC236}">
                <a16:creationId xmlns:a16="http://schemas.microsoft.com/office/drawing/2014/main" id="{8CE6A7EA-32DB-4EF2-A841-57C5F3D0CA3F}"/>
              </a:ext>
            </a:extLst>
          </p:cNvPr>
          <p:cNvSpPr>
            <a:spLocks noGrp="1"/>
          </p:cNvSpPr>
          <p:nvPr>
            <p:ph idx="1"/>
          </p:nvPr>
        </p:nvSpPr>
        <p:spPr/>
        <p:txBody>
          <a:bodyPr>
            <a:noAutofit/>
          </a:bodyPr>
          <a:lstStyle/>
          <a:p>
            <a:pPr>
              <a:lnSpc>
                <a:spcPct val="120000"/>
              </a:lnSpc>
              <a:spcBef>
                <a:spcPts val="0"/>
              </a:spcBef>
            </a:pPr>
            <a:r>
              <a:rPr lang="en-US" sz="1800" b="1" dirty="0"/>
              <a:t>To be improved:</a:t>
            </a:r>
          </a:p>
          <a:p>
            <a:pPr marL="0" indent="0">
              <a:lnSpc>
                <a:spcPct val="120000"/>
              </a:lnSpc>
              <a:spcBef>
                <a:spcPts val="0"/>
              </a:spcBef>
              <a:buNone/>
            </a:pPr>
            <a:r>
              <a:rPr lang="en-US" sz="1800" dirty="0"/>
              <a:t>1. Reduce the delivery time of the products during promotions.</a:t>
            </a:r>
          </a:p>
          <a:p>
            <a:pPr marL="0" indent="0">
              <a:lnSpc>
                <a:spcPct val="120000"/>
              </a:lnSpc>
              <a:spcBef>
                <a:spcPts val="0"/>
              </a:spcBef>
              <a:buNone/>
            </a:pPr>
            <a:r>
              <a:rPr lang="en-US" sz="1800" dirty="0"/>
              <a:t>2. Try to give the price early during promotion.</a:t>
            </a:r>
          </a:p>
          <a:p>
            <a:pPr marL="0" indent="0">
              <a:lnSpc>
                <a:spcPct val="120000"/>
              </a:lnSpc>
              <a:spcBef>
                <a:spcPts val="0"/>
              </a:spcBef>
              <a:buNone/>
            </a:pPr>
            <a:r>
              <a:rPr lang="en-US" sz="1800" dirty="0"/>
              <a:t>3. During promotions, try to give a disturbance free shopping experience to customers.</a:t>
            </a:r>
          </a:p>
          <a:p>
            <a:pPr marL="0" indent="0">
              <a:lnSpc>
                <a:spcPct val="120000"/>
              </a:lnSpc>
              <a:spcBef>
                <a:spcPts val="0"/>
              </a:spcBef>
              <a:buNone/>
            </a:pPr>
            <a:r>
              <a:rPr lang="en-US" sz="1800" dirty="0"/>
              <a:t>4. Late declaration of price and discounts.</a:t>
            </a:r>
          </a:p>
          <a:p>
            <a:pPr marL="0" indent="0">
              <a:lnSpc>
                <a:spcPct val="120000"/>
              </a:lnSpc>
              <a:spcBef>
                <a:spcPts val="0"/>
              </a:spcBef>
              <a:buNone/>
            </a:pPr>
            <a:r>
              <a:rPr lang="en-US" sz="1800" dirty="0"/>
              <a:t>5. No one has expressed to recommend Snapdeal to a contact as it has the most negative feedbacks among all other websites.</a:t>
            </a:r>
            <a:br>
              <a:rPr lang="en-US" sz="1800" dirty="0"/>
            </a:br>
            <a:endParaRPr lang="en-US" sz="1800" dirty="0"/>
          </a:p>
          <a:p>
            <a:pPr>
              <a:lnSpc>
                <a:spcPct val="120000"/>
              </a:lnSpc>
              <a:spcBef>
                <a:spcPts val="0"/>
              </a:spcBef>
            </a:pPr>
            <a:r>
              <a:rPr lang="en-US" sz="1800" b="1" dirty="0"/>
              <a:t>Positive feedback summary:</a:t>
            </a:r>
          </a:p>
          <a:p>
            <a:pPr marL="0" indent="0">
              <a:lnSpc>
                <a:spcPct val="120000"/>
              </a:lnSpc>
              <a:spcBef>
                <a:spcPts val="0"/>
              </a:spcBef>
              <a:buNone/>
            </a:pPr>
            <a:r>
              <a:rPr lang="en-US" sz="1800" dirty="0"/>
              <a:t>1. Convenient to use.</a:t>
            </a:r>
          </a:p>
          <a:p>
            <a:pPr marL="0" indent="0">
              <a:lnSpc>
                <a:spcPct val="120000"/>
              </a:lnSpc>
              <a:spcBef>
                <a:spcPts val="0"/>
              </a:spcBef>
              <a:buNone/>
            </a:pPr>
            <a:r>
              <a:rPr lang="en-US" sz="1800" dirty="0"/>
              <a:t>2. 54% of the customers are happy about the availability of financial information security.</a:t>
            </a:r>
            <a:endParaRPr lang="en-IN" sz="1800" dirty="0"/>
          </a:p>
        </p:txBody>
      </p:sp>
      <p:sp>
        <p:nvSpPr>
          <p:cNvPr id="4" name="Text Placeholder 3">
            <a:extLst>
              <a:ext uri="{FF2B5EF4-FFF2-40B4-BE49-F238E27FC236}">
                <a16:creationId xmlns:a16="http://schemas.microsoft.com/office/drawing/2014/main" id="{24A2F532-C14E-4AA4-BB1F-538FFB5DF951}"/>
              </a:ext>
            </a:extLst>
          </p:cNvPr>
          <p:cNvSpPr>
            <a:spLocks noGrp="1"/>
          </p:cNvSpPr>
          <p:nvPr>
            <p:ph type="body" sz="half" idx="2"/>
          </p:nvPr>
        </p:nvSpPr>
        <p:spPr/>
        <p:txBody>
          <a:bodyPr/>
          <a:lstStyle/>
          <a:p>
            <a:r>
              <a:rPr lang="en-US" dirty="0"/>
              <a:t>Online Store Company:</a:t>
            </a:r>
            <a:endParaRPr lang="en-IN" dirty="0"/>
          </a:p>
        </p:txBody>
      </p:sp>
      <p:pic>
        <p:nvPicPr>
          <p:cNvPr id="6" name="Picture 5">
            <a:extLst>
              <a:ext uri="{FF2B5EF4-FFF2-40B4-BE49-F238E27FC236}">
                <a16:creationId xmlns:a16="http://schemas.microsoft.com/office/drawing/2014/main" id="{A2DB3459-6753-4364-B605-B2B311E41B45}"/>
              </a:ext>
            </a:extLst>
          </p:cNvPr>
          <p:cNvPicPr>
            <a:picLocks noChangeAspect="1"/>
          </p:cNvPicPr>
          <p:nvPr/>
        </p:nvPicPr>
        <p:blipFill>
          <a:blip r:embed="rId2"/>
          <a:stretch>
            <a:fillRect/>
          </a:stretch>
        </p:blipFill>
        <p:spPr>
          <a:xfrm>
            <a:off x="8302942" y="3429000"/>
            <a:ext cx="2667000" cy="651076"/>
          </a:xfrm>
          <a:prstGeom prst="rect">
            <a:avLst/>
          </a:prstGeom>
        </p:spPr>
      </p:pic>
    </p:spTree>
    <p:extLst>
      <p:ext uri="{BB962C8B-B14F-4D97-AF65-F5344CB8AC3E}">
        <p14:creationId xmlns:p14="http://schemas.microsoft.com/office/powerpoint/2010/main" val="10700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664675" y="1981200"/>
            <a:ext cx="9751060" cy="4267200"/>
          </a:xfrm>
        </p:spPr>
        <p:txBody>
          <a:bodyPr>
            <a:normAutofit fontScale="70000" lnSpcReduction="20000"/>
          </a:bodyPr>
          <a:lstStyle/>
          <a:p>
            <a:pPr algn="l">
              <a:buFont typeface="Wingdings" panose="05000000000000000000" pitchFamily="2" charset="2"/>
              <a:buChar char="§"/>
            </a:pPr>
            <a:r>
              <a:rPr lang="en-US" sz="2300" dirty="0"/>
              <a:t>The dataset is to identify the retention factors of customers in online shopping</a:t>
            </a:r>
          </a:p>
          <a:p>
            <a:pPr algn="l">
              <a:buFont typeface="Wingdings" panose="05000000000000000000" pitchFamily="2" charset="2"/>
              <a:buChar char="§"/>
            </a:pPr>
            <a:r>
              <a:rPr lang="en-US" sz="2300" dirty="0"/>
              <a:t>In this project, I have renamed the columns to a shorter name, found no null values in columns. Visualized and </a:t>
            </a:r>
            <a:r>
              <a:rPr lang="en-US" sz="2300" dirty="0" err="1"/>
              <a:t>analyse</a:t>
            </a:r>
            <a:r>
              <a:rPr lang="en-US" sz="2300" dirty="0"/>
              <a:t> the data using count plot and encoded the object data into numerical using label encoding method. Checked the statistical summary of the dataset, checked the correlation between features, outliers, and skewness in the dataset.</a:t>
            </a:r>
          </a:p>
          <a:p>
            <a:pPr algn="l">
              <a:buFont typeface="Wingdings" panose="05000000000000000000" pitchFamily="2" charset="2"/>
              <a:buChar char="§"/>
            </a:pPr>
            <a:r>
              <a:rPr lang="en-US" sz="2300" dirty="0"/>
              <a:t>Based on overall observations, the first few features provide insights into how e-tailer is helpful &amp; growing based on customer inputs. The data explained how the online platform has been used more often Gender wise, City, Age group etc. It also showed that in some factors there is less importance given to contribute to the success of an e-commerce store, so based on that we could remove those factors &amp; keep all the important factors.</a:t>
            </a:r>
          </a:p>
          <a:p>
            <a:pPr algn="l">
              <a:buFont typeface="Wingdings" panose="05000000000000000000" pitchFamily="2" charset="2"/>
              <a:buChar char="§"/>
            </a:pPr>
            <a:r>
              <a:rPr lang="en-US" sz="2300" dirty="0"/>
              <a:t>Last few features showed which online platform has been used more based on the success factors. Based on the case study for customer activation &amp; retention, Amazon is most reliable and has been fulfilled the customer requirements. After Amazon, data showed Flipkart has been used more for online shopping.</a:t>
            </a:r>
          </a:p>
          <a:p>
            <a:pPr algn="l">
              <a:buFont typeface="Wingdings" panose="05000000000000000000" pitchFamily="2" charset="2"/>
              <a:buChar char="§"/>
            </a:pPr>
            <a:r>
              <a:rPr lang="en-US" sz="2300" dirty="0"/>
              <a:t>The case study from Indian e-commerce customers showed Amazon and Flipkart has been used mostly for Online Shopping. So, based on the research factors, Amazon &amp; Flipkart are the e-commerce platform, which are having the combination of both utilitarian and hedonistic values to keep the repeat purchase intention (loyalty) positively.</a:t>
            </a:r>
          </a:p>
          <a:p>
            <a:pPr marL="457200" indent="-457200">
              <a:buFont typeface="+mj-lt"/>
              <a:buAutoNum type="arabicPeriod"/>
            </a:pPr>
            <a:endParaRPr lang="en-IN" dirty="0"/>
          </a:p>
        </p:txBody>
      </p:sp>
    </p:spTree>
    <p:extLst>
      <p:ext uri="{BB962C8B-B14F-4D97-AF65-F5344CB8AC3E}">
        <p14:creationId xmlns:p14="http://schemas.microsoft.com/office/powerpoint/2010/main" val="145095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9" name="Rectangle 24">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5A5F10-A355-5AD4-6FD0-97279D45650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9794" r="2" b="3652"/>
          <a:stretch/>
        </p:blipFill>
        <p:spPr>
          <a:xfrm>
            <a:off x="643299" y="643467"/>
            <a:ext cx="10902226" cy="5571066"/>
          </a:xfrm>
          <a:prstGeom prst="rect">
            <a:avLst/>
          </a:prstGeom>
        </p:spPr>
      </p:pic>
      <p:sp>
        <p:nvSpPr>
          <p:cNvPr id="30" name="Rectangle 26">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CA3B4A08-7713-936A-4B2D-ED6EA6CBABC1}"/>
              </a:ext>
            </a:extLst>
          </p:cNvPr>
          <p:cNvSpPr txBox="1"/>
          <p:nvPr/>
        </p:nvSpPr>
        <p:spPr>
          <a:xfrm>
            <a:off x="8864984" y="6014478"/>
            <a:ext cx="2680541" cy="200055"/>
          </a:xfrm>
          <a:prstGeom prst="rect">
            <a:avLst/>
          </a:prstGeom>
          <a:solidFill>
            <a:srgbClr val="000000"/>
          </a:solidFill>
        </p:spPr>
        <p:txBody>
          <a:bodyPr wrap="none" rtlCol="0">
            <a:spAutoFit/>
          </a:bodyPr>
          <a:lstStyle/>
          <a:p>
            <a:pPr algn="r" defTabSz="914400">
              <a:spcAft>
                <a:spcPts val="600"/>
              </a:spcAft>
            </a:pPr>
            <a:r>
              <a:rPr lang="en-IN" sz="700">
                <a:solidFill>
                  <a:srgbClr val="FFFFFF"/>
                </a:solidFill>
                <a:hlinkClick r:id="rId4" tooltip="https://www.thebluediamondgallery.com/wooden-tile/t/thank-you.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2057400"/>
            <a:ext cx="9751060" cy="4267200"/>
          </a:xfrm>
        </p:spPr>
        <p:txBody>
          <a:bodyPr>
            <a:normAutofit/>
          </a:bodyPr>
          <a:lstStyle/>
          <a:p>
            <a:pPr marL="587502" lvl="1" indent="-285750">
              <a:buFont typeface="Wingdings" panose="05000000000000000000" pitchFamily="2" charset="2"/>
              <a:buChar char="Ø"/>
            </a:pPr>
            <a:r>
              <a:rPr lang="en-US" dirty="0"/>
              <a:t>Customer retention refers to company’s ability to turn customers into repeat buyers and prevent them from switching to a competitor</a:t>
            </a:r>
          </a:p>
          <a:p>
            <a:pPr marL="587502" lvl="1" indent="-285750">
              <a:buFont typeface="Wingdings" panose="05000000000000000000" pitchFamily="2" charset="2"/>
              <a:buChar char="Ø"/>
            </a:pPr>
            <a:r>
              <a:rPr lang="en-US" dirty="0"/>
              <a:t>In other words, customer retention means – </a:t>
            </a:r>
            <a:r>
              <a:rPr lang="en-US" b="1" dirty="0"/>
              <a:t>“To maintain the existing customers”</a:t>
            </a:r>
            <a:endParaRPr lang="en-US" dirty="0"/>
          </a:p>
          <a:p>
            <a:pPr marL="587502" lvl="1" indent="-285750">
              <a:buFont typeface="Wingdings" panose="05000000000000000000" pitchFamily="2" charset="2"/>
              <a:buChar char="Ø"/>
            </a:pPr>
            <a:r>
              <a:rPr lang="en-US" dirty="0"/>
              <a:t>This happens only if there exists a positive relation between the company and the customer.</a:t>
            </a:r>
          </a:p>
          <a:p>
            <a:pPr marL="587502" lvl="1" indent="-285750">
              <a:buFont typeface="Wingdings" panose="05000000000000000000" pitchFamily="2" charset="2"/>
              <a:buChar char="Ø"/>
            </a:pP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marL="587502" lvl="1" indent="-285750">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1D317-065A-4F83-A45E-4031E6CA9D9A}"/>
              </a:ext>
            </a:extLst>
          </p:cNvPr>
          <p:cNvSpPr txBox="1"/>
          <p:nvPr/>
        </p:nvSpPr>
        <p:spPr>
          <a:xfrm>
            <a:off x="1370012" y="1676400"/>
            <a:ext cx="94488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What are the benefits of Customer Retention ?</a:t>
            </a:r>
          </a:p>
          <a:p>
            <a:pPr marL="0" indent="0">
              <a:buNone/>
            </a:pPr>
            <a:endParaRPr lang="en-US"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tend to buy other services from same company.</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an existing customer is 60-70%</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new prospect is 5-20%</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Declined migration rates</a:t>
            </a:r>
          </a:p>
          <a:p>
            <a:pPr marL="800100" lvl="1" indent="-342900">
              <a:buFont typeface="Wingdings" panose="05000000000000000000" pitchFamily="2" charset="2"/>
              <a:buChar char="ü"/>
            </a:pPr>
            <a:r>
              <a:rPr lang="en-US" sz="2000" dirty="0">
                <a:latin typeface="Constantia (Body)"/>
                <a:ea typeface="Cambria" panose="02040503050406030204" pitchFamily="18" charset="0"/>
              </a:rPr>
              <a:t>It’s more expensive to acquire a new customer than to retain an old one.</a:t>
            </a:r>
          </a:p>
          <a:p>
            <a:pPr lvl="1"/>
            <a:endParaRPr lang="en-US" sz="2000" dirty="0">
              <a:latin typeface="Constantia (Body)"/>
              <a:ea typeface="Cambria" panose="02040503050406030204" pitchFamily="18" charset="0"/>
            </a:endParaRPr>
          </a:p>
        </p:txBody>
      </p:sp>
    </p:spTree>
    <p:extLst>
      <p:ext uri="{BB962C8B-B14F-4D97-AF65-F5344CB8AC3E}">
        <p14:creationId xmlns:p14="http://schemas.microsoft.com/office/powerpoint/2010/main" val="53512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A5ABA6-AA03-4D98-9028-1DCF4F7A05C3}"/>
              </a:ext>
            </a:extLst>
          </p:cNvPr>
          <p:cNvSpPr txBox="1"/>
          <p:nvPr/>
        </p:nvSpPr>
        <p:spPr>
          <a:xfrm>
            <a:off x="1370012" y="1676400"/>
            <a:ext cx="92202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Tips for Succeeding at Customer Retention</a:t>
            </a: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Find out what customers want &amp; what causes them to stay or leave ?</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Proactively collect and promote customer feedback.</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Analyze customer feedback to gain valuable insights and ensure the right people hear it.</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Take action and Measure the results </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Actively measure and monitor your customers’ loyalty and engagement</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Keep asking, listening analyzing and improving</a:t>
            </a:r>
            <a:endParaRPr lang="en-IN" sz="2000" cap="none" dirty="0">
              <a:latin typeface="Constantia (Body)"/>
              <a:ea typeface="Cambria" panose="02040503050406030204" pitchFamily="18" charset="0"/>
            </a:endParaRPr>
          </a:p>
        </p:txBody>
      </p:sp>
    </p:spTree>
    <p:extLst>
      <p:ext uri="{BB962C8B-B14F-4D97-AF65-F5344CB8AC3E}">
        <p14:creationId xmlns:p14="http://schemas.microsoft.com/office/powerpoint/2010/main" val="377127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FA3B9-D4BC-4880-84D5-915B6FA942BB}"/>
              </a:ext>
            </a:extLst>
          </p:cNvPr>
          <p:cNvSpPr txBox="1"/>
          <p:nvPr/>
        </p:nvSpPr>
        <p:spPr>
          <a:xfrm>
            <a:off x="1141412" y="1520785"/>
            <a:ext cx="9982200" cy="3816429"/>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Motivation for the Problem Undertaken</a:t>
            </a: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Successful customer retention involves more than giving the customer what they expect.</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Generating loyal advocates of the brand might mean exceeding customer expectations.</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Creating customer loyalty puts 'customer value rather than maximizing profits and shareholder value at the center of business strategy’.</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key differentiation in a competitive environment is often the delivery of a consistently high standard of customer service.</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Furthermore in the emerging world of Customer Success, retention is a major objective.</a:t>
            </a:r>
          </a:p>
        </p:txBody>
      </p:sp>
    </p:spTree>
    <p:extLst>
      <p:ext uri="{BB962C8B-B14F-4D97-AF65-F5344CB8AC3E}">
        <p14:creationId xmlns:p14="http://schemas.microsoft.com/office/powerpoint/2010/main" val="161329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Problem Statement</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1828800"/>
            <a:ext cx="9751060" cy="4267200"/>
          </a:xfrm>
        </p:spPr>
        <p:txBody>
          <a:bodyPr>
            <a:normAutofit fontScale="92500" lnSpcReduction="20000"/>
          </a:bodyPr>
          <a:lstStyle/>
          <a:p>
            <a:pPr>
              <a:buFont typeface="Wingdings" panose="05000000000000000000" pitchFamily="2" charset="2"/>
              <a:buChar char="Ø"/>
            </a:pPr>
            <a:r>
              <a:rPr lang="en-US" sz="2000" dirty="0"/>
              <a:t>Customer satisfaction has emerged as one of the most important factors that guarantee the success of online store; it has been posited as a key stimulant of purchase or repurchase intentions and customer loyalty.</a:t>
            </a:r>
          </a:p>
          <a:p>
            <a:pPr>
              <a:buFont typeface="Wingdings" panose="05000000000000000000" pitchFamily="2" charset="2"/>
              <a:buChar char="Ø"/>
            </a:pPr>
            <a:r>
              <a:rPr lang="en-US" sz="2000" dirty="0"/>
              <a:t>A comprehensive review of the literature, theories and models have been carried out to propose the models for customer activation and customer retention.</a:t>
            </a:r>
          </a:p>
          <a:p>
            <a:pPr>
              <a:buFont typeface="Wingdings" panose="05000000000000000000" pitchFamily="2" charset="2"/>
              <a:buChar char="Ø"/>
            </a:pPr>
            <a:r>
              <a:rPr lang="en-US" sz="2000" dirty="0"/>
              <a:t>Five major factors that contributed to the success of an e-commerce store have been identified as: service quality, system quality, information quality, trust and net benefit.</a:t>
            </a:r>
          </a:p>
          <a:p>
            <a:pPr>
              <a:buFont typeface="Wingdings" panose="05000000000000000000" pitchFamily="2" charset="2"/>
              <a:buChar char="Ø"/>
            </a:pPr>
            <a:r>
              <a:rPr lang="en-US" sz="2000" dirty="0"/>
              <a:t>The research furthermore investigated the factors that influence the online customers repeat purchase intention.</a:t>
            </a:r>
          </a:p>
          <a:p>
            <a:pPr>
              <a:buFont typeface="Wingdings" panose="05000000000000000000" pitchFamily="2" charset="2"/>
              <a:buChar char="Ø"/>
            </a:pPr>
            <a:r>
              <a:rPr lang="en-US" sz="2000" dirty="0"/>
              <a:t>The combination of both utilitarian value and hedonistic values are needed to affect the repeat purchase intention (loyalty) positively.</a:t>
            </a:r>
          </a:p>
          <a:p>
            <a:pPr>
              <a:buFont typeface="Wingdings" panose="05000000000000000000" pitchFamily="2" charset="2"/>
              <a:buChar char="Ø"/>
            </a:pPr>
            <a:r>
              <a:rPr lang="en-US" sz="2000" dirty="0"/>
              <a:t>The data is collected from the Indian online shoppers. Results indicate the e-retail success factors, which are very much critical for customer satisfaction.</a:t>
            </a:r>
          </a:p>
        </p:txBody>
      </p:sp>
    </p:spTree>
    <p:extLst>
      <p:ext uri="{BB962C8B-B14F-4D97-AF65-F5344CB8AC3E}">
        <p14:creationId xmlns:p14="http://schemas.microsoft.com/office/powerpoint/2010/main" val="166565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09F255-D20D-4FD9-9320-913AE984A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2" y="1219200"/>
            <a:ext cx="9372600" cy="5174288"/>
          </a:xfrm>
          <a:prstGeom prst="rect">
            <a:avLst/>
          </a:prstGeom>
        </p:spPr>
      </p:pic>
      <p:sp>
        <p:nvSpPr>
          <p:cNvPr id="4" name="TextBox 3">
            <a:extLst>
              <a:ext uri="{FF2B5EF4-FFF2-40B4-BE49-F238E27FC236}">
                <a16:creationId xmlns:a16="http://schemas.microsoft.com/office/drawing/2014/main" id="{850E6C92-8E4C-4183-BAB3-A4B2A477DB2C}"/>
              </a:ext>
            </a:extLst>
          </p:cNvPr>
          <p:cNvSpPr txBox="1"/>
          <p:nvPr/>
        </p:nvSpPr>
        <p:spPr>
          <a:xfrm flipH="1">
            <a:off x="1077250" y="530876"/>
            <a:ext cx="10034324" cy="369332"/>
          </a:xfrm>
          <a:prstGeom prst="rect">
            <a:avLst/>
          </a:prstGeom>
          <a:noFill/>
        </p:spPr>
        <p:txBody>
          <a:bodyPr wrap="square" rtlCol="0">
            <a:spAutoFit/>
          </a:bodyPr>
          <a:lstStyle/>
          <a:p>
            <a:r>
              <a:rPr lang="en-US" b="1" dirty="0"/>
              <a:t>The problem statement can be represented in the form of below use case diagram as well.</a:t>
            </a:r>
            <a:endParaRPr lang="en-IN" b="1" dirty="0"/>
          </a:p>
        </p:txBody>
      </p:sp>
    </p:spTree>
    <p:extLst>
      <p:ext uri="{BB962C8B-B14F-4D97-AF65-F5344CB8AC3E}">
        <p14:creationId xmlns:p14="http://schemas.microsoft.com/office/powerpoint/2010/main" val="239866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35D96-E10B-4817-8C1F-175E1C737FF6}"/>
              </a:ext>
            </a:extLst>
          </p:cNvPr>
          <p:cNvSpPr>
            <a:spLocks noGrp="1"/>
          </p:cNvSpPr>
          <p:nvPr>
            <p:ph type="title"/>
          </p:nvPr>
        </p:nvSpPr>
        <p:spPr/>
        <p:txBody>
          <a:bodyPr/>
          <a:lstStyle/>
          <a:p>
            <a:r>
              <a:rPr lang="en-IN" sz="3200" dirty="0"/>
              <a:t>Objective</a:t>
            </a:r>
            <a:endParaRPr lang="en-IN" dirty="0"/>
          </a:p>
        </p:txBody>
      </p:sp>
      <p:sp>
        <p:nvSpPr>
          <p:cNvPr id="5" name="Content Placeholder 4">
            <a:extLst>
              <a:ext uri="{FF2B5EF4-FFF2-40B4-BE49-F238E27FC236}">
                <a16:creationId xmlns:a16="http://schemas.microsoft.com/office/drawing/2014/main" id="{0EBF189C-950B-4A75-95EF-4B52A041292F}"/>
              </a:ext>
            </a:extLst>
          </p:cNvPr>
          <p:cNvSpPr>
            <a:spLocks noGrp="1"/>
          </p:cNvSpPr>
          <p:nvPr>
            <p:ph idx="1"/>
          </p:nvPr>
        </p:nvSpPr>
        <p:spPr/>
        <p:txBody>
          <a:bodyPr>
            <a:normAutofit lnSpcReduction="10000"/>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The objective is to apply the analytical skills to provide findings and conclusion that would help to predict customer retention for a E-Retail company using their data on users provided over period of time.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Using the model I was tasked with determining which features were most influential in loss of valuable customer and then making a plan for how the company could use this information to increase customer retention.</a:t>
            </a:r>
          </a:p>
          <a:p>
            <a:endParaRPr lang="en-IN" dirty="0"/>
          </a:p>
        </p:txBody>
      </p:sp>
    </p:spTree>
    <p:extLst>
      <p:ext uri="{BB962C8B-B14F-4D97-AF65-F5344CB8AC3E}">
        <p14:creationId xmlns:p14="http://schemas.microsoft.com/office/powerpoint/2010/main" val="191255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343</TotalTime>
  <Words>2825</Words>
  <Application>Microsoft Office PowerPoint</Application>
  <PresentationFormat>Custom</PresentationFormat>
  <Paragraphs>197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Cambria</vt:lpstr>
      <vt:lpstr>Century</vt:lpstr>
      <vt:lpstr>Century Gothic</vt:lpstr>
      <vt:lpstr>Constantia</vt:lpstr>
      <vt:lpstr>Constantia (Body)</vt:lpstr>
      <vt:lpstr>Wingdings</vt:lpstr>
      <vt:lpstr>Wingdings 3</vt:lpstr>
      <vt:lpstr>Ion</vt:lpstr>
      <vt:lpstr>Customer Retention Case Study Presentation</vt:lpstr>
      <vt:lpstr>Agenda:</vt:lpstr>
      <vt:lpstr>Introduction</vt:lpstr>
      <vt:lpstr>PowerPoint Presentation</vt:lpstr>
      <vt:lpstr>PowerPoint Presentation</vt:lpstr>
      <vt:lpstr>PowerPoint Presentation</vt:lpstr>
      <vt:lpstr>Problem Statement</vt:lpstr>
      <vt:lpstr>PowerPoint Presentation</vt:lpstr>
      <vt:lpstr>Objective</vt:lpstr>
      <vt:lpstr>PowerPoint Presentation</vt:lpstr>
      <vt:lpstr>PowerPoint Presentation</vt:lpstr>
      <vt:lpstr>Dataset Description</vt:lpstr>
      <vt:lpstr>Exploratory Data Analysis (EDA):</vt:lpstr>
      <vt:lpstr>Visualization</vt:lpstr>
      <vt:lpstr>Univariate Analysis:</vt:lpstr>
      <vt:lpstr>Observation from Graph</vt:lpstr>
      <vt:lpstr>Bivariate Analysis:</vt:lpstr>
      <vt:lpstr>Observation from Graph</vt:lpstr>
      <vt:lpstr>Multivariate Analysis:</vt:lpstr>
      <vt:lpstr>Inference</vt:lpstr>
      <vt:lpstr>1. Amazon.com</vt:lpstr>
      <vt:lpstr>2. Flipkart.com</vt:lpstr>
      <vt:lpstr>3. Myntra.com</vt:lpstr>
      <vt:lpstr>4. Paytm.com</vt:lpstr>
      <vt:lpstr>5. Snapdeal.com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Pattanayak, Arpan</cp:lastModifiedBy>
  <cp:revision>37</cp:revision>
  <dcterms:created xsi:type="dcterms:W3CDTF">2021-09-16T06:05:54Z</dcterms:created>
  <dcterms:modified xsi:type="dcterms:W3CDTF">2022-08-13T10:52:11Z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