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25b644f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25b644f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25b644f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25b644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025b644f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25b644f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025b644f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025b644f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025b644f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025b644f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025b644f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025b644f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025b644f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025b644f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0283927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0283927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025b644f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025b644f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25b644f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25b644f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025b644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025b644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025b644f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025b644f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025b644f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025b644f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025b644f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025b644f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025b644f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025b644f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25b644f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25b644f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025b644f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025b644f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0283927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028392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0283927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0283927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0283927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028392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02839271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02839271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25b644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25b644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0283927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028392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02839271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02839271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0283927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0283927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02839271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02839271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02839271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02839271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02839271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028392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02839271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02839271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0283927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0283927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02839271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0283927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02839271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02839271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025b644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025b644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02839271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02839271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02839271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02839271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0283927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0283927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02839271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02839271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02839271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02839271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02839271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02839271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0283927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0283927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02839271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02839271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02839271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02839271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02839271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02839271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025b644f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025b644f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502839271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502839271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02839271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02839271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02839271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02839271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8eac5df57e26d1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8eac5df57e26d1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68eac5df57e26d1c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68eac5df57e26d1c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cfe167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cfe167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025b644f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025b644f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025b644f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025b644f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025b644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025b644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025b644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025b644f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025b644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025b644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025b644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025b644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25b644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25b644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1pB-FNXTdF8ruHIZd-GEjXRdDSgwVEJpt/view" TargetMode="External"/><Relationship Id="rId4" Type="http://schemas.openxmlformats.org/officeDocument/2006/relationships/hyperlink" Target="https://drive.google.com/file/d/15g-eHZrAiF-oG3t3MWT6ENjAcBw4Gsuk/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iosrjournals.org/iosr-jce/papers/Conf.17014-2017/Volume-1/12.%2058-61.pdf?id=7557" TargetMode="External"/><Relationship Id="rId4" Type="http://schemas.openxmlformats.org/officeDocument/2006/relationships/hyperlink" Target="http://ijrise.org/asset/archive/17ICEMTE-COMP40.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ijritcc.org/download/Training%20and%20Placement%20Web%20Portal.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72400"/>
            <a:ext cx="8520600" cy="110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1"/>
                </a:solidFill>
                <a:latin typeface="Times New Roman"/>
                <a:ea typeface="Times New Roman"/>
                <a:cs typeface="Times New Roman"/>
                <a:sym typeface="Times New Roman"/>
              </a:rPr>
              <a:t>PLACEMENT SKILLS ASSESSMENT SYSTEM AND BENCHMARKING</a:t>
            </a:r>
            <a:endParaRPr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p>
        </p:txBody>
      </p:sp>
      <p:sp>
        <p:nvSpPr>
          <p:cNvPr id="55" name="Google Shape;55;p13"/>
          <p:cNvSpPr txBox="1"/>
          <p:nvPr>
            <p:ph idx="4294967295" type="body"/>
          </p:nvPr>
        </p:nvSpPr>
        <p:spPr>
          <a:xfrm>
            <a:off x="311700" y="1330500"/>
            <a:ext cx="8520600" cy="3180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Students:</a:t>
            </a:r>
            <a:endParaRPr b="1" sz="2400">
              <a:latin typeface="Times New Roman"/>
              <a:ea typeface="Times New Roman"/>
              <a:cs typeface="Times New Roman"/>
              <a:sym typeface="Times New Roman"/>
            </a:endParaRPr>
          </a:p>
          <a:p>
            <a:pPr indent="0" lvl="0" marL="0" rtl="0" algn="l">
              <a:lnSpc>
                <a:spcPct val="114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Arpana.S                   	15ITA02 (IV B.Tech IT)              </a:t>
            </a:r>
            <a:endParaRPr sz="2400">
              <a:latin typeface="Times New Roman"/>
              <a:ea typeface="Times New Roman"/>
              <a:cs typeface="Times New Roman"/>
              <a:sym typeface="Times New Roman"/>
            </a:endParaRPr>
          </a:p>
          <a:p>
            <a:pPr indent="0" lvl="0" marL="0" rtl="0" algn="l">
              <a:lnSpc>
                <a:spcPct val="114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Himanshu Jain.P   	15ITA08 (IV B.Tech IT)</a:t>
            </a:r>
            <a:endParaRPr sz="2400">
              <a:latin typeface="Times New Roman"/>
              <a:ea typeface="Times New Roman"/>
              <a:cs typeface="Times New Roman"/>
              <a:sym typeface="Times New Roman"/>
            </a:endParaRPr>
          </a:p>
          <a:p>
            <a:pPr indent="0" lvl="0" marL="0" rtl="0" algn="l">
              <a:lnSpc>
                <a:spcPct val="114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Vallikannu.A.R         	15ITA33 (IV B.Tech IT)</a:t>
            </a:r>
            <a:endParaRPr sz="2400">
              <a:latin typeface="Times New Roman"/>
              <a:ea typeface="Times New Roman"/>
              <a:cs typeface="Times New Roman"/>
              <a:sym typeface="Times New Roman"/>
            </a:endParaRPr>
          </a:p>
          <a:p>
            <a:pPr indent="0" lvl="0" marL="0" rtl="0" algn="l">
              <a:lnSpc>
                <a:spcPct val="114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lnSpc>
                <a:spcPct val="114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Project Guide:</a:t>
            </a:r>
            <a:endParaRPr b="1" sz="2400">
              <a:latin typeface="Times New Roman"/>
              <a:ea typeface="Times New Roman"/>
              <a:cs typeface="Times New Roman"/>
              <a:sym typeface="Times New Roman"/>
            </a:endParaRPr>
          </a:p>
          <a:p>
            <a:pPr indent="0" lvl="0" marL="0" rtl="0" algn="l">
              <a:lnSpc>
                <a:spcPct val="114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Dr.G Vijaya, Head of the Department, Information Technology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Usecase Diagram: Randomization</a:t>
            </a:r>
            <a:endParaRPr b="1"/>
          </a:p>
          <a:p>
            <a:pPr indent="0" lvl="0" marL="0" rtl="0" algn="l">
              <a:spcBef>
                <a:spcPts val="1600"/>
              </a:spcBef>
              <a:spcAft>
                <a:spcPts val="0"/>
              </a:spcAft>
              <a:buNone/>
            </a:pPr>
            <a:r>
              <a:t/>
            </a:r>
            <a:endParaRPr/>
          </a:p>
        </p:txBody>
      </p:sp>
      <p:pic>
        <p:nvPicPr>
          <p:cNvPr id="109" name="Google Shape;109;p22"/>
          <p:cNvPicPr preferRelativeResize="0"/>
          <p:nvPr/>
        </p:nvPicPr>
        <p:blipFill>
          <a:blip r:embed="rId3">
            <a:alphaModFix/>
          </a:blip>
          <a:stretch>
            <a:fillRect/>
          </a:stretch>
        </p:blipFill>
        <p:spPr>
          <a:xfrm>
            <a:off x="819700" y="1017725"/>
            <a:ext cx="6977524" cy="396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Usecase Diagram:  Faculty Module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6" name="Google Shape;116;p23"/>
          <p:cNvPicPr preferRelativeResize="0"/>
          <p:nvPr/>
        </p:nvPicPr>
        <p:blipFill>
          <a:blip r:embed="rId3">
            <a:alphaModFix/>
          </a:blip>
          <a:stretch>
            <a:fillRect/>
          </a:stretch>
        </p:blipFill>
        <p:spPr>
          <a:xfrm>
            <a:off x="311700" y="1144125"/>
            <a:ext cx="8520600" cy="348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Class Diagram: Student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22" name="Google Shape;122;p24"/>
          <p:cNvPicPr preferRelativeResize="0"/>
          <p:nvPr/>
        </p:nvPicPr>
        <p:blipFill>
          <a:blip r:embed="rId3">
            <a:alphaModFix/>
          </a:blip>
          <a:stretch>
            <a:fillRect/>
          </a:stretch>
        </p:blipFill>
        <p:spPr>
          <a:xfrm>
            <a:off x="1599175" y="1017725"/>
            <a:ext cx="6378525" cy="41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Class Diagram: Faculty</a:t>
            </a:r>
            <a:endParaRPr b="1"/>
          </a:p>
          <a:p>
            <a:pPr indent="0" lvl="0" marL="0" rtl="0" algn="l">
              <a:spcBef>
                <a:spcPts val="0"/>
              </a:spcBef>
              <a:spcAft>
                <a:spcPts val="0"/>
              </a:spcAft>
              <a:buNone/>
            </a:pPr>
            <a:r>
              <a:t/>
            </a:r>
            <a:endParaRPr/>
          </a:p>
        </p:txBody>
      </p:sp>
      <p:pic>
        <p:nvPicPr>
          <p:cNvPr id="128" name="Google Shape;128;p25"/>
          <p:cNvPicPr preferRelativeResize="0"/>
          <p:nvPr/>
        </p:nvPicPr>
        <p:blipFill>
          <a:blip r:embed="rId3">
            <a:alphaModFix/>
          </a:blip>
          <a:stretch>
            <a:fillRect/>
          </a:stretch>
        </p:blipFill>
        <p:spPr>
          <a:xfrm>
            <a:off x="1466150" y="1017725"/>
            <a:ext cx="6785450" cy="401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Requirement analysis for each module</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4" name="Google Shape;134;p2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latin typeface="Times New Roman"/>
                <a:ea typeface="Times New Roman"/>
                <a:cs typeface="Times New Roman"/>
                <a:sym typeface="Times New Roman"/>
              </a:rPr>
              <a:t>Student Module:</a:t>
            </a:r>
            <a:endParaRPr sz="30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Web Browser</a:t>
            </a:r>
            <a:endParaRPr sz="2400">
              <a:latin typeface="Times New Roman"/>
              <a:ea typeface="Times New Roman"/>
              <a:cs typeface="Times New Roman"/>
              <a:sym typeface="Times New Roman"/>
            </a:endParaRPr>
          </a:p>
          <a:p>
            <a:pPr indent="0" lvl="0" marL="0" rtl="0" algn="l">
              <a:spcBef>
                <a:spcPts val="1600"/>
              </a:spcBef>
              <a:spcAft>
                <a:spcPts val="0"/>
              </a:spcAft>
              <a:buClr>
                <a:srgbClr val="000000"/>
              </a:buClr>
              <a:buSzPts val="1100"/>
              <a:buFont typeface="Arial"/>
              <a:buNone/>
            </a:pPr>
            <a:r>
              <a:rPr lang="en" sz="3000">
                <a:latin typeface="Times New Roman"/>
                <a:ea typeface="Times New Roman"/>
                <a:cs typeface="Times New Roman"/>
                <a:sym typeface="Times New Roman"/>
              </a:rPr>
              <a:t>Faculty Module:</a:t>
            </a:r>
            <a:endParaRPr sz="3000">
              <a:latin typeface="Times New Roman"/>
              <a:ea typeface="Times New Roman"/>
              <a:cs typeface="Times New Roman"/>
              <a:sym typeface="Times New Roman"/>
            </a:endParaRPr>
          </a:p>
          <a:p>
            <a:pPr indent="-342900" lvl="0" marL="457200" rtl="0" algn="l">
              <a:spcBef>
                <a:spcPts val="1600"/>
              </a:spcBef>
              <a:spcAft>
                <a:spcPts val="0"/>
              </a:spcAft>
              <a:buSzPts val="1800"/>
              <a:buChar char="●"/>
            </a:pPr>
            <a:r>
              <a:rPr lang="en" sz="2400">
                <a:latin typeface="Times New Roman"/>
                <a:ea typeface="Times New Roman"/>
                <a:cs typeface="Times New Roman"/>
                <a:sym typeface="Times New Roman"/>
              </a:rPr>
              <a:t>Web Browser</a:t>
            </a:r>
            <a:endParaRPr/>
          </a:p>
          <a:p>
            <a:pPr indent="0" lvl="0" marL="0" rtl="0" algn="l">
              <a:spcBef>
                <a:spcPts val="1600"/>
              </a:spcBef>
              <a:spcAft>
                <a:spcPts val="0"/>
              </a:spcAft>
              <a:buNone/>
            </a:pPr>
            <a:r>
              <a:rPr lang="en" sz="3000">
                <a:latin typeface="Times New Roman"/>
                <a:ea typeface="Times New Roman"/>
                <a:cs typeface="Times New Roman"/>
                <a:sym typeface="Times New Roman"/>
              </a:rPr>
              <a:t>Other Requirement:</a:t>
            </a:r>
            <a:endParaRPr sz="30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en" sz="2400">
                <a:latin typeface="Times New Roman"/>
                <a:ea typeface="Times New Roman"/>
                <a:cs typeface="Times New Roman"/>
                <a:sym typeface="Times New Roman"/>
              </a:rPr>
              <a:t>Oracle Server</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Module Description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SzPts val="3000"/>
              <a:buChar char="★"/>
            </a:pPr>
            <a:r>
              <a:rPr lang="en" sz="3000" u="sng">
                <a:solidFill>
                  <a:schemeClr val="accent5"/>
                </a:solidFill>
                <a:hlinkClick r:id="rId3"/>
              </a:rPr>
              <a:t>Student Module</a:t>
            </a:r>
            <a:endParaRPr/>
          </a:p>
          <a:p>
            <a:pPr indent="-419100" lvl="0" marL="457200" rtl="0" algn="ctr">
              <a:spcBef>
                <a:spcPts val="0"/>
              </a:spcBef>
              <a:spcAft>
                <a:spcPts val="0"/>
              </a:spcAft>
              <a:buSzPts val="3000"/>
              <a:buChar char="★"/>
            </a:pPr>
            <a:r>
              <a:rPr lang="en" sz="3000" u="sng">
                <a:solidFill>
                  <a:schemeClr val="accent5"/>
                </a:solidFill>
                <a:hlinkClick r:id="rId4"/>
              </a:rPr>
              <a:t>Faculty Module</a:t>
            </a:r>
            <a:endParaRPr sz="3000"/>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User Interface (Login)</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8"/>
          <p:cNvPicPr preferRelativeResize="0"/>
          <p:nvPr/>
        </p:nvPicPr>
        <p:blipFill>
          <a:blip r:embed="rId3">
            <a:alphaModFix/>
          </a:blip>
          <a:stretch>
            <a:fillRect/>
          </a:stretch>
        </p:blipFill>
        <p:spPr>
          <a:xfrm>
            <a:off x="99150" y="1176925"/>
            <a:ext cx="8955476" cy="3762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Registration</a:t>
            </a:r>
            <a:endParaRPr b="1">
              <a:latin typeface="Times New Roman"/>
              <a:ea typeface="Times New Roman"/>
              <a:cs typeface="Times New Roman"/>
              <a:sym typeface="Times New Roman"/>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9"/>
          <p:cNvPicPr preferRelativeResize="0"/>
          <p:nvPr/>
        </p:nvPicPr>
        <p:blipFill>
          <a:blip r:embed="rId3">
            <a:alphaModFix/>
          </a:blip>
          <a:stretch>
            <a:fillRect/>
          </a:stretch>
        </p:blipFill>
        <p:spPr>
          <a:xfrm>
            <a:off x="311700" y="1152475"/>
            <a:ext cx="8520601" cy="3713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Student Module(Dashboard)</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30"/>
          <p:cNvPicPr preferRelativeResize="0"/>
          <p:nvPr/>
        </p:nvPicPr>
        <p:blipFill>
          <a:blip r:embed="rId3">
            <a:alphaModFix/>
          </a:blip>
          <a:stretch>
            <a:fillRect/>
          </a:stretch>
        </p:blipFill>
        <p:spPr>
          <a:xfrm>
            <a:off x="134150" y="1133850"/>
            <a:ext cx="8875701" cy="391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Student report</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31"/>
          <p:cNvPicPr preferRelativeResize="0"/>
          <p:nvPr/>
        </p:nvPicPr>
        <p:blipFill>
          <a:blip r:embed="rId3">
            <a:alphaModFix/>
          </a:blip>
          <a:stretch>
            <a:fillRect/>
          </a:stretch>
        </p:blipFill>
        <p:spPr>
          <a:xfrm>
            <a:off x="66600" y="1148550"/>
            <a:ext cx="9010799" cy="3835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800"/>
              </a:spcBef>
              <a:spcAft>
                <a:spcPts val="0"/>
              </a:spcAft>
              <a:buClr>
                <a:schemeClr val="dk1"/>
              </a:buClr>
              <a:buSzPts val="1100"/>
              <a:buFont typeface="Arial"/>
              <a:buNone/>
            </a:pPr>
            <a:r>
              <a:rPr lang="en">
                <a:solidFill>
                  <a:srgbClr val="333333"/>
                </a:solidFill>
                <a:highlight>
                  <a:schemeClr val="lt1"/>
                </a:highlight>
                <a:latin typeface="Times New Roman"/>
                <a:ea typeface="Times New Roman"/>
                <a:cs typeface="Times New Roman"/>
                <a:sym typeface="Times New Roman"/>
              </a:rPr>
              <a:t>Existing Placement Online Assessment Training  will not provide the analysis report of the student in an individual basis. </a:t>
            </a:r>
            <a:r>
              <a:rPr lang="en">
                <a:solidFill>
                  <a:srgbClr val="222222"/>
                </a:solidFill>
                <a:latin typeface="Times New Roman"/>
                <a:ea typeface="Times New Roman"/>
                <a:cs typeface="Times New Roman"/>
                <a:sym typeface="Times New Roman"/>
              </a:rPr>
              <a:t>Successful training program are well aware of the assessments that are vital part of improving aptitude skills, knowledge and their courage to face the interview. But there is no provision to train the students where they want to be trained in the specific field.</a:t>
            </a:r>
            <a:endParaRPr>
              <a:solidFill>
                <a:srgbClr val="222222"/>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The proposed system provides the analysis report on students who takes the test and provides the high quality tests with varied difficulty levels based on the score obtained. </a:t>
            </a:r>
            <a:endParaRPr>
              <a:solidFill>
                <a:schemeClr val="dk1"/>
              </a:solidFill>
              <a:latin typeface="Times New Roman"/>
              <a:ea typeface="Times New Roman"/>
              <a:cs typeface="Times New Roman"/>
              <a:sym typeface="Times New Roman"/>
            </a:endParaRPr>
          </a:p>
          <a:p>
            <a:pPr indent="0" lvl="0" marL="0" rtl="0" algn="just">
              <a:spcBef>
                <a:spcPts val="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Faculty Dashboard</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32"/>
          <p:cNvPicPr preferRelativeResize="0"/>
          <p:nvPr/>
        </p:nvPicPr>
        <p:blipFill>
          <a:blip r:embed="rId3">
            <a:alphaModFix/>
          </a:blip>
          <a:stretch>
            <a:fillRect/>
          </a:stretch>
        </p:blipFill>
        <p:spPr>
          <a:xfrm>
            <a:off x="131688" y="1076825"/>
            <a:ext cx="8880626" cy="3845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Faculty(Upload question)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33"/>
          <p:cNvPicPr preferRelativeResize="0"/>
          <p:nvPr/>
        </p:nvPicPr>
        <p:blipFill>
          <a:blip r:embed="rId3">
            <a:alphaModFix/>
          </a:blip>
          <a:stretch>
            <a:fillRect/>
          </a:stretch>
        </p:blipFill>
        <p:spPr>
          <a:xfrm>
            <a:off x="81925" y="1160150"/>
            <a:ext cx="8980149" cy="3758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Faculty(View Report)</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4"/>
          <p:cNvPicPr preferRelativeResize="0"/>
          <p:nvPr/>
        </p:nvPicPr>
        <p:blipFill>
          <a:blip r:embed="rId3">
            <a:alphaModFix/>
          </a:blip>
          <a:stretch>
            <a:fillRect/>
          </a:stretch>
        </p:blipFill>
        <p:spPr>
          <a:xfrm>
            <a:off x="95925" y="1144125"/>
            <a:ext cx="8916200" cy="3955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Database (Table design) Login</a:t>
            </a:r>
            <a:endParaRPr b="1">
              <a:latin typeface="Times New Roman"/>
              <a:ea typeface="Times New Roman"/>
              <a:cs typeface="Times New Roman"/>
              <a:sym typeface="Times New Roman"/>
            </a:endParaRPr>
          </a:p>
        </p:txBody>
      </p:sp>
      <p:pic>
        <p:nvPicPr>
          <p:cNvPr id="195" name="Google Shape;195;p35"/>
          <p:cNvPicPr preferRelativeResize="0"/>
          <p:nvPr/>
        </p:nvPicPr>
        <p:blipFill>
          <a:blip r:embed="rId3">
            <a:alphaModFix/>
          </a:blip>
          <a:stretch>
            <a:fillRect/>
          </a:stretch>
        </p:blipFill>
        <p:spPr>
          <a:xfrm>
            <a:off x="185900" y="1313750"/>
            <a:ext cx="8762549" cy="3098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Level Table</a:t>
            </a:r>
            <a:endParaRPr b="1">
              <a:latin typeface="Times New Roman"/>
              <a:ea typeface="Times New Roman"/>
              <a:cs typeface="Times New Roman"/>
              <a:sym typeface="Times New Roman"/>
            </a:endParaRPr>
          </a:p>
        </p:txBody>
      </p:sp>
      <p:pic>
        <p:nvPicPr>
          <p:cNvPr id="201" name="Google Shape;201;p36"/>
          <p:cNvPicPr preferRelativeResize="0"/>
          <p:nvPr/>
        </p:nvPicPr>
        <p:blipFill>
          <a:blip r:embed="rId3">
            <a:alphaModFix/>
          </a:blip>
          <a:stretch>
            <a:fillRect/>
          </a:stretch>
        </p:blipFill>
        <p:spPr>
          <a:xfrm>
            <a:off x="311700" y="1435800"/>
            <a:ext cx="8520601" cy="2877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Sub</a:t>
            </a:r>
            <a:r>
              <a:rPr b="1" lang="en">
                <a:latin typeface="Times New Roman"/>
                <a:ea typeface="Times New Roman"/>
                <a:cs typeface="Times New Roman"/>
                <a:sym typeface="Times New Roman"/>
              </a:rPr>
              <a:t>Level Table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37"/>
          <p:cNvPicPr preferRelativeResize="0"/>
          <p:nvPr/>
        </p:nvPicPr>
        <p:blipFill>
          <a:blip r:embed="rId3">
            <a:alphaModFix/>
          </a:blip>
          <a:stretch>
            <a:fillRect/>
          </a:stretch>
        </p:blipFill>
        <p:spPr>
          <a:xfrm>
            <a:off x="311700" y="1044625"/>
            <a:ext cx="8520600" cy="3524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Student Table</a:t>
            </a:r>
            <a:endParaRPr b="1">
              <a:latin typeface="Times New Roman"/>
              <a:ea typeface="Times New Roman"/>
              <a:cs typeface="Times New Roman"/>
              <a:sym typeface="Times New Roman"/>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8"/>
          <p:cNvPicPr preferRelativeResize="0"/>
          <p:nvPr/>
        </p:nvPicPr>
        <p:blipFill>
          <a:blip r:embed="rId3">
            <a:alphaModFix/>
          </a:blip>
          <a:stretch>
            <a:fillRect/>
          </a:stretch>
        </p:blipFill>
        <p:spPr>
          <a:xfrm>
            <a:off x="311700" y="1152475"/>
            <a:ext cx="8520601" cy="3123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Staff Table</a:t>
            </a:r>
            <a:endParaRPr b="1">
              <a:latin typeface="Times New Roman"/>
              <a:ea typeface="Times New Roman"/>
              <a:cs typeface="Times New Roman"/>
              <a:sym typeface="Times New Roman"/>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2" name="Google Shape;222;p39"/>
          <p:cNvPicPr preferRelativeResize="0"/>
          <p:nvPr/>
        </p:nvPicPr>
        <p:blipFill>
          <a:blip r:embed="rId3">
            <a:alphaModFix/>
          </a:blip>
          <a:stretch>
            <a:fillRect/>
          </a:stretch>
        </p:blipFill>
        <p:spPr>
          <a:xfrm>
            <a:off x="311700" y="1108700"/>
            <a:ext cx="8520601" cy="3416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Student Assessment System</a:t>
            </a:r>
            <a:endParaRPr b="1">
              <a:latin typeface="Times New Roman"/>
              <a:ea typeface="Times New Roman"/>
              <a:cs typeface="Times New Roman"/>
              <a:sym typeface="Times New Roman"/>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40"/>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Scaling Parameter</a:t>
            </a:r>
            <a:endParaRPr b="1">
              <a:latin typeface="Times New Roman"/>
              <a:ea typeface="Times New Roman"/>
              <a:cs typeface="Times New Roman"/>
              <a:sym typeface="Times New Roman"/>
            </a:endParaRPr>
          </a:p>
        </p:txBody>
      </p:sp>
      <p:sp>
        <p:nvSpPr>
          <p:cNvPr id="235" name="Google Shape;23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6" name="Google Shape;236;p41"/>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This project is built to enhance the students assessment and train them for their placements. The system provides an initial test that is called a mandatory test to all students of various departments during their beginner stage. Based upon the outcome, the system will generate  an individual student report, where each and every student data will be analyzed and their benchmarks will be highlighted. Furthermore, test levels will be generated based upon their previous performance and questions will be randomly distributed for each student based upon their performance. The student can attempt the test multiple times to improve his/ her placement skills. The attempts made by the students and related scores will be updated to the respective faculty members and to the students.</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i="1" lang="en">
                <a:solidFill>
                  <a:schemeClr val="dk1"/>
                </a:solidFill>
                <a:latin typeface="Times New Roman"/>
                <a:ea typeface="Times New Roman"/>
                <a:cs typeface="Times New Roman"/>
                <a:sym typeface="Times New Roman"/>
              </a:rPr>
              <a:t>Keywords: Placement, Assess student, Analyse</a:t>
            </a:r>
            <a:endParaRPr i="1">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Score Parameter</a:t>
            </a:r>
            <a:endParaRPr b="1">
              <a:latin typeface="Times New Roman"/>
              <a:ea typeface="Times New Roman"/>
              <a:cs typeface="Times New Roman"/>
              <a:sym typeface="Times New Roman"/>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3" name="Google Shape;243;p42"/>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Question Table</a:t>
            </a:r>
            <a:endParaRPr b="1">
              <a:latin typeface="Times New Roman"/>
              <a:ea typeface="Times New Roman"/>
              <a:cs typeface="Times New Roman"/>
              <a:sym typeface="Times New Roman"/>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0" name="Google Shape;250;p43"/>
          <p:cNvPicPr preferRelativeResize="0"/>
          <p:nvPr/>
        </p:nvPicPr>
        <p:blipFill>
          <a:blip r:embed="rId3">
            <a:alphaModFix/>
          </a:blip>
          <a:stretch>
            <a:fillRect/>
          </a:stretch>
        </p:blipFill>
        <p:spPr>
          <a:xfrm>
            <a:off x="198300" y="1152475"/>
            <a:ext cx="8700576" cy="341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Department</a:t>
            </a:r>
            <a:endParaRPr b="1">
              <a:latin typeface="Times New Roman"/>
              <a:ea typeface="Times New Roman"/>
              <a:cs typeface="Times New Roman"/>
              <a:sym typeface="Times New Roman"/>
            </a:endParaRPr>
          </a:p>
        </p:txBody>
      </p:sp>
      <p:pic>
        <p:nvPicPr>
          <p:cNvPr id="256" name="Google Shape;256;p44"/>
          <p:cNvPicPr preferRelativeResize="0"/>
          <p:nvPr/>
        </p:nvPicPr>
        <p:blipFill>
          <a:blip r:embed="rId3">
            <a:alphaModFix/>
          </a:blip>
          <a:stretch>
            <a:fillRect/>
          </a:stretch>
        </p:blipFill>
        <p:spPr>
          <a:xfrm>
            <a:off x="311700" y="1338550"/>
            <a:ext cx="8520601" cy="267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Primary and Foreign Key(Login)</a:t>
            </a:r>
            <a:endParaRPr b="1">
              <a:latin typeface="Times New Roman"/>
              <a:ea typeface="Times New Roman"/>
              <a:cs typeface="Times New Roman"/>
              <a:sym typeface="Times New Roman"/>
            </a:endParaRPr>
          </a:p>
        </p:txBody>
      </p:sp>
      <p:sp>
        <p:nvSpPr>
          <p:cNvPr id="262" name="Google Shape;26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3" name="Google Shape;263;p45"/>
          <p:cNvPicPr preferRelativeResize="0"/>
          <p:nvPr/>
        </p:nvPicPr>
        <p:blipFill>
          <a:blip r:embed="rId3">
            <a:alphaModFix/>
          </a:blip>
          <a:stretch>
            <a:fillRect/>
          </a:stretch>
        </p:blipFill>
        <p:spPr>
          <a:xfrm>
            <a:off x="311700" y="1152475"/>
            <a:ext cx="8636750" cy="4011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Student</a:t>
            </a:r>
            <a:endParaRPr b="1">
              <a:latin typeface="Times New Roman"/>
              <a:ea typeface="Times New Roman"/>
              <a:cs typeface="Times New Roman"/>
              <a:sym typeface="Times New Roman"/>
            </a:endParaRPr>
          </a:p>
        </p:txBody>
      </p:sp>
      <p:sp>
        <p:nvSpPr>
          <p:cNvPr id="269" name="Google Shape;26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0" name="Google Shape;270;p46"/>
          <p:cNvPicPr preferRelativeResize="0"/>
          <p:nvPr/>
        </p:nvPicPr>
        <p:blipFill>
          <a:blip r:embed="rId3">
            <a:alphaModFix/>
          </a:blip>
          <a:stretch>
            <a:fillRect/>
          </a:stretch>
        </p:blipFill>
        <p:spPr>
          <a:xfrm>
            <a:off x="311700" y="1152475"/>
            <a:ext cx="8520601" cy="3705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Staff</a:t>
            </a:r>
            <a:endParaRPr b="1">
              <a:latin typeface="Times New Roman"/>
              <a:ea typeface="Times New Roman"/>
              <a:cs typeface="Times New Roman"/>
              <a:sym typeface="Times New Roman"/>
            </a:endParaRPr>
          </a:p>
        </p:txBody>
      </p:sp>
      <p:sp>
        <p:nvSpPr>
          <p:cNvPr id="276" name="Google Shape;27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47"/>
          <p:cNvPicPr preferRelativeResize="0"/>
          <p:nvPr/>
        </p:nvPicPr>
        <p:blipFill>
          <a:blip r:embed="rId3">
            <a:alphaModFix/>
          </a:blip>
          <a:stretch>
            <a:fillRect/>
          </a:stretch>
        </p:blipFill>
        <p:spPr>
          <a:xfrm>
            <a:off x="311700" y="1152475"/>
            <a:ext cx="8520600" cy="3806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Level</a:t>
            </a:r>
            <a:endParaRPr b="1">
              <a:latin typeface="Times New Roman"/>
              <a:ea typeface="Times New Roman"/>
              <a:cs typeface="Times New Roman"/>
              <a:sym typeface="Times New Roman"/>
            </a:endParaRPr>
          </a:p>
        </p:txBody>
      </p:sp>
      <p:sp>
        <p:nvSpPr>
          <p:cNvPr id="283" name="Google Shape;28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4" name="Google Shape;284;p48"/>
          <p:cNvPicPr preferRelativeResize="0"/>
          <p:nvPr/>
        </p:nvPicPr>
        <p:blipFill>
          <a:blip r:embed="rId3">
            <a:alphaModFix/>
          </a:blip>
          <a:stretch>
            <a:fillRect/>
          </a:stretch>
        </p:blipFill>
        <p:spPr>
          <a:xfrm>
            <a:off x="311700" y="1152475"/>
            <a:ext cx="8520601" cy="3768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SubLevels</a:t>
            </a:r>
            <a:endParaRPr b="1">
              <a:latin typeface="Times New Roman"/>
              <a:ea typeface="Times New Roman"/>
              <a:cs typeface="Times New Roman"/>
              <a:sym typeface="Times New Roman"/>
            </a:endParaRPr>
          </a:p>
        </p:txBody>
      </p:sp>
      <p:sp>
        <p:nvSpPr>
          <p:cNvPr id="290" name="Google Shape;29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1" name="Google Shape;291;p49"/>
          <p:cNvPicPr preferRelativeResize="0"/>
          <p:nvPr/>
        </p:nvPicPr>
        <p:blipFill>
          <a:blip r:embed="rId3">
            <a:alphaModFix/>
          </a:blip>
          <a:stretch>
            <a:fillRect/>
          </a:stretch>
        </p:blipFill>
        <p:spPr>
          <a:xfrm>
            <a:off x="311700" y="1078275"/>
            <a:ext cx="8574775" cy="3879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Assessment Data</a:t>
            </a:r>
            <a:endParaRPr b="1">
              <a:latin typeface="Times New Roman"/>
              <a:ea typeface="Times New Roman"/>
              <a:cs typeface="Times New Roman"/>
              <a:sym typeface="Times New Roman"/>
            </a:endParaRPr>
          </a:p>
        </p:txBody>
      </p:sp>
      <p:sp>
        <p:nvSpPr>
          <p:cNvPr id="297" name="Google Shape;29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8" name="Google Shape;298;p50"/>
          <p:cNvPicPr preferRelativeResize="0"/>
          <p:nvPr/>
        </p:nvPicPr>
        <p:blipFill>
          <a:blip r:embed="rId3">
            <a:alphaModFix/>
          </a:blip>
          <a:stretch>
            <a:fillRect/>
          </a:stretch>
        </p:blipFill>
        <p:spPr>
          <a:xfrm>
            <a:off x="311700" y="1152475"/>
            <a:ext cx="8574775" cy="3833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Scaling Data</a:t>
            </a:r>
            <a:endParaRPr b="1">
              <a:latin typeface="Times New Roman"/>
              <a:ea typeface="Times New Roman"/>
              <a:cs typeface="Times New Roman"/>
              <a:sym typeface="Times New Roman"/>
            </a:endParaRPr>
          </a:p>
        </p:txBody>
      </p:sp>
      <p:sp>
        <p:nvSpPr>
          <p:cNvPr id="304" name="Google Shape;30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5" name="Google Shape;305;p51"/>
          <p:cNvPicPr preferRelativeResize="0"/>
          <p:nvPr/>
        </p:nvPicPr>
        <p:blipFill>
          <a:blip r:embed="rId3">
            <a:alphaModFix/>
          </a:blip>
          <a:stretch>
            <a:fillRect/>
          </a:stretch>
        </p:blipFill>
        <p:spPr>
          <a:xfrm>
            <a:off x="311700" y="1152475"/>
            <a:ext cx="8599576" cy="371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886500"/>
          </a:xfrm>
          <a:prstGeom prst="rect">
            <a:avLst/>
          </a:prstGeom>
        </p:spPr>
        <p:txBody>
          <a:bodyPr anchorCtr="0" anchor="t" bIns="91425" lIns="91425" spcFirstLastPara="1" rIns="91425" wrap="square" tIns="91425">
            <a:noAutofit/>
          </a:bodyPr>
          <a:lstStyle/>
          <a:p>
            <a:pPr indent="0" lvl="0" marL="0" rtl="0" algn="just">
              <a:lnSpc>
                <a:spcPct val="114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Placement Test Web Portal</a:t>
            </a:r>
            <a:endParaRPr b="1">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Author name:Anand Singh[1],Aishwary Shukla[2],Maulik Sharma[3],Rahul Yadav[4</a:t>
            </a:r>
            <a:endParaRPr b="1">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Published On:2017</a:t>
            </a:r>
            <a:endParaRPr b="1">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lang="en" u="sng">
                <a:solidFill>
                  <a:schemeClr val="accent5"/>
                </a:solidFill>
                <a:latin typeface="Times New Roman"/>
                <a:ea typeface="Times New Roman"/>
                <a:cs typeface="Times New Roman"/>
                <a:sym typeface="Times New Roman"/>
                <a:hlinkClick r:id="rId3"/>
              </a:rPr>
              <a:t>This</a:t>
            </a:r>
            <a:r>
              <a:rPr lang="en">
                <a:latin typeface="Times New Roman"/>
                <a:ea typeface="Times New Roman"/>
                <a:cs typeface="Times New Roman"/>
                <a:sym typeface="Times New Roman"/>
              </a:rPr>
              <a:t> paper specifies automation of manual procedures such as conduction of tests, displaying results, and notifying the results to students via email. They focus on the automation of placement related tests conducted by the placement cell of an Institute. </a:t>
            </a:r>
            <a:endParaRPr>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College Placement Portal</a:t>
            </a:r>
            <a:endParaRPr b="1">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Author name:Swapnil Gholap</a:t>
            </a:r>
            <a:endParaRPr b="1">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Published On:2017</a:t>
            </a:r>
            <a:endParaRPr b="1">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lang="en" u="sng">
                <a:solidFill>
                  <a:schemeClr val="accent5"/>
                </a:solidFill>
                <a:latin typeface="Times New Roman"/>
                <a:ea typeface="Times New Roman"/>
                <a:cs typeface="Times New Roman"/>
                <a:sym typeface="Times New Roman"/>
                <a:hlinkClick r:id="rId4"/>
              </a:rPr>
              <a:t>This</a:t>
            </a:r>
            <a:r>
              <a:rPr lang="en">
                <a:latin typeface="Times New Roman"/>
                <a:ea typeface="Times New Roman"/>
                <a:cs typeface="Times New Roman"/>
                <a:sym typeface="Times New Roman"/>
              </a:rPr>
              <a:t> paper collects all student data and provides it to admin(Placement officer). The admin then processes this data to identify eligible students. Also, their system conducts regular tests to check the eligibility of students. Based upon their scores, eligibility is defined.</a:t>
            </a:r>
            <a:endParaRPr>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457200" rtl="0" algn="just">
              <a:spcBef>
                <a:spcPts val="1600"/>
              </a:spcBef>
              <a:spcAft>
                <a:spcPts val="0"/>
              </a:spcAft>
              <a:buClr>
                <a:schemeClr val="dk1"/>
              </a:buClr>
              <a:buSzPts val="1100"/>
              <a:buFont typeface="Arial"/>
              <a:buNone/>
            </a:pPr>
            <a:r>
              <a:t/>
            </a:r>
            <a:endParaRPr sz="30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Question </a:t>
            </a:r>
            <a:endParaRPr b="1">
              <a:latin typeface="Times New Roman"/>
              <a:ea typeface="Times New Roman"/>
              <a:cs typeface="Times New Roman"/>
              <a:sym typeface="Times New Roman"/>
            </a:endParaRPr>
          </a:p>
        </p:txBody>
      </p:sp>
      <p:sp>
        <p:nvSpPr>
          <p:cNvPr id="311" name="Google Shape;31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2" name="Google Shape;312;p52"/>
          <p:cNvPicPr preferRelativeResize="0"/>
          <p:nvPr/>
        </p:nvPicPr>
        <p:blipFill>
          <a:blip r:embed="rId3">
            <a:alphaModFix/>
          </a:blip>
          <a:stretch>
            <a:fillRect/>
          </a:stretch>
        </p:blipFill>
        <p:spPr>
          <a:xfrm>
            <a:off x="311700" y="1152475"/>
            <a:ext cx="8520601" cy="35944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Score Parameter</a:t>
            </a:r>
            <a:endParaRPr b="1">
              <a:latin typeface="Times New Roman"/>
              <a:ea typeface="Times New Roman"/>
              <a:cs typeface="Times New Roman"/>
              <a:sym typeface="Times New Roman"/>
            </a:endParaRPr>
          </a:p>
        </p:txBody>
      </p:sp>
      <p:sp>
        <p:nvSpPr>
          <p:cNvPr id="318" name="Google Shape;318;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9" name="Google Shape;319;p53"/>
          <p:cNvPicPr preferRelativeResize="0"/>
          <p:nvPr/>
        </p:nvPicPr>
        <p:blipFill>
          <a:blip r:embed="rId3">
            <a:alphaModFix/>
          </a:blip>
          <a:stretch>
            <a:fillRect/>
          </a:stretch>
        </p:blipFill>
        <p:spPr>
          <a:xfrm>
            <a:off x="311700" y="1152475"/>
            <a:ext cx="8520600" cy="3557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Department</a:t>
            </a:r>
            <a:endParaRPr b="1">
              <a:latin typeface="Times New Roman"/>
              <a:ea typeface="Times New Roman"/>
              <a:cs typeface="Times New Roman"/>
              <a:sym typeface="Times New Roman"/>
            </a:endParaRPr>
          </a:p>
        </p:txBody>
      </p:sp>
      <p:sp>
        <p:nvSpPr>
          <p:cNvPr id="325" name="Google Shape;325;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6" name="Google Shape;326;p54"/>
          <p:cNvPicPr preferRelativeResize="0"/>
          <p:nvPr/>
        </p:nvPicPr>
        <p:blipFill>
          <a:blip r:embed="rId3">
            <a:alphaModFix/>
          </a:blip>
          <a:stretch>
            <a:fillRect/>
          </a:stretch>
        </p:blipFill>
        <p:spPr>
          <a:xfrm>
            <a:off x="311700" y="1152475"/>
            <a:ext cx="8520601" cy="37555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latin typeface="Times New Roman"/>
                <a:ea typeface="Times New Roman"/>
                <a:cs typeface="Times New Roman"/>
                <a:sym typeface="Times New Roman"/>
              </a:rPr>
              <a:t>Normalized Table(Login)</a:t>
            </a:r>
            <a:endParaRPr b="1">
              <a:latin typeface="Times New Roman"/>
              <a:ea typeface="Times New Roman"/>
              <a:cs typeface="Times New Roman"/>
              <a:sym typeface="Times New Roman"/>
            </a:endParaRPr>
          </a:p>
        </p:txBody>
      </p:sp>
      <p:sp>
        <p:nvSpPr>
          <p:cNvPr id="332" name="Google Shape;332;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3" name="Google Shape;333;p55"/>
          <p:cNvPicPr preferRelativeResize="0"/>
          <p:nvPr/>
        </p:nvPicPr>
        <p:blipFill>
          <a:blip r:embed="rId3">
            <a:alphaModFix/>
          </a:blip>
          <a:stretch>
            <a:fillRect/>
          </a:stretch>
        </p:blipFill>
        <p:spPr>
          <a:xfrm>
            <a:off x="311700" y="1152475"/>
            <a:ext cx="8520599" cy="3854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Student</a:t>
            </a:r>
            <a:endParaRPr b="1">
              <a:latin typeface="Times New Roman"/>
              <a:ea typeface="Times New Roman"/>
              <a:cs typeface="Times New Roman"/>
              <a:sym typeface="Times New Roman"/>
            </a:endParaRPr>
          </a:p>
        </p:txBody>
      </p:sp>
      <p:sp>
        <p:nvSpPr>
          <p:cNvPr id="339" name="Google Shape;339;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0" name="Google Shape;340;p56"/>
          <p:cNvPicPr preferRelativeResize="0"/>
          <p:nvPr/>
        </p:nvPicPr>
        <p:blipFill>
          <a:blip r:embed="rId3">
            <a:alphaModFix/>
          </a:blip>
          <a:stretch>
            <a:fillRect/>
          </a:stretch>
        </p:blipFill>
        <p:spPr>
          <a:xfrm>
            <a:off x="311700" y="1090675"/>
            <a:ext cx="8520601" cy="37553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Staff</a:t>
            </a:r>
            <a:endParaRPr b="1">
              <a:latin typeface="Times New Roman"/>
              <a:ea typeface="Times New Roman"/>
              <a:cs typeface="Times New Roman"/>
              <a:sym typeface="Times New Roman"/>
            </a:endParaRPr>
          </a:p>
        </p:txBody>
      </p:sp>
      <p:sp>
        <p:nvSpPr>
          <p:cNvPr id="346" name="Google Shape;346;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7" name="Google Shape;347;p57"/>
          <p:cNvPicPr preferRelativeResize="0"/>
          <p:nvPr/>
        </p:nvPicPr>
        <p:blipFill>
          <a:blip r:embed="rId3">
            <a:alphaModFix/>
          </a:blip>
          <a:stretch>
            <a:fillRect/>
          </a:stretch>
        </p:blipFill>
        <p:spPr>
          <a:xfrm>
            <a:off x="311700" y="1152475"/>
            <a:ext cx="8520599" cy="3705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Levels</a:t>
            </a:r>
            <a:endParaRPr b="1">
              <a:latin typeface="Times New Roman"/>
              <a:ea typeface="Times New Roman"/>
              <a:cs typeface="Times New Roman"/>
              <a:sym typeface="Times New Roman"/>
            </a:endParaRPr>
          </a:p>
        </p:txBody>
      </p:sp>
      <p:sp>
        <p:nvSpPr>
          <p:cNvPr id="353" name="Google Shape;353;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4" name="Google Shape;354;p58"/>
          <p:cNvPicPr preferRelativeResize="0"/>
          <p:nvPr/>
        </p:nvPicPr>
        <p:blipFill>
          <a:blip r:embed="rId3">
            <a:alphaModFix/>
          </a:blip>
          <a:stretch>
            <a:fillRect/>
          </a:stretch>
        </p:blipFill>
        <p:spPr>
          <a:xfrm>
            <a:off x="311700" y="1152475"/>
            <a:ext cx="8520601" cy="38051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SubLevels</a:t>
            </a:r>
            <a:endParaRPr b="1">
              <a:latin typeface="Times New Roman"/>
              <a:ea typeface="Times New Roman"/>
              <a:cs typeface="Times New Roman"/>
              <a:sym typeface="Times New Roman"/>
            </a:endParaRPr>
          </a:p>
        </p:txBody>
      </p:sp>
      <p:sp>
        <p:nvSpPr>
          <p:cNvPr id="360" name="Google Shape;36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1" name="Google Shape;361;p59"/>
          <p:cNvPicPr preferRelativeResize="0"/>
          <p:nvPr/>
        </p:nvPicPr>
        <p:blipFill>
          <a:blip r:embed="rId3">
            <a:alphaModFix/>
          </a:blip>
          <a:stretch>
            <a:fillRect/>
          </a:stretch>
        </p:blipFill>
        <p:spPr>
          <a:xfrm>
            <a:off x="311700" y="1152475"/>
            <a:ext cx="8587175" cy="3619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Assessment-Normalized Table</a:t>
            </a:r>
            <a:endParaRPr b="1">
              <a:latin typeface="Times New Roman"/>
              <a:ea typeface="Times New Roman"/>
              <a:cs typeface="Times New Roman"/>
              <a:sym typeface="Times New Roman"/>
            </a:endParaRPr>
          </a:p>
        </p:txBody>
      </p:sp>
      <p:sp>
        <p:nvSpPr>
          <p:cNvPr id="367" name="Google Shape;367;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8" name="Google Shape;368;p60"/>
          <p:cNvPicPr preferRelativeResize="0"/>
          <p:nvPr/>
        </p:nvPicPr>
        <p:blipFill>
          <a:blip r:embed="rId3">
            <a:alphaModFix/>
          </a:blip>
          <a:stretch>
            <a:fillRect/>
          </a:stretch>
        </p:blipFill>
        <p:spPr>
          <a:xfrm>
            <a:off x="260275" y="1152475"/>
            <a:ext cx="8688175" cy="3780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Scaling</a:t>
            </a:r>
            <a:endParaRPr b="1">
              <a:latin typeface="Times New Roman"/>
              <a:ea typeface="Times New Roman"/>
              <a:cs typeface="Times New Roman"/>
              <a:sym typeface="Times New Roman"/>
            </a:endParaRPr>
          </a:p>
        </p:txBody>
      </p:sp>
      <p:sp>
        <p:nvSpPr>
          <p:cNvPr id="374" name="Google Shape;3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5" name="Google Shape;375;p61"/>
          <p:cNvPicPr preferRelativeResize="0"/>
          <p:nvPr/>
        </p:nvPicPr>
        <p:blipFill>
          <a:blip r:embed="rId3">
            <a:alphaModFix/>
          </a:blip>
          <a:stretch>
            <a:fillRect/>
          </a:stretch>
        </p:blipFill>
        <p:spPr>
          <a:xfrm>
            <a:off x="311700" y="1152475"/>
            <a:ext cx="8520600" cy="373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Literature Survey(Contd)</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just">
              <a:lnSpc>
                <a:spcPct val="114000"/>
              </a:lnSpc>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Training and Placement Web Portal:</a:t>
            </a:r>
            <a:endParaRPr b="1" sz="1800">
              <a:solidFill>
                <a:schemeClr val="dk2"/>
              </a:solidFill>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Author name:Mr.Hitesh K Kasture</a:t>
            </a:r>
            <a:endParaRPr b="1" sz="1800">
              <a:solidFill>
                <a:schemeClr val="dk2"/>
              </a:solidFill>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b="1" lang="en" sz="1800">
                <a:solidFill>
                  <a:schemeClr val="dk2"/>
                </a:solidFill>
                <a:latin typeface="Times New Roman"/>
                <a:ea typeface="Times New Roman"/>
                <a:cs typeface="Times New Roman"/>
                <a:sym typeface="Times New Roman"/>
              </a:rPr>
              <a:t>Published On:2014</a:t>
            </a:r>
            <a:endParaRPr b="1" sz="1800">
              <a:solidFill>
                <a:schemeClr val="dk2"/>
              </a:solidFill>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rPr lang="en" sz="1800" u="sng">
                <a:solidFill>
                  <a:schemeClr val="accent5"/>
                </a:solidFill>
                <a:latin typeface="Times New Roman"/>
                <a:ea typeface="Times New Roman"/>
                <a:cs typeface="Times New Roman"/>
                <a:sym typeface="Times New Roman"/>
                <a:hlinkClick r:id="rId3"/>
              </a:rPr>
              <a:t>This </a:t>
            </a:r>
            <a:r>
              <a:rPr lang="en" sz="1800">
                <a:solidFill>
                  <a:schemeClr val="dk2"/>
                </a:solidFill>
                <a:latin typeface="Times New Roman"/>
                <a:ea typeface="Times New Roman"/>
                <a:cs typeface="Times New Roman"/>
                <a:sym typeface="Times New Roman"/>
              </a:rPr>
              <a:t>paper also deals with automating the placement related test process by automating it. They concentrate on bringing accuracy to the test result. Their idea is to reduce paperwork and storage space and provide user-friendly interface.</a:t>
            </a:r>
            <a:endParaRPr sz="1800">
              <a:solidFill>
                <a:schemeClr val="dk2"/>
              </a:solidFill>
              <a:latin typeface="Times New Roman"/>
              <a:ea typeface="Times New Roman"/>
              <a:cs typeface="Times New Roman"/>
              <a:sym typeface="Times New Roman"/>
            </a:endParaRPr>
          </a:p>
          <a:p>
            <a:pPr indent="0" lvl="0" marL="0" rtl="0" algn="just">
              <a:lnSpc>
                <a:spcPct val="114000"/>
              </a:lnSpc>
              <a:spcBef>
                <a:spcPts val="0"/>
              </a:spcBef>
              <a:spcAft>
                <a:spcPts val="0"/>
              </a:spcAft>
              <a:buClr>
                <a:schemeClr val="dk1"/>
              </a:buClr>
              <a:buSzPts val="1100"/>
              <a:buFont typeface="Arial"/>
              <a:buNone/>
            </a:pPr>
            <a:r>
              <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Score Parameter</a:t>
            </a:r>
            <a:endParaRPr b="1">
              <a:latin typeface="Times New Roman"/>
              <a:ea typeface="Times New Roman"/>
              <a:cs typeface="Times New Roman"/>
              <a:sym typeface="Times New Roman"/>
            </a:endParaRPr>
          </a:p>
        </p:txBody>
      </p:sp>
      <p:sp>
        <p:nvSpPr>
          <p:cNvPr id="381" name="Google Shape;381;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2" name="Google Shape;382;p62"/>
          <p:cNvPicPr preferRelativeResize="0"/>
          <p:nvPr/>
        </p:nvPicPr>
        <p:blipFill>
          <a:blip r:embed="rId3">
            <a:alphaModFix/>
          </a:blip>
          <a:stretch>
            <a:fillRect/>
          </a:stretch>
        </p:blipFill>
        <p:spPr>
          <a:xfrm>
            <a:off x="311700" y="1152475"/>
            <a:ext cx="8520601" cy="37803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Department</a:t>
            </a:r>
            <a:endParaRPr b="1">
              <a:latin typeface="Times New Roman"/>
              <a:ea typeface="Times New Roman"/>
              <a:cs typeface="Times New Roman"/>
              <a:sym typeface="Times New Roman"/>
            </a:endParaRPr>
          </a:p>
        </p:txBody>
      </p:sp>
      <p:sp>
        <p:nvSpPr>
          <p:cNvPr id="388" name="Google Shape;388;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9" name="Google Shape;389;p63"/>
          <p:cNvPicPr preferRelativeResize="0"/>
          <p:nvPr/>
        </p:nvPicPr>
        <p:blipFill>
          <a:blip r:embed="rId3">
            <a:alphaModFix/>
          </a:blip>
          <a:stretch>
            <a:fillRect/>
          </a:stretch>
        </p:blipFill>
        <p:spPr>
          <a:xfrm>
            <a:off x="311700" y="1152475"/>
            <a:ext cx="8520600" cy="37555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Question</a:t>
            </a:r>
            <a:endParaRPr b="1">
              <a:latin typeface="Times New Roman"/>
              <a:ea typeface="Times New Roman"/>
              <a:cs typeface="Times New Roman"/>
              <a:sym typeface="Times New Roman"/>
            </a:endParaRPr>
          </a:p>
        </p:txBody>
      </p:sp>
      <p:sp>
        <p:nvSpPr>
          <p:cNvPr id="395" name="Google Shape;395;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6" name="Google Shape;396;p64"/>
          <p:cNvPicPr preferRelativeResize="0"/>
          <p:nvPr/>
        </p:nvPicPr>
        <p:blipFill>
          <a:blip r:embed="rId3">
            <a:alphaModFix/>
          </a:blip>
          <a:stretch>
            <a:fillRect/>
          </a:stretch>
        </p:blipFill>
        <p:spPr>
          <a:xfrm>
            <a:off x="311700" y="1152475"/>
            <a:ext cx="8520601" cy="3730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Screenshots for database access(Student Details)</a:t>
            </a:r>
            <a:endParaRPr b="1">
              <a:latin typeface="Times New Roman"/>
              <a:ea typeface="Times New Roman"/>
              <a:cs typeface="Times New Roman"/>
              <a:sym typeface="Times New Roman"/>
            </a:endParaRPr>
          </a:p>
        </p:txBody>
      </p:sp>
      <p:sp>
        <p:nvSpPr>
          <p:cNvPr id="402" name="Google Shape;4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3" name="Google Shape;403;p65"/>
          <p:cNvPicPr preferRelativeResize="0"/>
          <p:nvPr/>
        </p:nvPicPr>
        <p:blipFill>
          <a:blip r:embed="rId3">
            <a:alphaModFix/>
          </a:blip>
          <a:stretch>
            <a:fillRect/>
          </a:stretch>
        </p:blipFill>
        <p:spPr>
          <a:xfrm>
            <a:off x="173525" y="1152475"/>
            <a:ext cx="8750152" cy="3416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Staff Details</a:t>
            </a:r>
            <a:endParaRPr b="1">
              <a:latin typeface="Times New Roman"/>
              <a:ea typeface="Times New Roman"/>
              <a:cs typeface="Times New Roman"/>
              <a:sym typeface="Times New Roman"/>
            </a:endParaRPr>
          </a:p>
        </p:txBody>
      </p:sp>
      <p:sp>
        <p:nvSpPr>
          <p:cNvPr id="409" name="Google Shape;409;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0" name="Google Shape;410;p66"/>
          <p:cNvPicPr preferRelativeResize="0"/>
          <p:nvPr/>
        </p:nvPicPr>
        <p:blipFill>
          <a:blip r:embed="rId3">
            <a:alphaModFix/>
          </a:blip>
          <a:stretch>
            <a:fillRect/>
          </a:stretch>
        </p:blipFill>
        <p:spPr>
          <a:xfrm>
            <a:off x="311700" y="1110000"/>
            <a:ext cx="8698726" cy="3416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Testing Plans</a:t>
            </a:r>
            <a:endParaRPr>
              <a:latin typeface="Times New Roman"/>
              <a:ea typeface="Times New Roman"/>
              <a:cs typeface="Times New Roman"/>
              <a:sym typeface="Times New Roman"/>
            </a:endParaRPr>
          </a:p>
        </p:txBody>
      </p:sp>
      <p:sp>
        <p:nvSpPr>
          <p:cNvPr id="416" name="Google Shape;416;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Unit Testing</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Integration Testing</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DB Testing</a:t>
            </a:r>
            <a:endParaRPr sz="20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Conclusion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22" name="Google Shape;42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Application will analyse the student score and set a difficulty level. Scores determine the understanding level of the student. Difficulty level increases or decreases based upon their performance. Randomization algorithm would be used to avoid plagiarism.</a:t>
            </a:r>
            <a:endParaRPr sz="20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9"/>
          <p:cNvSpPr txBox="1"/>
          <p:nvPr>
            <p:ph idx="1" type="body"/>
          </p:nvPr>
        </p:nvSpPr>
        <p:spPr>
          <a:xfrm>
            <a:off x="1115450" y="1152475"/>
            <a:ext cx="6321000" cy="163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0">
                <a:latin typeface="Times New Roman"/>
                <a:ea typeface="Times New Roman"/>
                <a:cs typeface="Times New Roman"/>
                <a:sym typeface="Times New Roman"/>
              </a:rPr>
              <a:t>Questions?</a:t>
            </a:r>
            <a:endParaRPr sz="60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70"/>
          <p:cNvSpPr txBox="1"/>
          <p:nvPr>
            <p:ph idx="1" type="body"/>
          </p:nvPr>
        </p:nvSpPr>
        <p:spPr>
          <a:xfrm>
            <a:off x="2392025" y="1152475"/>
            <a:ext cx="5168400" cy="13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0">
                <a:latin typeface="Times New Roman"/>
                <a:ea typeface="Times New Roman"/>
                <a:cs typeface="Times New Roman"/>
                <a:sym typeface="Times New Roman"/>
              </a:rPr>
              <a:t>     ThankYou</a:t>
            </a:r>
            <a:endParaRPr sz="60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Modules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Student Modules</a:t>
            </a:r>
            <a:endParaRPr b="1" sz="2400">
              <a:latin typeface="Times New Roman"/>
              <a:ea typeface="Times New Roman"/>
              <a:cs typeface="Times New Roman"/>
              <a:sym typeface="Times New Roman"/>
            </a:endParaRPr>
          </a:p>
          <a:p>
            <a:pPr indent="-381000" lvl="0" marL="914400" rtl="0" algn="just">
              <a:spcBef>
                <a:spcPts val="1600"/>
              </a:spcBef>
              <a:spcAft>
                <a:spcPts val="0"/>
              </a:spcAft>
              <a:buSzPts val="2400"/>
              <a:buFont typeface="Times New Roman"/>
              <a:buChar char="★"/>
            </a:pPr>
            <a:r>
              <a:rPr lang="en" sz="2400">
                <a:latin typeface="Times New Roman"/>
                <a:ea typeface="Times New Roman"/>
                <a:cs typeface="Times New Roman"/>
                <a:sym typeface="Times New Roman"/>
              </a:rPr>
              <a:t>Register</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Login Module</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Student Dashboard</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Report</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View result</a:t>
            </a:r>
            <a:endParaRPr sz="2400">
              <a:latin typeface="Times New Roman"/>
              <a:ea typeface="Times New Roman"/>
              <a:cs typeface="Times New Roman"/>
              <a:sym typeface="Times New Roman"/>
            </a:endParaRPr>
          </a:p>
          <a:p>
            <a:pPr indent="0" lvl="0" marL="457200" rtl="0" algn="just">
              <a:spcBef>
                <a:spcPts val="16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Modules (contd)</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Faculty Modules</a:t>
            </a:r>
            <a:endParaRPr b="1" sz="2400">
              <a:latin typeface="Times New Roman"/>
              <a:ea typeface="Times New Roman"/>
              <a:cs typeface="Times New Roman"/>
              <a:sym typeface="Times New Roman"/>
            </a:endParaRPr>
          </a:p>
          <a:p>
            <a:pPr indent="-381000" lvl="0" marL="914400" rtl="0" algn="just">
              <a:spcBef>
                <a:spcPts val="1600"/>
              </a:spcBef>
              <a:spcAft>
                <a:spcPts val="0"/>
              </a:spcAft>
              <a:buSzPts val="2400"/>
              <a:buFont typeface="Times New Roman"/>
              <a:buChar char="★"/>
            </a:pPr>
            <a:r>
              <a:rPr lang="en" sz="2400">
                <a:latin typeface="Times New Roman"/>
                <a:ea typeface="Times New Roman"/>
                <a:cs typeface="Times New Roman"/>
                <a:sym typeface="Times New Roman"/>
              </a:rPr>
              <a:t>Register</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Login Module</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Dashboard</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Upload question</a:t>
            </a:r>
            <a:endParaRPr sz="2400">
              <a:latin typeface="Times New Roman"/>
              <a:ea typeface="Times New Roman"/>
              <a:cs typeface="Times New Roman"/>
              <a:sym typeface="Times New Roman"/>
            </a:endParaRPr>
          </a:p>
          <a:p>
            <a:pPr indent="-381000" lvl="0" marL="914400" rtl="0" algn="just">
              <a:spcBef>
                <a:spcPts val="0"/>
              </a:spcBef>
              <a:spcAft>
                <a:spcPts val="0"/>
              </a:spcAft>
              <a:buSzPts val="2400"/>
              <a:buFont typeface="Times New Roman"/>
              <a:buChar char="★"/>
            </a:pPr>
            <a:r>
              <a:rPr lang="en" sz="2400">
                <a:latin typeface="Times New Roman"/>
                <a:ea typeface="Times New Roman"/>
                <a:cs typeface="Times New Roman"/>
                <a:sym typeface="Times New Roman"/>
              </a:rPr>
              <a:t>View report</a:t>
            </a:r>
            <a:endParaRPr sz="2400">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Architecture Diagram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7" name="Google Shape;97;p20"/>
          <p:cNvPicPr preferRelativeResize="0"/>
          <p:nvPr/>
        </p:nvPicPr>
        <p:blipFill>
          <a:blip r:embed="rId3">
            <a:alphaModFix/>
          </a:blip>
          <a:stretch>
            <a:fillRect/>
          </a:stretch>
        </p:blipFill>
        <p:spPr>
          <a:xfrm>
            <a:off x="204925" y="1017725"/>
            <a:ext cx="8309526" cy="401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Usecase Diagram: Student</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03" name="Google Shape;103;p21"/>
          <p:cNvPicPr preferRelativeResize="0"/>
          <p:nvPr/>
        </p:nvPicPr>
        <p:blipFill>
          <a:blip r:embed="rId3">
            <a:alphaModFix/>
          </a:blip>
          <a:stretch>
            <a:fillRect/>
          </a:stretch>
        </p:blipFill>
        <p:spPr>
          <a:xfrm>
            <a:off x="1052175" y="1262675"/>
            <a:ext cx="6660126" cy="352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