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176cb1a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176cb1a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e181ea2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e181ea2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181ea2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181ea2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e176cb1a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176cb1a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e181ea2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181ea2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e176cb1a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e176cb1a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e176cb1a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e176cb1a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e181ea2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e181ea2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e1e5f7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e1e5f7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1e5f7f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1e5f7f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e176cb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e176cb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e1e5f7f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e1e5f7f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e1e5f7f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e1e5f7f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e1e5f7f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e1e5f7f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e1e5f7f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e1e5f7f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e176cb1a9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e176cb1a9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e176cb1a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e176cb1a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e176cb1a9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e176cb1a9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e176cb1a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e176cb1a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e176cb1a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e176cb1a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176cb1a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176cb1a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b2513bc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b2513bc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e176cb1a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e176cb1a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eb2513bc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eb2513bc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e176cb1a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e176cb1a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drive/my-drive" TargetMode="External"/><Relationship Id="rId4" Type="http://schemas.openxmlformats.org/officeDocument/2006/relationships/hyperlink" Target="https://drive.google.com/drive/my-drive" TargetMode="External"/><Relationship Id="rId5" Type="http://schemas.openxmlformats.org/officeDocument/2006/relationships/hyperlink" Target="https://drive.google.com/drive/my-driv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iosrjournals.org/iosr-jce/papers/Conf.17014-2017/Volume-1/12.%2058-61.pdf?id=7557" TargetMode="External"/><Relationship Id="rId4" Type="http://schemas.openxmlformats.org/officeDocument/2006/relationships/hyperlink" Target="http://ijrise.org/asset/archive/17ICEMTE-COMP4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ijritcc.org/download/Training%20and%20Placement%20Web%20Portal.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3300" y="1252800"/>
            <a:ext cx="8520600" cy="284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Times New Roman"/>
                <a:ea typeface="Times New Roman"/>
                <a:cs typeface="Times New Roman"/>
                <a:sym typeface="Times New Roman"/>
              </a:rPr>
              <a:t>PLACEMENT SKILLS ASSESSMENT SYSTEM AND BENCHMARKING</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Usecase Diagram</a:t>
            </a:r>
            <a:endParaRPr b="1">
              <a:latin typeface="Times New Roman"/>
              <a:ea typeface="Times New Roman"/>
              <a:cs typeface="Times New Roman"/>
              <a:sym typeface="Times New Roman"/>
            </a:endParaRPr>
          </a:p>
        </p:txBody>
      </p:sp>
      <p:sp>
        <p:nvSpPr>
          <p:cNvPr id="110" name="Google Shape;110;p22"/>
          <p:cNvSpPr txBox="1"/>
          <p:nvPr>
            <p:ph idx="1" type="body"/>
          </p:nvPr>
        </p:nvSpPr>
        <p:spPr>
          <a:xfrm>
            <a:off x="387900" y="1501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Student</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lnSpc>
                <a:spcPct val="100000"/>
              </a:lnSpc>
              <a:spcBef>
                <a:spcPts val="1600"/>
              </a:spcBef>
              <a:spcAft>
                <a:spcPts val="0"/>
              </a:spcAft>
              <a:buClr>
                <a:srgbClr val="000000"/>
              </a:buClr>
              <a:buSzPts val="1100"/>
              <a:buFont typeface="Arial"/>
              <a:buNone/>
            </a:pPr>
            <a:r>
              <a:rPr lang="en" sz="2400"/>
              <a:t> </a:t>
            </a:r>
            <a:endParaRPr sz="2400"/>
          </a:p>
          <a:p>
            <a:pPr indent="0" lvl="0" marL="0" rtl="0" algn="l">
              <a:lnSpc>
                <a:spcPct val="100000"/>
              </a:lnSpc>
              <a:spcBef>
                <a:spcPts val="0"/>
              </a:spcBef>
              <a:spcAft>
                <a:spcPts val="0"/>
              </a:spcAft>
              <a:buClr>
                <a:srgbClr val="000000"/>
              </a:buClr>
              <a:buSzPts val="1100"/>
              <a:buFont typeface="Arial"/>
              <a:buNone/>
            </a:pPr>
            <a:r>
              <a:rPr lang="en" sz="2400"/>
              <a:t> </a:t>
            </a:r>
            <a:endParaRPr sz="2400"/>
          </a:p>
          <a:p>
            <a:pPr indent="0" lvl="0" marL="0" rtl="0" algn="l">
              <a:lnSpc>
                <a:spcPct val="100000"/>
              </a:lnSpc>
              <a:spcBef>
                <a:spcPts val="0"/>
              </a:spcBef>
              <a:spcAft>
                <a:spcPts val="0"/>
              </a:spcAft>
              <a:buClr>
                <a:srgbClr val="000000"/>
              </a:buClr>
              <a:buSzPts val="1100"/>
              <a:buFont typeface="Arial"/>
              <a:buNone/>
            </a:pPr>
            <a:r>
              <a:rPr lang="en" sz="2400"/>
              <a:t> </a:t>
            </a:r>
            <a:endParaRPr sz="2400"/>
          </a:p>
          <a:p>
            <a:pPr indent="0" lvl="0" marL="0" rtl="0" algn="l">
              <a:spcBef>
                <a:spcPts val="0"/>
              </a:spcBef>
              <a:spcAft>
                <a:spcPts val="0"/>
              </a:spcAft>
              <a:buNone/>
            </a:pPr>
            <a:r>
              <a:t/>
            </a:r>
            <a:endParaRPr sz="2400"/>
          </a:p>
          <a:p>
            <a:pPr indent="0" lvl="0" marL="0" rtl="0" algn="l">
              <a:spcBef>
                <a:spcPts val="1600"/>
              </a:spcBef>
              <a:spcAft>
                <a:spcPts val="1600"/>
              </a:spcAft>
              <a:buNone/>
            </a:pPr>
            <a:r>
              <a:t/>
            </a:r>
            <a:endParaRPr sz="2400"/>
          </a:p>
        </p:txBody>
      </p:sp>
      <p:pic>
        <p:nvPicPr>
          <p:cNvPr id="111" name="Google Shape;111;p22"/>
          <p:cNvPicPr preferRelativeResize="0"/>
          <p:nvPr/>
        </p:nvPicPr>
        <p:blipFill>
          <a:blip r:embed="rId3">
            <a:alphaModFix/>
          </a:blip>
          <a:stretch>
            <a:fillRect/>
          </a:stretch>
        </p:blipFill>
        <p:spPr>
          <a:xfrm>
            <a:off x="2245350" y="1373725"/>
            <a:ext cx="5972175" cy="352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b="1" lang="en">
                <a:latin typeface="Times New Roman"/>
                <a:ea typeface="Times New Roman"/>
                <a:cs typeface="Times New Roman"/>
                <a:sym typeface="Times New Roman"/>
              </a:rPr>
              <a:t>Randomization</a:t>
            </a:r>
            <a:endParaRPr b="1"/>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1600"/>
              </a:spcBef>
              <a:spcAft>
                <a:spcPts val="1600"/>
              </a:spcAft>
              <a:buNone/>
            </a:pPr>
            <a:r>
              <a:t/>
            </a:r>
            <a:endParaRPr sz="3000">
              <a:latin typeface="Times New Roman"/>
              <a:ea typeface="Times New Roman"/>
              <a:cs typeface="Times New Roman"/>
              <a:sym typeface="Times New Roman"/>
            </a:endParaRPr>
          </a:p>
        </p:txBody>
      </p:sp>
      <p:pic>
        <p:nvPicPr>
          <p:cNvPr id="118" name="Google Shape;118;p23"/>
          <p:cNvPicPr preferRelativeResize="0"/>
          <p:nvPr/>
        </p:nvPicPr>
        <p:blipFill>
          <a:blip r:embed="rId3">
            <a:alphaModFix/>
          </a:blip>
          <a:stretch>
            <a:fillRect/>
          </a:stretch>
        </p:blipFill>
        <p:spPr>
          <a:xfrm>
            <a:off x="2146125" y="889150"/>
            <a:ext cx="6150625" cy="4280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Faculty Module</a:t>
            </a:r>
            <a:endParaRPr b="1"/>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4"/>
          <p:cNvPicPr preferRelativeResize="0"/>
          <p:nvPr/>
        </p:nvPicPr>
        <p:blipFill>
          <a:blip r:embed="rId3">
            <a:alphaModFix/>
          </a:blip>
          <a:stretch>
            <a:fillRect/>
          </a:stretch>
        </p:blipFill>
        <p:spPr>
          <a:xfrm>
            <a:off x="387900" y="1144125"/>
            <a:ext cx="8368200" cy="348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Class Diagram</a:t>
            </a:r>
            <a:endParaRPr b="1">
              <a:latin typeface="Times New Roman"/>
              <a:ea typeface="Times New Roman"/>
              <a:cs typeface="Times New Roman"/>
              <a:sym typeface="Times New Roman"/>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Student:</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pic>
        <p:nvPicPr>
          <p:cNvPr id="132" name="Google Shape;132;p25"/>
          <p:cNvPicPr preferRelativeResize="0"/>
          <p:nvPr/>
        </p:nvPicPr>
        <p:blipFill>
          <a:blip r:embed="rId3">
            <a:alphaModFix/>
          </a:blip>
          <a:stretch>
            <a:fillRect/>
          </a:stretch>
        </p:blipFill>
        <p:spPr>
          <a:xfrm>
            <a:off x="2039750" y="1017725"/>
            <a:ext cx="6378525" cy="391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Times New Roman"/>
                <a:ea typeface="Times New Roman"/>
                <a:cs typeface="Times New Roman"/>
                <a:sym typeface="Times New Roman"/>
              </a:rPr>
              <a:t>Class Diagram(contd)</a:t>
            </a:r>
            <a:endParaRPr b="1"/>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Faculty:</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pic>
        <p:nvPicPr>
          <p:cNvPr id="139" name="Google Shape;139;p26"/>
          <p:cNvPicPr preferRelativeResize="0"/>
          <p:nvPr/>
        </p:nvPicPr>
        <p:blipFill>
          <a:blip r:embed="rId3">
            <a:alphaModFix/>
          </a:blip>
          <a:stretch>
            <a:fillRect/>
          </a:stretch>
        </p:blipFill>
        <p:spPr>
          <a:xfrm>
            <a:off x="1753800" y="1120025"/>
            <a:ext cx="6785450" cy="406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ER Diagram</a:t>
            </a:r>
            <a:endParaRPr b="1">
              <a:latin typeface="Times New Roman"/>
              <a:ea typeface="Times New Roman"/>
              <a:cs typeface="Times New Roman"/>
              <a:sym typeface="Times New Roman"/>
            </a:endParaRPr>
          </a:p>
        </p:txBody>
      </p:sp>
      <p:sp>
        <p:nvSpPr>
          <p:cNvPr id="145" name="Google Shape;145;p27">
            <a:hlinkClick r:id="rId3"/>
          </p:cNvPr>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SzPts val="3000"/>
              <a:buChar char="★"/>
            </a:pPr>
            <a:r>
              <a:rPr lang="en" sz="3000" u="sng">
                <a:solidFill>
                  <a:schemeClr val="hlink"/>
                </a:solidFill>
                <a:hlinkClick r:id="rId4"/>
              </a:rPr>
              <a:t>Student Module</a:t>
            </a:r>
            <a:endParaRPr sz="3000"/>
          </a:p>
          <a:p>
            <a:pPr indent="-419100" lvl="0" marL="457200" rtl="0" algn="ctr">
              <a:spcBef>
                <a:spcPts val="0"/>
              </a:spcBef>
              <a:spcAft>
                <a:spcPts val="0"/>
              </a:spcAft>
              <a:buSzPts val="3000"/>
              <a:buChar char="★"/>
            </a:pPr>
            <a:r>
              <a:rPr lang="en" sz="3000" u="sng">
                <a:solidFill>
                  <a:schemeClr val="hlink"/>
                </a:solidFill>
                <a:hlinkClick r:id="rId5"/>
              </a:rPr>
              <a:t>Faculty Module</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Requirement analysis for each module</a:t>
            </a:r>
            <a:endParaRPr>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51" name="Google Shape;151;p28"/>
          <p:cNvSpPr txBox="1"/>
          <p:nvPr>
            <p:ph idx="1" type="body"/>
          </p:nvPr>
        </p:nvSpPr>
        <p:spPr>
          <a:xfrm>
            <a:off x="311700" y="1152475"/>
            <a:ext cx="8520600" cy="32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Student Module:</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Register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Login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Level wise test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Attempt the test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View Result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Logout</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57" name="Google Shape;157;p29"/>
          <p:cNvSpPr txBox="1"/>
          <p:nvPr>
            <p:ph idx="1" type="body"/>
          </p:nvPr>
        </p:nvSpPr>
        <p:spPr>
          <a:xfrm>
            <a:off x="387900" y="1217875"/>
            <a:ext cx="8368200" cy="37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Faculty Module</a:t>
            </a:r>
            <a:r>
              <a:rPr lang="en"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Register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Login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Question update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View Report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Create test session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Display result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Logout</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User Interface (Login)</a:t>
            </a:r>
            <a:endParaRPr b="1">
              <a:latin typeface="Times New Roman"/>
              <a:ea typeface="Times New Roman"/>
              <a:cs typeface="Times New Roman"/>
              <a:sym typeface="Times New Roman"/>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30"/>
          <p:cNvPicPr preferRelativeResize="0"/>
          <p:nvPr/>
        </p:nvPicPr>
        <p:blipFill>
          <a:blip r:embed="rId3">
            <a:alphaModFix/>
          </a:blip>
          <a:stretch>
            <a:fillRect/>
          </a:stretch>
        </p:blipFill>
        <p:spPr>
          <a:xfrm>
            <a:off x="75" y="1258900"/>
            <a:ext cx="9144001" cy="3943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Student Module(Dashboard)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31"/>
          <p:cNvPicPr preferRelativeResize="0"/>
          <p:nvPr/>
        </p:nvPicPr>
        <p:blipFill>
          <a:blip r:embed="rId3">
            <a:alphaModFix/>
          </a:blip>
          <a:stretch>
            <a:fillRect/>
          </a:stretch>
        </p:blipFill>
        <p:spPr>
          <a:xfrm>
            <a:off x="152400" y="1144125"/>
            <a:ext cx="8875701" cy="391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87900" y="708525"/>
            <a:ext cx="8368200" cy="42939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3000">
                <a:latin typeface="Times New Roman"/>
                <a:ea typeface="Times New Roman"/>
                <a:cs typeface="Times New Roman"/>
                <a:sym typeface="Times New Roman"/>
              </a:rPr>
              <a:t>Students:</a:t>
            </a:r>
            <a:endParaRPr b="1" sz="3000">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lang="en" sz="3000">
                <a:latin typeface="Times New Roman"/>
                <a:ea typeface="Times New Roman"/>
                <a:cs typeface="Times New Roman"/>
                <a:sym typeface="Times New Roman"/>
              </a:rPr>
              <a:t>Arpana.S                  711715205002 (IV B.Tech IT)              </a:t>
            </a:r>
            <a:endParaRPr sz="3000">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lang="en" sz="3000">
                <a:latin typeface="Times New Roman"/>
                <a:ea typeface="Times New Roman"/>
                <a:cs typeface="Times New Roman"/>
                <a:sym typeface="Times New Roman"/>
              </a:rPr>
              <a:t>Himanshu Jain.P   711715205008 (IV B.Tech IT)</a:t>
            </a:r>
            <a:endParaRPr sz="3000">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lang="en" sz="3000">
                <a:latin typeface="Times New Roman"/>
                <a:ea typeface="Times New Roman"/>
                <a:cs typeface="Times New Roman"/>
                <a:sym typeface="Times New Roman"/>
              </a:rPr>
              <a:t>Vallikannu.A.R        711715205033 (IV B.Tech IT)</a:t>
            </a:r>
            <a:endParaRPr sz="3000">
              <a:latin typeface="Times New Roman"/>
              <a:ea typeface="Times New Roman"/>
              <a:cs typeface="Times New Roman"/>
              <a:sym typeface="Times New Roman"/>
            </a:endParaRPr>
          </a:p>
          <a:p>
            <a:pPr indent="0" lvl="0" marL="0" rtl="0" algn="l">
              <a:lnSpc>
                <a:spcPct val="114000"/>
              </a:lnSpc>
              <a:spcBef>
                <a:spcPts val="0"/>
              </a:spcBef>
              <a:spcAft>
                <a:spcPts val="0"/>
              </a:spcAft>
              <a:buNone/>
            </a:pPr>
            <a:r>
              <a:t/>
            </a:r>
            <a:endParaRPr sz="3000">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sz="3000">
                <a:latin typeface="Times New Roman"/>
                <a:ea typeface="Times New Roman"/>
                <a:cs typeface="Times New Roman"/>
                <a:sym typeface="Times New Roman"/>
              </a:rPr>
              <a:t>Project Guide:</a:t>
            </a:r>
            <a:endParaRPr b="1" sz="3000">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lang="en" sz="3000">
                <a:latin typeface="Times New Roman"/>
                <a:ea typeface="Times New Roman"/>
                <a:cs typeface="Times New Roman"/>
                <a:sym typeface="Times New Roman"/>
              </a:rPr>
              <a:t>Dr.G Vijaya,Head of the Department,Information Technology</a:t>
            </a:r>
            <a:endParaRPr sz="3000">
              <a:latin typeface="Times New Roman"/>
              <a:ea typeface="Times New Roman"/>
              <a:cs typeface="Times New Roman"/>
              <a:sym typeface="Times New Roman"/>
            </a:endParaRPr>
          </a:p>
          <a:p>
            <a:pPr indent="0" lvl="0" marL="0" rtl="0" algn="l">
              <a:lnSpc>
                <a:spcPct val="114000"/>
              </a:lnSpc>
              <a:spcBef>
                <a:spcPts val="0"/>
              </a:spcBef>
              <a:spcAft>
                <a:spcPts val="0"/>
              </a:spcAft>
              <a:buNone/>
            </a:pPr>
            <a:r>
              <a:t/>
            </a:r>
            <a:endParaRPr sz="3000"/>
          </a:p>
          <a:p>
            <a:pPr indent="0" lvl="0" marL="0" rtl="0" algn="l">
              <a:lnSpc>
                <a:spcPct val="114000"/>
              </a:lnSpc>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1600"/>
              </a:spcBef>
              <a:spcAft>
                <a:spcPts val="1600"/>
              </a:spcAft>
              <a:buNone/>
            </a:pPr>
            <a:r>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Student report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32"/>
          <p:cNvPicPr preferRelativeResize="0"/>
          <p:nvPr/>
        </p:nvPicPr>
        <p:blipFill>
          <a:blip r:embed="rId3">
            <a:alphaModFix/>
          </a:blip>
          <a:stretch>
            <a:fillRect/>
          </a:stretch>
        </p:blipFill>
        <p:spPr>
          <a:xfrm>
            <a:off x="0" y="1318850"/>
            <a:ext cx="9144001" cy="370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Faculty Dashboard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3"/>
          <p:cNvPicPr preferRelativeResize="0"/>
          <p:nvPr/>
        </p:nvPicPr>
        <p:blipFill>
          <a:blip r:embed="rId3">
            <a:alphaModFix/>
          </a:blip>
          <a:stretch>
            <a:fillRect/>
          </a:stretch>
        </p:blipFill>
        <p:spPr>
          <a:xfrm>
            <a:off x="171450" y="1342825"/>
            <a:ext cx="8880626" cy="3692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Faculty(Upload question)</a:t>
            </a:r>
            <a:endParaRPr>
              <a:latin typeface="Times New Roman"/>
              <a:ea typeface="Times New Roman"/>
              <a:cs typeface="Times New Roman"/>
              <a:sym typeface="Times New Roman"/>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4"/>
          <p:cNvPicPr preferRelativeResize="0"/>
          <p:nvPr/>
        </p:nvPicPr>
        <p:blipFill>
          <a:blip r:embed="rId3">
            <a:alphaModFix/>
          </a:blip>
          <a:stretch>
            <a:fillRect/>
          </a:stretch>
        </p:blipFill>
        <p:spPr>
          <a:xfrm>
            <a:off x="0" y="1354825"/>
            <a:ext cx="8980149" cy="3680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Faculty(View Report)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35"/>
          <p:cNvPicPr preferRelativeResize="0"/>
          <p:nvPr/>
        </p:nvPicPr>
        <p:blipFill>
          <a:blip r:embed="rId3">
            <a:alphaModFix/>
          </a:blip>
          <a:stretch>
            <a:fillRect/>
          </a:stretch>
        </p:blipFill>
        <p:spPr>
          <a:xfrm>
            <a:off x="95925" y="1144125"/>
            <a:ext cx="8916200" cy="3955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400">
                <a:solidFill>
                  <a:srgbClr val="000000"/>
                </a:solidFill>
                <a:latin typeface="Times New Roman"/>
                <a:ea typeface="Times New Roman"/>
                <a:cs typeface="Times New Roman"/>
                <a:sym typeface="Times New Roman"/>
              </a:rPr>
              <a:t>This application concentrates on analysing individual student based upon their MCQ scores and set a difficulty level for them. As the student improves, the difficulty level increases to enhance their ability. When a Student re-enters the test session and takes multiple attempts for a single test, higher number of questions based upon earlier attempt mistakes are generated to test the Student. Score in each attempt determines the level of a Student. Also, each question is extracted in a randomized way to avoid plagiarism practices during the test cycle.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0">
                <a:latin typeface="Times New Roman"/>
                <a:ea typeface="Times New Roman"/>
                <a:cs typeface="Times New Roman"/>
                <a:sym typeface="Times New Roman"/>
              </a:rPr>
              <a:t>Questions?</a:t>
            </a:r>
            <a:endParaRPr sz="6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0">
                <a:latin typeface="Times New Roman"/>
                <a:ea typeface="Times New Roman"/>
                <a:cs typeface="Times New Roman"/>
                <a:sym typeface="Times New Roman"/>
              </a:rPr>
              <a:t>ThankYou</a:t>
            </a:r>
            <a:endParaRPr sz="6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400">
                <a:solidFill>
                  <a:srgbClr val="000000"/>
                </a:solidFill>
                <a:latin typeface="Times New Roman"/>
                <a:ea typeface="Times New Roman"/>
                <a:cs typeface="Times New Roman"/>
                <a:sym typeface="Times New Roman"/>
              </a:rPr>
              <a:t>Online MCQs are capable in providing scores based upon answers provided but are not capable to analyse the actual performance and improvement of a Student.</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87900" y="1144125"/>
            <a:ext cx="8368200" cy="38196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project is built to enhance and assess the students and train them for their placements. The system provides the student with an initial test that is called a mandatory test to all students at all disciplines during their beginner stage. Then based upon the outcome, the system will generate  an individual student report, where each and every student data will be analyzed by the system and their benchmarks will be highlighted. Furthermore, tests will be generated based upon their previous performance and test questions will be randomly distributed for each students based upon their weakness. The student can attempt the test multiple times to improve his/ her placement related skills. The attempts made by the students and scores related to it will be updated to the respective faculty members of the particular department and even to students who will receive a copy of the same.</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Keywords: Placement, Assess student, Analyse</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000000"/>
                </a:solidFill>
                <a:latin typeface="Times New Roman"/>
                <a:ea typeface="Times New Roman"/>
                <a:cs typeface="Times New Roman"/>
                <a:sym typeface="Times New Roman"/>
              </a:rPr>
              <a:t>Literature Survey</a:t>
            </a:r>
            <a:endParaRPr b="1">
              <a:solidFill>
                <a:srgbClr val="000000"/>
              </a:solidFill>
              <a:latin typeface="Times New Roman"/>
              <a:ea typeface="Times New Roman"/>
              <a:cs typeface="Times New Roman"/>
              <a:sym typeface="Times New Roman"/>
            </a:endParaRPr>
          </a:p>
        </p:txBody>
      </p:sp>
      <p:sp>
        <p:nvSpPr>
          <p:cNvPr id="79" name="Google Shape;79;p17"/>
          <p:cNvSpPr txBox="1"/>
          <p:nvPr>
            <p:ph idx="1" type="body"/>
          </p:nvPr>
        </p:nvSpPr>
        <p:spPr>
          <a:xfrm>
            <a:off x="311700" y="1261050"/>
            <a:ext cx="8520600" cy="4063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Placement Test Web Portal</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Author name:Anand Singh[1],Aishwary Shukla[2],Maulik Sharma[3],Rahul Yadav[4</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Published On:2017</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lang="en">
                <a:latin typeface="Times New Roman"/>
                <a:ea typeface="Times New Roman"/>
                <a:cs typeface="Times New Roman"/>
                <a:sym typeface="Times New Roman"/>
              </a:rPr>
              <a:t>In </a:t>
            </a:r>
            <a:r>
              <a:rPr lang="en" u="sng">
                <a:solidFill>
                  <a:schemeClr val="accent5"/>
                </a:solidFill>
                <a:latin typeface="Times New Roman"/>
                <a:ea typeface="Times New Roman"/>
                <a:cs typeface="Times New Roman"/>
                <a:sym typeface="Times New Roman"/>
                <a:hlinkClick r:id="rId3"/>
              </a:rPr>
              <a:t>this</a:t>
            </a:r>
            <a:r>
              <a:rPr lang="en">
                <a:latin typeface="Times New Roman"/>
                <a:ea typeface="Times New Roman"/>
                <a:cs typeface="Times New Roman"/>
                <a:sym typeface="Times New Roman"/>
              </a:rPr>
              <a:t> paper specifies automation of manual procedures such as conduction of tests, displaying results, and notifying the results to students via email. They focus on the automation of placement related tests conducted by the placement cell of an Institute. </a:t>
            </a:r>
            <a:endParaRPr>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College Placement Portal</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Author name:Swapnil Gholap</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Published On:2017</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lang="en">
                <a:latin typeface="Times New Roman"/>
                <a:ea typeface="Times New Roman"/>
                <a:cs typeface="Times New Roman"/>
                <a:sym typeface="Times New Roman"/>
              </a:rPr>
              <a:t>In </a:t>
            </a:r>
            <a:r>
              <a:rPr lang="en" u="sng">
                <a:solidFill>
                  <a:schemeClr val="accent5"/>
                </a:solidFill>
                <a:latin typeface="Times New Roman"/>
                <a:ea typeface="Times New Roman"/>
                <a:cs typeface="Times New Roman"/>
                <a:sym typeface="Times New Roman"/>
                <a:hlinkClick r:id="rId4"/>
              </a:rPr>
              <a:t>this</a:t>
            </a:r>
            <a:r>
              <a:rPr lang="en">
                <a:latin typeface="Times New Roman"/>
                <a:ea typeface="Times New Roman"/>
                <a:cs typeface="Times New Roman"/>
                <a:sym typeface="Times New Roman"/>
              </a:rPr>
              <a:t> paper it collects all student </a:t>
            </a:r>
            <a:r>
              <a:rPr lang="en">
                <a:latin typeface="Times New Roman"/>
                <a:ea typeface="Times New Roman"/>
                <a:cs typeface="Times New Roman"/>
                <a:sym typeface="Times New Roman"/>
              </a:rPr>
              <a:t>data and provides it to admin(Placement officer). </a:t>
            </a:r>
            <a:r>
              <a:rPr lang="en">
                <a:latin typeface="Times New Roman"/>
                <a:ea typeface="Times New Roman"/>
                <a:cs typeface="Times New Roman"/>
                <a:sym typeface="Times New Roman"/>
              </a:rPr>
              <a:t>The admin then processes this data to identify eligible students. Also, their system conducts regular tests to check the eligibility of students. Based upon their scores, eligibility is defined.</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457200" rtl="0" algn="l">
              <a:spcBef>
                <a:spcPts val="1600"/>
              </a:spcBef>
              <a:spcAft>
                <a:spcPts val="160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Literature Survey(Contd)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Training and Placement Web Portal:</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Author name:Mr.Hitesh K Kasture</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a:latin typeface="Times New Roman"/>
                <a:ea typeface="Times New Roman"/>
                <a:cs typeface="Times New Roman"/>
                <a:sym typeface="Times New Roman"/>
              </a:rPr>
              <a:t>Published On:2014</a:t>
            </a:r>
            <a:endParaRPr b="1">
              <a:latin typeface="Times New Roman"/>
              <a:ea typeface="Times New Roman"/>
              <a:cs typeface="Times New Roman"/>
              <a:sym typeface="Times New Roman"/>
            </a:endParaRPr>
          </a:p>
          <a:p>
            <a:pPr indent="0" lvl="0" marL="0" rtl="0" algn="l">
              <a:lnSpc>
                <a:spcPct val="114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In </a:t>
            </a:r>
            <a:r>
              <a:rPr lang="en" u="sng">
                <a:solidFill>
                  <a:schemeClr val="accent5"/>
                </a:solidFill>
                <a:latin typeface="Times New Roman"/>
                <a:ea typeface="Times New Roman"/>
                <a:cs typeface="Times New Roman"/>
                <a:sym typeface="Times New Roman"/>
                <a:hlinkClick r:id="rId3"/>
              </a:rPr>
              <a:t>this </a:t>
            </a:r>
            <a:r>
              <a:rPr lang="en">
                <a:latin typeface="Times New Roman"/>
                <a:ea typeface="Times New Roman"/>
                <a:cs typeface="Times New Roman"/>
                <a:sym typeface="Times New Roman"/>
              </a:rPr>
              <a:t>paper it also deals with automating the placement related test process by automating it. They concentrate on bringing accuracy to the test result. Their idea is to reduce paperwork and storage space and provide user-friendly interface.</a:t>
            </a:r>
            <a:endParaRPr>
              <a:latin typeface="Times New Roman"/>
              <a:ea typeface="Times New Roman"/>
              <a:cs typeface="Times New Roman"/>
              <a:sym typeface="Times New Roman"/>
            </a:endParaRPr>
          </a:p>
          <a:p>
            <a:pPr indent="0" lvl="0" marL="0" rtl="0" algn="l">
              <a:lnSpc>
                <a:spcPct val="114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p:txBody>
      </p:sp>
      <p:sp>
        <p:nvSpPr>
          <p:cNvPr id="91" name="Google Shape;91;p19"/>
          <p:cNvSpPr txBox="1"/>
          <p:nvPr>
            <p:ph idx="1" type="body"/>
          </p:nvPr>
        </p:nvSpPr>
        <p:spPr>
          <a:xfrm>
            <a:off x="75" y="1079125"/>
            <a:ext cx="9144000" cy="4063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Times New Roman"/>
                <a:ea typeface="Times New Roman"/>
                <a:cs typeface="Times New Roman"/>
                <a:sym typeface="Times New Roman"/>
              </a:rPr>
              <a:t>Student Modules</a:t>
            </a:r>
            <a:endParaRPr b="1"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Register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Login Module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Student Dashboard</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Report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View result</a:t>
            </a:r>
            <a:endParaRPr sz="2400">
              <a:latin typeface="Times New Roman"/>
              <a:ea typeface="Times New Roman"/>
              <a:cs typeface="Times New Roman"/>
              <a:sym typeface="Times New Roman"/>
            </a:endParaRPr>
          </a:p>
          <a:p>
            <a:pPr indent="0" lvl="0" marL="45720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Faculty Modules</a:t>
            </a:r>
            <a:endParaRPr b="1"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Register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Login Module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Dashboard</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Upload question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View report</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Architecture Diagram</a:t>
            </a:r>
            <a:endParaRPr b="1">
              <a:latin typeface="Times New Roman"/>
              <a:ea typeface="Times New Roman"/>
              <a:cs typeface="Times New Roman"/>
              <a:sym typeface="Times New Roman"/>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1"/>
          <p:cNvPicPr preferRelativeResize="0"/>
          <p:nvPr/>
        </p:nvPicPr>
        <p:blipFill>
          <a:blip r:embed="rId3">
            <a:alphaModFix/>
          </a:blip>
          <a:stretch>
            <a:fillRect/>
          </a:stretch>
        </p:blipFill>
        <p:spPr>
          <a:xfrm>
            <a:off x="1378800" y="1017725"/>
            <a:ext cx="6977900" cy="42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