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B45EED-47E7-4232-9FE2-17797989CA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6F783D-05E9-4480-B0C5-7103CA512700}" type="datetimeFigureOut">
              <a:rPr lang="en-US" smtClean="0"/>
              <a:t>8/27/2016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B45EED-47E7-4232-9FE2-17797989CA9A}"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D6F783D-05E9-4480-B0C5-7103CA512700}" type="datetimeFigureOut">
              <a:rPr lang="en-US" smtClean="0"/>
              <a:t>8/27/2016</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9B45EED-47E7-4232-9FE2-17797989CA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a:t>
            </a:r>
            <a:endParaRPr lang="en-US" dirty="0"/>
          </a:p>
        </p:txBody>
      </p:sp>
      <p:sp>
        <p:nvSpPr>
          <p:cNvPr id="3" name="Subtitle 2"/>
          <p:cNvSpPr>
            <a:spLocks noGrp="1"/>
          </p:cNvSpPr>
          <p:nvPr>
            <p:ph type="subTitle" idx="1"/>
          </p:nvPr>
        </p:nvSpPr>
        <p:spPr/>
        <p:txBody>
          <a:bodyPr/>
          <a:lstStyle/>
          <a:p>
            <a:r>
              <a:rPr lang="en-US" dirty="0" smtClean="0"/>
              <a:t>Web Testing tool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b="1" dirty="0" smtClean="0">
                <a:latin typeface="Arial" pitchFamily="34" charset="0"/>
                <a:cs typeface="Arial" pitchFamily="34" charset="0"/>
              </a:rPr>
              <a:t>Selenium Grid</a:t>
            </a:r>
          </a:p>
          <a:p>
            <a:pPr>
              <a:buNone/>
            </a:pPr>
            <a:r>
              <a:rPr lang="en-US" sz="2400" dirty="0" smtClean="0">
                <a:latin typeface="Arial" pitchFamily="34" charset="0"/>
                <a:cs typeface="Arial" pitchFamily="34" charset="0"/>
              </a:rPr>
              <a:t>Selenium Grid is a tool </a:t>
            </a:r>
            <a:r>
              <a:rPr lang="en-US" sz="2400" b="1" dirty="0" smtClean="0">
                <a:latin typeface="Arial" pitchFamily="34" charset="0"/>
                <a:cs typeface="Arial" pitchFamily="34" charset="0"/>
              </a:rPr>
              <a:t>used together with Selenium </a:t>
            </a:r>
            <a:r>
              <a:rPr lang="en-US" sz="2400" b="1" dirty="0" smtClean="0">
                <a:latin typeface="Arial" pitchFamily="34" charset="0"/>
                <a:cs typeface="Arial" pitchFamily="34" charset="0"/>
              </a:rPr>
              <a:t>RC</a:t>
            </a:r>
          </a:p>
          <a:p>
            <a:pPr>
              <a:buNone/>
            </a:pPr>
            <a:r>
              <a:rPr lang="en-US" sz="2400" b="1" dirty="0" smtClean="0">
                <a:latin typeface="Arial" pitchFamily="34" charset="0"/>
                <a:cs typeface="Arial" pitchFamily="34" charset="0"/>
              </a:rPr>
              <a:t>to </a:t>
            </a:r>
            <a:r>
              <a:rPr lang="en-US" sz="2400" b="1" dirty="0" smtClean="0">
                <a:latin typeface="Arial" pitchFamily="34" charset="0"/>
                <a:cs typeface="Arial" pitchFamily="34" charset="0"/>
              </a:rPr>
              <a:t>run parallel tests</a:t>
            </a:r>
            <a:r>
              <a:rPr lang="en-US" sz="2400" dirty="0" smtClean="0">
                <a:latin typeface="Arial" pitchFamily="34" charset="0"/>
                <a:cs typeface="Arial" pitchFamily="34" charset="0"/>
              </a:rPr>
              <a:t> across different machines </a:t>
            </a:r>
            <a:r>
              <a:rPr lang="en-US" sz="2400" dirty="0" smtClean="0">
                <a:latin typeface="Arial" pitchFamily="34" charset="0"/>
                <a:cs typeface="Arial" pitchFamily="34" charset="0"/>
              </a:rPr>
              <a:t>and</a:t>
            </a:r>
          </a:p>
          <a:p>
            <a:pPr>
              <a:buNone/>
            </a:pPr>
            <a:r>
              <a:rPr lang="en-US" sz="2400" dirty="0" smtClean="0">
                <a:latin typeface="Arial" pitchFamily="34" charset="0"/>
                <a:cs typeface="Arial" pitchFamily="34" charset="0"/>
              </a:rPr>
              <a:t>different </a:t>
            </a:r>
            <a:r>
              <a:rPr lang="en-US" sz="2400" dirty="0" smtClean="0">
                <a:latin typeface="Arial" pitchFamily="34" charset="0"/>
                <a:cs typeface="Arial" pitchFamily="34" charset="0"/>
              </a:rPr>
              <a:t>browsers all at the same time. Parallel execution </a:t>
            </a: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means </a:t>
            </a:r>
            <a:r>
              <a:rPr lang="en-US" sz="2400" dirty="0" smtClean="0">
                <a:latin typeface="Arial" pitchFamily="34" charset="0"/>
                <a:cs typeface="Arial" pitchFamily="34" charset="0"/>
              </a:rPr>
              <a:t>running multiple tests at once.</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0" dirty="0" smtClean="0">
                <a:solidFill>
                  <a:schemeClr val="tx1"/>
                </a:solidFill>
                <a:latin typeface="Arial" pitchFamily="34" charset="0"/>
                <a:cs typeface="Arial" pitchFamily="34" charset="0"/>
              </a:rPr>
              <a:t>It has four components.</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Selenium Integrated Development Environment (IDE)</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Selenium Remote Control (RC)</a:t>
            </a:r>
            <a:br>
              <a:rPr lang="en-US" sz="1800" b="0" dirty="0" smtClean="0">
                <a:solidFill>
                  <a:schemeClr val="tx1"/>
                </a:solidFill>
                <a:latin typeface="Arial" pitchFamily="34" charset="0"/>
                <a:cs typeface="Arial" pitchFamily="34" charset="0"/>
              </a:rPr>
            </a:br>
            <a:r>
              <a:rPr lang="en-US" sz="1800" b="0" dirty="0" err="1" smtClean="0">
                <a:solidFill>
                  <a:schemeClr val="tx1"/>
                </a:solidFill>
                <a:latin typeface="Arial" pitchFamily="34" charset="0"/>
                <a:cs typeface="Arial" pitchFamily="34" charset="0"/>
              </a:rPr>
              <a:t>WebDriver</a:t>
            </a:r>
            <a:r>
              <a:rPr lang="en-US" sz="1800" b="0" dirty="0" smtClean="0">
                <a:solidFill>
                  <a:schemeClr val="tx1"/>
                </a:solidFill>
                <a:latin typeface="Arial" pitchFamily="34" charset="0"/>
                <a:cs typeface="Arial" pitchFamily="34" charset="0"/>
              </a:rPr>
              <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Selenium Grid</a:t>
            </a:r>
          </a:p>
        </p:txBody>
      </p:sp>
      <p:sp>
        <p:nvSpPr>
          <p:cNvPr id="3" name="Content Placeholder 2"/>
          <p:cNvSpPr>
            <a:spLocks noGrp="1"/>
          </p:cNvSpPr>
          <p:nvPr>
            <p:ph idx="1"/>
          </p:nvPr>
        </p:nvSpPr>
        <p:spPr/>
        <p:txBody>
          <a:bodyPr>
            <a:normAutofit fontScale="92500" lnSpcReduction="20000"/>
          </a:bodyPr>
          <a:lstStyle/>
          <a:p>
            <a:pPr>
              <a:buNone/>
            </a:pPr>
            <a:r>
              <a:rPr lang="en-US" sz="3100" b="1" dirty="0" smtClean="0">
                <a:latin typeface="Arial" pitchFamily="34" charset="0"/>
                <a:cs typeface="Arial" pitchFamily="34" charset="0"/>
              </a:rPr>
              <a:t>What </a:t>
            </a:r>
            <a:r>
              <a:rPr lang="en-US" sz="3100" b="1" dirty="0" smtClean="0">
                <a:latin typeface="Arial" pitchFamily="34" charset="0"/>
                <a:cs typeface="Arial" pitchFamily="34" charset="0"/>
              </a:rPr>
              <a:t>is Selenium?</a:t>
            </a:r>
          </a:p>
          <a:p>
            <a:r>
              <a:rPr lang="en-US" sz="3100" dirty="0" smtClean="0">
                <a:latin typeface="Arial" pitchFamily="34" charset="0"/>
                <a:cs typeface="Arial" pitchFamily="34" charset="0"/>
              </a:rPr>
              <a:t>Selenium is a free (open source) automated testing suite for web applications across different browsers and platforms. It is quite similar to HP Quick Test Pro (QTP) only that Selenium focuses on automating web-based applications.</a:t>
            </a:r>
          </a:p>
          <a:p>
            <a:r>
              <a:rPr lang="en-US" sz="3100" dirty="0" smtClean="0">
                <a:latin typeface="Arial" pitchFamily="34" charset="0"/>
                <a:cs typeface="Arial" pitchFamily="34" charset="0"/>
              </a:rPr>
              <a:t>Selenium is not just a single tool but a suite of software's, each catering to different testing needs of an organization. </a:t>
            </a:r>
            <a:endParaRPr lang="en-US" sz="15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0" dirty="0" smtClean="0"/>
              <a:t>Selenium RC and Web Driver are merged into a single Framework to form Selenium2.</a:t>
            </a:r>
            <a:br>
              <a:rPr lang="en-US" sz="1800" b="0" dirty="0" smtClean="0"/>
            </a:br>
            <a:r>
              <a:rPr lang="en-US" sz="1800" b="0" dirty="0" smtClean="0"/>
              <a:t>Selenium RC refers as Selenium1</a:t>
            </a:r>
            <a:br>
              <a:rPr lang="en-US" sz="1800" b="0" dirty="0" smtClean="0"/>
            </a:br>
            <a:endParaRPr lang="en-US" sz="1800" b="0" dirty="0"/>
          </a:p>
        </p:txBody>
      </p:sp>
      <p:pic>
        <p:nvPicPr>
          <p:cNvPr id="4" name="Content Placeholder 3" descr="SeleniumSuite.png"/>
          <p:cNvPicPr>
            <a:picLocks noGrp="1" noChangeAspect="1"/>
          </p:cNvPicPr>
          <p:nvPr>
            <p:ph idx="1"/>
          </p:nvPr>
        </p:nvPicPr>
        <p:blipFill>
          <a:blip r:embed="rId2"/>
          <a:stretch>
            <a:fillRect/>
          </a:stretch>
        </p:blipFill>
        <p:spPr>
          <a:xfrm>
            <a:off x="1219200" y="609601"/>
            <a:ext cx="6934200" cy="41148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1">
            <a:noAutofit/>
          </a:bodyPr>
          <a:lstStyle/>
          <a:p>
            <a:pPr algn="just">
              <a:buNone/>
            </a:pPr>
            <a:r>
              <a:rPr lang="en-US" sz="2000" b="1" dirty="0" smtClean="0">
                <a:latin typeface="Arial" pitchFamily="34" charset="0"/>
                <a:cs typeface="Arial" pitchFamily="34" charset="0"/>
              </a:rPr>
              <a:t>Who developed Selenium</a:t>
            </a:r>
            <a:r>
              <a:rPr lang="en-US" sz="2000" b="1" dirty="0" smtClean="0">
                <a:latin typeface="Arial" pitchFamily="34" charset="0"/>
                <a:cs typeface="Arial" pitchFamily="34" charset="0"/>
              </a:rPr>
              <a:t>?</a:t>
            </a:r>
          </a:p>
          <a:p>
            <a:pPr algn="just">
              <a:buNone/>
            </a:pPr>
            <a:endParaRPr lang="en-US" sz="2000" b="1"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	Since </a:t>
            </a:r>
            <a:r>
              <a:rPr lang="en-US" sz="2000" dirty="0" smtClean="0">
                <a:latin typeface="Arial" pitchFamily="34" charset="0"/>
                <a:cs typeface="Arial" pitchFamily="34" charset="0"/>
              </a:rPr>
              <a:t>Selenium is a collection of </a:t>
            </a:r>
            <a:r>
              <a:rPr lang="en-US" sz="2000" dirty="0" smtClean="0">
                <a:latin typeface="Arial" pitchFamily="34" charset="0"/>
                <a:cs typeface="Arial" pitchFamily="34" charset="0"/>
              </a:rPr>
              <a:t>different tools</a:t>
            </a:r>
            <a:r>
              <a:rPr lang="en-US" sz="2000" dirty="0" smtClean="0">
                <a:latin typeface="Arial" pitchFamily="34" charset="0"/>
                <a:cs typeface="Arial" pitchFamily="34" charset="0"/>
              </a:rPr>
              <a:t>, it had different developers as well. </a:t>
            </a:r>
            <a:endParaRPr lang="en-US" sz="2000"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	Primarily</a:t>
            </a:r>
            <a:r>
              <a:rPr lang="en-US" sz="2000" dirty="0" smtClean="0">
                <a:latin typeface="Arial" pitchFamily="34" charset="0"/>
                <a:cs typeface="Arial" pitchFamily="34" charset="0"/>
              </a:rPr>
              <a:t>, Selenium was </a:t>
            </a:r>
            <a:r>
              <a:rPr lang="en-US" sz="2000" b="1" dirty="0" smtClean="0">
                <a:latin typeface="Arial" pitchFamily="34" charset="0"/>
                <a:cs typeface="Arial" pitchFamily="34" charset="0"/>
              </a:rPr>
              <a:t>created by Jason Huggins in 2004</a:t>
            </a:r>
            <a:r>
              <a:rPr lang="en-US" sz="2000" dirty="0" smtClean="0">
                <a:latin typeface="Arial" pitchFamily="34" charset="0"/>
                <a:cs typeface="Arial" pitchFamily="34" charset="0"/>
              </a:rPr>
              <a:t>. An engineer at </a:t>
            </a:r>
            <a:r>
              <a:rPr lang="en-US" sz="2000" dirty="0" err="1" smtClean="0">
                <a:latin typeface="Arial" pitchFamily="34" charset="0"/>
                <a:cs typeface="Arial" pitchFamily="34" charset="0"/>
              </a:rPr>
              <a:t>ThoughtWorks</a:t>
            </a:r>
            <a:r>
              <a:rPr lang="en-US" sz="2000" dirty="0" smtClean="0">
                <a:latin typeface="Arial" pitchFamily="34" charset="0"/>
                <a:cs typeface="Arial" pitchFamily="34" charset="0"/>
              </a:rPr>
              <a:t>, he was working on a web application that required frequent testing. </a:t>
            </a:r>
            <a:endParaRPr lang="en-US" sz="2000" b="1" dirty="0" smtClean="0">
              <a:latin typeface="Arial" pitchFamily="34" charset="0"/>
              <a:cs typeface="Arial" pitchFamily="34" charset="0"/>
            </a:endParaRPr>
          </a:p>
          <a:p>
            <a:pPr algn="just">
              <a:buNone/>
            </a:pPr>
            <a:endParaRPr lang="en-US" sz="2000" b="1" dirty="0" smtClean="0">
              <a:latin typeface="Arial" pitchFamily="34" charset="0"/>
              <a:cs typeface="Arial" pitchFamily="34" charset="0"/>
            </a:endParaRPr>
          </a:p>
          <a:p>
            <a:pPr algn="just">
              <a:buNone/>
            </a:pPr>
            <a:r>
              <a:rPr lang="en-US" sz="2000" b="1" dirty="0" smtClean="0">
                <a:latin typeface="Arial" pitchFamily="34" charset="0"/>
                <a:cs typeface="Arial" pitchFamily="34" charset="0"/>
              </a:rPr>
              <a:t>Birth </a:t>
            </a:r>
            <a:r>
              <a:rPr lang="en-US" sz="2000" b="1" dirty="0" smtClean="0">
                <a:latin typeface="Arial" pitchFamily="34" charset="0"/>
                <a:cs typeface="Arial" pitchFamily="34" charset="0"/>
              </a:rPr>
              <a:t>of Selenium 2</a:t>
            </a:r>
          </a:p>
          <a:p>
            <a:pPr algn="just">
              <a:buNone/>
            </a:pPr>
            <a:r>
              <a:rPr lang="en-US" sz="2000" dirty="0" smtClean="0">
                <a:latin typeface="Arial" pitchFamily="34" charset="0"/>
                <a:cs typeface="Arial" pitchFamily="34" charset="0"/>
              </a:rPr>
              <a:t>	In</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2008</a:t>
            </a:r>
            <a:r>
              <a:rPr lang="en-US" sz="2000" dirty="0" smtClean="0">
                <a:latin typeface="Arial" pitchFamily="34" charset="0"/>
                <a:cs typeface="Arial" pitchFamily="34" charset="0"/>
              </a:rPr>
              <a:t>, the whole Selenium Team decided to merge </a:t>
            </a:r>
            <a:r>
              <a:rPr lang="en-US" sz="2000" dirty="0" err="1" smtClean="0">
                <a:latin typeface="Arial" pitchFamily="34" charset="0"/>
                <a:cs typeface="Arial" pitchFamily="34" charset="0"/>
              </a:rPr>
              <a:t>WebDriver</a:t>
            </a:r>
            <a:r>
              <a:rPr lang="en-US" sz="2000" dirty="0" smtClean="0">
                <a:latin typeface="Arial" pitchFamily="34" charset="0"/>
                <a:cs typeface="Arial" pitchFamily="34" charset="0"/>
              </a:rPr>
              <a:t> and Selenium RC to form a more powerful tool  called </a:t>
            </a:r>
            <a:r>
              <a:rPr lang="en-US" sz="2000" b="1" dirty="0" smtClean="0">
                <a:latin typeface="Arial" pitchFamily="34" charset="0"/>
                <a:cs typeface="Arial" pitchFamily="34" charset="0"/>
              </a:rPr>
              <a:t>Selenium 2</a:t>
            </a:r>
            <a:r>
              <a:rPr lang="en-US" sz="2000" dirty="0" smtClean="0">
                <a:latin typeface="Arial" pitchFamily="34" charset="0"/>
                <a:cs typeface="Arial" pitchFamily="34" charset="0"/>
              </a:rPr>
              <a:t>, with </a:t>
            </a:r>
            <a:r>
              <a:rPr lang="en-US" sz="2000" b="1" dirty="0" err="1" smtClean="0">
                <a:latin typeface="Arial" pitchFamily="34" charset="0"/>
                <a:cs typeface="Arial" pitchFamily="34" charset="0"/>
              </a:rPr>
              <a:t>WebDriver</a:t>
            </a:r>
            <a:r>
              <a:rPr lang="en-US" sz="2000" b="1" dirty="0" smtClean="0">
                <a:latin typeface="Arial" pitchFamily="34" charset="0"/>
                <a:cs typeface="Arial" pitchFamily="34" charset="0"/>
              </a:rPr>
              <a:t> being the core</a:t>
            </a:r>
            <a:r>
              <a:rPr lang="en-US" sz="2000" dirty="0" smtClean="0">
                <a:latin typeface="Arial" pitchFamily="34" charset="0"/>
                <a:cs typeface="Arial" pitchFamily="34" charset="0"/>
              </a:rPr>
              <a:t>. Currently, Selenium RC is still being developed but only in maintenance mode. Most of the Selenium Project's efforts are now focused on Selenium 2.</a:t>
            </a: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2000" b="0" u="sng" dirty="0" smtClean="0">
                <a:solidFill>
                  <a:srgbClr val="FF0000"/>
                </a:solidFill>
                <a:latin typeface="Arial" pitchFamily="34" charset="0"/>
                <a:cs typeface="Arial" pitchFamily="34" charset="0"/>
              </a:rPr>
              <a:t>Brief Introduction Selenium </a:t>
            </a:r>
            <a:r>
              <a:rPr lang="en-US" sz="2000" b="0" u="sng" dirty="0" smtClean="0">
                <a:solidFill>
                  <a:srgbClr val="FF0000"/>
                </a:solidFill>
                <a:latin typeface="Arial" pitchFamily="34" charset="0"/>
                <a:cs typeface="Arial" pitchFamily="34" charset="0"/>
              </a:rPr>
              <a:t>IDE:--</a:t>
            </a:r>
            <a:br>
              <a:rPr lang="en-US" sz="2000" b="0" u="sng" dirty="0" smtClean="0">
                <a:solidFill>
                  <a:srgbClr val="FF0000"/>
                </a:solidFill>
                <a:latin typeface="Arial" pitchFamily="34" charset="0"/>
                <a:cs typeface="Arial" pitchFamily="34" charset="0"/>
              </a:rPr>
            </a:br>
            <a:r>
              <a:rPr lang="en-US" sz="2000" b="0" dirty="0" smtClean="0">
                <a:solidFill>
                  <a:schemeClr val="tx1"/>
                </a:solidFill>
                <a:latin typeface="Arial" pitchFamily="34" charset="0"/>
                <a:cs typeface="Arial" pitchFamily="34" charset="0"/>
              </a:rPr>
              <a:t/>
            </a:r>
            <a:br>
              <a:rPr lang="en-US" sz="2000" b="0" dirty="0" smtClean="0">
                <a:solidFill>
                  <a:schemeClr val="tx1"/>
                </a:solidFill>
                <a:latin typeface="Arial" pitchFamily="34" charset="0"/>
                <a:cs typeface="Arial" pitchFamily="34" charset="0"/>
              </a:rPr>
            </a:br>
            <a:r>
              <a:rPr lang="en-US" sz="2000" b="0" dirty="0" smtClean="0">
                <a:solidFill>
                  <a:schemeClr val="tx1"/>
                </a:solidFill>
                <a:latin typeface="Arial" pitchFamily="34" charset="0"/>
                <a:cs typeface="Arial" pitchFamily="34" charset="0"/>
              </a:rPr>
              <a:t>Selenium Integrated Development Environment (IDE) is the simplest framework in the Selenium suite and </a:t>
            </a:r>
            <a:r>
              <a:rPr lang="en-US" sz="2000" b="0" dirty="0" smtClean="0">
                <a:solidFill>
                  <a:schemeClr val="tx1"/>
                </a:solidFill>
                <a:latin typeface="Arial" pitchFamily="34" charset="0"/>
                <a:cs typeface="Arial" pitchFamily="34" charset="0"/>
              </a:rPr>
              <a:t>is the </a:t>
            </a:r>
            <a:r>
              <a:rPr lang="en-US" sz="2000" b="0" dirty="0" smtClean="0">
                <a:solidFill>
                  <a:schemeClr val="tx1"/>
                </a:solidFill>
                <a:latin typeface="Arial" pitchFamily="34" charset="0"/>
                <a:cs typeface="Arial" pitchFamily="34" charset="0"/>
              </a:rPr>
              <a:t>easiest one to learn. It is a Firefox </a:t>
            </a:r>
            <a:r>
              <a:rPr lang="en-US" sz="2000" b="0" dirty="0" err="1" smtClean="0">
                <a:solidFill>
                  <a:schemeClr val="tx1"/>
                </a:solidFill>
                <a:latin typeface="Arial" pitchFamily="34" charset="0"/>
                <a:cs typeface="Arial" pitchFamily="34" charset="0"/>
              </a:rPr>
              <a:t>plugin</a:t>
            </a:r>
            <a:r>
              <a:rPr lang="en-US" sz="2000" b="0" dirty="0" smtClean="0">
                <a:solidFill>
                  <a:schemeClr val="tx1"/>
                </a:solidFill>
                <a:latin typeface="Arial" pitchFamily="34" charset="0"/>
                <a:cs typeface="Arial" pitchFamily="34" charset="0"/>
              </a:rPr>
              <a:t> that you can install as easily as you can with other </a:t>
            </a:r>
            <a:r>
              <a:rPr lang="en-US" sz="2000" b="0" dirty="0" err="1" smtClean="0">
                <a:solidFill>
                  <a:schemeClr val="tx1"/>
                </a:solidFill>
                <a:latin typeface="Arial" pitchFamily="34" charset="0"/>
                <a:cs typeface="Arial" pitchFamily="34" charset="0"/>
              </a:rPr>
              <a:t>plugins</a:t>
            </a:r>
            <a:r>
              <a:rPr lang="en-US" sz="2000" b="0" dirty="0" smtClean="0">
                <a:solidFill>
                  <a:schemeClr val="tx1"/>
                </a:solidFill>
                <a:latin typeface="Arial" pitchFamily="34" charset="0"/>
                <a:cs typeface="Arial" pitchFamily="34" charset="0"/>
              </a:rPr>
              <a:t>. However, because of its simplicity, Selenium IDE should only be used as a prototyping tool. If you want to create more advanced test cases, you will need to use either Selenium RC or </a:t>
            </a:r>
            <a:r>
              <a:rPr lang="en-US" sz="2000" b="0" dirty="0" err="1" smtClean="0">
                <a:solidFill>
                  <a:schemeClr val="tx1"/>
                </a:solidFill>
                <a:latin typeface="Arial" pitchFamily="34" charset="0"/>
                <a:cs typeface="Arial" pitchFamily="34" charset="0"/>
              </a:rPr>
              <a:t>WebDriver</a:t>
            </a:r>
            <a:r>
              <a:rPr lang="en-US" sz="2000" b="0" dirty="0" smtClean="0">
                <a:solidFill>
                  <a:schemeClr val="tx1"/>
                </a:solidFill>
                <a:latin typeface="Arial" pitchFamily="34" charset="0"/>
                <a:cs typeface="Arial" pitchFamily="34" charset="0"/>
              </a:rPr>
              <a:t>.</a:t>
            </a:r>
            <a:endParaRPr lang="en-US" sz="2000" b="0" dirty="0">
              <a:solidFill>
                <a:schemeClr val="tx1"/>
              </a:solidFill>
              <a:latin typeface="Arial" pitchFamily="34" charset="0"/>
              <a:cs typeface="Arial" pitchFamily="34" charset="0"/>
            </a:endParaRPr>
          </a:p>
        </p:txBody>
      </p:sp>
      <p:sp>
        <p:nvSpPr>
          <p:cNvPr id="3" name="Subtitle 2"/>
          <p:cNvSpPr>
            <a:spLocks noGrp="1"/>
          </p:cNvSpPr>
          <p:nvPr>
            <p:ph type="subTitle" idx="1"/>
          </p:nvPr>
        </p:nvSpPr>
        <p:spPr>
          <a:xfrm>
            <a:off x="722376" y="3685032"/>
            <a:ext cx="7772400" cy="2029968"/>
          </a:xfrm>
        </p:spPr>
        <p:txBody>
          <a:bodyPr numCol="2">
            <a:noAutofit/>
          </a:bodyPr>
          <a:lstStyle/>
          <a:p>
            <a:pPr algn="just"/>
            <a:r>
              <a:rPr lang="en-US" sz="1400" dirty="0" smtClean="0">
                <a:latin typeface="Arial" pitchFamily="34" charset="0"/>
                <a:cs typeface="Arial" pitchFamily="34" charset="0"/>
              </a:rPr>
              <a:t>Pros:--				</a:t>
            </a:r>
          </a:p>
          <a:p>
            <a:pPr algn="just">
              <a:buFont typeface="Arial" pitchFamily="34" charset="0"/>
              <a:buChar char="•"/>
            </a:pPr>
            <a:r>
              <a:rPr lang="en-US" sz="1400" dirty="0" smtClean="0">
                <a:latin typeface="Arial" pitchFamily="34" charset="0"/>
                <a:cs typeface="Arial" pitchFamily="34" charset="0"/>
              </a:rPr>
              <a:t>Very Easy to use and Install</a:t>
            </a:r>
          </a:p>
          <a:p>
            <a:pPr algn="just">
              <a:buFont typeface="Arial" pitchFamily="34" charset="0"/>
              <a:buChar char="•"/>
            </a:pPr>
            <a:r>
              <a:rPr lang="en-US" sz="1400" dirty="0" smtClean="0">
                <a:latin typeface="Arial" pitchFamily="34" charset="0"/>
                <a:cs typeface="Arial" pitchFamily="34" charset="0"/>
              </a:rPr>
              <a:t>No Programming Experience is required</a:t>
            </a:r>
          </a:p>
          <a:p>
            <a:pPr algn="just">
              <a:buFont typeface="Arial" pitchFamily="34" charset="0"/>
              <a:buChar char="•"/>
            </a:pPr>
            <a:r>
              <a:rPr lang="en-US" sz="1400" dirty="0" smtClean="0">
                <a:latin typeface="Arial" pitchFamily="34" charset="0"/>
                <a:cs typeface="Arial" pitchFamily="34" charset="0"/>
              </a:rPr>
              <a:t>Can Support Tests to formats usable in Selenium RC and Web Driver.</a:t>
            </a:r>
          </a:p>
          <a:p>
            <a:pPr algn="just">
              <a:buFont typeface="Arial" pitchFamily="34" charset="0"/>
              <a:buChar char="•"/>
            </a:pPr>
            <a:r>
              <a:rPr lang="en-US" sz="1400" dirty="0" smtClean="0">
                <a:latin typeface="Arial" pitchFamily="34" charset="0"/>
                <a:cs typeface="Arial" pitchFamily="34" charset="0"/>
              </a:rPr>
              <a:t>Has Built in Help and Test Results reporting Module</a:t>
            </a:r>
          </a:p>
          <a:p>
            <a:pPr algn="just">
              <a:buFont typeface="Arial" pitchFamily="34" charset="0"/>
              <a:buChar char="•"/>
            </a:pPr>
            <a:r>
              <a:rPr lang="en-US" sz="1400" dirty="0" smtClean="0">
                <a:latin typeface="Arial" pitchFamily="34" charset="0"/>
                <a:cs typeface="Arial" pitchFamily="34" charset="0"/>
              </a:rPr>
              <a:t>Provides support for extensions</a:t>
            </a:r>
          </a:p>
          <a:p>
            <a:pPr algn="just">
              <a:buFont typeface="Arial" pitchFamily="34" charset="0"/>
              <a:buChar char="•"/>
            </a:pPr>
            <a:endParaRPr lang="en-US" sz="1400" dirty="0" smtClean="0">
              <a:latin typeface="Arial" pitchFamily="34" charset="0"/>
              <a:cs typeface="Arial" pitchFamily="34" charset="0"/>
            </a:endParaRPr>
          </a:p>
          <a:p>
            <a:pPr algn="just">
              <a:buFont typeface="Arial" pitchFamily="34" charset="0"/>
              <a:buChar char="•"/>
            </a:pPr>
            <a:endParaRPr lang="en-US" sz="1400" dirty="0" smtClean="0">
              <a:latin typeface="Arial" pitchFamily="34" charset="0"/>
              <a:cs typeface="Arial" pitchFamily="34" charset="0"/>
            </a:endParaRPr>
          </a:p>
          <a:p>
            <a:pPr algn="just">
              <a:buFont typeface="Arial" pitchFamily="34" charset="0"/>
              <a:buChar char="•"/>
            </a:pPr>
            <a:r>
              <a:rPr lang="en-US" sz="1400" dirty="0" smtClean="0">
                <a:latin typeface="Arial" pitchFamily="34" charset="0"/>
                <a:cs typeface="Arial" pitchFamily="34" charset="0"/>
              </a:rPr>
              <a:t>Cons:--</a:t>
            </a:r>
          </a:p>
          <a:p>
            <a:pPr algn="just">
              <a:buFont typeface="Arial" pitchFamily="34" charset="0"/>
              <a:buChar char="•"/>
            </a:pPr>
            <a:r>
              <a:rPr lang="en-US" sz="1400" dirty="0" smtClean="0">
                <a:latin typeface="Arial" pitchFamily="34" charset="0"/>
                <a:cs typeface="Arial" pitchFamily="34" charset="0"/>
              </a:rPr>
              <a:t>Available only in Firefox</a:t>
            </a:r>
          </a:p>
          <a:p>
            <a:pPr algn="just">
              <a:buFont typeface="Arial" pitchFamily="34" charset="0"/>
              <a:buChar char="•"/>
            </a:pPr>
            <a:r>
              <a:rPr lang="en-US" sz="1400" dirty="0" smtClean="0">
                <a:latin typeface="Arial" pitchFamily="34" charset="0"/>
                <a:cs typeface="Arial" pitchFamily="34" charset="0"/>
              </a:rPr>
              <a:t>Designed only to create Prototypes of Tests</a:t>
            </a:r>
          </a:p>
          <a:p>
            <a:pPr algn="just">
              <a:buFont typeface="Arial" pitchFamily="34" charset="0"/>
              <a:buChar char="•"/>
            </a:pPr>
            <a:r>
              <a:rPr lang="en-US" sz="1400" dirty="0" smtClean="0">
                <a:latin typeface="Arial" pitchFamily="34" charset="0"/>
                <a:cs typeface="Arial" pitchFamily="34" charset="0"/>
              </a:rPr>
              <a:t>No Support for Iterations and Conditional Statements</a:t>
            </a:r>
          </a:p>
          <a:p>
            <a:pPr algn="just">
              <a:buFont typeface="Arial" pitchFamily="34" charset="0"/>
              <a:buChar char="•"/>
            </a:pPr>
            <a:r>
              <a:rPr lang="en-US" sz="1400" dirty="0" smtClean="0">
                <a:latin typeface="Arial" pitchFamily="34" charset="0"/>
                <a:cs typeface="Arial" pitchFamily="34" charset="0"/>
              </a:rPr>
              <a:t>Test Execution is slow compare to Selenium RC and Web Driver.</a:t>
            </a:r>
            <a:endParaRPr lang="en-US" sz="1400" dirty="0" smtClean="0">
              <a:latin typeface="Arial" pitchFamily="34" charset="0"/>
              <a:cs typeface="Arial" pitchFamily="34" charset="0"/>
            </a:endParaRPr>
          </a:p>
          <a:p>
            <a:pPr algn="just"/>
            <a:endParaRPr lang="en-US" sz="1400" dirty="0" smtClean="0">
              <a:latin typeface="Arial" pitchFamily="34" charset="0"/>
              <a:cs typeface="Arial" pitchFamily="34" charset="0"/>
            </a:endParaRPr>
          </a:p>
          <a:p>
            <a:pPr algn="just">
              <a:buFont typeface="Arial" pitchFamily="34" charset="0"/>
              <a:buChar char="•"/>
            </a:pP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Autofit/>
          </a:bodyPr>
          <a:lstStyle/>
          <a:p>
            <a:pPr>
              <a:buNone/>
            </a:pPr>
            <a:r>
              <a:rPr lang="en-US" sz="2400" dirty="0" smtClean="0">
                <a:latin typeface="Arial" pitchFamily="34" charset="0"/>
                <a:cs typeface="Arial" pitchFamily="34" charset="0"/>
              </a:rPr>
              <a:t>Selenium </a:t>
            </a:r>
            <a:r>
              <a:rPr lang="en-US" sz="2400" dirty="0" smtClean="0">
                <a:latin typeface="Arial" pitchFamily="34" charset="0"/>
                <a:cs typeface="Arial" pitchFamily="34" charset="0"/>
              </a:rPr>
              <a:t>Remote Control (Selenium RC</a:t>
            </a:r>
            <a:r>
              <a:rPr lang="en-US" sz="2400" dirty="0" smtClean="0">
                <a:latin typeface="Arial" pitchFamily="34" charset="0"/>
                <a:cs typeface="Arial" pitchFamily="34" charset="0"/>
              </a:rPr>
              <a:t>)</a:t>
            </a:r>
          </a:p>
          <a:p>
            <a:pPr>
              <a:buNone/>
            </a:pPr>
            <a:r>
              <a:rPr lang="en-US" sz="2400" dirty="0" smtClean="0">
                <a:latin typeface="Arial" pitchFamily="34" charset="0"/>
                <a:cs typeface="Arial" pitchFamily="34" charset="0"/>
              </a:rPr>
              <a:t>This </a:t>
            </a:r>
            <a:r>
              <a:rPr lang="en-US" sz="2400" dirty="0" smtClean="0">
                <a:latin typeface="Arial" pitchFamily="34" charset="0"/>
                <a:cs typeface="Arial" pitchFamily="34" charset="0"/>
              </a:rPr>
              <a:t>is the first automated web testing tool that </a:t>
            </a:r>
            <a:r>
              <a:rPr lang="en-US" sz="2400" dirty="0" smtClean="0">
                <a:latin typeface="Arial" pitchFamily="34" charset="0"/>
                <a:cs typeface="Arial" pitchFamily="34" charset="0"/>
              </a:rPr>
              <a:t>allowed</a:t>
            </a:r>
          </a:p>
          <a:p>
            <a:pPr>
              <a:buNone/>
            </a:pPr>
            <a:r>
              <a:rPr lang="en-US" sz="2400" dirty="0" smtClean="0">
                <a:latin typeface="Arial" pitchFamily="34" charset="0"/>
                <a:cs typeface="Arial" pitchFamily="34" charset="0"/>
              </a:rPr>
              <a:t>users </a:t>
            </a:r>
            <a:r>
              <a:rPr lang="en-US" sz="2400" dirty="0" smtClean="0">
                <a:latin typeface="Arial" pitchFamily="34" charset="0"/>
                <a:cs typeface="Arial" pitchFamily="34" charset="0"/>
              </a:rPr>
              <a:t>to use a programming language they prefer. As </a:t>
            </a:r>
            <a:r>
              <a:rPr lang="en-US" sz="2400" dirty="0" smtClean="0">
                <a:latin typeface="Arial" pitchFamily="34" charset="0"/>
                <a:cs typeface="Arial" pitchFamily="34" charset="0"/>
              </a:rPr>
              <a:t>of</a:t>
            </a:r>
          </a:p>
          <a:p>
            <a:pPr>
              <a:buNone/>
            </a:pPr>
            <a:r>
              <a:rPr lang="en-US" sz="2400" dirty="0" smtClean="0">
                <a:latin typeface="Arial" pitchFamily="34" charset="0"/>
                <a:cs typeface="Arial" pitchFamily="34" charset="0"/>
              </a:rPr>
              <a:t>version </a:t>
            </a:r>
            <a:r>
              <a:rPr lang="en-US" sz="2400" dirty="0" smtClean="0">
                <a:latin typeface="Arial" pitchFamily="34" charset="0"/>
                <a:cs typeface="Arial" pitchFamily="34" charset="0"/>
              </a:rPr>
              <a:t>2.25.0, RC can support the following </a:t>
            </a:r>
            <a:r>
              <a:rPr lang="en-US" sz="2400" dirty="0" smtClean="0">
                <a:latin typeface="Arial" pitchFamily="34" charset="0"/>
                <a:cs typeface="Arial" pitchFamily="34" charset="0"/>
              </a:rPr>
              <a:t>programming</a:t>
            </a:r>
          </a:p>
          <a:p>
            <a:pPr>
              <a:buNone/>
            </a:pPr>
            <a:r>
              <a:rPr lang="en-US" sz="2400" dirty="0" smtClean="0">
                <a:latin typeface="Arial" pitchFamily="34" charset="0"/>
                <a:cs typeface="Arial" pitchFamily="34" charset="0"/>
              </a:rPr>
              <a:t>languages</a:t>
            </a:r>
            <a:r>
              <a:rPr lang="en-US" sz="2400" dirty="0" smtClean="0">
                <a:latin typeface="Arial" pitchFamily="34" charset="0"/>
                <a:cs typeface="Arial" pitchFamily="34" charset="0"/>
              </a:rPr>
              <a:t>:</a:t>
            </a:r>
          </a:p>
          <a:p>
            <a:pPr>
              <a:buNone/>
            </a:pPr>
            <a:r>
              <a:rPr lang="en-US" sz="2400" dirty="0" smtClean="0">
                <a:latin typeface="Arial" pitchFamily="34" charset="0"/>
                <a:cs typeface="Arial" pitchFamily="34" charset="0"/>
              </a:rPr>
              <a:t>Java</a:t>
            </a:r>
          </a:p>
          <a:p>
            <a:pPr>
              <a:buNone/>
            </a:pPr>
            <a:r>
              <a:rPr lang="en-US" sz="2400" dirty="0" smtClean="0">
                <a:latin typeface="Arial" pitchFamily="34" charset="0"/>
                <a:cs typeface="Arial" pitchFamily="34" charset="0"/>
              </a:rPr>
              <a:t>C#</a:t>
            </a:r>
          </a:p>
          <a:p>
            <a:pPr>
              <a:buNone/>
            </a:pPr>
            <a:r>
              <a:rPr lang="en-US" sz="2400" dirty="0" smtClean="0">
                <a:latin typeface="Arial" pitchFamily="34" charset="0"/>
                <a:cs typeface="Arial" pitchFamily="34" charset="0"/>
              </a:rPr>
              <a:t>PHP</a:t>
            </a:r>
          </a:p>
          <a:p>
            <a:pPr>
              <a:buNone/>
            </a:pPr>
            <a:r>
              <a:rPr lang="en-US" sz="2400" dirty="0" smtClean="0">
                <a:latin typeface="Arial" pitchFamily="34" charset="0"/>
                <a:cs typeface="Arial" pitchFamily="34" charset="0"/>
              </a:rPr>
              <a:t>Python</a:t>
            </a:r>
          </a:p>
          <a:p>
            <a:pPr>
              <a:buNone/>
            </a:pPr>
            <a:r>
              <a:rPr lang="en-US" sz="2400" dirty="0" smtClean="0">
                <a:latin typeface="Arial" pitchFamily="34" charset="0"/>
                <a:cs typeface="Arial" pitchFamily="34" charset="0"/>
              </a:rPr>
              <a:t>Perl</a:t>
            </a:r>
          </a:p>
          <a:p>
            <a:pPr>
              <a:buNone/>
            </a:pPr>
            <a:r>
              <a:rPr lang="en-US" sz="2400" dirty="0" smtClean="0">
                <a:latin typeface="Arial" pitchFamily="34" charset="0"/>
                <a:cs typeface="Arial" pitchFamily="34" charset="0"/>
              </a:rPr>
              <a:t>Ruby</a:t>
            </a:r>
          </a:p>
          <a:p>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1">
            <a:normAutofit fontScale="85000" lnSpcReduction="20000"/>
          </a:bodyPr>
          <a:lstStyle/>
          <a:p>
            <a:pPr>
              <a:buNone/>
            </a:pPr>
            <a:r>
              <a:rPr lang="en-US" sz="2400" dirty="0" smtClean="0">
                <a:latin typeface="Arial" pitchFamily="34" charset="0"/>
                <a:cs typeface="Arial" pitchFamily="34" charset="0"/>
              </a:rPr>
              <a:t>SELENIUM RC:--</a:t>
            </a:r>
          </a:p>
          <a:p>
            <a:pPr>
              <a:buNone/>
            </a:pPr>
            <a:r>
              <a:rPr lang="en-US" sz="2400" dirty="0" smtClean="0">
                <a:latin typeface="Arial" pitchFamily="34" charset="0"/>
                <a:cs typeface="Arial" pitchFamily="34" charset="0"/>
              </a:rPr>
              <a:t>Pros				</a:t>
            </a:r>
          </a:p>
          <a:p>
            <a:r>
              <a:rPr lang="en-US" sz="2400" dirty="0" smtClean="0">
                <a:latin typeface="Arial" pitchFamily="34" charset="0"/>
                <a:cs typeface="Arial" pitchFamily="34" charset="0"/>
              </a:rPr>
              <a:t>Cross Browser and Cross  Platform</a:t>
            </a:r>
          </a:p>
          <a:p>
            <a:r>
              <a:rPr lang="en-US" sz="2400" dirty="0" smtClean="0">
                <a:latin typeface="Arial" pitchFamily="34" charset="0"/>
                <a:cs typeface="Arial" pitchFamily="34" charset="0"/>
              </a:rPr>
              <a:t>Can perform looping and Conditional Operations</a:t>
            </a:r>
          </a:p>
          <a:p>
            <a:r>
              <a:rPr lang="en-US" sz="2400" dirty="0" smtClean="0">
                <a:latin typeface="Arial" pitchFamily="34" charset="0"/>
                <a:cs typeface="Arial" pitchFamily="34" charset="0"/>
              </a:rPr>
              <a:t>Can support Data Driven testing</a:t>
            </a:r>
          </a:p>
          <a:p>
            <a:r>
              <a:rPr lang="en-US" sz="2400" dirty="0" smtClean="0">
                <a:latin typeface="Arial" pitchFamily="34" charset="0"/>
                <a:cs typeface="Arial" pitchFamily="34" charset="0"/>
              </a:rPr>
              <a:t>Can Readily support new Browsers</a:t>
            </a:r>
          </a:p>
          <a:p>
            <a:r>
              <a:rPr lang="en-US" sz="2400" dirty="0" smtClean="0">
                <a:latin typeface="Arial" pitchFamily="34" charset="0"/>
                <a:cs typeface="Arial" pitchFamily="34" charset="0"/>
              </a:rPr>
              <a:t>Faster Execution than IDE </a:t>
            </a:r>
          </a:p>
          <a:p>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Cons:--</a:t>
            </a:r>
          </a:p>
          <a:p>
            <a:r>
              <a:rPr lang="en-US" sz="2400" dirty="0" smtClean="0">
                <a:latin typeface="Arial" pitchFamily="34" charset="0"/>
                <a:cs typeface="Arial" pitchFamily="34" charset="0"/>
              </a:rPr>
              <a:t>Installation is more complicated than IDE</a:t>
            </a:r>
          </a:p>
          <a:p>
            <a:r>
              <a:rPr lang="en-US" sz="2400" dirty="0" smtClean="0">
                <a:latin typeface="Arial" pitchFamily="34" charset="0"/>
                <a:cs typeface="Arial" pitchFamily="34" charset="0"/>
              </a:rPr>
              <a:t>Must have programming knowledge</a:t>
            </a:r>
          </a:p>
          <a:p>
            <a:r>
              <a:rPr lang="en-US" sz="2400" dirty="0" smtClean="0">
                <a:latin typeface="Arial" pitchFamily="34" charset="0"/>
                <a:cs typeface="Arial" pitchFamily="34" charset="0"/>
              </a:rPr>
              <a:t>Needs Selenium RC server to be running</a:t>
            </a:r>
          </a:p>
          <a:p>
            <a:r>
              <a:rPr lang="en-US" sz="2400" dirty="0" smtClean="0">
                <a:latin typeface="Arial" pitchFamily="34" charset="0"/>
                <a:cs typeface="Arial" pitchFamily="34" charset="0"/>
              </a:rPr>
              <a:t>Inconsistent results and uses Java Script</a:t>
            </a:r>
          </a:p>
          <a:p>
            <a:r>
              <a:rPr lang="en-US" sz="2400" dirty="0" smtClean="0">
                <a:latin typeface="Arial" pitchFamily="34" charset="0"/>
                <a:cs typeface="Arial" pitchFamily="34" charset="0"/>
              </a:rPr>
              <a:t>Slower execution time than Web Driver</a:t>
            </a:r>
          </a:p>
          <a:p>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0" dirty="0" smtClean="0">
                <a:solidFill>
                  <a:schemeClr val="tx1"/>
                </a:solidFill>
                <a:latin typeface="Arial" pitchFamily="34" charset="0"/>
                <a:cs typeface="Arial" pitchFamily="34" charset="0"/>
              </a:rPr>
              <a:t>The supported languages are the same as those in Selenium RC.</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Java</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C#</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PHP</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Python</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Perl</a:t>
            </a:r>
            <a:br>
              <a:rPr lang="en-US" sz="1800" b="0" dirty="0" smtClean="0">
                <a:solidFill>
                  <a:schemeClr val="tx1"/>
                </a:solidFill>
                <a:latin typeface="Arial" pitchFamily="34" charset="0"/>
                <a:cs typeface="Arial" pitchFamily="34" charset="0"/>
              </a:rPr>
            </a:br>
            <a:r>
              <a:rPr lang="en-US" sz="1800" b="0" dirty="0" smtClean="0">
                <a:solidFill>
                  <a:schemeClr val="tx1"/>
                </a:solidFill>
                <a:latin typeface="Arial" pitchFamily="34" charset="0"/>
                <a:cs typeface="Arial" pitchFamily="34" charset="0"/>
              </a:rPr>
              <a:t>Ruby</a:t>
            </a:r>
            <a:endParaRPr lang="en-US" sz="1800" b="0"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z="2400" b="1" u="sng" dirty="0" smtClean="0">
                <a:solidFill>
                  <a:srgbClr val="FF0000"/>
                </a:solidFill>
                <a:latin typeface="Arial" pitchFamily="34" charset="0"/>
                <a:cs typeface="Arial" pitchFamily="34" charset="0"/>
              </a:rPr>
              <a:t>Introduction </a:t>
            </a:r>
            <a:r>
              <a:rPr lang="en-US" sz="2400" b="1" u="sng" dirty="0" err="1" smtClean="0">
                <a:solidFill>
                  <a:srgbClr val="FF0000"/>
                </a:solidFill>
                <a:latin typeface="Arial" pitchFamily="34" charset="0"/>
                <a:cs typeface="Arial" pitchFamily="34" charset="0"/>
              </a:rPr>
              <a:t>WebDriver</a:t>
            </a:r>
            <a:endParaRPr lang="en-US" sz="2400" b="1" u="sng" dirty="0" smtClean="0">
              <a:solidFill>
                <a:srgbClr val="FF0000"/>
              </a:solidFill>
              <a:latin typeface="Arial" pitchFamily="34" charset="0"/>
              <a:cs typeface="Arial" pitchFamily="34" charset="0"/>
            </a:endParaRPr>
          </a:p>
          <a:p>
            <a:pPr>
              <a:buNone/>
            </a:pPr>
            <a:r>
              <a:rPr lang="en-US" sz="2400" dirty="0" smtClean="0">
                <a:latin typeface="Arial" pitchFamily="34" charset="0"/>
                <a:cs typeface="Arial" pitchFamily="34" charset="0"/>
              </a:rPr>
              <a:t>The </a:t>
            </a:r>
            <a:r>
              <a:rPr lang="en-US" sz="2400" dirty="0" err="1" smtClean="0">
                <a:latin typeface="Arial" pitchFamily="34" charset="0"/>
                <a:cs typeface="Arial" pitchFamily="34" charset="0"/>
              </a:rPr>
              <a:t>WebDriver</a:t>
            </a:r>
            <a:r>
              <a:rPr lang="en-US" sz="2400" dirty="0" smtClean="0">
                <a:latin typeface="Arial" pitchFamily="34" charset="0"/>
                <a:cs typeface="Arial" pitchFamily="34" charset="0"/>
              </a:rPr>
              <a:t> proves itself to be better than </a:t>
            </a:r>
            <a:r>
              <a:rPr lang="en-US" sz="2400" dirty="0" smtClean="0">
                <a:latin typeface="Arial" pitchFamily="34" charset="0"/>
                <a:cs typeface="Arial" pitchFamily="34" charset="0"/>
              </a:rPr>
              <a:t>both</a:t>
            </a:r>
          </a:p>
          <a:p>
            <a:pPr>
              <a:buNone/>
            </a:pPr>
            <a:r>
              <a:rPr lang="en-US" sz="2400" dirty="0" smtClean="0">
                <a:latin typeface="Arial" pitchFamily="34" charset="0"/>
                <a:cs typeface="Arial" pitchFamily="34" charset="0"/>
              </a:rPr>
              <a:t>Selenium </a:t>
            </a:r>
            <a:r>
              <a:rPr lang="en-US" sz="2400" dirty="0" smtClean="0">
                <a:latin typeface="Arial" pitchFamily="34" charset="0"/>
                <a:cs typeface="Arial" pitchFamily="34" charset="0"/>
              </a:rPr>
              <a:t>IDE and Selenium RC in many aspects. It </a:t>
            </a: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implements </a:t>
            </a:r>
            <a:r>
              <a:rPr lang="en-US" sz="2400" dirty="0" smtClean="0">
                <a:latin typeface="Arial" pitchFamily="34" charset="0"/>
                <a:cs typeface="Arial" pitchFamily="34" charset="0"/>
              </a:rPr>
              <a:t>a more modern and stable approach </a:t>
            </a:r>
            <a:r>
              <a:rPr lang="en-US" sz="2400" dirty="0" smtClean="0">
                <a:latin typeface="Arial" pitchFamily="34" charset="0"/>
                <a:cs typeface="Arial" pitchFamily="34" charset="0"/>
              </a:rPr>
              <a:t>in</a:t>
            </a:r>
          </a:p>
          <a:p>
            <a:pPr>
              <a:buNone/>
            </a:pPr>
            <a:r>
              <a:rPr lang="en-US" sz="2400" dirty="0" smtClean="0">
                <a:latin typeface="Arial" pitchFamily="34" charset="0"/>
                <a:cs typeface="Arial" pitchFamily="34" charset="0"/>
              </a:rPr>
              <a:t>automating </a:t>
            </a:r>
            <a:r>
              <a:rPr lang="en-US" sz="2400" dirty="0" smtClean="0">
                <a:latin typeface="Arial" pitchFamily="34" charset="0"/>
                <a:cs typeface="Arial" pitchFamily="34" charset="0"/>
              </a:rPr>
              <a:t>the browser's actions. </a:t>
            </a:r>
            <a:r>
              <a:rPr lang="en-US" sz="2400" dirty="0" err="1" smtClean="0">
                <a:latin typeface="Arial" pitchFamily="34" charset="0"/>
                <a:cs typeface="Arial" pitchFamily="34" charset="0"/>
              </a:rPr>
              <a:t>WebDriver</a:t>
            </a:r>
            <a:r>
              <a:rPr lang="en-US" sz="2400" dirty="0" smtClean="0">
                <a:latin typeface="Arial" pitchFamily="34" charset="0"/>
                <a:cs typeface="Arial" pitchFamily="34" charset="0"/>
              </a:rPr>
              <a:t>, </a:t>
            </a:r>
            <a:r>
              <a:rPr lang="en-US" sz="2400" dirty="0" smtClean="0">
                <a:latin typeface="Arial" pitchFamily="34" charset="0"/>
                <a:cs typeface="Arial" pitchFamily="34" charset="0"/>
              </a:rPr>
              <a:t>unlike</a:t>
            </a:r>
          </a:p>
          <a:p>
            <a:pPr>
              <a:buNone/>
            </a:pPr>
            <a:r>
              <a:rPr lang="en-US" sz="2400" dirty="0" smtClean="0">
                <a:latin typeface="Arial" pitchFamily="34" charset="0"/>
                <a:cs typeface="Arial" pitchFamily="34" charset="0"/>
              </a:rPr>
              <a:t>Selenium </a:t>
            </a:r>
            <a:r>
              <a:rPr lang="en-US" sz="2400" dirty="0" smtClean="0">
                <a:latin typeface="Arial" pitchFamily="34" charset="0"/>
                <a:cs typeface="Arial" pitchFamily="34" charset="0"/>
              </a:rPr>
              <a:t>RC, does not rely on JavaScript </a:t>
            </a:r>
            <a:r>
              <a:rPr lang="en-US" sz="2400" dirty="0" smtClean="0">
                <a:latin typeface="Arial" pitchFamily="34" charset="0"/>
                <a:cs typeface="Arial" pitchFamily="34" charset="0"/>
              </a:rPr>
              <a:t>for</a:t>
            </a:r>
          </a:p>
          <a:p>
            <a:pPr>
              <a:buNone/>
            </a:pPr>
            <a:r>
              <a:rPr lang="en-US" sz="2400" dirty="0" smtClean="0">
                <a:latin typeface="Arial" pitchFamily="34" charset="0"/>
                <a:cs typeface="Arial" pitchFamily="34" charset="0"/>
              </a:rPr>
              <a:t>automation</a:t>
            </a:r>
            <a:r>
              <a:rPr lang="en-US" sz="2400" dirty="0" smtClean="0">
                <a:latin typeface="Arial" pitchFamily="34" charset="0"/>
                <a:cs typeface="Arial" pitchFamily="34" charset="0"/>
              </a:rPr>
              <a:t>. It controls the browser by </a:t>
            </a:r>
            <a:r>
              <a:rPr lang="en-US" sz="2400" dirty="0" smtClean="0">
                <a:latin typeface="Arial" pitchFamily="34" charset="0"/>
                <a:cs typeface="Arial" pitchFamily="34" charset="0"/>
              </a:rPr>
              <a:t>directly</a:t>
            </a:r>
          </a:p>
          <a:p>
            <a:pPr>
              <a:buNone/>
            </a:pPr>
            <a:r>
              <a:rPr lang="en-US" sz="2400" dirty="0" smtClean="0">
                <a:latin typeface="Arial" pitchFamily="34" charset="0"/>
                <a:cs typeface="Arial" pitchFamily="34" charset="0"/>
              </a:rPr>
              <a:t>communicating </a:t>
            </a:r>
            <a:r>
              <a:rPr lang="en-US" sz="2400" dirty="0" smtClean="0">
                <a:latin typeface="Arial" pitchFamily="34" charset="0"/>
                <a:cs typeface="Arial" pitchFamily="34" charset="0"/>
              </a:rPr>
              <a:t>to it.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sz="2000" u="sng" dirty="0" smtClean="0"/>
              <a:t>Selenium </a:t>
            </a:r>
            <a:r>
              <a:rPr lang="en-US" sz="2000" u="sng" dirty="0" err="1" smtClean="0"/>
              <a:t>WebDriver</a:t>
            </a:r>
            <a:endParaRPr lang="en-US" sz="2000" u="sng" dirty="0" smtClean="0"/>
          </a:p>
          <a:p>
            <a:pPr>
              <a:buNone/>
            </a:pPr>
            <a:r>
              <a:rPr lang="en-US" sz="2000" dirty="0" smtClean="0"/>
              <a:t>Pros:--</a:t>
            </a:r>
          </a:p>
          <a:p>
            <a:r>
              <a:rPr lang="en-US" sz="2000" dirty="0" smtClean="0"/>
              <a:t>Simpler Installation than RC</a:t>
            </a:r>
          </a:p>
          <a:p>
            <a:r>
              <a:rPr lang="en-US" sz="2000" dirty="0" smtClean="0"/>
              <a:t>Communicates directly to the browser</a:t>
            </a:r>
          </a:p>
          <a:p>
            <a:r>
              <a:rPr lang="en-US" sz="2000" dirty="0" smtClean="0"/>
              <a:t>Browser Interaction is more realistic</a:t>
            </a:r>
          </a:p>
          <a:p>
            <a:r>
              <a:rPr lang="en-US" sz="2000" dirty="0" smtClean="0"/>
              <a:t>No need for a separate component such as the RC Server</a:t>
            </a:r>
          </a:p>
          <a:p>
            <a:r>
              <a:rPr lang="en-US" sz="2000" dirty="0" smtClean="0"/>
              <a:t>Faster Execution time than IDE and RC</a:t>
            </a:r>
          </a:p>
          <a:p>
            <a:endParaRPr lang="en-US" sz="2000" dirty="0" smtClean="0"/>
          </a:p>
          <a:p>
            <a:pPr>
              <a:buNone/>
            </a:pPr>
            <a:r>
              <a:rPr lang="en-US" sz="2000" dirty="0" smtClean="0"/>
              <a:t>Cons:--</a:t>
            </a:r>
          </a:p>
          <a:p>
            <a:r>
              <a:rPr lang="en-US" sz="2000" dirty="0" smtClean="0"/>
              <a:t>Installation is more complicated than SELENIUM IDE</a:t>
            </a:r>
          </a:p>
          <a:p>
            <a:r>
              <a:rPr lang="en-US" sz="2000" dirty="0" smtClean="0"/>
              <a:t>Requires programming knowledge</a:t>
            </a:r>
          </a:p>
          <a:p>
            <a:r>
              <a:rPr lang="en-US" sz="2000" dirty="0" smtClean="0"/>
              <a:t>Cannot readily support new Browsers</a:t>
            </a:r>
          </a:p>
          <a:p>
            <a:r>
              <a:rPr lang="en-US" sz="2000" dirty="0" smtClean="0"/>
              <a:t>Has no built in mechanism for logging runtime messages and test results</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103</TotalTime>
  <Words>171</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SELENIUM</vt:lpstr>
      <vt:lpstr>It has four components. Selenium Integrated Development Environment (IDE) Selenium Remote Control (RC) WebDriver Selenium Grid</vt:lpstr>
      <vt:lpstr>Selenium RC and Web Driver are merged into a single Framework to form Selenium2. Selenium RC refers as Selenium1 </vt:lpstr>
      <vt:lpstr>Slide 4</vt:lpstr>
      <vt:lpstr>Brief Introduction Selenium IDE:--  Selenium Integrated Development Environment (IDE) is the simplest framework in the Selenium suite and is the easiest one to learn. It is a Firefox plugin that you can install as easily as you can with other plugins. However, because of its simplicity, Selenium IDE should only be used as a prototyping tool. If you want to create more advanced test cases, you will need to use either Selenium RC or WebDriver.</vt:lpstr>
      <vt:lpstr>Slide 6</vt:lpstr>
      <vt:lpstr>Slide 7</vt:lpstr>
      <vt:lpstr>The supported languages are the same as those in Selenium RC. Java C# PHP Python Perl Ruby</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Arpana</dc:creator>
  <cp:lastModifiedBy>Arpana</cp:lastModifiedBy>
  <cp:revision>26</cp:revision>
  <dcterms:created xsi:type="dcterms:W3CDTF">2016-08-26T22:04:48Z</dcterms:created>
  <dcterms:modified xsi:type="dcterms:W3CDTF">2016-08-26T23:48:34Z</dcterms:modified>
</cp:coreProperties>
</file>