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8" Type="http://schemas.openxmlformats.org/officeDocument/2006/relationships/slideLayout" Target="../slideLayouts/slideLayout1.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8" Type="http://schemas.openxmlformats.org/officeDocument/2006/relationships/slideLayout" Target="../slideLayouts/slideLayout1.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280190" y="1636871"/>
            <a:ext cx="7556421" cy="1417558"/>
          </a:xfrm>
          <a:prstGeom prst="rect">
            <a:avLst/>
          </a:prstGeom>
          <a:noFill/>
          <a:ln/>
        </p:spPr>
        <p:txBody>
          <a:bodyPr wrap="square" rtlCol="0" anchor="t"/>
          <a:lstStyle/>
          <a:p>
            <a:pPr indent="0" marL="0">
              <a:lnSpc>
                <a:spcPts val="5581"/>
              </a:lnSpc>
              <a:buNone/>
            </a:pPr>
            <a:r>
              <a:rPr lang="en-US" sz="4465" spc="-134" kern="0" dirty="0">
                <a:solidFill>
                  <a:srgbClr val="2C3F42"/>
                </a:solidFill>
                <a:latin typeface="Bitter" pitchFamily="34" charset="0"/>
                <a:ea typeface="Bitter" pitchFamily="34" charset="-122"/>
                <a:cs typeface="Bitter" pitchFamily="34" charset="-120"/>
              </a:rPr>
              <a:t>POWERPOINT PRESENTATION FOR CA1</a:t>
            </a:r>
            <a:endParaRPr lang="en-US" sz="4465" dirty="0"/>
          </a:p>
        </p:txBody>
      </p:sp>
      <p:sp>
        <p:nvSpPr>
          <p:cNvPr id="6" name="Text 3"/>
          <p:cNvSpPr/>
          <p:nvPr/>
        </p:nvSpPr>
        <p:spPr>
          <a:xfrm>
            <a:off x="6280190" y="3394591"/>
            <a:ext cx="7556421" cy="362903"/>
          </a:xfrm>
          <a:prstGeom prst="rect">
            <a:avLst/>
          </a:prstGeom>
          <a:noFill/>
          <a:ln/>
        </p:spPr>
        <p:txBody>
          <a:bodyPr wrap="none" rtlCol="0" anchor="t"/>
          <a:lstStyle/>
          <a:p>
            <a:pPr indent="0" marL="0">
              <a:lnSpc>
                <a:spcPts val="2858"/>
              </a:lnSpc>
              <a:buNone/>
            </a:pPr>
            <a:r>
              <a:rPr lang="en-US" sz="1786" b="1" spc="-36" kern="0" dirty="0">
                <a:solidFill>
                  <a:srgbClr val="2B2E3C"/>
                </a:solidFill>
                <a:latin typeface="Open Sans" pitchFamily="34" charset="0"/>
                <a:ea typeface="Open Sans" pitchFamily="34" charset="-122"/>
                <a:cs typeface="Open Sans" pitchFamily="34" charset="-120"/>
              </a:rPr>
              <a:t>NAME-SARTAJ AZIZ</a:t>
            </a:r>
            <a:endParaRPr lang="en-US" sz="1786" dirty="0"/>
          </a:p>
        </p:txBody>
      </p:sp>
      <p:sp>
        <p:nvSpPr>
          <p:cNvPr id="7" name="Text 4"/>
          <p:cNvSpPr/>
          <p:nvPr/>
        </p:nvSpPr>
        <p:spPr>
          <a:xfrm>
            <a:off x="6280190" y="4012644"/>
            <a:ext cx="7556421" cy="362903"/>
          </a:xfrm>
          <a:prstGeom prst="rect">
            <a:avLst/>
          </a:prstGeom>
          <a:noFill/>
          <a:ln/>
        </p:spPr>
        <p:txBody>
          <a:bodyPr wrap="none" rtlCol="0" anchor="t"/>
          <a:lstStyle/>
          <a:p>
            <a:pPr indent="0" marL="0">
              <a:lnSpc>
                <a:spcPts val="2858"/>
              </a:lnSpc>
              <a:buNone/>
            </a:pPr>
            <a:r>
              <a:rPr lang="en-US" sz="1786" b="1" spc="-36" kern="0" dirty="0">
                <a:solidFill>
                  <a:srgbClr val="2B2E3C"/>
                </a:solidFill>
                <a:latin typeface="Open Sans" pitchFamily="34" charset="0"/>
                <a:ea typeface="Open Sans" pitchFamily="34" charset="-122"/>
                <a:cs typeface="Open Sans" pitchFamily="34" charset="-120"/>
              </a:rPr>
              <a:t>ROLL- 13000120003</a:t>
            </a:r>
            <a:endParaRPr lang="en-US" sz="1786" dirty="0"/>
          </a:p>
        </p:txBody>
      </p:sp>
      <p:sp>
        <p:nvSpPr>
          <p:cNvPr id="8" name="Text 5"/>
          <p:cNvSpPr/>
          <p:nvPr/>
        </p:nvSpPr>
        <p:spPr>
          <a:xfrm>
            <a:off x="6280190" y="4630698"/>
            <a:ext cx="7556421" cy="362903"/>
          </a:xfrm>
          <a:prstGeom prst="rect">
            <a:avLst/>
          </a:prstGeom>
          <a:noFill/>
          <a:ln/>
        </p:spPr>
        <p:txBody>
          <a:bodyPr wrap="none" rtlCol="0" anchor="t"/>
          <a:lstStyle/>
          <a:p>
            <a:pPr indent="0" marL="0">
              <a:lnSpc>
                <a:spcPts val="2858"/>
              </a:lnSpc>
              <a:buNone/>
            </a:pPr>
            <a:r>
              <a:rPr lang="en-US" sz="1786" b="1" spc="-36" kern="0" dirty="0">
                <a:solidFill>
                  <a:srgbClr val="2B2E3C"/>
                </a:solidFill>
                <a:latin typeface="Open Sans" pitchFamily="34" charset="0"/>
                <a:ea typeface="Open Sans" pitchFamily="34" charset="-122"/>
                <a:cs typeface="Open Sans" pitchFamily="34" charset="-120"/>
              </a:rPr>
              <a:t>SUB-OEC CS-701A</a:t>
            </a:r>
            <a:endParaRPr lang="en-US" sz="1786" dirty="0"/>
          </a:p>
        </p:txBody>
      </p:sp>
      <p:sp>
        <p:nvSpPr>
          <p:cNvPr id="9" name="Text 6"/>
          <p:cNvSpPr/>
          <p:nvPr/>
        </p:nvSpPr>
        <p:spPr>
          <a:xfrm>
            <a:off x="6280190" y="5248751"/>
            <a:ext cx="7556421" cy="725805"/>
          </a:xfrm>
          <a:prstGeom prst="rect">
            <a:avLst/>
          </a:prstGeom>
          <a:noFill/>
          <a:ln/>
        </p:spPr>
        <p:txBody>
          <a:bodyPr wrap="square" rtlCol="0" anchor="t"/>
          <a:lstStyle/>
          <a:p>
            <a:pPr indent="0" marL="0">
              <a:lnSpc>
                <a:spcPts val="2858"/>
              </a:lnSpc>
              <a:buNone/>
            </a:pPr>
            <a:r>
              <a:rPr lang="en-US" sz="1786" b="1" spc="-36" kern="0" dirty="0">
                <a:solidFill>
                  <a:srgbClr val="2B2E3C"/>
                </a:solidFill>
                <a:latin typeface="Open Sans" pitchFamily="34" charset="0"/>
                <a:ea typeface="Open Sans" pitchFamily="34" charset="-122"/>
                <a:cs typeface="Open Sans" pitchFamily="34" charset="-120"/>
              </a:rPr>
              <a:t>TOPIC-Overview and detailed explanation of the simplex</a:t>
            </a:r>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
</a:t>
            </a:r>
            <a:pPr indent="0" marL="0">
              <a:lnSpc>
                <a:spcPts val="2858"/>
              </a:lnSpc>
              <a:buNone/>
            </a:pPr>
            <a:r>
              <a:rPr lang="en-US" sz="1786" b="1" spc="-36" kern="0" dirty="0">
                <a:solidFill>
                  <a:srgbClr val="2B2E3C"/>
                </a:solidFill>
                <a:latin typeface="Open Sans" pitchFamily="34" charset="0"/>
                <a:ea typeface="Open Sans" pitchFamily="34" charset="-122"/>
                <a:cs typeface="Open Sans" pitchFamily="34" charset="-120"/>
              </a:rPr>
              <a:t>method for solving linear programming problems</a:t>
            </a:r>
            <a:endParaRPr lang="en-US" sz="1786" dirty="0"/>
          </a:p>
        </p:txBody>
      </p:sp>
      <p:sp>
        <p:nvSpPr>
          <p:cNvPr id="10" name="Text 7"/>
          <p:cNvSpPr/>
          <p:nvPr/>
        </p:nvSpPr>
        <p:spPr>
          <a:xfrm>
            <a:off x="6280190" y="6229707"/>
            <a:ext cx="7556421" cy="362903"/>
          </a:xfrm>
          <a:prstGeom prst="rect">
            <a:avLst/>
          </a:prstGeom>
          <a:noFill/>
          <a:ln/>
        </p:spPr>
        <p:txBody>
          <a:bodyPr wrap="none" rtlCol="0" anchor="t"/>
          <a:lstStyle/>
          <a:p>
            <a:pPr indent="0" marL="0">
              <a:lnSpc>
                <a:spcPts val="2858"/>
              </a:lnSpc>
              <a:buNone/>
            </a:pPr>
            <a:endParaRPr lang="en-US" sz="1786"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83488" y="2306955"/>
            <a:ext cx="4919305" cy="3615690"/>
          </a:xfrm>
          <a:prstGeom prst="rect">
            <a:avLst/>
          </a:prstGeom>
        </p:spPr>
      </p:pic>
      <p:sp>
        <p:nvSpPr>
          <p:cNvPr id="6" name="Text 2"/>
          <p:cNvSpPr/>
          <p:nvPr/>
        </p:nvSpPr>
        <p:spPr>
          <a:xfrm>
            <a:off x="6280190" y="2422088"/>
            <a:ext cx="7556421" cy="1956435"/>
          </a:xfrm>
          <a:prstGeom prst="rect">
            <a:avLst/>
          </a:prstGeom>
          <a:noFill/>
          <a:ln/>
        </p:spPr>
        <p:txBody>
          <a:bodyPr wrap="square" rtlCol="0" anchor="t"/>
          <a:lstStyle/>
          <a:p>
            <a:pPr indent="0" marL="0">
              <a:lnSpc>
                <a:spcPts val="7702"/>
              </a:lnSpc>
              <a:buNone/>
            </a:pPr>
            <a:r>
              <a:rPr lang="en-US" sz="6162" spc="-185" kern="0" dirty="0">
                <a:solidFill>
                  <a:srgbClr val="2C3F42"/>
                </a:solidFill>
                <a:latin typeface="Bitter" pitchFamily="34" charset="0"/>
                <a:ea typeface="Bitter" pitchFamily="34" charset="-122"/>
                <a:cs typeface="Bitter" pitchFamily="34" charset="-120"/>
              </a:rPr>
              <a:t>Introduction to Linear Programming</a:t>
            </a:r>
            <a:endParaRPr lang="en-US" sz="6162" dirty="0"/>
          </a:p>
        </p:txBody>
      </p:sp>
      <p:sp>
        <p:nvSpPr>
          <p:cNvPr id="7" name="Text 3"/>
          <p:cNvSpPr/>
          <p:nvPr/>
        </p:nvSpPr>
        <p:spPr>
          <a:xfrm>
            <a:off x="6280190" y="4718685"/>
            <a:ext cx="7556421" cy="1088708"/>
          </a:xfrm>
          <a:prstGeom prst="rect">
            <a:avLst/>
          </a:prstGeom>
          <a:noFill/>
          <a:ln/>
        </p:spPr>
        <p:txBody>
          <a:bodyPr wrap="squar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Linear programming is a mathematical technique used to optimize a linear objective function subject to linear constraints. It has wide applications in various fields, including business, engineering, and economics.</a:t>
            </a:r>
            <a:endParaRPr lang="en-US" sz="1786"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1029"/>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5486400" cy="8231029"/>
          </a:xfrm>
          <a:prstGeom prst="rect">
            <a:avLst/>
          </a:prstGeom>
        </p:spPr>
      </p:pic>
      <p:pic>
        <p:nvPicPr>
          <p:cNvPr id="5" name="Image 1" descr="preencoded.png">    </p:cNvPr>
          <p:cNvPicPr>
            <a:picLocks noChangeAspect="1"/>
          </p:cNvPicPr>
          <p:nvPr/>
        </p:nvPicPr>
        <p:blipFill>
          <a:blip r:embed="rId2"/>
          <a:stretch>
            <a:fillRect/>
          </a:stretch>
        </p:blipFill>
        <p:spPr>
          <a:xfrm>
            <a:off x="269081" y="2064067"/>
            <a:ext cx="4948118" cy="4102894"/>
          </a:xfrm>
          <a:prstGeom prst="rect">
            <a:avLst/>
          </a:prstGeom>
        </p:spPr>
      </p:pic>
      <p:sp>
        <p:nvSpPr>
          <p:cNvPr id="6" name="Text 2"/>
          <p:cNvSpPr/>
          <p:nvPr/>
        </p:nvSpPr>
        <p:spPr>
          <a:xfrm>
            <a:off x="6239828" y="591979"/>
            <a:ext cx="7637145" cy="1345406"/>
          </a:xfrm>
          <a:prstGeom prst="rect">
            <a:avLst/>
          </a:prstGeom>
          <a:noFill/>
          <a:ln/>
        </p:spPr>
        <p:txBody>
          <a:bodyPr wrap="square" rtlCol="0" anchor="t"/>
          <a:lstStyle/>
          <a:p>
            <a:pPr indent="0" marL="0">
              <a:lnSpc>
                <a:spcPts val="5297"/>
              </a:lnSpc>
              <a:buNone/>
            </a:pPr>
            <a:r>
              <a:rPr lang="en-US" sz="4238" spc="-127" kern="0" dirty="0">
                <a:solidFill>
                  <a:srgbClr val="2C3F42"/>
                </a:solidFill>
                <a:latin typeface="Bitter" pitchFamily="34" charset="0"/>
                <a:ea typeface="Bitter" pitchFamily="34" charset="-122"/>
                <a:cs typeface="Bitter" pitchFamily="34" charset="-120"/>
              </a:rPr>
              <a:t>Formulating a Linear Programming Problem</a:t>
            </a:r>
            <a:endParaRPr lang="en-US" sz="4238" dirty="0"/>
          </a:p>
        </p:txBody>
      </p:sp>
      <p:sp>
        <p:nvSpPr>
          <p:cNvPr id="7" name="Text 3"/>
          <p:cNvSpPr/>
          <p:nvPr/>
        </p:nvSpPr>
        <p:spPr>
          <a:xfrm>
            <a:off x="6239828" y="2260283"/>
            <a:ext cx="7637145" cy="1377315"/>
          </a:xfrm>
          <a:prstGeom prst="rect">
            <a:avLst/>
          </a:prstGeom>
          <a:noFill/>
          <a:ln/>
        </p:spPr>
        <p:txBody>
          <a:bodyPr wrap="square" rtlCol="0" anchor="t"/>
          <a:lstStyle/>
          <a:p>
            <a:pPr indent="0" marL="0">
              <a:lnSpc>
                <a:spcPts val="2712"/>
              </a:lnSpc>
              <a:buNone/>
            </a:pPr>
            <a:r>
              <a:rPr lang="en-US" sz="1695" spc="-34" kern="0" dirty="0">
                <a:solidFill>
                  <a:srgbClr val="2B2E3C"/>
                </a:solidFill>
                <a:latin typeface="Open Sans" pitchFamily="34" charset="0"/>
                <a:ea typeface="Open Sans" pitchFamily="34" charset="-122"/>
                <a:cs typeface="Open Sans" pitchFamily="34" charset="-120"/>
              </a:rPr>
              <a:t>Formulating a linear programming problem involves identifying the decision variables, the objective function, and the constraints. The objective function represents the quantity to be optimized, while the constraints define the limitations on the decision variables.</a:t>
            </a:r>
            <a:endParaRPr lang="en-US" sz="1695" dirty="0"/>
          </a:p>
        </p:txBody>
      </p:sp>
      <p:sp>
        <p:nvSpPr>
          <p:cNvPr id="8" name="Shape 4"/>
          <p:cNvSpPr/>
          <p:nvPr/>
        </p:nvSpPr>
        <p:spPr>
          <a:xfrm>
            <a:off x="6239828" y="3879771"/>
            <a:ext cx="3710940" cy="1944172"/>
          </a:xfrm>
          <a:prstGeom prst="roundRect">
            <a:avLst>
              <a:gd name="adj" fmla="val 4650"/>
            </a:avLst>
          </a:prstGeom>
          <a:solidFill>
            <a:srgbClr val="FCE2CF"/>
          </a:solidFill>
          <a:ln w="7620">
            <a:solidFill>
              <a:srgbClr val="E2C8B5"/>
            </a:solidFill>
            <a:prstDash val="solid"/>
          </a:ln>
        </p:spPr>
      </p:sp>
      <p:sp>
        <p:nvSpPr>
          <p:cNvPr id="9" name="Text 5"/>
          <p:cNvSpPr/>
          <p:nvPr/>
        </p:nvSpPr>
        <p:spPr>
          <a:xfrm>
            <a:off x="6462713" y="4102656"/>
            <a:ext cx="2690812" cy="336352"/>
          </a:xfrm>
          <a:prstGeom prst="rect">
            <a:avLst/>
          </a:prstGeom>
          <a:noFill/>
          <a:ln/>
        </p:spPr>
        <p:txBody>
          <a:bodyPr wrap="none" rtlCol="0" anchor="t"/>
          <a:lstStyle/>
          <a:p>
            <a:pPr indent="0" marL="0">
              <a:lnSpc>
                <a:spcPts val="2648"/>
              </a:lnSpc>
              <a:buNone/>
            </a:pPr>
            <a:r>
              <a:rPr lang="en-US" sz="2119" spc="-64" kern="0" dirty="0">
                <a:solidFill>
                  <a:srgbClr val="2B2E3C"/>
                </a:solidFill>
                <a:latin typeface="Bitter" pitchFamily="34" charset="0"/>
                <a:ea typeface="Bitter" pitchFamily="34" charset="-122"/>
                <a:cs typeface="Bitter" pitchFamily="34" charset="-120"/>
              </a:rPr>
              <a:t>Decision Variables</a:t>
            </a:r>
            <a:endParaRPr lang="en-US" sz="2119" dirty="0"/>
          </a:p>
        </p:txBody>
      </p:sp>
      <p:sp>
        <p:nvSpPr>
          <p:cNvPr id="10" name="Text 6"/>
          <p:cNvSpPr/>
          <p:nvPr/>
        </p:nvSpPr>
        <p:spPr>
          <a:xfrm>
            <a:off x="6462713" y="4568071"/>
            <a:ext cx="3265170" cy="1032986"/>
          </a:xfrm>
          <a:prstGeom prst="rect">
            <a:avLst/>
          </a:prstGeom>
          <a:noFill/>
          <a:ln/>
        </p:spPr>
        <p:txBody>
          <a:bodyPr wrap="square" rtlCol="0" anchor="t"/>
          <a:lstStyle/>
          <a:p>
            <a:pPr indent="0" marL="0">
              <a:lnSpc>
                <a:spcPts val="2712"/>
              </a:lnSpc>
              <a:buNone/>
            </a:pPr>
            <a:r>
              <a:rPr lang="en-US" sz="1695" spc="-34" kern="0" dirty="0">
                <a:solidFill>
                  <a:srgbClr val="2B2E3C"/>
                </a:solidFill>
                <a:latin typeface="Open Sans" pitchFamily="34" charset="0"/>
                <a:ea typeface="Open Sans" pitchFamily="34" charset="-122"/>
                <a:cs typeface="Open Sans" pitchFamily="34" charset="-120"/>
              </a:rPr>
              <a:t>Quantities that are under control and can be adjusted to achieve the objective.</a:t>
            </a:r>
            <a:endParaRPr lang="en-US" sz="1695" dirty="0"/>
          </a:p>
        </p:txBody>
      </p:sp>
      <p:sp>
        <p:nvSpPr>
          <p:cNvPr id="11" name="Shape 7"/>
          <p:cNvSpPr/>
          <p:nvPr/>
        </p:nvSpPr>
        <p:spPr>
          <a:xfrm>
            <a:off x="10166033" y="3879771"/>
            <a:ext cx="3710940" cy="1944172"/>
          </a:xfrm>
          <a:prstGeom prst="roundRect">
            <a:avLst>
              <a:gd name="adj" fmla="val 4650"/>
            </a:avLst>
          </a:prstGeom>
          <a:solidFill>
            <a:srgbClr val="FCE2CF"/>
          </a:solidFill>
          <a:ln w="7620">
            <a:solidFill>
              <a:srgbClr val="E2C8B5"/>
            </a:solidFill>
            <a:prstDash val="solid"/>
          </a:ln>
        </p:spPr>
      </p:sp>
      <p:sp>
        <p:nvSpPr>
          <p:cNvPr id="12" name="Text 8"/>
          <p:cNvSpPr/>
          <p:nvPr/>
        </p:nvSpPr>
        <p:spPr>
          <a:xfrm>
            <a:off x="10388918" y="4102656"/>
            <a:ext cx="2690812" cy="336352"/>
          </a:xfrm>
          <a:prstGeom prst="rect">
            <a:avLst/>
          </a:prstGeom>
          <a:noFill/>
          <a:ln/>
        </p:spPr>
        <p:txBody>
          <a:bodyPr wrap="none" rtlCol="0" anchor="t"/>
          <a:lstStyle/>
          <a:p>
            <a:pPr indent="0" marL="0">
              <a:lnSpc>
                <a:spcPts val="2648"/>
              </a:lnSpc>
              <a:buNone/>
            </a:pPr>
            <a:r>
              <a:rPr lang="en-US" sz="2119" spc="-64" kern="0" dirty="0">
                <a:solidFill>
                  <a:srgbClr val="2B2E3C"/>
                </a:solidFill>
                <a:latin typeface="Bitter" pitchFamily="34" charset="0"/>
                <a:ea typeface="Bitter" pitchFamily="34" charset="-122"/>
                <a:cs typeface="Bitter" pitchFamily="34" charset="-120"/>
              </a:rPr>
              <a:t>Objective Function</a:t>
            </a:r>
            <a:endParaRPr lang="en-US" sz="2119" dirty="0"/>
          </a:p>
        </p:txBody>
      </p:sp>
      <p:sp>
        <p:nvSpPr>
          <p:cNvPr id="13" name="Text 9"/>
          <p:cNvSpPr/>
          <p:nvPr/>
        </p:nvSpPr>
        <p:spPr>
          <a:xfrm>
            <a:off x="10388918" y="4568071"/>
            <a:ext cx="3265170" cy="1032986"/>
          </a:xfrm>
          <a:prstGeom prst="rect">
            <a:avLst/>
          </a:prstGeom>
          <a:noFill/>
          <a:ln/>
        </p:spPr>
        <p:txBody>
          <a:bodyPr wrap="square" rtlCol="0" anchor="t"/>
          <a:lstStyle/>
          <a:p>
            <a:pPr indent="0" marL="0">
              <a:lnSpc>
                <a:spcPts val="2712"/>
              </a:lnSpc>
              <a:buNone/>
            </a:pPr>
            <a:r>
              <a:rPr lang="en-US" sz="1695" spc="-34" kern="0" dirty="0">
                <a:solidFill>
                  <a:srgbClr val="2B2E3C"/>
                </a:solidFill>
                <a:latin typeface="Open Sans" pitchFamily="34" charset="0"/>
                <a:ea typeface="Open Sans" pitchFamily="34" charset="-122"/>
                <a:cs typeface="Open Sans" pitchFamily="34" charset="-120"/>
              </a:rPr>
              <a:t>Mathematical expression that represents the quantity to be optimized.</a:t>
            </a:r>
            <a:endParaRPr lang="en-US" sz="1695" dirty="0"/>
          </a:p>
        </p:txBody>
      </p:sp>
      <p:sp>
        <p:nvSpPr>
          <p:cNvPr id="14" name="Shape 10"/>
          <p:cNvSpPr/>
          <p:nvPr/>
        </p:nvSpPr>
        <p:spPr>
          <a:xfrm>
            <a:off x="6239828" y="6039207"/>
            <a:ext cx="7637145" cy="1599843"/>
          </a:xfrm>
          <a:prstGeom prst="roundRect">
            <a:avLst>
              <a:gd name="adj" fmla="val 5651"/>
            </a:avLst>
          </a:prstGeom>
          <a:solidFill>
            <a:srgbClr val="FCE2CF"/>
          </a:solidFill>
          <a:ln w="7620">
            <a:solidFill>
              <a:srgbClr val="E2C8B5"/>
            </a:solidFill>
            <a:prstDash val="solid"/>
          </a:ln>
        </p:spPr>
      </p:sp>
      <p:sp>
        <p:nvSpPr>
          <p:cNvPr id="15" name="Text 11"/>
          <p:cNvSpPr/>
          <p:nvPr/>
        </p:nvSpPr>
        <p:spPr>
          <a:xfrm>
            <a:off x="6462713" y="6262092"/>
            <a:ext cx="2690812" cy="336352"/>
          </a:xfrm>
          <a:prstGeom prst="rect">
            <a:avLst/>
          </a:prstGeom>
          <a:noFill/>
          <a:ln/>
        </p:spPr>
        <p:txBody>
          <a:bodyPr wrap="none" rtlCol="0" anchor="t"/>
          <a:lstStyle/>
          <a:p>
            <a:pPr indent="0" marL="0">
              <a:lnSpc>
                <a:spcPts val="2648"/>
              </a:lnSpc>
              <a:buNone/>
            </a:pPr>
            <a:r>
              <a:rPr lang="en-US" sz="2119" spc="-64" kern="0" dirty="0">
                <a:solidFill>
                  <a:srgbClr val="2B2E3C"/>
                </a:solidFill>
                <a:latin typeface="Bitter" pitchFamily="34" charset="0"/>
                <a:ea typeface="Bitter" pitchFamily="34" charset="-122"/>
                <a:cs typeface="Bitter" pitchFamily="34" charset="-120"/>
              </a:rPr>
              <a:t>Constraints</a:t>
            </a:r>
            <a:endParaRPr lang="en-US" sz="2119" dirty="0"/>
          </a:p>
        </p:txBody>
      </p:sp>
      <p:sp>
        <p:nvSpPr>
          <p:cNvPr id="16" name="Text 12"/>
          <p:cNvSpPr/>
          <p:nvPr/>
        </p:nvSpPr>
        <p:spPr>
          <a:xfrm>
            <a:off x="6462713" y="6727508"/>
            <a:ext cx="7191375" cy="688658"/>
          </a:xfrm>
          <a:prstGeom prst="rect">
            <a:avLst/>
          </a:prstGeom>
          <a:noFill/>
          <a:ln/>
        </p:spPr>
        <p:txBody>
          <a:bodyPr wrap="square" rtlCol="0" anchor="t"/>
          <a:lstStyle/>
          <a:p>
            <a:pPr indent="0" marL="0">
              <a:lnSpc>
                <a:spcPts val="2712"/>
              </a:lnSpc>
              <a:buNone/>
            </a:pPr>
            <a:r>
              <a:rPr lang="en-US" sz="1695" spc="-34" kern="0" dirty="0">
                <a:solidFill>
                  <a:srgbClr val="2B2E3C"/>
                </a:solidFill>
                <a:latin typeface="Open Sans" pitchFamily="34" charset="0"/>
                <a:ea typeface="Open Sans" pitchFamily="34" charset="-122"/>
                <a:cs typeface="Open Sans" pitchFamily="34" charset="-120"/>
              </a:rPr>
              <a:t>Limitations on the decision variables, expressed as linear inequalities or equations.</a:t>
            </a:r>
            <a:endParaRPr lang="en-US" sz="1695" dirty="0"/>
          </a:p>
        </p:txBody>
      </p:sp>
      <p:pic>
        <p:nvPicPr>
          <p:cNvPr id="17"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0433"/>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14630400" cy="2204561"/>
          </a:xfrm>
          <a:prstGeom prst="rect">
            <a:avLst/>
          </a:prstGeom>
        </p:spPr>
      </p:pic>
      <p:sp>
        <p:nvSpPr>
          <p:cNvPr id="5" name="Text 2"/>
          <p:cNvSpPr/>
          <p:nvPr/>
        </p:nvSpPr>
        <p:spPr>
          <a:xfrm>
            <a:off x="1484114" y="2689503"/>
            <a:ext cx="4409123" cy="551021"/>
          </a:xfrm>
          <a:prstGeom prst="rect">
            <a:avLst/>
          </a:prstGeom>
          <a:noFill/>
          <a:ln/>
        </p:spPr>
        <p:txBody>
          <a:bodyPr wrap="none" rtlCol="0" anchor="t"/>
          <a:lstStyle/>
          <a:p>
            <a:pPr indent="0" marL="0">
              <a:lnSpc>
                <a:spcPts val="4340"/>
              </a:lnSpc>
              <a:buNone/>
            </a:pPr>
            <a:r>
              <a:rPr lang="en-US" sz="3472" spc="-104" kern="0" dirty="0">
                <a:solidFill>
                  <a:srgbClr val="2C3F42"/>
                </a:solidFill>
                <a:latin typeface="Bitter" pitchFamily="34" charset="0"/>
                <a:ea typeface="Bitter" pitchFamily="34" charset="-122"/>
                <a:cs typeface="Bitter" pitchFamily="34" charset="-120"/>
              </a:rPr>
              <a:t>The Simplex Method</a:t>
            </a:r>
            <a:endParaRPr lang="en-US" sz="3472" dirty="0"/>
          </a:p>
        </p:txBody>
      </p:sp>
      <p:sp>
        <p:nvSpPr>
          <p:cNvPr id="6" name="Text 3"/>
          <p:cNvSpPr/>
          <p:nvPr/>
        </p:nvSpPr>
        <p:spPr>
          <a:xfrm>
            <a:off x="1484114" y="3504962"/>
            <a:ext cx="11662172" cy="564118"/>
          </a:xfrm>
          <a:prstGeom prst="rect">
            <a:avLst/>
          </a:prstGeom>
          <a:noFill/>
          <a:ln/>
        </p:spPr>
        <p:txBody>
          <a:bodyPr wrap="square" rtlCol="0" anchor="t"/>
          <a:lstStyle/>
          <a:p>
            <a:pPr indent="0" marL="0">
              <a:lnSpc>
                <a:spcPts val="2222"/>
              </a:lnSpc>
              <a:buNone/>
            </a:pPr>
            <a:r>
              <a:rPr lang="en-US" sz="1389" spc="-28" kern="0" dirty="0">
                <a:solidFill>
                  <a:srgbClr val="2B2E3C"/>
                </a:solidFill>
                <a:latin typeface="Open Sans" pitchFamily="34" charset="0"/>
                <a:ea typeface="Open Sans" pitchFamily="34" charset="-122"/>
                <a:cs typeface="Open Sans" pitchFamily="34" charset="-120"/>
              </a:rPr>
              <a:t>The simplex method is an iterative algorithm used to solve linear programming problems. It involves starting at a feasible solution and then moving to an adjacent feasible solution that improves the objective function value.</a:t>
            </a:r>
            <a:endParaRPr lang="en-US" sz="1389" dirty="0"/>
          </a:p>
        </p:txBody>
      </p:sp>
      <p:sp>
        <p:nvSpPr>
          <p:cNvPr id="7" name="Shape 4"/>
          <p:cNvSpPr/>
          <p:nvPr/>
        </p:nvSpPr>
        <p:spPr>
          <a:xfrm>
            <a:off x="1484114" y="6006465"/>
            <a:ext cx="11662172" cy="22860"/>
          </a:xfrm>
          <a:prstGeom prst="roundRect">
            <a:avLst>
              <a:gd name="adj" fmla="val 324034"/>
            </a:avLst>
          </a:prstGeom>
          <a:solidFill>
            <a:srgbClr val="E2C8B5"/>
          </a:solidFill>
          <a:ln/>
        </p:spPr>
      </p:sp>
      <p:sp>
        <p:nvSpPr>
          <p:cNvPr id="8" name="Shape 5"/>
          <p:cNvSpPr/>
          <p:nvPr/>
        </p:nvSpPr>
        <p:spPr>
          <a:xfrm>
            <a:off x="4344114" y="5389245"/>
            <a:ext cx="22860" cy="617220"/>
          </a:xfrm>
          <a:prstGeom prst="roundRect">
            <a:avLst>
              <a:gd name="adj" fmla="val 324034"/>
            </a:avLst>
          </a:prstGeom>
          <a:solidFill>
            <a:srgbClr val="E2C8B5"/>
          </a:solidFill>
          <a:ln/>
        </p:spPr>
      </p:sp>
      <p:sp>
        <p:nvSpPr>
          <p:cNvPr id="9" name="Shape 6"/>
          <p:cNvSpPr/>
          <p:nvPr/>
        </p:nvSpPr>
        <p:spPr>
          <a:xfrm>
            <a:off x="4157186" y="5808107"/>
            <a:ext cx="396716" cy="396716"/>
          </a:xfrm>
          <a:prstGeom prst="roundRect">
            <a:avLst>
              <a:gd name="adj" fmla="val 18672"/>
            </a:avLst>
          </a:prstGeom>
          <a:solidFill>
            <a:srgbClr val="FCE2CF"/>
          </a:solidFill>
          <a:ln w="7620">
            <a:solidFill>
              <a:srgbClr val="E2C8B5"/>
            </a:solidFill>
            <a:prstDash val="solid"/>
          </a:ln>
        </p:spPr>
      </p:sp>
      <p:sp>
        <p:nvSpPr>
          <p:cNvPr id="10" name="Text 7"/>
          <p:cNvSpPr/>
          <p:nvPr/>
        </p:nvSpPr>
        <p:spPr>
          <a:xfrm>
            <a:off x="4304586" y="5874187"/>
            <a:ext cx="101918" cy="264557"/>
          </a:xfrm>
          <a:prstGeom prst="rect">
            <a:avLst/>
          </a:prstGeom>
          <a:noFill/>
          <a:ln/>
        </p:spPr>
        <p:txBody>
          <a:bodyPr wrap="none" rtlCol="0" anchor="t"/>
          <a:lstStyle/>
          <a:p>
            <a:pPr algn="ctr" indent="0" marL="0">
              <a:lnSpc>
                <a:spcPts val="2083"/>
              </a:lnSpc>
              <a:buNone/>
            </a:pPr>
            <a:r>
              <a:rPr lang="en-US" sz="2083" spc="-62" kern="0" dirty="0">
                <a:solidFill>
                  <a:srgbClr val="2B2E3C"/>
                </a:solidFill>
                <a:latin typeface="Bitter" pitchFamily="34" charset="0"/>
                <a:ea typeface="Bitter" pitchFamily="34" charset="-122"/>
                <a:cs typeface="Bitter" pitchFamily="34" charset="-120"/>
              </a:rPr>
              <a:t>1</a:t>
            </a:r>
            <a:endParaRPr lang="en-US" sz="2083" dirty="0"/>
          </a:p>
        </p:txBody>
      </p:sp>
      <p:sp>
        <p:nvSpPr>
          <p:cNvPr id="11" name="Text 8"/>
          <p:cNvSpPr/>
          <p:nvPr/>
        </p:nvSpPr>
        <p:spPr>
          <a:xfrm>
            <a:off x="3253264" y="4549497"/>
            <a:ext cx="2204561" cy="275630"/>
          </a:xfrm>
          <a:prstGeom prst="rect">
            <a:avLst/>
          </a:prstGeom>
          <a:noFill/>
          <a:ln/>
        </p:spPr>
        <p:txBody>
          <a:bodyPr wrap="none" rtlCol="0" anchor="t"/>
          <a:lstStyle/>
          <a:p>
            <a:pPr algn="ctr" indent="0" marL="0">
              <a:lnSpc>
                <a:spcPts val="2170"/>
              </a:lnSpc>
              <a:buNone/>
            </a:pPr>
            <a:r>
              <a:rPr lang="en-US" sz="1736" spc="-52" kern="0" dirty="0">
                <a:solidFill>
                  <a:srgbClr val="2B2E3C"/>
                </a:solidFill>
                <a:latin typeface="Bitter" pitchFamily="34" charset="0"/>
                <a:ea typeface="Bitter" pitchFamily="34" charset="-122"/>
                <a:cs typeface="Bitter" pitchFamily="34" charset="-120"/>
              </a:rPr>
              <a:t>Initialization</a:t>
            </a:r>
            <a:endParaRPr lang="en-US" sz="1736" dirty="0"/>
          </a:p>
        </p:txBody>
      </p:sp>
      <p:sp>
        <p:nvSpPr>
          <p:cNvPr id="12" name="Text 9"/>
          <p:cNvSpPr/>
          <p:nvPr/>
        </p:nvSpPr>
        <p:spPr>
          <a:xfrm>
            <a:off x="1660446" y="4930854"/>
            <a:ext cx="5390198" cy="282059"/>
          </a:xfrm>
          <a:prstGeom prst="rect">
            <a:avLst/>
          </a:prstGeom>
          <a:noFill/>
          <a:ln/>
        </p:spPr>
        <p:txBody>
          <a:bodyPr wrap="none" rtlCol="0" anchor="t"/>
          <a:lstStyle/>
          <a:p>
            <a:pPr algn="ctr" indent="0" marL="0">
              <a:lnSpc>
                <a:spcPts val="2222"/>
              </a:lnSpc>
              <a:buNone/>
            </a:pPr>
            <a:r>
              <a:rPr lang="en-US" sz="1389" spc="-28" kern="0" dirty="0">
                <a:solidFill>
                  <a:srgbClr val="2B2E3C"/>
                </a:solidFill>
                <a:latin typeface="Open Sans" pitchFamily="34" charset="0"/>
                <a:ea typeface="Open Sans" pitchFamily="34" charset="-122"/>
                <a:cs typeface="Open Sans" pitchFamily="34" charset="-120"/>
              </a:rPr>
              <a:t>Start with an initial feasible solution.</a:t>
            </a:r>
            <a:endParaRPr lang="en-US" sz="1389" dirty="0"/>
          </a:p>
        </p:txBody>
      </p:sp>
      <p:sp>
        <p:nvSpPr>
          <p:cNvPr id="13" name="Shape 10"/>
          <p:cNvSpPr/>
          <p:nvPr/>
        </p:nvSpPr>
        <p:spPr>
          <a:xfrm>
            <a:off x="7303651" y="6006465"/>
            <a:ext cx="22860" cy="617220"/>
          </a:xfrm>
          <a:prstGeom prst="roundRect">
            <a:avLst>
              <a:gd name="adj" fmla="val 324034"/>
            </a:avLst>
          </a:prstGeom>
          <a:solidFill>
            <a:srgbClr val="E2C8B5"/>
          </a:solidFill>
          <a:ln/>
        </p:spPr>
      </p:sp>
      <p:sp>
        <p:nvSpPr>
          <p:cNvPr id="14" name="Shape 11"/>
          <p:cNvSpPr/>
          <p:nvPr/>
        </p:nvSpPr>
        <p:spPr>
          <a:xfrm>
            <a:off x="7116723" y="5808107"/>
            <a:ext cx="396716" cy="396716"/>
          </a:xfrm>
          <a:prstGeom prst="roundRect">
            <a:avLst>
              <a:gd name="adj" fmla="val 18672"/>
            </a:avLst>
          </a:prstGeom>
          <a:solidFill>
            <a:srgbClr val="FCE2CF"/>
          </a:solidFill>
          <a:ln w="7620">
            <a:solidFill>
              <a:srgbClr val="E2C8B5"/>
            </a:solidFill>
            <a:prstDash val="solid"/>
          </a:ln>
        </p:spPr>
      </p:sp>
      <p:sp>
        <p:nvSpPr>
          <p:cNvPr id="15" name="Text 12"/>
          <p:cNvSpPr/>
          <p:nvPr/>
        </p:nvSpPr>
        <p:spPr>
          <a:xfrm>
            <a:off x="7246263" y="5874187"/>
            <a:ext cx="137517" cy="264557"/>
          </a:xfrm>
          <a:prstGeom prst="rect">
            <a:avLst/>
          </a:prstGeom>
          <a:noFill/>
          <a:ln/>
        </p:spPr>
        <p:txBody>
          <a:bodyPr wrap="none" rtlCol="0" anchor="t"/>
          <a:lstStyle/>
          <a:p>
            <a:pPr algn="ctr" indent="0" marL="0">
              <a:lnSpc>
                <a:spcPts val="2083"/>
              </a:lnSpc>
              <a:buNone/>
            </a:pPr>
            <a:r>
              <a:rPr lang="en-US" sz="2083" spc="-62" kern="0" dirty="0">
                <a:solidFill>
                  <a:srgbClr val="2B2E3C"/>
                </a:solidFill>
                <a:latin typeface="Bitter" pitchFamily="34" charset="0"/>
                <a:ea typeface="Bitter" pitchFamily="34" charset="-122"/>
                <a:cs typeface="Bitter" pitchFamily="34" charset="-120"/>
              </a:rPr>
              <a:t>2</a:t>
            </a:r>
            <a:endParaRPr lang="en-US" sz="2083" dirty="0"/>
          </a:p>
        </p:txBody>
      </p:sp>
      <p:sp>
        <p:nvSpPr>
          <p:cNvPr id="16" name="Text 13"/>
          <p:cNvSpPr/>
          <p:nvPr/>
        </p:nvSpPr>
        <p:spPr>
          <a:xfrm>
            <a:off x="6212800" y="6800017"/>
            <a:ext cx="2204561" cy="275630"/>
          </a:xfrm>
          <a:prstGeom prst="rect">
            <a:avLst/>
          </a:prstGeom>
          <a:noFill/>
          <a:ln/>
        </p:spPr>
        <p:txBody>
          <a:bodyPr wrap="none" rtlCol="0" anchor="t"/>
          <a:lstStyle/>
          <a:p>
            <a:pPr algn="ctr" indent="0" marL="0">
              <a:lnSpc>
                <a:spcPts val="2170"/>
              </a:lnSpc>
              <a:buNone/>
            </a:pPr>
            <a:r>
              <a:rPr lang="en-US" sz="1736" spc="-52" kern="0" dirty="0">
                <a:solidFill>
                  <a:srgbClr val="2B2E3C"/>
                </a:solidFill>
                <a:latin typeface="Bitter" pitchFamily="34" charset="0"/>
                <a:ea typeface="Bitter" pitchFamily="34" charset="-122"/>
                <a:cs typeface="Bitter" pitchFamily="34" charset="-120"/>
              </a:rPr>
              <a:t>Iteration</a:t>
            </a:r>
            <a:endParaRPr lang="en-US" sz="1736" dirty="0"/>
          </a:p>
        </p:txBody>
      </p:sp>
      <p:sp>
        <p:nvSpPr>
          <p:cNvPr id="17" name="Text 14"/>
          <p:cNvSpPr/>
          <p:nvPr/>
        </p:nvSpPr>
        <p:spPr>
          <a:xfrm>
            <a:off x="4619982" y="7181374"/>
            <a:ext cx="5390317" cy="564118"/>
          </a:xfrm>
          <a:prstGeom prst="rect">
            <a:avLst/>
          </a:prstGeom>
          <a:noFill/>
          <a:ln/>
        </p:spPr>
        <p:txBody>
          <a:bodyPr wrap="square" rtlCol="0" anchor="t"/>
          <a:lstStyle/>
          <a:p>
            <a:pPr algn="ctr" indent="0" marL="0">
              <a:lnSpc>
                <a:spcPts val="2222"/>
              </a:lnSpc>
              <a:buNone/>
            </a:pPr>
            <a:r>
              <a:rPr lang="en-US" sz="1389" spc="-28" kern="0" dirty="0">
                <a:solidFill>
                  <a:srgbClr val="2B2E3C"/>
                </a:solidFill>
                <a:latin typeface="Open Sans" pitchFamily="34" charset="0"/>
                <a:ea typeface="Open Sans" pitchFamily="34" charset="-122"/>
                <a:cs typeface="Open Sans" pitchFamily="34" charset="-120"/>
              </a:rPr>
              <a:t>Move to an adjacent feasible solution that improves the objective function value.</a:t>
            </a:r>
            <a:endParaRPr lang="en-US" sz="1389" dirty="0"/>
          </a:p>
        </p:txBody>
      </p:sp>
      <p:sp>
        <p:nvSpPr>
          <p:cNvPr id="18" name="Shape 15"/>
          <p:cNvSpPr/>
          <p:nvPr/>
        </p:nvSpPr>
        <p:spPr>
          <a:xfrm>
            <a:off x="10263307" y="5389245"/>
            <a:ext cx="22860" cy="617220"/>
          </a:xfrm>
          <a:prstGeom prst="roundRect">
            <a:avLst>
              <a:gd name="adj" fmla="val 324034"/>
            </a:avLst>
          </a:prstGeom>
          <a:solidFill>
            <a:srgbClr val="E2C8B5"/>
          </a:solidFill>
          <a:ln/>
        </p:spPr>
      </p:sp>
      <p:sp>
        <p:nvSpPr>
          <p:cNvPr id="19" name="Shape 16"/>
          <p:cNvSpPr/>
          <p:nvPr/>
        </p:nvSpPr>
        <p:spPr>
          <a:xfrm>
            <a:off x="10076378" y="5808107"/>
            <a:ext cx="396716" cy="396716"/>
          </a:xfrm>
          <a:prstGeom prst="roundRect">
            <a:avLst>
              <a:gd name="adj" fmla="val 18672"/>
            </a:avLst>
          </a:prstGeom>
          <a:solidFill>
            <a:srgbClr val="FCE2CF"/>
          </a:solidFill>
          <a:ln w="7620">
            <a:solidFill>
              <a:srgbClr val="E2C8B5"/>
            </a:solidFill>
            <a:prstDash val="solid"/>
          </a:ln>
        </p:spPr>
      </p:sp>
      <p:sp>
        <p:nvSpPr>
          <p:cNvPr id="20" name="Text 17"/>
          <p:cNvSpPr/>
          <p:nvPr/>
        </p:nvSpPr>
        <p:spPr>
          <a:xfrm>
            <a:off x="10203061" y="5874187"/>
            <a:ext cx="143351" cy="264557"/>
          </a:xfrm>
          <a:prstGeom prst="rect">
            <a:avLst/>
          </a:prstGeom>
          <a:noFill/>
          <a:ln/>
        </p:spPr>
        <p:txBody>
          <a:bodyPr wrap="none" rtlCol="0" anchor="t"/>
          <a:lstStyle/>
          <a:p>
            <a:pPr algn="ctr" indent="0" marL="0">
              <a:lnSpc>
                <a:spcPts val="2083"/>
              </a:lnSpc>
              <a:buNone/>
            </a:pPr>
            <a:r>
              <a:rPr lang="en-US" sz="2083" spc="-62" kern="0" dirty="0">
                <a:solidFill>
                  <a:srgbClr val="2B2E3C"/>
                </a:solidFill>
                <a:latin typeface="Bitter" pitchFamily="34" charset="0"/>
                <a:ea typeface="Bitter" pitchFamily="34" charset="-122"/>
                <a:cs typeface="Bitter" pitchFamily="34" charset="-120"/>
              </a:rPr>
              <a:t>3</a:t>
            </a:r>
            <a:endParaRPr lang="en-US" sz="2083" dirty="0"/>
          </a:p>
        </p:txBody>
      </p:sp>
      <p:sp>
        <p:nvSpPr>
          <p:cNvPr id="21" name="Text 18"/>
          <p:cNvSpPr/>
          <p:nvPr/>
        </p:nvSpPr>
        <p:spPr>
          <a:xfrm>
            <a:off x="9172456" y="4267438"/>
            <a:ext cx="2204561" cy="275630"/>
          </a:xfrm>
          <a:prstGeom prst="rect">
            <a:avLst/>
          </a:prstGeom>
          <a:noFill/>
          <a:ln/>
        </p:spPr>
        <p:txBody>
          <a:bodyPr wrap="none" rtlCol="0" anchor="t"/>
          <a:lstStyle/>
          <a:p>
            <a:pPr algn="ctr" indent="0" marL="0">
              <a:lnSpc>
                <a:spcPts val="2170"/>
              </a:lnSpc>
              <a:buNone/>
            </a:pPr>
            <a:r>
              <a:rPr lang="en-US" sz="1736" spc="-52" kern="0" dirty="0">
                <a:solidFill>
                  <a:srgbClr val="2B2E3C"/>
                </a:solidFill>
                <a:latin typeface="Bitter" pitchFamily="34" charset="0"/>
                <a:ea typeface="Bitter" pitchFamily="34" charset="-122"/>
                <a:cs typeface="Bitter" pitchFamily="34" charset="-120"/>
              </a:rPr>
              <a:t>Optimality Check</a:t>
            </a:r>
            <a:endParaRPr lang="en-US" sz="1736" dirty="0"/>
          </a:p>
        </p:txBody>
      </p:sp>
      <p:sp>
        <p:nvSpPr>
          <p:cNvPr id="22" name="Text 19"/>
          <p:cNvSpPr/>
          <p:nvPr/>
        </p:nvSpPr>
        <p:spPr>
          <a:xfrm>
            <a:off x="7579638" y="4648795"/>
            <a:ext cx="5390317" cy="564118"/>
          </a:xfrm>
          <a:prstGeom prst="rect">
            <a:avLst/>
          </a:prstGeom>
          <a:noFill/>
          <a:ln/>
        </p:spPr>
        <p:txBody>
          <a:bodyPr wrap="square" rtlCol="0" anchor="t"/>
          <a:lstStyle/>
          <a:p>
            <a:pPr algn="ctr" indent="0" marL="0">
              <a:lnSpc>
                <a:spcPts val="2222"/>
              </a:lnSpc>
              <a:buNone/>
            </a:pPr>
            <a:r>
              <a:rPr lang="en-US" sz="1389" spc="-28" kern="0" dirty="0">
                <a:solidFill>
                  <a:srgbClr val="2B2E3C"/>
                </a:solidFill>
                <a:latin typeface="Open Sans" pitchFamily="34" charset="0"/>
                <a:ea typeface="Open Sans" pitchFamily="34" charset="-122"/>
                <a:cs typeface="Open Sans" pitchFamily="34" charset="-120"/>
              </a:rPr>
              <a:t>Check if the current solution is optimal. If not, repeat the iteration process.</a:t>
            </a:r>
            <a:endParaRPr lang="en-US" sz="1389" dirty="0"/>
          </a:p>
        </p:txBody>
      </p:sp>
      <p:pic>
        <p:nvPicPr>
          <p:cNvPr id="23"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14630400" cy="2360890"/>
          </a:xfrm>
          <a:prstGeom prst="rect">
            <a:avLst/>
          </a:prstGeom>
        </p:spPr>
      </p:pic>
      <p:sp>
        <p:nvSpPr>
          <p:cNvPr id="5" name="Text 2"/>
          <p:cNvSpPr/>
          <p:nvPr/>
        </p:nvSpPr>
        <p:spPr>
          <a:xfrm>
            <a:off x="1070491" y="3031688"/>
            <a:ext cx="5132903" cy="590193"/>
          </a:xfrm>
          <a:prstGeom prst="rect">
            <a:avLst/>
          </a:prstGeom>
          <a:noFill/>
          <a:ln/>
        </p:spPr>
        <p:txBody>
          <a:bodyPr wrap="none" rtlCol="0" anchor="t"/>
          <a:lstStyle/>
          <a:p>
            <a:pPr indent="0" marL="0">
              <a:lnSpc>
                <a:spcPts val="4648"/>
              </a:lnSpc>
              <a:buNone/>
            </a:pPr>
            <a:r>
              <a:rPr lang="en-US" sz="3718" spc="-112" kern="0" dirty="0">
                <a:solidFill>
                  <a:srgbClr val="2C3F42"/>
                </a:solidFill>
                <a:latin typeface="Bitter" pitchFamily="34" charset="0"/>
                <a:ea typeface="Bitter" pitchFamily="34" charset="-122"/>
                <a:cs typeface="Bitter" pitchFamily="34" charset="-120"/>
              </a:rPr>
              <a:t>Simplex Algorithm Steps</a:t>
            </a:r>
            <a:endParaRPr lang="en-US" sz="3718" dirty="0"/>
          </a:p>
        </p:txBody>
      </p:sp>
      <p:sp>
        <p:nvSpPr>
          <p:cNvPr id="6" name="Text 3"/>
          <p:cNvSpPr/>
          <p:nvPr/>
        </p:nvSpPr>
        <p:spPr>
          <a:xfrm>
            <a:off x="1070491" y="3905131"/>
            <a:ext cx="12489418" cy="604123"/>
          </a:xfrm>
          <a:prstGeom prst="rect">
            <a:avLst/>
          </a:prstGeom>
          <a:noFill/>
          <a:ln/>
        </p:spPr>
        <p:txBody>
          <a:bodyPr wrap="square" rtlCol="0" anchor="t"/>
          <a:lstStyle/>
          <a:p>
            <a:pPr indent="0" marL="0">
              <a:lnSpc>
                <a:spcPts val="2380"/>
              </a:lnSpc>
              <a:buNone/>
            </a:pPr>
            <a:r>
              <a:rPr lang="en-US" sz="1487" spc="-30" kern="0" dirty="0">
                <a:solidFill>
                  <a:srgbClr val="2B2E3C"/>
                </a:solidFill>
                <a:latin typeface="Open Sans" pitchFamily="34" charset="0"/>
                <a:ea typeface="Open Sans" pitchFamily="34" charset="-122"/>
                <a:cs typeface="Open Sans" pitchFamily="34" charset="-120"/>
              </a:rPr>
              <a:t>The simplex algorithm involves a sequence of steps, including finding an initial feasible solution, identifying the entering and leaving variables, and updating the solution. The algorithm continues until an optimal solution is reached.</a:t>
            </a:r>
            <a:endParaRPr lang="en-US" sz="1487" dirty="0"/>
          </a:p>
        </p:txBody>
      </p:sp>
      <p:pic>
        <p:nvPicPr>
          <p:cNvPr id="7" name="Image 1" descr="preencoded.png">    </p:cNvPr>
          <p:cNvPicPr>
            <a:picLocks noChangeAspect="1"/>
          </p:cNvPicPr>
          <p:nvPr/>
        </p:nvPicPr>
        <p:blipFill>
          <a:blip r:embed="rId2"/>
          <a:stretch>
            <a:fillRect/>
          </a:stretch>
        </p:blipFill>
        <p:spPr>
          <a:xfrm>
            <a:off x="1070491" y="4721662"/>
            <a:ext cx="3122295" cy="755452"/>
          </a:xfrm>
          <a:prstGeom prst="rect">
            <a:avLst/>
          </a:prstGeom>
        </p:spPr>
      </p:pic>
      <p:sp>
        <p:nvSpPr>
          <p:cNvPr id="8" name="Text 4"/>
          <p:cNvSpPr/>
          <p:nvPr/>
        </p:nvSpPr>
        <p:spPr>
          <a:xfrm>
            <a:off x="1259324" y="5760363"/>
            <a:ext cx="2744629" cy="590074"/>
          </a:xfrm>
          <a:prstGeom prst="rect">
            <a:avLst/>
          </a:prstGeom>
          <a:noFill/>
          <a:ln/>
        </p:spPr>
        <p:txBody>
          <a:bodyPr wrap="square" rtlCol="0" anchor="t"/>
          <a:lstStyle/>
          <a:p>
            <a:pPr algn="l" indent="0" marL="0">
              <a:lnSpc>
                <a:spcPts val="2324"/>
              </a:lnSpc>
              <a:buNone/>
            </a:pPr>
            <a:r>
              <a:rPr lang="en-US" sz="1859" spc="-56" kern="0" dirty="0">
                <a:solidFill>
                  <a:srgbClr val="2B2E3C"/>
                </a:solidFill>
                <a:latin typeface="Bitter" pitchFamily="34" charset="0"/>
                <a:ea typeface="Bitter" pitchFamily="34" charset="-122"/>
                <a:cs typeface="Bitter" pitchFamily="34" charset="-120"/>
              </a:rPr>
              <a:t>Step 1: Find an initial feasible solution.</a:t>
            </a:r>
            <a:endParaRPr lang="en-US" sz="1859" dirty="0"/>
          </a:p>
        </p:txBody>
      </p:sp>
      <p:sp>
        <p:nvSpPr>
          <p:cNvPr id="9" name="Text 5"/>
          <p:cNvSpPr/>
          <p:nvPr/>
        </p:nvSpPr>
        <p:spPr>
          <a:xfrm>
            <a:off x="1259324" y="6463665"/>
            <a:ext cx="2744629" cy="604123"/>
          </a:xfrm>
          <a:prstGeom prst="rect">
            <a:avLst/>
          </a:prstGeom>
          <a:noFill/>
          <a:ln/>
        </p:spPr>
        <p:txBody>
          <a:bodyPr wrap="square" rtlCol="0" anchor="t"/>
          <a:lstStyle/>
          <a:p>
            <a:pPr algn="l" indent="0" marL="0">
              <a:lnSpc>
                <a:spcPts val="2380"/>
              </a:lnSpc>
              <a:buNone/>
            </a:pPr>
            <a:r>
              <a:rPr lang="en-US" sz="1487" spc="-30" kern="0" dirty="0">
                <a:solidFill>
                  <a:srgbClr val="2B2E3C"/>
                </a:solidFill>
                <a:latin typeface="Open Sans" pitchFamily="34" charset="0"/>
                <a:ea typeface="Open Sans" pitchFamily="34" charset="-122"/>
                <a:cs typeface="Open Sans" pitchFamily="34" charset="-120"/>
              </a:rPr>
              <a:t>Begin with a feasible solution that satisfies all constraints.</a:t>
            </a:r>
            <a:endParaRPr lang="en-US" sz="1487" dirty="0"/>
          </a:p>
        </p:txBody>
      </p:sp>
      <p:pic>
        <p:nvPicPr>
          <p:cNvPr id="10" name="Image 2" descr="preencoded.png">    </p:cNvPr>
          <p:cNvPicPr>
            <a:picLocks noChangeAspect="1"/>
          </p:cNvPicPr>
          <p:nvPr/>
        </p:nvPicPr>
        <p:blipFill>
          <a:blip r:embed="rId3"/>
          <a:stretch>
            <a:fillRect/>
          </a:stretch>
        </p:blipFill>
        <p:spPr>
          <a:xfrm>
            <a:off x="4192786" y="4721662"/>
            <a:ext cx="3122414" cy="755452"/>
          </a:xfrm>
          <a:prstGeom prst="rect">
            <a:avLst/>
          </a:prstGeom>
        </p:spPr>
      </p:pic>
      <p:sp>
        <p:nvSpPr>
          <p:cNvPr id="11" name="Text 6"/>
          <p:cNvSpPr/>
          <p:nvPr/>
        </p:nvSpPr>
        <p:spPr>
          <a:xfrm>
            <a:off x="4381619" y="5760363"/>
            <a:ext cx="2744748" cy="590074"/>
          </a:xfrm>
          <a:prstGeom prst="rect">
            <a:avLst/>
          </a:prstGeom>
          <a:noFill/>
          <a:ln/>
        </p:spPr>
        <p:txBody>
          <a:bodyPr wrap="square" rtlCol="0" anchor="t"/>
          <a:lstStyle/>
          <a:p>
            <a:pPr algn="l" indent="0" marL="0">
              <a:lnSpc>
                <a:spcPts val="2324"/>
              </a:lnSpc>
              <a:buNone/>
            </a:pPr>
            <a:r>
              <a:rPr lang="en-US" sz="1859" spc="-56" kern="0" dirty="0">
                <a:solidFill>
                  <a:srgbClr val="2B2E3C"/>
                </a:solidFill>
                <a:latin typeface="Bitter" pitchFamily="34" charset="0"/>
                <a:ea typeface="Bitter" pitchFamily="34" charset="-122"/>
                <a:cs typeface="Bitter" pitchFamily="34" charset="-120"/>
              </a:rPr>
              <a:t>Step 2: Identify entering and leaving variables.</a:t>
            </a:r>
            <a:endParaRPr lang="en-US" sz="1859" dirty="0"/>
          </a:p>
        </p:txBody>
      </p:sp>
      <p:sp>
        <p:nvSpPr>
          <p:cNvPr id="12" name="Text 7"/>
          <p:cNvSpPr/>
          <p:nvPr/>
        </p:nvSpPr>
        <p:spPr>
          <a:xfrm>
            <a:off x="4381619" y="6463665"/>
            <a:ext cx="2744748" cy="906185"/>
          </a:xfrm>
          <a:prstGeom prst="rect">
            <a:avLst/>
          </a:prstGeom>
          <a:noFill/>
          <a:ln/>
        </p:spPr>
        <p:txBody>
          <a:bodyPr wrap="square" rtlCol="0" anchor="t"/>
          <a:lstStyle/>
          <a:p>
            <a:pPr algn="l" indent="0" marL="0">
              <a:lnSpc>
                <a:spcPts val="2380"/>
              </a:lnSpc>
              <a:buNone/>
            </a:pPr>
            <a:r>
              <a:rPr lang="en-US" sz="1487" spc="-30" kern="0" dirty="0">
                <a:solidFill>
                  <a:srgbClr val="2B2E3C"/>
                </a:solidFill>
                <a:latin typeface="Open Sans" pitchFamily="34" charset="0"/>
                <a:ea typeface="Open Sans" pitchFamily="34" charset="-122"/>
                <a:cs typeface="Open Sans" pitchFamily="34" charset="-120"/>
              </a:rPr>
              <a:t>Determine the variable that will enter the basis and the variable that will leave.</a:t>
            </a:r>
            <a:endParaRPr lang="en-US" sz="1487" dirty="0"/>
          </a:p>
        </p:txBody>
      </p:sp>
      <p:pic>
        <p:nvPicPr>
          <p:cNvPr id="13" name="Image 3" descr="preencoded.png">    </p:cNvPr>
          <p:cNvPicPr>
            <a:picLocks noChangeAspect="1"/>
          </p:cNvPicPr>
          <p:nvPr/>
        </p:nvPicPr>
        <p:blipFill>
          <a:blip r:embed="rId4"/>
          <a:stretch>
            <a:fillRect/>
          </a:stretch>
        </p:blipFill>
        <p:spPr>
          <a:xfrm>
            <a:off x="7315200" y="4721662"/>
            <a:ext cx="3122295" cy="755452"/>
          </a:xfrm>
          <a:prstGeom prst="rect">
            <a:avLst/>
          </a:prstGeom>
        </p:spPr>
      </p:pic>
      <p:sp>
        <p:nvSpPr>
          <p:cNvPr id="14" name="Text 8"/>
          <p:cNvSpPr/>
          <p:nvPr/>
        </p:nvSpPr>
        <p:spPr>
          <a:xfrm>
            <a:off x="7504033" y="5760363"/>
            <a:ext cx="2744629" cy="590074"/>
          </a:xfrm>
          <a:prstGeom prst="rect">
            <a:avLst/>
          </a:prstGeom>
          <a:noFill/>
          <a:ln/>
        </p:spPr>
        <p:txBody>
          <a:bodyPr wrap="square" rtlCol="0" anchor="t"/>
          <a:lstStyle/>
          <a:p>
            <a:pPr algn="l" indent="0" marL="0">
              <a:lnSpc>
                <a:spcPts val="2324"/>
              </a:lnSpc>
              <a:buNone/>
            </a:pPr>
            <a:r>
              <a:rPr lang="en-US" sz="1859" spc="-56" kern="0" dirty="0">
                <a:solidFill>
                  <a:srgbClr val="2B2E3C"/>
                </a:solidFill>
                <a:latin typeface="Bitter" pitchFamily="34" charset="0"/>
                <a:ea typeface="Bitter" pitchFamily="34" charset="-122"/>
                <a:cs typeface="Bitter" pitchFamily="34" charset="-120"/>
              </a:rPr>
              <a:t>Step 3: Update the solution.</a:t>
            </a:r>
            <a:endParaRPr lang="en-US" sz="1859" dirty="0"/>
          </a:p>
        </p:txBody>
      </p:sp>
      <p:sp>
        <p:nvSpPr>
          <p:cNvPr id="15" name="Text 9"/>
          <p:cNvSpPr/>
          <p:nvPr/>
        </p:nvSpPr>
        <p:spPr>
          <a:xfrm>
            <a:off x="7504033" y="6463665"/>
            <a:ext cx="2744629" cy="906185"/>
          </a:xfrm>
          <a:prstGeom prst="rect">
            <a:avLst/>
          </a:prstGeom>
          <a:noFill/>
          <a:ln/>
        </p:spPr>
        <p:txBody>
          <a:bodyPr wrap="square" rtlCol="0" anchor="t"/>
          <a:lstStyle/>
          <a:p>
            <a:pPr algn="l" indent="0" marL="0">
              <a:lnSpc>
                <a:spcPts val="2380"/>
              </a:lnSpc>
              <a:buNone/>
            </a:pPr>
            <a:r>
              <a:rPr lang="en-US" sz="1487" spc="-30" kern="0" dirty="0">
                <a:solidFill>
                  <a:srgbClr val="2B2E3C"/>
                </a:solidFill>
                <a:latin typeface="Open Sans" pitchFamily="34" charset="0"/>
                <a:ea typeface="Open Sans" pitchFamily="34" charset="-122"/>
                <a:cs typeface="Open Sans" pitchFamily="34" charset="-120"/>
              </a:rPr>
              <a:t>Adjust the values of the variables based on the entering and leaving variables.</a:t>
            </a:r>
            <a:endParaRPr lang="en-US" sz="1487" dirty="0"/>
          </a:p>
        </p:txBody>
      </p:sp>
      <p:pic>
        <p:nvPicPr>
          <p:cNvPr id="16" name="Image 4" descr="preencoded.png">    </p:cNvPr>
          <p:cNvPicPr>
            <a:picLocks noChangeAspect="1"/>
          </p:cNvPicPr>
          <p:nvPr/>
        </p:nvPicPr>
        <p:blipFill>
          <a:blip r:embed="rId5"/>
          <a:stretch>
            <a:fillRect/>
          </a:stretch>
        </p:blipFill>
        <p:spPr>
          <a:xfrm>
            <a:off x="10437495" y="4721662"/>
            <a:ext cx="3122414" cy="755452"/>
          </a:xfrm>
          <a:prstGeom prst="rect">
            <a:avLst/>
          </a:prstGeom>
        </p:spPr>
      </p:pic>
      <p:sp>
        <p:nvSpPr>
          <p:cNvPr id="17" name="Text 10"/>
          <p:cNvSpPr/>
          <p:nvPr/>
        </p:nvSpPr>
        <p:spPr>
          <a:xfrm>
            <a:off x="10626328" y="5760363"/>
            <a:ext cx="2744748" cy="590074"/>
          </a:xfrm>
          <a:prstGeom prst="rect">
            <a:avLst/>
          </a:prstGeom>
          <a:noFill/>
          <a:ln/>
        </p:spPr>
        <p:txBody>
          <a:bodyPr wrap="square" rtlCol="0" anchor="t"/>
          <a:lstStyle/>
          <a:p>
            <a:pPr algn="l" indent="0" marL="0">
              <a:lnSpc>
                <a:spcPts val="2324"/>
              </a:lnSpc>
              <a:buNone/>
            </a:pPr>
            <a:r>
              <a:rPr lang="en-US" sz="1859" spc="-56" kern="0" dirty="0">
                <a:solidFill>
                  <a:srgbClr val="2B2E3C"/>
                </a:solidFill>
                <a:latin typeface="Bitter" pitchFamily="34" charset="0"/>
                <a:ea typeface="Bitter" pitchFamily="34" charset="-122"/>
                <a:cs typeface="Bitter" pitchFamily="34" charset="-120"/>
              </a:rPr>
              <a:t>Step 4: Check for optimality.</a:t>
            </a:r>
            <a:endParaRPr lang="en-US" sz="1859" dirty="0"/>
          </a:p>
        </p:txBody>
      </p:sp>
      <p:sp>
        <p:nvSpPr>
          <p:cNvPr id="18" name="Text 11"/>
          <p:cNvSpPr/>
          <p:nvPr/>
        </p:nvSpPr>
        <p:spPr>
          <a:xfrm>
            <a:off x="10626328" y="6463665"/>
            <a:ext cx="2744748" cy="906185"/>
          </a:xfrm>
          <a:prstGeom prst="rect">
            <a:avLst/>
          </a:prstGeom>
          <a:noFill/>
          <a:ln/>
        </p:spPr>
        <p:txBody>
          <a:bodyPr wrap="square" rtlCol="0" anchor="t"/>
          <a:lstStyle/>
          <a:p>
            <a:pPr algn="l" indent="0" marL="0">
              <a:lnSpc>
                <a:spcPts val="2380"/>
              </a:lnSpc>
              <a:buNone/>
            </a:pPr>
            <a:r>
              <a:rPr lang="en-US" sz="1487" spc="-30" kern="0" dirty="0">
                <a:solidFill>
                  <a:srgbClr val="2B2E3C"/>
                </a:solidFill>
                <a:latin typeface="Open Sans" pitchFamily="34" charset="0"/>
                <a:ea typeface="Open Sans" pitchFamily="34" charset="-122"/>
                <a:cs typeface="Open Sans" pitchFamily="34" charset="-120"/>
              </a:rPr>
              <a:t>Examine if the current solution is optimal; if not, repeat steps 2 and 3.</a:t>
            </a:r>
            <a:endParaRPr lang="en-US" sz="1487" dirty="0"/>
          </a:p>
        </p:txBody>
      </p:sp>
      <p:pic>
        <p:nvPicPr>
          <p:cNvPr id="19"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793790" y="2355652"/>
            <a:ext cx="11490246" cy="708779"/>
          </a:xfrm>
          <a:prstGeom prst="rect">
            <a:avLst/>
          </a:prstGeom>
          <a:noFill/>
          <a:ln/>
        </p:spPr>
        <p:txBody>
          <a:bodyPr wrap="none" rtlCol="0" anchor="t"/>
          <a:lstStyle/>
          <a:p>
            <a:pPr indent="0" marL="0">
              <a:lnSpc>
                <a:spcPts val="5581"/>
              </a:lnSpc>
              <a:buNone/>
            </a:pPr>
            <a:r>
              <a:rPr lang="en-US" sz="4465" spc="-134" kern="0" dirty="0">
                <a:solidFill>
                  <a:srgbClr val="2C3F42"/>
                </a:solidFill>
                <a:latin typeface="Bitter" pitchFamily="34" charset="0"/>
                <a:ea typeface="Bitter" pitchFamily="34" charset="-122"/>
                <a:cs typeface="Bitter" pitchFamily="34" charset="-120"/>
              </a:rPr>
              <a:t>Handling Infeasible and Unbounded Solutions</a:t>
            </a:r>
            <a:endParaRPr lang="en-US" sz="4465" dirty="0"/>
          </a:p>
        </p:txBody>
      </p:sp>
      <p:sp>
        <p:nvSpPr>
          <p:cNvPr id="5" name="Text 3"/>
          <p:cNvSpPr/>
          <p:nvPr/>
        </p:nvSpPr>
        <p:spPr>
          <a:xfrm>
            <a:off x="793790" y="3518059"/>
            <a:ext cx="13042821" cy="725805"/>
          </a:xfrm>
          <a:prstGeom prst="rect">
            <a:avLst/>
          </a:prstGeom>
          <a:noFill/>
          <a:ln/>
        </p:spPr>
        <p:txBody>
          <a:bodyPr wrap="squar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In some cases, a linear programming problem may have no feasible solution or an unbounded solution. Infeasibility occurs when no solution satisfies all constraints, while unboundedness implies the objective function can increase indefinitely.</a:t>
            </a:r>
            <a:endParaRPr lang="en-US" sz="1786" dirty="0"/>
          </a:p>
        </p:txBody>
      </p:sp>
      <p:sp>
        <p:nvSpPr>
          <p:cNvPr id="6" name="Text 4"/>
          <p:cNvSpPr/>
          <p:nvPr/>
        </p:nvSpPr>
        <p:spPr>
          <a:xfrm>
            <a:off x="793790" y="4725829"/>
            <a:ext cx="2835235" cy="354330"/>
          </a:xfrm>
          <a:prstGeom prst="rect">
            <a:avLst/>
          </a:prstGeom>
          <a:noFill/>
          <a:ln/>
        </p:spPr>
        <p:txBody>
          <a:bodyPr wrap="none" rtlCol="0" anchor="t"/>
          <a:lstStyle/>
          <a:p>
            <a:pPr indent="0" marL="0">
              <a:lnSpc>
                <a:spcPts val="2791"/>
              </a:lnSpc>
              <a:buNone/>
            </a:pPr>
            <a:r>
              <a:rPr lang="en-US" sz="2233" spc="-67" kern="0" dirty="0">
                <a:solidFill>
                  <a:srgbClr val="2C3F42"/>
                </a:solidFill>
                <a:latin typeface="Bitter" pitchFamily="34" charset="0"/>
                <a:ea typeface="Bitter" pitchFamily="34" charset="-122"/>
                <a:cs typeface="Bitter" pitchFamily="34" charset="-120"/>
              </a:rPr>
              <a:t>Infeasible Solution</a:t>
            </a:r>
            <a:endParaRPr lang="en-US" sz="2233" dirty="0"/>
          </a:p>
        </p:txBody>
      </p:sp>
      <p:sp>
        <p:nvSpPr>
          <p:cNvPr id="7" name="Text 5"/>
          <p:cNvSpPr/>
          <p:nvPr/>
        </p:nvSpPr>
        <p:spPr>
          <a:xfrm>
            <a:off x="793790" y="5306973"/>
            <a:ext cx="6244709" cy="362903"/>
          </a:xfrm>
          <a:prstGeom prst="rect">
            <a:avLst/>
          </a:prstGeom>
          <a:noFill/>
          <a:ln/>
        </p:spPr>
        <p:txBody>
          <a:bodyPr wrap="non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No solution satisfies all constraints.</a:t>
            </a:r>
            <a:endParaRPr lang="en-US" sz="1786" dirty="0"/>
          </a:p>
        </p:txBody>
      </p:sp>
      <p:sp>
        <p:nvSpPr>
          <p:cNvPr id="8" name="Text 6"/>
          <p:cNvSpPr/>
          <p:nvPr/>
        </p:nvSpPr>
        <p:spPr>
          <a:xfrm>
            <a:off x="7599521" y="4725829"/>
            <a:ext cx="2835235" cy="354330"/>
          </a:xfrm>
          <a:prstGeom prst="rect">
            <a:avLst/>
          </a:prstGeom>
          <a:noFill/>
          <a:ln/>
        </p:spPr>
        <p:txBody>
          <a:bodyPr wrap="none" rtlCol="0" anchor="t"/>
          <a:lstStyle/>
          <a:p>
            <a:pPr indent="0" marL="0">
              <a:lnSpc>
                <a:spcPts val="2791"/>
              </a:lnSpc>
              <a:buNone/>
            </a:pPr>
            <a:r>
              <a:rPr lang="en-US" sz="2233" spc="-67" kern="0" dirty="0">
                <a:solidFill>
                  <a:srgbClr val="2C3F42"/>
                </a:solidFill>
                <a:latin typeface="Bitter" pitchFamily="34" charset="0"/>
                <a:ea typeface="Bitter" pitchFamily="34" charset="-122"/>
                <a:cs typeface="Bitter" pitchFamily="34" charset="-120"/>
              </a:rPr>
              <a:t>Unbounded Solution</a:t>
            </a:r>
            <a:endParaRPr lang="en-US" sz="2233" dirty="0"/>
          </a:p>
        </p:txBody>
      </p:sp>
      <p:sp>
        <p:nvSpPr>
          <p:cNvPr id="9" name="Text 7"/>
          <p:cNvSpPr/>
          <p:nvPr/>
        </p:nvSpPr>
        <p:spPr>
          <a:xfrm>
            <a:off x="7599521" y="5306973"/>
            <a:ext cx="6244709" cy="362903"/>
          </a:xfrm>
          <a:prstGeom prst="rect">
            <a:avLst/>
          </a:prstGeom>
          <a:noFill/>
          <a:ln/>
        </p:spPr>
        <p:txBody>
          <a:bodyPr wrap="non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Objective function can increase indefinitely.</a:t>
            </a:r>
            <a:endParaRPr lang="en-US" sz="1786"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83488" y="1655088"/>
            <a:ext cx="4919424" cy="4919424"/>
          </a:xfrm>
          <a:prstGeom prst="rect">
            <a:avLst/>
          </a:prstGeom>
        </p:spPr>
      </p:pic>
      <p:sp>
        <p:nvSpPr>
          <p:cNvPr id="6" name="Text 2"/>
          <p:cNvSpPr/>
          <p:nvPr/>
        </p:nvSpPr>
        <p:spPr>
          <a:xfrm>
            <a:off x="6280190" y="1572339"/>
            <a:ext cx="5670590" cy="708779"/>
          </a:xfrm>
          <a:prstGeom prst="rect">
            <a:avLst/>
          </a:prstGeom>
          <a:noFill/>
          <a:ln/>
        </p:spPr>
        <p:txBody>
          <a:bodyPr wrap="none" rtlCol="0" anchor="t"/>
          <a:lstStyle/>
          <a:p>
            <a:pPr indent="0" marL="0">
              <a:lnSpc>
                <a:spcPts val="5581"/>
              </a:lnSpc>
              <a:buNone/>
            </a:pPr>
            <a:r>
              <a:rPr lang="en-US" sz="4465" spc="-134" kern="0" dirty="0">
                <a:solidFill>
                  <a:srgbClr val="2C3F42"/>
                </a:solidFill>
                <a:latin typeface="Bitter" pitchFamily="34" charset="0"/>
                <a:ea typeface="Bitter" pitchFamily="34" charset="-122"/>
                <a:cs typeface="Bitter" pitchFamily="34" charset="-120"/>
              </a:rPr>
              <a:t>Sensitivity Analysis</a:t>
            </a:r>
            <a:endParaRPr lang="en-US" sz="4465" dirty="0"/>
          </a:p>
        </p:txBody>
      </p:sp>
      <p:sp>
        <p:nvSpPr>
          <p:cNvPr id="7" name="Text 3"/>
          <p:cNvSpPr/>
          <p:nvPr/>
        </p:nvSpPr>
        <p:spPr>
          <a:xfrm>
            <a:off x="6280190" y="2621280"/>
            <a:ext cx="7556421" cy="1088708"/>
          </a:xfrm>
          <a:prstGeom prst="rect">
            <a:avLst/>
          </a:prstGeom>
          <a:noFill/>
          <a:ln/>
        </p:spPr>
        <p:txBody>
          <a:bodyPr wrap="squar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Sensitivity analysis examines how the optimal solution changes when the problem's parameters are varied. It helps understand the robustness of the solution and identify critical parameters.</a:t>
            </a:r>
            <a:endParaRPr lang="en-US" sz="1786" dirty="0"/>
          </a:p>
        </p:txBody>
      </p:sp>
      <p:sp>
        <p:nvSpPr>
          <p:cNvPr id="8" name="Shape 4"/>
          <p:cNvSpPr/>
          <p:nvPr/>
        </p:nvSpPr>
        <p:spPr>
          <a:xfrm>
            <a:off x="6280190" y="3965138"/>
            <a:ext cx="7556421" cy="2692003"/>
          </a:xfrm>
          <a:prstGeom prst="roundRect">
            <a:avLst>
              <a:gd name="adj" fmla="val 3539"/>
            </a:avLst>
          </a:prstGeom>
          <a:noFill/>
          <a:ln w="7620">
            <a:solidFill>
              <a:srgbClr val="000000">
                <a:alpha val="8000"/>
              </a:srgbClr>
            </a:solidFill>
            <a:prstDash val="solid"/>
          </a:ln>
        </p:spPr>
      </p:sp>
      <p:sp>
        <p:nvSpPr>
          <p:cNvPr id="9" name="Shape 5"/>
          <p:cNvSpPr/>
          <p:nvPr/>
        </p:nvSpPr>
        <p:spPr>
          <a:xfrm>
            <a:off x="6287810" y="3972758"/>
            <a:ext cx="7541181" cy="650319"/>
          </a:xfrm>
          <a:prstGeom prst="rect">
            <a:avLst/>
          </a:prstGeom>
          <a:solidFill>
            <a:srgbClr val="FFFFFF">
              <a:alpha val="4000"/>
            </a:srgbClr>
          </a:solidFill>
          <a:ln/>
        </p:spPr>
      </p:sp>
      <p:sp>
        <p:nvSpPr>
          <p:cNvPr id="10" name="Text 6"/>
          <p:cNvSpPr/>
          <p:nvPr/>
        </p:nvSpPr>
        <p:spPr>
          <a:xfrm>
            <a:off x="6514624" y="4116467"/>
            <a:ext cx="3313152" cy="362903"/>
          </a:xfrm>
          <a:prstGeom prst="rect">
            <a:avLst/>
          </a:prstGeom>
          <a:noFill/>
          <a:ln/>
        </p:spPr>
        <p:txBody>
          <a:bodyPr wrap="non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Parameter</a:t>
            </a:r>
            <a:endParaRPr lang="en-US" sz="1786" dirty="0"/>
          </a:p>
        </p:txBody>
      </p:sp>
      <p:sp>
        <p:nvSpPr>
          <p:cNvPr id="11" name="Text 7"/>
          <p:cNvSpPr/>
          <p:nvPr/>
        </p:nvSpPr>
        <p:spPr>
          <a:xfrm>
            <a:off x="10289024" y="4116467"/>
            <a:ext cx="3313152" cy="362903"/>
          </a:xfrm>
          <a:prstGeom prst="rect">
            <a:avLst/>
          </a:prstGeom>
          <a:noFill/>
          <a:ln/>
        </p:spPr>
        <p:txBody>
          <a:bodyPr wrap="non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Impact on Optimal Solution</a:t>
            </a:r>
            <a:endParaRPr lang="en-US" sz="1786" dirty="0"/>
          </a:p>
        </p:txBody>
      </p:sp>
      <p:sp>
        <p:nvSpPr>
          <p:cNvPr id="12" name="Shape 8"/>
          <p:cNvSpPr/>
          <p:nvPr/>
        </p:nvSpPr>
        <p:spPr>
          <a:xfrm>
            <a:off x="6287810" y="4623078"/>
            <a:ext cx="7541181" cy="1013222"/>
          </a:xfrm>
          <a:prstGeom prst="rect">
            <a:avLst/>
          </a:prstGeom>
          <a:solidFill>
            <a:srgbClr val="000000">
              <a:alpha val="4000"/>
            </a:srgbClr>
          </a:solidFill>
          <a:ln/>
        </p:spPr>
      </p:sp>
      <p:sp>
        <p:nvSpPr>
          <p:cNvPr id="13" name="Text 9"/>
          <p:cNvSpPr/>
          <p:nvPr/>
        </p:nvSpPr>
        <p:spPr>
          <a:xfrm>
            <a:off x="6514624" y="4766786"/>
            <a:ext cx="3313152" cy="362903"/>
          </a:xfrm>
          <a:prstGeom prst="rect">
            <a:avLst/>
          </a:prstGeom>
          <a:noFill/>
          <a:ln/>
        </p:spPr>
        <p:txBody>
          <a:bodyPr wrap="non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Objective function coefficients</a:t>
            </a:r>
            <a:endParaRPr lang="en-US" sz="1786" dirty="0"/>
          </a:p>
        </p:txBody>
      </p:sp>
      <p:sp>
        <p:nvSpPr>
          <p:cNvPr id="14" name="Text 10"/>
          <p:cNvSpPr/>
          <p:nvPr/>
        </p:nvSpPr>
        <p:spPr>
          <a:xfrm>
            <a:off x="10289024" y="4766786"/>
            <a:ext cx="3313152" cy="725805"/>
          </a:xfrm>
          <a:prstGeom prst="rect">
            <a:avLst/>
          </a:prstGeom>
          <a:noFill/>
          <a:ln/>
        </p:spPr>
        <p:txBody>
          <a:bodyPr wrap="squar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May change the optimal solution but not the feasible region.</a:t>
            </a:r>
            <a:endParaRPr lang="en-US" sz="1786" dirty="0"/>
          </a:p>
        </p:txBody>
      </p:sp>
      <p:sp>
        <p:nvSpPr>
          <p:cNvPr id="15" name="Shape 11"/>
          <p:cNvSpPr/>
          <p:nvPr/>
        </p:nvSpPr>
        <p:spPr>
          <a:xfrm>
            <a:off x="6287810" y="5636300"/>
            <a:ext cx="7541181" cy="1013222"/>
          </a:xfrm>
          <a:prstGeom prst="rect">
            <a:avLst/>
          </a:prstGeom>
          <a:solidFill>
            <a:srgbClr val="FFFFFF">
              <a:alpha val="4000"/>
            </a:srgbClr>
          </a:solidFill>
          <a:ln/>
        </p:spPr>
      </p:sp>
      <p:sp>
        <p:nvSpPr>
          <p:cNvPr id="16" name="Text 12"/>
          <p:cNvSpPr/>
          <p:nvPr/>
        </p:nvSpPr>
        <p:spPr>
          <a:xfrm>
            <a:off x="6514624" y="5780008"/>
            <a:ext cx="3313152" cy="362903"/>
          </a:xfrm>
          <a:prstGeom prst="rect">
            <a:avLst/>
          </a:prstGeom>
          <a:noFill/>
          <a:ln/>
        </p:spPr>
        <p:txBody>
          <a:bodyPr wrap="non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Constraint coefficients</a:t>
            </a:r>
            <a:endParaRPr lang="en-US" sz="1786" dirty="0"/>
          </a:p>
        </p:txBody>
      </p:sp>
      <p:sp>
        <p:nvSpPr>
          <p:cNvPr id="17" name="Text 13"/>
          <p:cNvSpPr/>
          <p:nvPr/>
        </p:nvSpPr>
        <p:spPr>
          <a:xfrm>
            <a:off x="10289024" y="5780008"/>
            <a:ext cx="3313152" cy="725805"/>
          </a:xfrm>
          <a:prstGeom prst="rect">
            <a:avLst/>
          </a:prstGeom>
          <a:noFill/>
          <a:ln/>
        </p:spPr>
        <p:txBody>
          <a:bodyPr wrap="square" rtlCol="0" anchor="t"/>
          <a:lstStyle/>
          <a:p>
            <a:pPr indent="0" marL="0">
              <a:lnSpc>
                <a:spcPts val="2858"/>
              </a:lnSpc>
              <a:buNone/>
            </a:pPr>
            <a:r>
              <a:rPr lang="en-US" sz="1786" spc="-36" kern="0" dirty="0">
                <a:solidFill>
                  <a:srgbClr val="2B2E3C"/>
                </a:solidFill>
                <a:latin typeface="Open Sans" pitchFamily="34" charset="0"/>
                <a:ea typeface="Open Sans" pitchFamily="34" charset="-122"/>
                <a:cs typeface="Open Sans" pitchFamily="34" charset="-120"/>
              </a:rPr>
              <a:t>May alter the feasible region and hence the optimal solution.</a:t>
            </a:r>
            <a:endParaRPr lang="en-US" sz="1786" dirty="0"/>
          </a:p>
        </p:txBody>
      </p:sp>
      <p:pic>
        <p:nvPicPr>
          <p:cNvPr id="1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270986" y="2054662"/>
            <a:ext cx="4944308" cy="4120277"/>
          </a:xfrm>
          <a:prstGeom prst="rect">
            <a:avLst/>
          </a:prstGeom>
        </p:spPr>
      </p:pic>
      <p:sp>
        <p:nvSpPr>
          <p:cNvPr id="6" name="Text 2"/>
          <p:cNvSpPr/>
          <p:nvPr/>
        </p:nvSpPr>
        <p:spPr>
          <a:xfrm>
            <a:off x="6245066" y="771168"/>
            <a:ext cx="7626667" cy="1354931"/>
          </a:xfrm>
          <a:prstGeom prst="rect">
            <a:avLst/>
          </a:prstGeom>
          <a:noFill/>
          <a:ln/>
        </p:spPr>
        <p:txBody>
          <a:bodyPr wrap="square" rtlCol="0" anchor="t"/>
          <a:lstStyle/>
          <a:p>
            <a:pPr indent="0" marL="0">
              <a:lnSpc>
                <a:spcPts val="5334"/>
              </a:lnSpc>
              <a:buNone/>
            </a:pPr>
            <a:r>
              <a:rPr lang="en-US" sz="4268" spc="-128" kern="0" dirty="0">
                <a:solidFill>
                  <a:srgbClr val="2C3F42"/>
                </a:solidFill>
                <a:latin typeface="Bitter" pitchFamily="34" charset="0"/>
                <a:ea typeface="Bitter" pitchFamily="34" charset="-122"/>
                <a:cs typeface="Bitter" pitchFamily="34" charset="-120"/>
              </a:rPr>
              <a:t>Applications of the Simplex Method</a:t>
            </a:r>
            <a:endParaRPr lang="en-US" sz="4268" dirty="0"/>
          </a:p>
        </p:txBody>
      </p:sp>
      <p:sp>
        <p:nvSpPr>
          <p:cNvPr id="7" name="Text 3"/>
          <p:cNvSpPr/>
          <p:nvPr/>
        </p:nvSpPr>
        <p:spPr>
          <a:xfrm>
            <a:off x="6245066" y="2451259"/>
            <a:ext cx="7626667" cy="1040487"/>
          </a:xfrm>
          <a:prstGeom prst="rect">
            <a:avLst/>
          </a:prstGeom>
          <a:noFill/>
          <a:ln/>
        </p:spPr>
        <p:txBody>
          <a:bodyPr wrap="square" rtlCol="0" anchor="t"/>
          <a:lstStyle/>
          <a:p>
            <a:pPr indent="0" marL="0">
              <a:lnSpc>
                <a:spcPts val="2731"/>
              </a:lnSpc>
              <a:buNone/>
            </a:pPr>
            <a:r>
              <a:rPr lang="en-US" sz="1707" spc="-34" kern="0" dirty="0">
                <a:solidFill>
                  <a:srgbClr val="2B2E3C"/>
                </a:solidFill>
                <a:latin typeface="Open Sans" pitchFamily="34" charset="0"/>
                <a:ea typeface="Open Sans" pitchFamily="34" charset="-122"/>
                <a:cs typeface="Open Sans" pitchFamily="34" charset="-120"/>
              </a:rPr>
              <a:t>The simplex method finds wide applications in diverse fields, including production planning, resource allocation, transportation, and portfolio optimization. Its versatility makes it a powerful tool for decision-making.</a:t>
            </a:r>
            <a:endParaRPr lang="en-US" sz="1707" dirty="0"/>
          </a:p>
        </p:txBody>
      </p:sp>
      <p:sp>
        <p:nvSpPr>
          <p:cNvPr id="8" name="Shape 4"/>
          <p:cNvSpPr/>
          <p:nvPr/>
        </p:nvSpPr>
        <p:spPr>
          <a:xfrm>
            <a:off x="6245066" y="3979426"/>
            <a:ext cx="487680" cy="487680"/>
          </a:xfrm>
          <a:prstGeom prst="roundRect">
            <a:avLst>
              <a:gd name="adj" fmla="val 18671"/>
            </a:avLst>
          </a:prstGeom>
          <a:solidFill>
            <a:srgbClr val="FCE2CF"/>
          </a:solidFill>
          <a:ln w="7620">
            <a:solidFill>
              <a:srgbClr val="E2C8B5"/>
            </a:solidFill>
            <a:prstDash val="solid"/>
          </a:ln>
        </p:spPr>
      </p:sp>
      <p:sp>
        <p:nvSpPr>
          <p:cNvPr id="9" name="Text 5"/>
          <p:cNvSpPr/>
          <p:nvPr/>
        </p:nvSpPr>
        <p:spPr>
          <a:xfrm>
            <a:off x="6426279" y="4060627"/>
            <a:ext cx="125254" cy="325160"/>
          </a:xfrm>
          <a:prstGeom prst="rect">
            <a:avLst/>
          </a:prstGeom>
          <a:noFill/>
          <a:ln/>
        </p:spPr>
        <p:txBody>
          <a:bodyPr wrap="none" rtlCol="0" anchor="t"/>
          <a:lstStyle/>
          <a:p>
            <a:pPr algn="ctr" indent="0" marL="0">
              <a:lnSpc>
                <a:spcPts val="2561"/>
              </a:lnSpc>
              <a:buNone/>
            </a:pPr>
            <a:r>
              <a:rPr lang="en-US" sz="2561" spc="-77" kern="0" dirty="0">
                <a:solidFill>
                  <a:srgbClr val="2B2E3C"/>
                </a:solidFill>
                <a:latin typeface="Bitter" pitchFamily="34" charset="0"/>
                <a:ea typeface="Bitter" pitchFamily="34" charset="-122"/>
                <a:cs typeface="Bitter" pitchFamily="34" charset="-120"/>
              </a:rPr>
              <a:t>1</a:t>
            </a:r>
            <a:endParaRPr lang="en-US" sz="2561" dirty="0"/>
          </a:p>
        </p:txBody>
      </p:sp>
      <p:sp>
        <p:nvSpPr>
          <p:cNvPr id="10" name="Text 6"/>
          <p:cNvSpPr/>
          <p:nvPr/>
        </p:nvSpPr>
        <p:spPr>
          <a:xfrm>
            <a:off x="6949440" y="3979426"/>
            <a:ext cx="2709863" cy="338733"/>
          </a:xfrm>
          <a:prstGeom prst="rect">
            <a:avLst/>
          </a:prstGeom>
          <a:noFill/>
          <a:ln/>
        </p:spPr>
        <p:txBody>
          <a:bodyPr wrap="none" rtlCol="0" anchor="t"/>
          <a:lstStyle/>
          <a:p>
            <a:pPr indent="0" marL="0">
              <a:lnSpc>
                <a:spcPts val="2667"/>
              </a:lnSpc>
              <a:buNone/>
            </a:pPr>
            <a:r>
              <a:rPr lang="en-US" sz="2134" spc="-64" kern="0" dirty="0">
                <a:solidFill>
                  <a:srgbClr val="2B2E3C"/>
                </a:solidFill>
                <a:latin typeface="Bitter" pitchFamily="34" charset="0"/>
                <a:ea typeface="Bitter" pitchFamily="34" charset="-122"/>
                <a:cs typeface="Bitter" pitchFamily="34" charset="-120"/>
              </a:rPr>
              <a:t>Production Planning</a:t>
            </a:r>
            <a:endParaRPr lang="en-US" sz="2134" dirty="0"/>
          </a:p>
        </p:txBody>
      </p:sp>
      <p:sp>
        <p:nvSpPr>
          <p:cNvPr id="11" name="Text 7"/>
          <p:cNvSpPr/>
          <p:nvPr/>
        </p:nvSpPr>
        <p:spPr>
          <a:xfrm>
            <a:off x="6949440" y="4448175"/>
            <a:ext cx="3000613" cy="1040487"/>
          </a:xfrm>
          <a:prstGeom prst="rect">
            <a:avLst/>
          </a:prstGeom>
          <a:noFill/>
          <a:ln/>
        </p:spPr>
        <p:txBody>
          <a:bodyPr wrap="square" rtlCol="0" anchor="t"/>
          <a:lstStyle/>
          <a:p>
            <a:pPr indent="0" marL="0">
              <a:lnSpc>
                <a:spcPts val="2731"/>
              </a:lnSpc>
              <a:buNone/>
            </a:pPr>
            <a:r>
              <a:rPr lang="en-US" sz="1707" spc="-34" kern="0" dirty="0">
                <a:solidFill>
                  <a:srgbClr val="2B2E3C"/>
                </a:solidFill>
                <a:latin typeface="Open Sans" pitchFamily="34" charset="0"/>
                <a:ea typeface="Open Sans" pitchFamily="34" charset="-122"/>
                <a:cs typeface="Open Sans" pitchFamily="34" charset="-120"/>
              </a:rPr>
              <a:t>Determining optimal production quantities to maximize profit.</a:t>
            </a:r>
            <a:endParaRPr lang="en-US" sz="1707" dirty="0"/>
          </a:p>
        </p:txBody>
      </p:sp>
      <p:sp>
        <p:nvSpPr>
          <p:cNvPr id="12" name="Shape 8"/>
          <p:cNvSpPr/>
          <p:nvPr/>
        </p:nvSpPr>
        <p:spPr>
          <a:xfrm>
            <a:off x="10166747" y="3979426"/>
            <a:ext cx="487680" cy="487680"/>
          </a:xfrm>
          <a:prstGeom prst="roundRect">
            <a:avLst>
              <a:gd name="adj" fmla="val 18671"/>
            </a:avLst>
          </a:prstGeom>
          <a:solidFill>
            <a:srgbClr val="FCE2CF"/>
          </a:solidFill>
          <a:ln w="7620">
            <a:solidFill>
              <a:srgbClr val="E2C8B5"/>
            </a:solidFill>
            <a:prstDash val="solid"/>
          </a:ln>
        </p:spPr>
      </p:sp>
      <p:sp>
        <p:nvSpPr>
          <p:cNvPr id="13" name="Text 9"/>
          <p:cNvSpPr/>
          <p:nvPr/>
        </p:nvSpPr>
        <p:spPr>
          <a:xfrm>
            <a:off x="10326052" y="4060627"/>
            <a:ext cx="169069" cy="325160"/>
          </a:xfrm>
          <a:prstGeom prst="rect">
            <a:avLst/>
          </a:prstGeom>
          <a:noFill/>
          <a:ln/>
        </p:spPr>
        <p:txBody>
          <a:bodyPr wrap="none" rtlCol="0" anchor="t"/>
          <a:lstStyle/>
          <a:p>
            <a:pPr algn="ctr" indent="0" marL="0">
              <a:lnSpc>
                <a:spcPts val="2561"/>
              </a:lnSpc>
              <a:buNone/>
            </a:pPr>
            <a:r>
              <a:rPr lang="en-US" sz="2561" spc="-77" kern="0" dirty="0">
                <a:solidFill>
                  <a:srgbClr val="2B2E3C"/>
                </a:solidFill>
                <a:latin typeface="Bitter" pitchFamily="34" charset="0"/>
                <a:ea typeface="Bitter" pitchFamily="34" charset="-122"/>
                <a:cs typeface="Bitter" pitchFamily="34" charset="-120"/>
              </a:rPr>
              <a:t>2</a:t>
            </a:r>
            <a:endParaRPr lang="en-US" sz="2561" dirty="0"/>
          </a:p>
        </p:txBody>
      </p:sp>
      <p:sp>
        <p:nvSpPr>
          <p:cNvPr id="14" name="Text 10"/>
          <p:cNvSpPr/>
          <p:nvPr/>
        </p:nvSpPr>
        <p:spPr>
          <a:xfrm>
            <a:off x="10871121" y="3979426"/>
            <a:ext cx="2709863" cy="338733"/>
          </a:xfrm>
          <a:prstGeom prst="rect">
            <a:avLst/>
          </a:prstGeom>
          <a:noFill/>
          <a:ln/>
        </p:spPr>
        <p:txBody>
          <a:bodyPr wrap="none" rtlCol="0" anchor="t"/>
          <a:lstStyle/>
          <a:p>
            <a:pPr indent="0" marL="0">
              <a:lnSpc>
                <a:spcPts val="2667"/>
              </a:lnSpc>
              <a:buNone/>
            </a:pPr>
            <a:r>
              <a:rPr lang="en-US" sz="2134" spc="-64" kern="0" dirty="0">
                <a:solidFill>
                  <a:srgbClr val="2B2E3C"/>
                </a:solidFill>
                <a:latin typeface="Bitter" pitchFamily="34" charset="0"/>
                <a:ea typeface="Bitter" pitchFamily="34" charset="-122"/>
                <a:cs typeface="Bitter" pitchFamily="34" charset="-120"/>
              </a:rPr>
              <a:t>Resource Allocation</a:t>
            </a:r>
            <a:endParaRPr lang="en-US" sz="2134" dirty="0"/>
          </a:p>
        </p:txBody>
      </p:sp>
      <p:sp>
        <p:nvSpPr>
          <p:cNvPr id="15" name="Text 11"/>
          <p:cNvSpPr/>
          <p:nvPr/>
        </p:nvSpPr>
        <p:spPr>
          <a:xfrm>
            <a:off x="10871121" y="4448175"/>
            <a:ext cx="3000613" cy="693658"/>
          </a:xfrm>
          <a:prstGeom prst="rect">
            <a:avLst/>
          </a:prstGeom>
          <a:noFill/>
          <a:ln/>
        </p:spPr>
        <p:txBody>
          <a:bodyPr wrap="square" rtlCol="0" anchor="t"/>
          <a:lstStyle/>
          <a:p>
            <a:pPr indent="0" marL="0">
              <a:lnSpc>
                <a:spcPts val="2731"/>
              </a:lnSpc>
              <a:buNone/>
            </a:pPr>
            <a:r>
              <a:rPr lang="en-US" sz="1707" spc="-34" kern="0" dirty="0">
                <a:solidFill>
                  <a:srgbClr val="2B2E3C"/>
                </a:solidFill>
                <a:latin typeface="Open Sans" pitchFamily="34" charset="0"/>
                <a:ea typeface="Open Sans" pitchFamily="34" charset="-122"/>
                <a:cs typeface="Open Sans" pitchFamily="34" charset="-120"/>
              </a:rPr>
              <a:t>Allocating limited resources to maximize output.</a:t>
            </a:r>
            <a:endParaRPr lang="en-US" sz="1707" dirty="0"/>
          </a:p>
        </p:txBody>
      </p:sp>
      <p:sp>
        <p:nvSpPr>
          <p:cNvPr id="16" name="Shape 12"/>
          <p:cNvSpPr/>
          <p:nvPr/>
        </p:nvSpPr>
        <p:spPr>
          <a:xfrm>
            <a:off x="6245066" y="5949196"/>
            <a:ext cx="487680" cy="487680"/>
          </a:xfrm>
          <a:prstGeom prst="roundRect">
            <a:avLst>
              <a:gd name="adj" fmla="val 18671"/>
            </a:avLst>
          </a:prstGeom>
          <a:solidFill>
            <a:srgbClr val="FCE2CF"/>
          </a:solidFill>
          <a:ln w="7620">
            <a:solidFill>
              <a:srgbClr val="E2C8B5"/>
            </a:solidFill>
            <a:prstDash val="solid"/>
          </a:ln>
        </p:spPr>
      </p:sp>
      <p:sp>
        <p:nvSpPr>
          <p:cNvPr id="17" name="Text 13"/>
          <p:cNvSpPr/>
          <p:nvPr/>
        </p:nvSpPr>
        <p:spPr>
          <a:xfrm>
            <a:off x="6400800" y="6030397"/>
            <a:ext cx="176212" cy="325160"/>
          </a:xfrm>
          <a:prstGeom prst="rect">
            <a:avLst/>
          </a:prstGeom>
          <a:noFill/>
          <a:ln/>
        </p:spPr>
        <p:txBody>
          <a:bodyPr wrap="none" rtlCol="0" anchor="t"/>
          <a:lstStyle/>
          <a:p>
            <a:pPr algn="ctr" indent="0" marL="0">
              <a:lnSpc>
                <a:spcPts val="2561"/>
              </a:lnSpc>
              <a:buNone/>
            </a:pPr>
            <a:r>
              <a:rPr lang="en-US" sz="2561" spc="-77" kern="0" dirty="0">
                <a:solidFill>
                  <a:srgbClr val="2B2E3C"/>
                </a:solidFill>
                <a:latin typeface="Bitter" pitchFamily="34" charset="0"/>
                <a:ea typeface="Bitter" pitchFamily="34" charset="-122"/>
                <a:cs typeface="Bitter" pitchFamily="34" charset="-120"/>
              </a:rPr>
              <a:t>3</a:t>
            </a:r>
            <a:endParaRPr lang="en-US" sz="2561" dirty="0"/>
          </a:p>
        </p:txBody>
      </p:sp>
      <p:sp>
        <p:nvSpPr>
          <p:cNvPr id="18" name="Text 14"/>
          <p:cNvSpPr/>
          <p:nvPr/>
        </p:nvSpPr>
        <p:spPr>
          <a:xfrm>
            <a:off x="6949440" y="5949196"/>
            <a:ext cx="2709863" cy="338733"/>
          </a:xfrm>
          <a:prstGeom prst="rect">
            <a:avLst/>
          </a:prstGeom>
          <a:noFill/>
          <a:ln/>
        </p:spPr>
        <p:txBody>
          <a:bodyPr wrap="none" rtlCol="0" anchor="t"/>
          <a:lstStyle/>
          <a:p>
            <a:pPr indent="0" marL="0">
              <a:lnSpc>
                <a:spcPts val="2667"/>
              </a:lnSpc>
              <a:buNone/>
            </a:pPr>
            <a:r>
              <a:rPr lang="en-US" sz="2134" spc="-64" kern="0" dirty="0">
                <a:solidFill>
                  <a:srgbClr val="2B2E3C"/>
                </a:solidFill>
                <a:latin typeface="Bitter" pitchFamily="34" charset="0"/>
                <a:ea typeface="Bitter" pitchFamily="34" charset="-122"/>
                <a:cs typeface="Bitter" pitchFamily="34" charset="-120"/>
              </a:rPr>
              <a:t>Transportation</a:t>
            </a:r>
            <a:endParaRPr lang="en-US" sz="2134" dirty="0"/>
          </a:p>
        </p:txBody>
      </p:sp>
      <p:sp>
        <p:nvSpPr>
          <p:cNvPr id="19" name="Text 15"/>
          <p:cNvSpPr/>
          <p:nvPr/>
        </p:nvSpPr>
        <p:spPr>
          <a:xfrm>
            <a:off x="6949440" y="6417945"/>
            <a:ext cx="3000613" cy="693658"/>
          </a:xfrm>
          <a:prstGeom prst="rect">
            <a:avLst/>
          </a:prstGeom>
          <a:noFill/>
          <a:ln/>
        </p:spPr>
        <p:txBody>
          <a:bodyPr wrap="square" rtlCol="0" anchor="t"/>
          <a:lstStyle/>
          <a:p>
            <a:pPr indent="0" marL="0">
              <a:lnSpc>
                <a:spcPts val="2731"/>
              </a:lnSpc>
              <a:buNone/>
            </a:pPr>
            <a:r>
              <a:rPr lang="en-US" sz="1707" spc="-34" kern="0" dirty="0">
                <a:solidFill>
                  <a:srgbClr val="2B2E3C"/>
                </a:solidFill>
                <a:latin typeface="Open Sans" pitchFamily="34" charset="0"/>
                <a:ea typeface="Open Sans" pitchFamily="34" charset="-122"/>
                <a:cs typeface="Open Sans" pitchFamily="34" charset="-120"/>
              </a:rPr>
              <a:t>Minimizing transportation costs for goods.</a:t>
            </a:r>
            <a:endParaRPr lang="en-US" sz="1707" dirty="0"/>
          </a:p>
        </p:txBody>
      </p:sp>
      <p:sp>
        <p:nvSpPr>
          <p:cNvPr id="20" name="Shape 16"/>
          <p:cNvSpPr/>
          <p:nvPr/>
        </p:nvSpPr>
        <p:spPr>
          <a:xfrm>
            <a:off x="10166747" y="5949196"/>
            <a:ext cx="487680" cy="487680"/>
          </a:xfrm>
          <a:prstGeom prst="roundRect">
            <a:avLst>
              <a:gd name="adj" fmla="val 18671"/>
            </a:avLst>
          </a:prstGeom>
          <a:solidFill>
            <a:srgbClr val="FCE2CF"/>
          </a:solidFill>
          <a:ln w="7620">
            <a:solidFill>
              <a:srgbClr val="E2C8B5"/>
            </a:solidFill>
            <a:prstDash val="solid"/>
          </a:ln>
        </p:spPr>
      </p:sp>
      <p:sp>
        <p:nvSpPr>
          <p:cNvPr id="21" name="Text 17"/>
          <p:cNvSpPr/>
          <p:nvPr/>
        </p:nvSpPr>
        <p:spPr>
          <a:xfrm>
            <a:off x="10319147" y="6030397"/>
            <a:ext cx="182761" cy="325160"/>
          </a:xfrm>
          <a:prstGeom prst="rect">
            <a:avLst/>
          </a:prstGeom>
          <a:noFill/>
          <a:ln/>
        </p:spPr>
        <p:txBody>
          <a:bodyPr wrap="none" rtlCol="0" anchor="t"/>
          <a:lstStyle/>
          <a:p>
            <a:pPr algn="ctr" indent="0" marL="0">
              <a:lnSpc>
                <a:spcPts val="2561"/>
              </a:lnSpc>
              <a:buNone/>
            </a:pPr>
            <a:r>
              <a:rPr lang="en-US" sz="2561" spc="-77" kern="0" dirty="0">
                <a:solidFill>
                  <a:srgbClr val="2B2E3C"/>
                </a:solidFill>
                <a:latin typeface="Bitter" pitchFamily="34" charset="0"/>
                <a:ea typeface="Bitter" pitchFamily="34" charset="-122"/>
                <a:cs typeface="Bitter" pitchFamily="34" charset="-120"/>
              </a:rPr>
              <a:t>4</a:t>
            </a:r>
            <a:endParaRPr lang="en-US" sz="2561" dirty="0"/>
          </a:p>
        </p:txBody>
      </p:sp>
      <p:sp>
        <p:nvSpPr>
          <p:cNvPr id="22" name="Text 18"/>
          <p:cNvSpPr/>
          <p:nvPr/>
        </p:nvSpPr>
        <p:spPr>
          <a:xfrm>
            <a:off x="10871121" y="5949196"/>
            <a:ext cx="2709863" cy="338733"/>
          </a:xfrm>
          <a:prstGeom prst="rect">
            <a:avLst/>
          </a:prstGeom>
          <a:noFill/>
          <a:ln/>
        </p:spPr>
        <p:txBody>
          <a:bodyPr wrap="none" rtlCol="0" anchor="t"/>
          <a:lstStyle/>
          <a:p>
            <a:pPr indent="0" marL="0">
              <a:lnSpc>
                <a:spcPts val="2667"/>
              </a:lnSpc>
              <a:buNone/>
            </a:pPr>
            <a:r>
              <a:rPr lang="en-US" sz="2134" spc="-64" kern="0" dirty="0">
                <a:solidFill>
                  <a:srgbClr val="2B2E3C"/>
                </a:solidFill>
                <a:latin typeface="Bitter" pitchFamily="34" charset="0"/>
                <a:ea typeface="Bitter" pitchFamily="34" charset="-122"/>
                <a:cs typeface="Bitter" pitchFamily="34" charset="-120"/>
              </a:rPr>
              <a:t>Portfolio Optimization</a:t>
            </a:r>
            <a:endParaRPr lang="en-US" sz="2134" dirty="0"/>
          </a:p>
        </p:txBody>
      </p:sp>
      <p:sp>
        <p:nvSpPr>
          <p:cNvPr id="23" name="Text 19"/>
          <p:cNvSpPr/>
          <p:nvPr/>
        </p:nvSpPr>
        <p:spPr>
          <a:xfrm>
            <a:off x="10871121" y="6417945"/>
            <a:ext cx="3000613" cy="1040487"/>
          </a:xfrm>
          <a:prstGeom prst="rect">
            <a:avLst/>
          </a:prstGeom>
          <a:noFill/>
          <a:ln/>
        </p:spPr>
        <p:txBody>
          <a:bodyPr wrap="square" rtlCol="0" anchor="t"/>
          <a:lstStyle/>
          <a:p>
            <a:pPr indent="0" marL="0">
              <a:lnSpc>
                <a:spcPts val="2731"/>
              </a:lnSpc>
              <a:buNone/>
            </a:pPr>
            <a:r>
              <a:rPr lang="en-US" sz="1707" spc="-34" kern="0" dirty="0">
                <a:solidFill>
                  <a:srgbClr val="2B2E3C"/>
                </a:solidFill>
                <a:latin typeface="Open Sans" pitchFamily="34" charset="0"/>
                <a:ea typeface="Open Sans" pitchFamily="34" charset="-122"/>
                <a:cs typeface="Open Sans" pitchFamily="34" charset="-120"/>
              </a:rPr>
              <a:t>Creating investment portfolios that maximize returns while minimizing risk.</a:t>
            </a:r>
            <a:endParaRPr lang="en-US" sz="1707" dirty="0"/>
          </a:p>
        </p:txBody>
      </p:sp>
      <p:pic>
        <p:nvPicPr>
          <p:cNvPr id="24"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355812" y="2849047"/>
            <a:ext cx="5062776" cy="2531388"/>
          </a:xfrm>
          <a:prstGeom prst="rect">
            <a:avLst/>
          </a:prstGeom>
        </p:spPr>
      </p:pic>
      <p:sp>
        <p:nvSpPr>
          <p:cNvPr id="6" name="Text 2"/>
          <p:cNvSpPr/>
          <p:nvPr/>
        </p:nvSpPr>
        <p:spPr>
          <a:xfrm>
            <a:off x="593288" y="865584"/>
            <a:ext cx="5726906" cy="529828"/>
          </a:xfrm>
          <a:prstGeom prst="rect">
            <a:avLst/>
          </a:prstGeom>
          <a:noFill/>
          <a:ln/>
        </p:spPr>
        <p:txBody>
          <a:bodyPr wrap="none" rtlCol="0" anchor="t"/>
          <a:lstStyle/>
          <a:p>
            <a:pPr indent="0" marL="0">
              <a:lnSpc>
                <a:spcPts val="4172"/>
              </a:lnSpc>
              <a:buNone/>
            </a:pPr>
            <a:r>
              <a:rPr lang="en-US" sz="3337" spc="-100" kern="0" dirty="0">
                <a:solidFill>
                  <a:srgbClr val="2C3F42"/>
                </a:solidFill>
                <a:latin typeface="Bitter" pitchFamily="34" charset="0"/>
                <a:ea typeface="Bitter" pitchFamily="34" charset="-122"/>
                <a:cs typeface="Bitter" pitchFamily="34" charset="-120"/>
              </a:rPr>
              <a:t>Conclusion and Key Takeaways</a:t>
            </a:r>
            <a:endParaRPr lang="en-US" sz="3337" dirty="0"/>
          </a:p>
        </p:txBody>
      </p:sp>
      <p:sp>
        <p:nvSpPr>
          <p:cNvPr id="7" name="Text 3"/>
          <p:cNvSpPr/>
          <p:nvPr/>
        </p:nvSpPr>
        <p:spPr>
          <a:xfrm>
            <a:off x="593288" y="1649611"/>
            <a:ext cx="7957423" cy="813673"/>
          </a:xfrm>
          <a:prstGeom prst="rect">
            <a:avLst/>
          </a:prstGeom>
          <a:noFill/>
          <a:ln/>
        </p:spPr>
        <p:txBody>
          <a:bodyPr wrap="square" rtlCol="0" anchor="t"/>
          <a:lstStyle/>
          <a:p>
            <a:pPr indent="0" marL="0">
              <a:lnSpc>
                <a:spcPts val="2136"/>
              </a:lnSpc>
              <a:buNone/>
            </a:pPr>
            <a:r>
              <a:rPr lang="en-US" sz="1335" spc="-27" kern="0" dirty="0">
                <a:solidFill>
                  <a:srgbClr val="2B2E3C"/>
                </a:solidFill>
                <a:latin typeface="Open Sans" pitchFamily="34" charset="0"/>
                <a:ea typeface="Open Sans" pitchFamily="34" charset="-122"/>
                <a:cs typeface="Open Sans" pitchFamily="34" charset="-120"/>
              </a:rPr>
              <a:t>The simplex method is a powerful tool for solving linear programming problems. Its iterative nature allows for finding optimal solutions efficiently. Understanding the concept and steps involved in the algorithm enables effective application in various decision-making contexts.</a:t>
            </a:r>
            <a:endParaRPr lang="en-US" sz="1335" dirty="0"/>
          </a:p>
        </p:txBody>
      </p:sp>
      <p:pic>
        <p:nvPicPr>
          <p:cNvPr id="8" name="Image 2" descr="preencoded.png">    </p:cNvPr>
          <p:cNvPicPr>
            <a:picLocks noChangeAspect="1"/>
          </p:cNvPicPr>
          <p:nvPr/>
        </p:nvPicPr>
        <p:blipFill>
          <a:blip r:embed="rId3"/>
          <a:stretch>
            <a:fillRect/>
          </a:stretch>
        </p:blipFill>
        <p:spPr>
          <a:xfrm>
            <a:off x="593288" y="2653903"/>
            <a:ext cx="423743" cy="423743"/>
          </a:xfrm>
          <a:prstGeom prst="rect">
            <a:avLst/>
          </a:prstGeom>
        </p:spPr>
      </p:pic>
      <p:sp>
        <p:nvSpPr>
          <p:cNvPr id="9" name="Text 4"/>
          <p:cNvSpPr/>
          <p:nvPr/>
        </p:nvSpPr>
        <p:spPr>
          <a:xfrm>
            <a:off x="593288" y="3247073"/>
            <a:ext cx="2119074" cy="264914"/>
          </a:xfrm>
          <a:prstGeom prst="rect">
            <a:avLst/>
          </a:prstGeom>
          <a:noFill/>
          <a:ln/>
        </p:spPr>
        <p:txBody>
          <a:bodyPr wrap="none" rtlCol="0" anchor="t"/>
          <a:lstStyle/>
          <a:p>
            <a:pPr algn="l" indent="0" marL="0">
              <a:lnSpc>
                <a:spcPts val="2086"/>
              </a:lnSpc>
              <a:buNone/>
            </a:pPr>
            <a:r>
              <a:rPr lang="en-US" sz="1669" spc="-50" kern="0" dirty="0">
                <a:solidFill>
                  <a:srgbClr val="2B2E3C"/>
                </a:solidFill>
                <a:latin typeface="Bitter" pitchFamily="34" charset="0"/>
                <a:ea typeface="Bitter" pitchFamily="34" charset="-122"/>
                <a:cs typeface="Bitter" pitchFamily="34" charset="-120"/>
              </a:rPr>
              <a:t>Versatility</a:t>
            </a:r>
            <a:endParaRPr lang="en-US" sz="1669" dirty="0"/>
          </a:p>
        </p:txBody>
      </p:sp>
      <p:sp>
        <p:nvSpPr>
          <p:cNvPr id="10" name="Text 5"/>
          <p:cNvSpPr/>
          <p:nvPr/>
        </p:nvSpPr>
        <p:spPr>
          <a:xfrm>
            <a:off x="593288" y="3613666"/>
            <a:ext cx="7957423" cy="271224"/>
          </a:xfrm>
          <a:prstGeom prst="rect">
            <a:avLst/>
          </a:prstGeom>
          <a:noFill/>
          <a:ln/>
        </p:spPr>
        <p:txBody>
          <a:bodyPr wrap="none" rtlCol="0" anchor="t"/>
          <a:lstStyle/>
          <a:p>
            <a:pPr algn="l" indent="0" marL="0">
              <a:lnSpc>
                <a:spcPts val="2136"/>
              </a:lnSpc>
              <a:buNone/>
            </a:pPr>
            <a:r>
              <a:rPr lang="en-US" sz="1335" spc="-27" kern="0" dirty="0">
                <a:solidFill>
                  <a:srgbClr val="2B2E3C"/>
                </a:solidFill>
                <a:latin typeface="Open Sans" pitchFamily="34" charset="0"/>
                <a:ea typeface="Open Sans" pitchFamily="34" charset="-122"/>
                <a:cs typeface="Open Sans" pitchFamily="34" charset="-120"/>
              </a:rPr>
              <a:t>Wide applicability in diverse fields.</a:t>
            </a:r>
            <a:endParaRPr lang="en-US" sz="1335" dirty="0"/>
          </a:p>
        </p:txBody>
      </p:sp>
      <p:pic>
        <p:nvPicPr>
          <p:cNvPr id="11" name="Image 3" descr="preencoded.png">    </p:cNvPr>
          <p:cNvPicPr>
            <a:picLocks noChangeAspect="1"/>
          </p:cNvPicPr>
          <p:nvPr/>
        </p:nvPicPr>
        <p:blipFill>
          <a:blip r:embed="rId4"/>
          <a:stretch>
            <a:fillRect/>
          </a:stretch>
        </p:blipFill>
        <p:spPr>
          <a:xfrm>
            <a:off x="593288" y="4393406"/>
            <a:ext cx="423743" cy="423743"/>
          </a:xfrm>
          <a:prstGeom prst="rect">
            <a:avLst/>
          </a:prstGeom>
        </p:spPr>
      </p:pic>
      <p:sp>
        <p:nvSpPr>
          <p:cNvPr id="12" name="Text 6"/>
          <p:cNvSpPr/>
          <p:nvPr/>
        </p:nvSpPr>
        <p:spPr>
          <a:xfrm>
            <a:off x="593288" y="4986576"/>
            <a:ext cx="2119074" cy="264914"/>
          </a:xfrm>
          <a:prstGeom prst="rect">
            <a:avLst/>
          </a:prstGeom>
          <a:noFill/>
          <a:ln/>
        </p:spPr>
        <p:txBody>
          <a:bodyPr wrap="none" rtlCol="0" anchor="t"/>
          <a:lstStyle/>
          <a:p>
            <a:pPr algn="l" indent="0" marL="0">
              <a:lnSpc>
                <a:spcPts val="2086"/>
              </a:lnSpc>
              <a:buNone/>
            </a:pPr>
            <a:r>
              <a:rPr lang="en-US" sz="1669" spc="-50" kern="0" dirty="0">
                <a:solidFill>
                  <a:srgbClr val="2B2E3C"/>
                </a:solidFill>
                <a:latin typeface="Bitter" pitchFamily="34" charset="0"/>
                <a:ea typeface="Bitter" pitchFamily="34" charset="-122"/>
                <a:cs typeface="Bitter" pitchFamily="34" charset="-120"/>
              </a:rPr>
              <a:t>Efficiency</a:t>
            </a:r>
            <a:endParaRPr lang="en-US" sz="1669" dirty="0"/>
          </a:p>
        </p:txBody>
      </p:sp>
      <p:sp>
        <p:nvSpPr>
          <p:cNvPr id="13" name="Text 7"/>
          <p:cNvSpPr/>
          <p:nvPr/>
        </p:nvSpPr>
        <p:spPr>
          <a:xfrm>
            <a:off x="593288" y="5353169"/>
            <a:ext cx="7957423" cy="271224"/>
          </a:xfrm>
          <a:prstGeom prst="rect">
            <a:avLst/>
          </a:prstGeom>
          <a:noFill/>
          <a:ln/>
        </p:spPr>
        <p:txBody>
          <a:bodyPr wrap="none" rtlCol="0" anchor="t"/>
          <a:lstStyle/>
          <a:p>
            <a:pPr algn="l" indent="0" marL="0">
              <a:lnSpc>
                <a:spcPts val="2136"/>
              </a:lnSpc>
              <a:buNone/>
            </a:pPr>
            <a:r>
              <a:rPr lang="en-US" sz="1335" spc="-27" kern="0" dirty="0">
                <a:solidFill>
                  <a:srgbClr val="2B2E3C"/>
                </a:solidFill>
                <a:latin typeface="Open Sans" pitchFamily="34" charset="0"/>
                <a:ea typeface="Open Sans" pitchFamily="34" charset="-122"/>
                <a:cs typeface="Open Sans" pitchFamily="34" charset="-120"/>
              </a:rPr>
              <a:t>Iterative process for finding optimal solutions.</a:t>
            </a:r>
            <a:endParaRPr lang="en-US" sz="1335" dirty="0"/>
          </a:p>
        </p:txBody>
      </p:sp>
      <p:pic>
        <p:nvPicPr>
          <p:cNvPr id="14" name="Image 4" descr="preencoded.png">    </p:cNvPr>
          <p:cNvPicPr>
            <a:picLocks noChangeAspect="1"/>
          </p:cNvPicPr>
          <p:nvPr/>
        </p:nvPicPr>
        <p:blipFill>
          <a:blip r:embed="rId5"/>
          <a:stretch>
            <a:fillRect/>
          </a:stretch>
        </p:blipFill>
        <p:spPr>
          <a:xfrm>
            <a:off x="593288" y="6132909"/>
            <a:ext cx="423743" cy="423743"/>
          </a:xfrm>
          <a:prstGeom prst="rect">
            <a:avLst/>
          </a:prstGeom>
        </p:spPr>
      </p:pic>
      <p:sp>
        <p:nvSpPr>
          <p:cNvPr id="15" name="Text 8"/>
          <p:cNvSpPr/>
          <p:nvPr/>
        </p:nvSpPr>
        <p:spPr>
          <a:xfrm>
            <a:off x="593288" y="6726079"/>
            <a:ext cx="2119074" cy="264914"/>
          </a:xfrm>
          <a:prstGeom prst="rect">
            <a:avLst/>
          </a:prstGeom>
          <a:noFill/>
          <a:ln/>
        </p:spPr>
        <p:txBody>
          <a:bodyPr wrap="none" rtlCol="0" anchor="t"/>
          <a:lstStyle/>
          <a:p>
            <a:pPr algn="l" indent="0" marL="0">
              <a:lnSpc>
                <a:spcPts val="2086"/>
              </a:lnSpc>
              <a:buNone/>
            </a:pPr>
            <a:r>
              <a:rPr lang="en-US" sz="1669" spc="-50" kern="0" dirty="0">
                <a:solidFill>
                  <a:srgbClr val="2B2E3C"/>
                </a:solidFill>
                <a:latin typeface="Bitter" pitchFamily="34" charset="0"/>
                <a:ea typeface="Bitter" pitchFamily="34" charset="-122"/>
                <a:cs typeface="Bitter" pitchFamily="34" charset="-120"/>
              </a:rPr>
              <a:t>Sensitivity Analysis</a:t>
            </a:r>
            <a:endParaRPr lang="en-US" sz="1669" dirty="0"/>
          </a:p>
        </p:txBody>
      </p:sp>
      <p:sp>
        <p:nvSpPr>
          <p:cNvPr id="16" name="Text 9"/>
          <p:cNvSpPr/>
          <p:nvPr/>
        </p:nvSpPr>
        <p:spPr>
          <a:xfrm>
            <a:off x="593288" y="7092672"/>
            <a:ext cx="7957423" cy="271224"/>
          </a:xfrm>
          <a:prstGeom prst="rect">
            <a:avLst/>
          </a:prstGeom>
          <a:noFill/>
          <a:ln/>
        </p:spPr>
        <p:txBody>
          <a:bodyPr wrap="none" rtlCol="0" anchor="t"/>
          <a:lstStyle/>
          <a:p>
            <a:pPr algn="l" indent="0" marL="0">
              <a:lnSpc>
                <a:spcPts val="2136"/>
              </a:lnSpc>
              <a:buNone/>
            </a:pPr>
            <a:r>
              <a:rPr lang="en-US" sz="1335" spc="-27" kern="0" dirty="0">
                <a:solidFill>
                  <a:srgbClr val="2B2E3C"/>
                </a:solidFill>
                <a:latin typeface="Open Sans" pitchFamily="34" charset="0"/>
                <a:ea typeface="Open Sans" pitchFamily="34" charset="-122"/>
                <a:cs typeface="Open Sans" pitchFamily="34" charset="-120"/>
              </a:rPr>
              <a:t>Understanding how changes in parameters affect the solution.</a:t>
            </a:r>
            <a:endParaRPr lang="en-US" sz="1335" dirty="0"/>
          </a:p>
        </p:txBody>
      </p:sp>
      <p:pic>
        <p:nvPicPr>
          <p:cNvPr id="17"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2024-08-09T14:59:09Z</dcterms:created>
  <dcterms:modified xsi:type="dcterms:W3CDTF">2024-08-09T14:59:09Z</dcterms:modified>
</cp:coreProperties>
</file>