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5" r:id="rId17"/>
    <p:sldId id="278" r:id="rId18"/>
    <p:sldId id="279" r:id="rId19"/>
    <p:sldId id="273" r:id="rId20"/>
    <p:sldId id="276" r:id="rId21"/>
    <p:sldId id="277" r:id="rId22"/>
    <p:sldId id="274" r:id="rId23"/>
    <p:sldId id="272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7" name="组合 9"/>
          <p:cNvGrpSpPr/>
          <p:nvPr/>
        </p:nvGrpSpPr>
        <p:grpSpPr>
          <a:xfrm>
            <a:off x="-20637" y="6121400"/>
            <a:ext cx="9245600" cy="641350"/>
            <a:chOff x="-32" y="8973"/>
            <a:chExt cx="14560" cy="1677"/>
          </a:xfrm>
        </p:grpSpPr>
        <p:sp>
          <p:nvSpPr>
            <p:cNvPr id="6" name="任意多边形 5"/>
            <p:cNvSpPr/>
            <p:nvPr/>
          </p:nvSpPr>
          <p:spPr>
            <a:xfrm>
              <a:off x="-32" y="9519"/>
              <a:ext cx="14561" cy="777"/>
            </a:xfrm>
            <a:custGeom>
              <a:avLst/>
              <a:gdLst>
                <a:gd name="connisteX0" fmla="*/ 0 w 9177020"/>
                <a:gd name="connsiteY0" fmla="*/ 43180 h 510696"/>
                <a:gd name="connisteX1" fmla="*/ 4518660 w 9177020"/>
                <a:gd name="connsiteY1" fmla="*/ 510540 h 510696"/>
                <a:gd name="connisteX2" fmla="*/ 9177020 w 9177020"/>
                <a:gd name="connsiteY2" fmla="*/ 0 h 5106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77020" h="510696">
                  <a:moveTo>
                    <a:pt x="0" y="43180"/>
                  </a:moveTo>
                  <a:cubicBezTo>
                    <a:pt x="810260" y="146685"/>
                    <a:pt x="2683510" y="519430"/>
                    <a:pt x="4518660" y="510540"/>
                  </a:cubicBezTo>
                  <a:cubicBezTo>
                    <a:pt x="6353810" y="501650"/>
                    <a:pt x="8335645" y="111760"/>
                    <a:pt x="917702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12" y="8973"/>
              <a:ext cx="14439" cy="982"/>
            </a:xfrm>
            <a:custGeom>
              <a:avLst/>
              <a:gdLst>
                <a:gd name="connisteX0" fmla="*/ 0 w 9168765"/>
                <a:gd name="connsiteY0" fmla="*/ 43815 h 623697"/>
                <a:gd name="connisteX1" fmla="*/ 4631690 w 9168765"/>
                <a:gd name="connsiteY1" fmla="*/ 623570 h 623697"/>
                <a:gd name="connisteX2" fmla="*/ 9168765 w 9168765"/>
                <a:gd name="connsiteY2" fmla="*/ 0 h 623697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68765" h="623697">
                  <a:moveTo>
                    <a:pt x="0" y="43815"/>
                  </a:moveTo>
                  <a:cubicBezTo>
                    <a:pt x="835660" y="172085"/>
                    <a:pt x="2797810" y="632460"/>
                    <a:pt x="4631690" y="623570"/>
                  </a:cubicBezTo>
                  <a:cubicBezTo>
                    <a:pt x="6465570" y="614680"/>
                    <a:pt x="8354060" y="136525"/>
                    <a:pt x="9168765" y="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0" y="10092"/>
              <a:ext cx="14413" cy="559"/>
            </a:xfrm>
            <a:custGeom>
              <a:avLst/>
              <a:gdLst>
                <a:gd name="connisteX0" fmla="*/ 0 w 9152255"/>
                <a:gd name="connsiteY0" fmla="*/ 17145 h 354993"/>
                <a:gd name="connisteX1" fmla="*/ 4831715 w 9152255"/>
                <a:gd name="connsiteY1" fmla="*/ 354965 h 354993"/>
                <a:gd name="connisteX2" fmla="*/ 9152255 w 9152255"/>
                <a:gd name="connsiteY2" fmla="*/ 0 h 35499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52255" h="354993">
                  <a:moveTo>
                    <a:pt x="0" y="17145"/>
                  </a:moveTo>
                  <a:cubicBezTo>
                    <a:pt x="880110" y="92075"/>
                    <a:pt x="3001010" y="358140"/>
                    <a:pt x="4831715" y="354965"/>
                  </a:cubicBezTo>
                  <a:cubicBezTo>
                    <a:pt x="6662420" y="351790"/>
                    <a:pt x="8384540" y="77470"/>
                    <a:pt x="9152255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4101" name="标题 3073"/>
          <p:cNvSpPr>
            <a:spLocks noGrp="1"/>
          </p:cNvSpPr>
          <p:nvPr>
            <p:ph type="ctrTitle"/>
          </p:nvPr>
        </p:nvSpPr>
        <p:spPr>
          <a:xfrm>
            <a:off x="690563" y="1333500"/>
            <a:ext cx="7772400" cy="1470025"/>
          </a:xfrm>
        </p:spPr>
        <p:txBody>
          <a:bodyPr anchor="ctr"/>
          <a:p>
            <a:pPr defTabSz="914400">
              <a:buClrTx/>
              <a:buSzTx/>
              <a:buFontTx/>
            </a:pPr>
            <a:r>
              <a:rPr lang="en-US" altLang="zh-CN" sz="3600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CTF</a:t>
            </a:r>
            <a:r>
              <a:rPr lang="zh-CN" altLang="en-US" sz="3600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中常见签名</a:t>
            </a:r>
            <a:r>
              <a:rPr lang="en-US" altLang="zh-CN" sz="3600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——RSA</a:t>
            </a:r>
            <a:r>
              <a:rPr lang="zh-CN" altLang="en-US" sz="3600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与</a:t>
            </a:r>
            <a:r>
              <a:rPr lang="en-US" altLang="zh-CN" sz="3600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DSA</a:t>
            </a:r>
            <a:endParaRPr lang="en-US" altLang="zh-CN" sz="3600" kern="1200" baseline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02" name="副标题 3074"/>
          <p:cNvSpPr>
            <a:spLocks noGrp="1"/>
          </p:cNvSpPr>
          <p:nvPr>
            <p:ph type="subTitle" idx="1"/>
          </p:nvPr>
        </p:nvSpPr>
        <p:spPr>
          <a:xfrm>
            <a:off x="1402715" y="3599180"/>
            <a:ext cx="6400800" cy="1435100"/>
          </a:xfrm>
        </p:spPr>
        <p:txBody>
          <a:bodyPr anchor="t"/>
          <a:p>
            <a:pPr defTabSz="914400">
              <a:buClrTx/>
              <a:buSzTx/>
              <a:buFontTx/>
            </a:pPr>
            <a:r>
              <a:rPr lang="zh-CN" altLang="en-US" sz="2000" kern="1200" baseline="0">
                <a:latin typeface="+mn-lt"/>
                <a:ea typeface="+mn-ea"/>
                <a:cs typeface="+mn-cs"/>
              </a:rPr>
              <a:t>方向：</a:t>
            </a:r>
            <a:r>
              <a:rPr lang="en-US" altLang="zh-CN" sz="2000" kern="1200" baseline="0">
                <a:latin typeface="+mn-lt"/>
                <a:ea typeface="+mn-ea"/>
                <a:cs typeface="+mn-cs"/>
              </a:rPr>
              <a:t>Crypto</a:t>
            </a:r>
            <a:endParaRPr lang="en-US" altLang="zh-CN" sz="20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en-US" sz="20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r>
              <a:rPr lang="zh-CN" altLang="en-US" sz="2000" kern="1200" baseline="0">
                <a:latin typeface="+mn-lt"/>
                <a:ea typeface="+mn-ea"/>
                <a:cs typeface="+mn-cs"/>
              </a:rPr>
              <a:t>主讲：</a:t>
            </a:r>
            <a:r>
              <a:rPr lang="en-US" sz="2000" kern="1200" baseline="0">
                <a:latin typeface="+mn-lt"/>
                <a:ea typeface="+mn-ea"/>
                <a:cs typeface="+mn-cs"/>
              </a:rPr>
              <a:t>Vancleef</a:t>
            </a:r>
            <a:endParaRPr lang="en-US" sz="20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en-US" altLang="zh-CN" sz="20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r>
              <a:rPr lang="en-US" altLang="zh-CN" sz="2000" kern="1200" baseline="0">
                <a:latin typeface="+mn-lt"/>
                <a:ea typeface="+mn-ea"/>
                <a:cs typeface="+mn-cs"/>
              </a:rPr>
              <a:t>Oct 18, 2019</a:t>
            </a:r>
            <a:endParaRPr lang="zh-CN" altLang="en-US" sz="2000" kern="1200" baseline="0">
              <a:latin typeface="+mn-lt"/>
              <a:ea typeface="+mn-ea"/>
              <a:cs typeface="+mn-cs"/>
            </a:endParaRPr>
          </a:p>
        </p:txBody>
      </p:sp>
      <p:pic>
        <p:nvPicPr>
          <p:cNvPr id="10" name="图片 9" descr="TIM图片201908091513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8345" y="-635"/>
            <a:ext cx="795020" cy="789940"/>
          </a:xfrm>
          <a:prstGeom prst="rect">
            <a:avLst/>
          </a:prstGeom>
          <a:ln w="222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2"/>
          <p:cNvSpPr/>
          <p:nvPr/>
        </p:nvSpPr>
        <p:spPr>
          <a:xfrm>
            <a:off x="4594860" y="-8890"/>
            <a:ext cx="4554855" cy="3371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/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sp>
        <p:nvSpPr>
          <p:cNvPr id="7176" name="文本框 6"/>
          <p:cNvSpPr txBox="1"/>
          <p:nvPr/>
        </p:nvSpPr>
        <p:spPr>
          <a:xfrm>
            <a:off x="-7937" y="319088"/>
            <a:ext cx="9156700" cy="460375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2.2  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正确性推导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7" name="组合 9"/>
          <p:cNvGrpSpPr/>
          <p:nvPr/>
        </p:nvGrpSpPr>
        <p:grpSpPr>
          <a:xfrm>
            <a:off x="-20637" y="6121400"/>
            <a:ext cx="9245600" cy="641350"/>
            <a:chOff x="-32" y="8973"/>
            <a:chExt cx="14560" cy="1677"/>
          </a:xfrm>
        </p:grpSpPr>
        <p:sp>
          <p:nvSpPr>
            <p:cNvPr id="6" name="任意多边形 5"/>
            <p:cNvSpPr/>
            <p:nvPr/>
          </p:nvSpPr>
          <p:spPr>
            <a:xfrm>
              <a:off x="-32" y="9519"/>
              <a:ext cx="14561" cy="777"/>
            </a:xfrm>
            <a:custGeom>
              <a:avLst/>
              <a:gdLst>
                <a:gd name="connisteX0" fmla="*/ 0 w 9177020"/>
                <a:gd name="connsiteY0" fmla="*/ 43180 h 510696"/>
                <a:gd name="connisteX1" fmla="*/ 4518660 w 9177020"/>
                <a:gd name="connsiteY1" fmla="*/ 510540 h 510696"/>
                <a:gd name="connisteX2" fmla="*/ 9177020 w 9177020"/>
                <a:gd name="connsiteY2" fmla="*/ 0 h 5106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77020" h="510696">
                  <a:moveTo>
                    <a:pt x="0" y="43180"/>
                  </a:moveTo>
                  <a:cubicBezTo>
                    <a:pt x="810260" y="146685"/>
                    <a:pt x="2683510" y="519430"/>
                    <a:pt x="4518660" y="510540"/>
                  </a:cubicBezTo>
                  <a:cubicBezTo>
                    <a:pt x="6353810" y="501650"/>
                    <a:pt x="8335645" y="111760"/>
                    <a:pt x="917702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12" y="8973"/>
              <a:ext cx="14439" cy="982"/>
            </a:xfrm>
            <a:custGeom>
              <a:avLst/>
              <a:gdLst>
                <a:gd name="connisteX0" fmla="*/ 0 w 9168765"/>
                <a:gd name="connsiteY0" fmla="*/ 43815 h 623697"/>
                <a:gd name="connisteX1" fmla="*/ 4631690 w 9168765"/>
                <a:gd name="connsiteY1" fmla="*/ 623570 h 623697"/>
                <a:gd name="connisteX2" fmla="*/ 9168765 w 9168765"/>
                <a:gd name="connsiteY2" fmla="*/ 0 h 623697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68765" h="623697">
                  <a:moveTo>
                    <a:pt x="0" y="43815"/>
                  </a:moveTo>
                  <a:cubicBezTo>
                    <a:pt x="835660" y="172085"/>
                    <a:pt x="2797810" y="632460"/>
                    <a:pt x="4631690" y="623570"/>
                  </a:cubicBezTo>
                  <a:cubicBezTo>
                    <a:pt x="6465570" y="614680"/>
                    <a:pt x="8354060" y="136525"/>
                    <a:pt x="9168765" y="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0" y="10092"/>
              <a:ext cx="14413" cy="559"/>
            </a:xfrm>
            <a:custGeom>
              <a:avLst/>
              <a:gdLst>
                <a:gd name="connisteX0" fmla="*/ 0 w 9152255"/>
                <a:gd name="connsiteY0" fmla="*/ 17145 h 354993"/>
                <a:gd name="connisteX1" fmla="*/ 4831715 w 9152255"/>
                <a:gd name="connsiteY1" fmla="*/ 354965 h 354993"/>
                <a:gd name="connisteX2" fmla="*/ 9152255 w 9152255"/>
                <a:gd name="connsiteY2" fmla="*/ 0 h 35499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52255" h="354993">
                  <a:moveTo>
                    <a:pt x="0" y="17145"/>
                  </a:moveTo>
                  <a:cubicBezTo>
                    <a:pt x="880110" y="92075"/>
                    <a:pt x="3001010" y="358140"/>
                    <a:pt x="4831715" y="354965"/>
                  </a:cubicBezTo>
                  <a:cubicBezTo>
                    <a:pt x="6662420" y="351790"/>
                    <a:pt x="8384540" y="77470"/>
                    <a:pt x="9152255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pic>
        <p:nvPicPr>
          <p:cNvPr id="2" name="图片 1" descr="TIM图片201908091513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8345" y="-635"/>
            <a:ext cx="795020" cy="789940"/>
          </a:xfrm>
          <a:prstGeom prst="rect">
            <a:avLst/>
          </a:prstGeom>
          <a:ln w="22225">
            <a:noFill/>
          </a:ln>
        </p:spPr>
      </p:pic>
      <p:sp>
        <p:nvSpPr>
          <p:cNvPr id="3" name="标题 2"/>
          <p:cNvSpPr/>
          <p:nvPr>
            <p:ph type="title"/>
          </p:nvPr>
        </p:nvSpPr>
        <p:spPr>
          <a:xfrm>
            <a:off x="-7620" y="-8890"/>
            <a:ext cx="8356600" cy="337185"/>
          </a:xfrm>
          <a:solidFill>
            <a:schemeClr val="accent2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p>
            <a:pPr algn="ctr" fontAlgn="base"/>
            <a:r>
              <a:rPr lang="en-US" altLang="zh-CN" sz="2000" strike="noStrike" noProof="1">
                <a:solidFill>
                  <a:schemeClr val="bg1"/>
                </a:solidFill>
              </a:rPr>
              <a:t>DSA</a:t>
            </a:r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" y="1575435"/>
            <a:ext cx="6351270" cy="3038475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703580" y="4911725"/>
            <a:ext cx="59524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DSA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的安全性：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依赖于离散对数问题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2.ElGamal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相关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7" name="组合 9"/>
          <p:cNvGrpSpPr/>
          <p:nvPr/>
        </p:nvGrpSpPr>
        <p:grpSpPr>
          <a:xfrm>
            <a:off x="-20637" y="6121400"/>
            <a:ext cx="9245600" cy="641350"/>
            <a:chOff x="-32" y="8973"/>
            <a:chExt cx="14560" cy="1677"/>
          </a:xfrm>
        </p:grpSpPr>
        <p:sp>
          <p:nvSpPr>
            <p:cNvPr id="6" name="任意多边形 5"/>
            <p:cNvSpPr/>
            <p:nvPr/>
          </p:nvSpPr>
          <p:spPr>
            <a:xfrm>
              <a:off x="-32" y="9519"/>
              <a:ext cx="14561" cy="777"/>
            </a:xfrm>
            <a:custGeom>
              <a:avLst/>
              <a:gdLst>
                <a:gd name="connisteX0" fmla="*/ 0 w 9177020"/>
                <a:gd name="connsiteY0" fmla="*/ 43180 h 510696"/>
                <a:gd name="connisteX1" fmla="*/ 4518660 w 9177020"/>
                <a:gd name="connsiteY1" fmla="*/ 510540 h 510696"/>
                <a:gd name="connisteX2" fmla="*/ 9177020 w 9177020"/>
                <a:gd name="connsiteY2" fmla="*/ 0 h 5106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77020" h="510696">
                  <a:moveTo>
                    <a:pt x="0" y="43180"/>
                  </a:moveTo>
                  <a:cubicBezTo>
                    <a:pt x="810260" y="146685"/>
                    <a:pt x="2683510" y="519430"/>
                    <a:pt x="4518660" y="510540"/>
                  </a:cubicBezTo>
                  <a:cubicBezTo>
                    <a:pt x="6353810" y="501650"/>
                    <a:pt x="8335645" y="111760"/>
                    <a:pt x="917702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12" y="8973"/>
              <a:ext cx="14439" cy="982"/>
            </a:xfrm>
            <a:custGeom>
              <a:avLst/>
              <a:gdLst>
                <a:gd name="connisteX0" fmla="*/ 0 w 9168765"/>
                <a:gd name="connsiteY0" fmla="*/ 43815 h 623697"/>
                <a:gd name="connisteX1" fmla="*/ 4631690 w 9168765"/>
                <a:gd name="connsiteY1" fmla="*/ 623570 h 623697"/>
                <a:gd name="connisteX2" fmla="*/ 9168765 w 9168765"/>
                <a:gd name="connsiteY2" fmla="*/ 0 h 623697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68765" h="623697">
                  <a:moveTo>
                    <a:pt x="0" y="43815"/>
                  </a:moveTo>
                  <a:cubicBezTo>
                    <a:pt x="835660" y="172085"/>
                    <a:pt x="2797810" y="632460"/>
                    <a:pt x="4631690" y="623570"/>
                  </a:cubicBezTo>
                  <a:cubicBezTo>
                    <a:pt x="6465570" y="614680"/>
                    <a:pt x="8354060" y="136525"/>
                    <a:pt x="9168765" y="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0" y="10092"/>
              <a:ext cx="14413" cy="559"/>
            </a:xfrm>
            <a:custGeom>
              <a:avLst/>
              <a:gdLst>
                <a:gd name="connisteX0" fmla="*/ 0 w 9152255"/>
                <a:gd name="connsiteY0" fmla="*/ 17145 h 354993"/>
                <a:gd name="connisteX1" fmla="*/ 4831715 w 9152255"/>
                <a:gd name="connsiteY1" fmla="*/ 354965 h 354993"/>
                <a:gd name="connisteX2" fmla="*/ 9152255 w 9152255"/>
                <a:gd name="connsiteY2" fmla="*/ 0 h 35499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52255" h="354993">
                  <a:moveTo>
                    <a:pt x="0" y="17145"/>
                  </a:moveTo>
                  <a:cubicBezTo>
                    <a:pt x="880110" y="92075"/>
                    <a:pt x="3001010" y="358140"/>
                    <a:pt x="4831715" y="354965"/>
                  </a:cubicBezTo>
                  <a:cubicBezTo>
                    <a:pt x="6662420" y="351790"/>
                    <a:pt x="8384540" y="77470"/>
                    <a:pt x="9152255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4102" name="副标题 3074"/>
          <p:cNvSpPr>
            <a:spLocks noGrp="1"/>
          </p:cNvSpPr>
          <p:nvPr>
            <p:ph type="subTitle" idx="1"/>
          </p:nvPr>
        </p:nvSpPr>
        <p:spPr>
          <a:xfrm>
            <a:off x="702945" y="2052320"/>
            <a:ext cx="7484745" cy="3334385"/>
          </a:xfrm>
        </p:spPr>
        <p:txBody>
          <a:bodyPr anchor="t"/>
          <a:p>
            <a:pPr algn="l" defTabSz="914400">
              <a:buClrTx/>
              <a:buSzTx/>
              <a:buFontTx/>
            </a:pPr>
            <a:r>
              <a:rPr lang="zh-CN" altLang="en-US" sz="28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① </a:t>
            </a:r>
            <a:r>
              <a:rPr lang="en-US" altLang="zh-CN" sz="28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RSA</a:t>
            </a:r>
            <a:r>
              <a:rPr lang="zh-CN" altLang="en-US" sz="28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签名及其常见攻击方式</a:t>
            </a:r>
            <a:endParaRPr lang="zh-CN" altLang="en-US" sz="28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algn="l" defTabSz="914400">
              <a:buClrTx/>
              <a:buSzTx/>
              <a:buFontTx/>
            </a:pPr>
            <a:endParaRPr lang="en-US" altLang="zh-CN" sz="2800" kern="1200" baseline="0"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28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② </a:t>
            </a:r>
            <a:r>
              <a:rPr lang="en-US" altLang="zh-CN" sz="28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DSA</a:t>
            </a:r>
            <a:r>
              <a:rPr lang="zh-CN" altLang="en-US" sz="28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签名原理</a:t>
            </a:r>
            <a:endParaRPr lang="zh-CN" altLang="en-US" sz="28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algn="l" defTabSz="914400">
              <a:buClrTx/>
              <a:buSzTx/>
              <a:buFontTx/>
            </a:pPr>
            <a:endParaRPr lang="en-US" altLang="zh-CN" sz="28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28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③ </a:t>
            </a:r>
            <a:r>
              <a:rPr lang="en-US" altLang="zh-CN" sz="28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DSA</a:t>
            </a:r>
            <a:r>
              <a:rPr lang="zh-CN" altLang="en-US" sz="28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常见攻击方式</a:t>
            </a:r>
            <a:endParaRPr lang="zh-CN" altLang="en-US" sz="28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algn="l" defTabSz="914400">
              <a:buClrTx/>
              <a:buSzTx/>
              <a:buFontTx/>
            </a:pPr>
            <a:endParaRPr lang="en-US" altLang="zh-CN" sz="2800" kern="1200" baseline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</p:txBody>
      </p:sp>
      <p:sp>
        <p:nvSpPr>
          <p:cNvPr id="5122" name="标题 1"/>
          <p:cNvSpPr>
            <a:spLocks noGrp="1"/>
          </p:cNvSpPr>
          <p:nvPr/>
        </p:nvSpPr>
        <p:spPr>
          <a:xfrm>
            <a:off x="603250" y="536575"/>
            <a:ext cx="8229600" cy="7810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accent2"/>
                </a:solidFill>
              </a:rPr>
              <a:t>Outline</a:t>
            </a:r>
            <a:endParaRPr lang="en-US" altLang="zh-CN" sz="3600">
              <a:solidFill>
                <a:schemeClr val="accent2"/>
              </a:solidFill>
            </a:endParaRPr>
          </a:p>
        </p:txBody>
      </p:sp>
      <p:pic>
        <p:nvPicPr>
          <p:cNvPr id="4" name="图片 3" descr="TIM图片201908091513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8345" y="-635"/>
            <a:ext cx="795020" cy="789940"/>
          </a:xfrm>
          <a:prstGeom prst="rect">
            <a:avLst/>
          </a:prstGeom>
          <a:ln w="222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2"/>
          <p:cNvSpPr/>
          <p:nvPr/>
        </p:nvSpPr>
        <p:spPr>
          <a:xfrm>
            <a:off x="4594860" y="-8890"/>
            <a:ext cx="4554855" cy="3371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/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sp>
        <p:nvSpPr>
          <p:cNvPr id="7176" name="文本框 6"/>
          <p:cNvSpPr txBox="1"/>
          <p:nvPr/>
        </p:nvSpPr>
        <p:spPr>
          <a:xfrm>
            <a:off x="-7937" y="319088"/>
            <a:ext cx="9156700" cy="460375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3.1  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常见攻击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方法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7" name="组合 9"/>
          <p:cNvGrpSpPr/>
          <p:nvPr/>
        </p:nvGrpSpPr>
        <p:grpSpPr>
          <a:xfrm>
            <a:off x="-20637" y="6121400"/>
            <a:ext cx="9245600" cy="641350"/>
            <a:chOff x="-32" y="8973"/>
            <a:chExt cx="14560" cy="1677"/>
          </a:xfrm>
        </p:grpSpPr>
        <p:sp>
          <p:nvSpPr>
            <p:cNvPr id="6" name="任意多边形 5"/>
            <p:cNvSpPr/>
            <p:nvPr/>
          </p:nvSpPr>
          <p:spPr>
            <a:xfrm>
              <a:off x="-32" y="9519"/>
              <a:ext cx="14561" cy="777"/>
            </a:xfrm>
            <a:custGeom>
              <a:avLst/>
              <a:gdLst>
                <a:gd name="connisteX0" fmla="*/ 0 w 9177020"/>
                <a:gd name="connsiteY0" fmla="*/ 43180 h 510696"/>
                <a:gd name="connisteX1" fmla="*/ 4518660 w 9177020"/>
                <a:gd name="connsiteY1" fmla="*/ 510540 h 510696"/>
                <a:gd name="connisteX2" fmla="*/ 9177020 w 9177020"/>
                <a:gd name="connsiteY2" fmla="*/ 0 h 5106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77020" h="510696">
                  <a:moveTo>
                    <a:pt x="0" y="43180"/>
                  </a:moveTo>
                  <a:cubicBezTo>
                    <a:pt x="810260" y="146685"/>
                    <a:pt x="2683510" y="519430"/>
                    <a:pt x="4518660" y="510540"/>
                  </a:cubicBezTo>
                  <a:cubicBezTo>
                    <a:pt x="6353810" y="501650"/>
                    <a:pt x="8335645" y="111760"/>
                    <a:pt x="917702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12" y="8973"/>
              <a:ext cx="14439" cy="982"/>
            </a:xfrm>
            <a:custGeom>
              <a:avLst/>
              <a:gdLst>
                <a:gd name="connisteX0" fmla="*/ 0 w 9168765"/>
                <a:gd name="connsiteY0" fmla="*/ 43815 h 623697"/>
                <a:gd name="connisteX1" fmla="*/ 4631690 w 9168765"/>
                <a:gd name="connsiteY1" fmla="*/ 623570 h 623697"/>
                <a:gd name="connisteX2" fmla="*/ 9168765 w 9168765"/>
                <a:gd name="connsiteY2" fmla="*/ 0 h 623697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68765" h="623697">
                  <a:moveTo>
                    <a:pt x="0" y="43815"/>
                  </a:moveTo>
                  <a:cubicBezTo>
                    <a:pt x="835660" y="172085"/>
                    <a:pt x="2797810" y="632460"/>
                    <a:pt x="4631690" y="623570"/>
                  </a:cubicBezTo>
                  <a:cubicBezTo>
                    <a:pt x="6465570" y="614680"/>
                    <a:pt x="8354060" y="136525"/>
                    <a:pt x="9168765" y="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0" y="10092"/>
              <a:ext cx="14413" cy="559"/>
            </a:xfrm>
            <a:custGeom>
              <a:avLst/>
              <a:gdLst>
                <a:gd name="connisteX0" fmla="*/ 0 w 9152255"/>
                <a:gd name="connsiteY0" fmla="*/ 17145 h 354993"/>
                <a:gd name="connisteX1" fmla="*/ 4831715 w 9152255"/>
                <a:gd name="connsiteY1" fmla="*/ 354965 h 354993"/>
                <a:gd name="connisteX2" fmla="*/ 9152255 w 9152255"/>
                <a:gd name="connsiteY2" fmla="*/ 0 h 35499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52255" h="354993">
                  <a:moveTo>
                    <a:pt x="0" y="17145"/>
                  </a:moveTo>
                  <a:cubicBezTo>
                    <a:pt x="880110" y="92075"/>
                    <a:pt x="3001010" y="358140"/>
                    <a:pt x="4831715" y="354965"/>
                  </a:cubicBezTo>
                  <a:cubicBezTo>
                    <a:pt x="6662420" y="351790"/>
                    <a:pt x="8384540" y="77470"/>
                    <a:pt x="9152255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pic>
        <p:nvPicPr>
          <p:cNvPr id="2" name="图片 1" descr="TIM图片201908091513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8345" y="-635"/>
            <a:ext cx="795020" cy="789940"/>
          </a:xfrm>
          <a:prstGeom prst="rect">
            <a:avLst/>
          </a:prstGeom>
          <a:ln w="22225">
            <a:noFill/>
          </a:ln>
        </p:spPr>
      </p:pic>
      <p:sp>
        <p:nvSpPr>
          <p:cNvPr id="3" name="标题 2"/>
          <p:cNvSpPr/>
          <p:nvPr>
            <p:ph type="title"/>
          </p:nvPr>
        </p:nvSpPr>
        <p:spPr>
          <a:xfrm>
            <a:off x="-7620" y="-8890"/>
            <a:ext cx="8356600" cy="337185"/>
          </a:xfrm>
          <a:solidFill>
            <a:schemeClr val="accent2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p>
            <a:pPr algn="ctr" fontAlgn="base"/>
            <a:r>
              <a:rPr lang="en-US" altLang="zh-CN" sz="2000" strike="noStrike" noProof="1">
                <a:solidFill>
                  <a:schemeClr val="bg1"/>
                </a:solidFill>
              </a:rPr>
              <a:t>DSA</a:t>
            </a:r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sp>
        <p:nvSpPr>
          <p:cNvPr id="4102" name="副标题 3074"/>
          <p:cNvSpPr>
            <a:spLocks noGrp="1"/>
          </p:cNvSpPr>
          <p:nvPr>
            <p:ph type="subTitle" idx="1"/>
          </p:nvPr>
        </p:nvSpPr>
        <p:spPr>
          <a:xfrm>
            <a:off x="702945" y="1709420"/>
            <a:ext cx="7484745" cy="3334385"/>
          </a:xfrm>
        </p:spPr>
        <p:txBody>
          <a:bodyPr anchor="t"/>
          <a:p>
            <a:pPr algn="l" defTabSz="914400">
              <a:buClrTx/>
              <a:buSzTx/>
              <a:buFontTx/>
            </a:pPr>
            <a:r>
              <a:rPr lang="zh-CN" altLang="en-US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① 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Known K</a:t>
            </a:r>
            <a:endParaRPr lang="en-US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algn="l" defTabSz="914400">
              <a:buClrTx/>
              <a:buSzTx/>
              <a:buFontTx/>
            </a:pPr>
            <a:endParaRPr lang="en-US" altLang="zh-CN" sz="2400" kern="1200" baseline="0"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② 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Sahred K</a:t>
            </a:r>
            <a:endParaRPr lang="zh-CN" altLang="en-US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algn="l" defTabSz="914400">
              <a:buClrTx/>
              <a:buSzTx/>
              <a:buFontTx/>
            </a:pPr>
            <a:endParaRPr lang="en-US" altLang="zh-CN" sz="24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③ 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Biased K</a:t>
            </a:r>
            <a:endParaRPr lang="en-US" sz="2400" kern="1200" baseline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2"/>
          <p:cNvSpPr/>
          <p:nvPr/>
        </p:nvSpPr>
        <p:spPr>
          <a:xfrm>
            <a:off x="4594860" y="-8890"/>
            <a:ext cx="4554855" cy="3371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/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sp>
        <p:nvSpPr>
          <p:cNvPr id="7176" name="文本框 6"/>
          <p:cNvSpPr txBox="1"/>
          <p:nvPr/>
        </p:nvSpPr>
        <p:spPr>
          <a:xfrm>
            <a:off x="-7937" y="319088"/>
            <a:ext cx="9156700" cy="460375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3.2  Known K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7" name="组合 9"/>
          <p:cNvGrpSpPr/>
          <p:nvPr/>
        </p:nvGrpSpPr>
        <p:grpSpPr>
          <a:xfrm>
            <a:off x="-20637" y="6121400"/>
            <a:ext cx="9245600" cy="641350"/>
            <a:chOff x="-32" y="8973"/>
            <a:chExt cx="14560" cy="1677"/>
          </a:xfrm>
        </p:grpSpPr>
        <p:sp>
          <p:nvSpPr>
            <p:cNvPr id="6" name="任意多边形 5"/>
            <p:cNvSpPr/>
            <p:nvPr/>
          </p:nvSpPr>
          <p:spPr>
            <a:xfrm>
              <a:off x="-32" y="9519"/>
              <a:ext cx="14561" cy="777"/>
            </a:xfrm>
            <a:custGeom>
              <a:avLst/>
              <a:gdLst>
                <a:gd name="connisteX0" fmla="*/ 0 w 9177020"/>
                <a:gd name="connsiteY0" fmla="*/ 43180 h 510696"/>
                <a:gd name="connisteX1" fmla="*/ 4518660 w 9177020"/>
                <a:gd name="connsiteY1" fmla="*/ 510540 h 510696"/>
                <a:gd name="connisteX2" fmla="*/ 9177020 w 9177020"/>
                <a:gd name="connsiteY2" fmla="*/ 0 h 5106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77020" h="510696">
                  <a:moveTo>
                    <a:pt x="0" y="43180"/>
                  </a:moveTo>
                  <a:cubicBezTo>
                    <a:pt x="810260" y="146685"/>
                    <a:pt x="2683510" y="519430"/>
                    <a:pt x="4518660" y="510540"/>
                  </a:cubicBezTo>
                  <a:cubicBezTo>
                    <a:pt x="6353810" y="501650"/>
                    <a:pt x="8335645" y="111760"/>
                    <a:pt x="917702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12" y="8973"/>
              <a:ext cx="14439" cy="982"/>
            </a:xfrm>
            <a:custGeom>
              <a:avLst/>
              <a:gdLst>
                <a:gd name="connisteX0" fmla="*/ 0 w 9168765"/>
                <a:gd name="connsiteY0" fmla="*/ 43815 h 623697"/>
                <a:gd name="connisteX1" fmla="*/ 4631690 w 9168765"/>
                <a:gd name="connsiteY1" fmla="*/ 623570 h 623697"/>
                <a:gd name="connisteX2" fmla="*/ 9168765 w 9168765"/>
                <a:gd name="connsiteY2" fmla="*/ 0 h 623697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68765" h="623697">
                  <a:moveTo>
                    <a:pt x="0" y="43815"/>
                  </a:moveTo>
                  <a:cubicBezTo>
                    <a:pt x="835660" y="172085"/>
                    <a:pt x="2797810" y="632460"/>
                    <a:pt x="4631690" y="623570"/>
                  </a:cubicBezTo>
                  <a:cubicBezTo>
                    <a:pt x="6465570" y="614680"/>
                    <a:pt x="8354060" y="136525"/>
                    <a:pt x="9168765" y="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0" y="10092"/>
              <a:ext cx="14413" cy="559"/>
            </a:xfrm>
            <a:custGeom>
              <a:avLst/>
              <a:gdLst>
                <a:gd name="connisteX0" fmla="*/ 0 w 9152255"/>
                <a:gd name="connsiteY0" fmla="*/ 17145 h 354993"/>
                <a:gd name="connisteX1" fmla="*/ 4831715 w 9152255"/>
                <a:gd name="connsiteY1" fmla="*/ 354965 h 354993"/>
                <a:gd name="connisteX2" fmla="*/ 9152255 w 9152255"/>
                <a:gd name="connsiteY2" fmla="*/ 0 h 35499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52255" h="354993">
                  <a:moveTo>
                    <a:pt x="0" y="17145"/>
                  </a:moveTo>
                  <a:cubicBezTo>
                    <a:pt x="880110" y="92075"/>
                    <a:pt x="3001010" y="358140"/>
                    <a:pt x="4831715" y="354965"/>
                  </a:cubicBezTo>
                  <a:cubicBezTo>
                    <a:pt x="6662420" y="351790"/>
                    <a:pt x="8384540" y="77470"/>
                    <a:pt x="9152255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pic>
        <p:nvPicPr>
          <p:cNvPr id="2" name="图片 1" descr="TIM图片201908091513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8345" y="-635"/>
            <a:ext cx="795020" cy="789940"/>
          </a:xfrm>
          <a:prstGeom prst="rect">
            <a:avLst/>
          </a:prstGeom>
          <a:ln w="22225">
            <a:noFill/>
          </a:ln>
        </p:spPr>
      </p:pic>
      <p:sp>
        <p:nvSpPr>
          <p:cNvPr id="3" name="标题 2"/>
          <p:cNvSpPr/>
          <p:nvPr>
            <p:ph type="title"/>
          </p:nvPr>
        </p:nvSpPr>
        <p:spPr>
          <a:xfrm>
            <a:off x="-7620" y="-8890"/>
            <a:ext cx="8356600" cy="337185"/>
          </a:xfrm>
          <a:solidFill>
            <a:schemeClr val="accent2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p>
            <a:pPr algn="ctr" fontAlgn="base"/>
            <a:r>
              <a:rPr lang="en-US" altLang="zh-CN" sz="2000" strike="noStrike" noProof="1">
                <a:solidFill>
                  <a:schemeClr val="bg1"/>
                </a:solidFill>
              </a:rPr>
              <a:t>DSA</a:t>
            </a:r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" y="1836420"/>
            <a:ext cx="7296785" cy="1975485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2"/>
          <p:cNvSpPr/>
          <p:nvPr/>
        </p:nvSpPr>
        <p:spPr>
          <a:xfrm>
            <a:off x="4594860" y="-8890"/>
            <a:ext cx="4554855" cy="3371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/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sp>
        <p:nvSpPr>
          <p:cNvPr id="7176" name="文本框 6"/>
          <p:cNvSpPr txBox="1"/>
          <p:nvPr/>
        </p:nvSpPr>
        <p:spPr>
          <a:xfrm>
            <a:off x="-7937" y="319088"/>
            <a:ext cx="9156700" cy="460375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3.3  Shared K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7" name="组合 9"/>
          <p:cNvGrpSpPr/>
          <p:nvPr/>
        </p:nvGrpSpPr>
        <p:grpSpPr>
          <a:xfrm>
            <a:off x="-20637" y="6121400"/>
            <a:ext cx="9245600" cy="641350"/>
            <a:chOff x="-32" y="8973"/>
            <a:chExt cx="14560" cy="1677"/>
          </a:xfrm>
        </p:grpSpPr>
        <p:sp>
          <p:nvSpPr>
            <p:cNvPr id="6" name="任意多边形 5"/>
            <p:cNvSpPr/>
            <p:nvPr/>
          </p:nvSpPr>
          <p:spPr>
            <a:xfrm>
              <a:off x="-32" y="9519"/>
              <a:ext cx="14561" cy="777"/>
            </a:xfrm>
            <a:custGeom>
              <a:avLst/>
              <a:gdLst>
                <a:gd name="connisteX0" fmla="*/ 0 w 9177020"/>
                <a:gd name="connsiteY0" fmla="*/ 43180 h 510696"/>
                <a:gd name="connisteX1" fmla="*/ 4518660 w 9177020"/>
                <a:gd name="connsiteY1" fmla="*/ 510540 h 510696"/>
                <a:gd name="connisteX2" fmla="*/ 9177020 w 9177020"/>
                <a:gd name="connsiteY2" fmla="*/ 0 h 5106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77020" h="510696">
                  <a:moveTo>
                    <a:pt x="0" y="43180"/>
                  </a:moveTo>
                  <a:cubicBezTo>
                    <a:pt x="810260" y="146685"/>
                    <a:pt x="2683510" y="519430"/>
                    <a:pt x="4518660" y="510540"/>
                  </a:cubicBezTo>
                  <a:cubicBezTo>
                    <a:pt x="6353810" y="501650"/>
                    <a:pt x="8335645" y="111760"/>
                    <a:pt x="917702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12" y="8973"/>
              <a:ext cx="14439" cy="982"/>
            </a:xfrm>
            <a:custGeom>
              <a:avLst/>
              <a:gdLst>
                <a:gd name="connisteX0" fmla="*/ 0 w 9168765"/>
                <a:gd name="connsiteY0" fmla="*/ 43815 h 623697"/>
                <a:gd name="connisteX1" fmla="*/ 4631690 w 9168765"/>
                <a:gd name="connsiteY1" fmla="*/ 623570 h 623697"/>
                <a:gd name="connisteX2" fmla="*/ 9168765 w 9168765"/>
                <a:gd name="connsiteY2" fmla="*/ 0 h 623697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68765" h="623697">
                  <a:moveTo>
                    <a:pt x="0" y="43815"/>
                  </a:moveTo>
                  <a:cubicBezTo>
                    <a:pt x="835660" y="172085"/>
                    <a:pt x="2797810" y="632460"/>
                    <a:pt x="4631690" y="623570"/>
                  </a:cubicBezTo>
                  <a:cubicBezTo>
                    <a:pt x="6465570" y="614680"/>
                    <a:pt x="8354060" y="136525"/>
                    <a:pt x="9168765" y="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0" y="10092"/>
              <a:ext cx="14413" cy="559"/>
            </a:xfrm>
            <a:custGeom>
              <a:avLst/>
              <a:gdLst>
                <a:gd name="connisteX0" fmla="*/ 0 w 9152255"/>
                <a:gd name="connsiteY0" fmla="*/ 17145 h 354993"/>
                <a:gd name="connisteX1" fmla="*/ 4831715 w 9152255"/>
                <a:gd name="connsiteY1" fmla="*/ 354965 h 354993"/>
                <a:gd name="connisteX2" fmla="*/ 9152255 w 9152255"/>
                <a:gd name="connsiteY2" fmla="*/ 0 h 35499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52255" h="354993">
                  <a:moveTo>
                    <a:pt x="0" y="17145"/>
                  </a:moveTo>
                  <a:cubicBezTo>
                    <a:pt x="880110" y="92075"/>
                    <a:pt x="3001010" y="358140"/>
                    <a:pt x="4831715" y="354965"/>
                  </a:cubicBezTo>
                  <a:cubicBezTo>
                    <a:pt x="6662420" y="351790"/>
                    <a:pt x="8384540" y="77470"/>
                    <a:pt x="9152255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pic>
        <p:nvPicPr>
          <p:cNvPr id="2" name="图片 1" descr="TIM图片201908091513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8345" y="-635"/>
            <a:ext cx="795020" cy="789940"/>
          </a:xfrm>
          <a:prstGeom prst="rect">
            <a:avLst/>
          </a:prstGeom>
          <a:ln w="22225">
            <a:noFill/>
          </a:ln>
        </p:spPr>
      </p:pic>
      <p:sp>
        <p:nvSpPr>
          <p:cNvPr id="3" name="标题 2"/>
          <p:cNvSpPr/>
          <p:nvPr>
            <p:ph type="title"/>
          </p:nvPr>
        </p:nvSpPr>
        <p:spPr>
          <a:xfrm>
            <a:off x="-7620" y="-8890"/>
            <a:ext cx="8356600" cy="337185"/>
          </a:xfrm>
          <a:solidFill>
            <a:schemeClr val="accent2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p>
            <a:pPr algn="ctr" fontAlgn="base"/>
            <a:r>
              <a:rPr lang="en-US" altLang="zh-CN" sz="2000" strike="noStrike" noProof="1">
                <a:solidFill>
                  <a:schemeClr val="bg1"/>
                </a:solidFill>
              </a:rPr>
              <a:t>DSA</a:t>
            </a:r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" y="1317625"/>
            <a:ext cx="4274820" cy="4343400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5668645" y="2263775"/>
            <a:ext cx="2510155" cy="922020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相关题目：</a:t>
            </a:r>
            <a:endParaRPr lang="zh-CN" altLang="en-US"/>
          </a:p>
          <a:p>
            <a:r>
              <a:rPr lang="en-US" altLang="zh-CN"/>
              <a:t>2016 </a:t>
            </a:r>
            <a:r>
              <a:rPr lang="zh-CN" altLang="en-US"/>
              <a:t>湖湘杯 </a:t>
            </a:r>
            <a:r>
              <a:rPr lang="en-US" altLang="zh-CN"/>
              <a:t>DSA</a:t>
            </a:r>
            <a:endParaRPr lang="zh-CN" altLang="en-US"/>
          </a:p>
          <a:p>
            <a:r>
              <a:rPr lang="en-US" altLang="zh-CN"/>
              <a:t>2019 SUCTF DSA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2"/>
          <p:cNvSpPr/>
          <p:nvPr/>
        </p:nvSpPr>
        <p:spPr>
          <a:xfrm>
            <a:off x="4594860" y="-8890"/>
            <a:ext cx="4554855" cy="3371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/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sp>
        <p:nvSpPr>
          <p:cNvPr id="7176" name="文本框 6"/>
          <p:cNvSpPr txBox="1"/>
          <p:nvPr/>
        </p:nvSpPr>
        <p:spPr>
          <a:xfrm>
            <a:off x="-7937" y="319088"/>
            <a:ext cx="9156700" cy="460375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3.4  Biase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d K —— Lattice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7" name="组合 9"/>
          <p:cNvGrpSpPr/>
          <p:nvPr/>
        </p:nvGrpSpPr>
        <p:grpSpPr>
          <a:xfrm>
            <a:off x="-20637" y="6121400"/>
            <a:ext cx="9245600" cy="641350"/>
            <a:chOff x="-32" y="8973"/>
            <a:chExt cx="14560" cy="1677"/>
          </a:xfrm>
        </p:grpSpPr>
        <p:sp>
          <p:nvSpPr>
            <p:cNvPr id="6" name="任意多边形 5"/>
            <p:cNvSpPr/>
            <p:nvPr/>
          </p:nvSpPr>
          <p:spPr>
            <a:xfrm>
              <a:off x="-32" y="9519"/>
              <a:ext cx="14561" cy="777"/>
            </a:xfrm>
            <a:custGeom>
              <a:avLst/>
              <a:gdLst>
                <a:gd name="connisteX0" fmla="*/ 0 w 9177020"/>
                <a:gd name="connsiteY0" fmla="*/ 43180 h 510696"/>
                <a:gd name="connisteX1" fmla="*/ 4518660 w 9177020"/>
                <a:gd name="connsiteY1" fmla="*/ 510540 h 510696"/>
                <a:gd name="connisteX2" fmla="*/ 9177020 w 9177020"/>
                <a:gd name="connsiteY2" fmla="*/ 0 h 5106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77020" h="510696">
                  <a:moveTo>
                    <a:pt x="0" y="43180"/>
                  </a:moveTo>
                  <a:cubicBezTo>
                    <a:pt x="810260" y="146685"/>
                    <a:pt x="2683510" y="519430"/>
                    <a:pt x="4518660" y="510540"/>
                  </a:cubicBezTo>
                  <a:cubicBezTo>
                    <a:pt x="6353810" y="501650"/>
                    <a:pt x="8335645" y="111760"/>
                    <a:pt x="917702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12" y="8973"/>
              <a:ext cx="14439" cy="982"/>
            </a:xfrm>
            <a:custGeom>
              <a:avLst/>
              <a:gdLst>
                <a:gd name="connisteX0" fmla="*/ 0 w 9168765"/>
                <a:gd name="connsiteY0" fmla="*/ 43815 h 623697"/>
                <a:gd name="connisteX1" fmla="*/ 4631690 w 9168765"/>
                <a:gd name="connsiteY1" fmla="*/ 623570 h 623697"/>
                <a:gd name="connisteX2" fmla="*/ 9168765 w 9168765"/>
                <a:gd name="connsiteY2" fmla="*/ 0 h 623697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68765" h="623697">
                  <a:moveTo>
                    <a:pt x="0" y="43815"/>
                  </a:moveTo>
                  <a:cubicBezTo>
                    <a:pt x="835660" y="172085"/>
                    <a:pt x="2797810" y="632460"/>
                    <a:pt x="4631690" y="623570"/>
                  </a:cubicBezTo>
                  <a:cubicBezTo>
                    <a:pt x="6465570" y="614680"/>
                    <a:pt x="8354060" y="136525"/>
                    <a:pt x="9168765" y="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0" y="10092"/>
              <a:ext cx="14413" cy="559"/>
            </a:xfrm>
            <a:custGeom>
              <a:avLst/>
              <a:gdLst>
                <a:gd name="connisteX0" fmla="*/ 0 w 9152255"/>
                <a:gd name="connsiteY0" fmla="*/ 17145 h 354993"/>
                <a:gd name="connisteX1" fmla="*/ 4831715 w 9152255"/>
                <a:gd name="connsiteY1" fmla="*/ 354965 h 354993"/>
                <a:gd name="connisteX2" fmla="*/ 9152255 w 9152255"/>
                <a:gd name="connsiteY2" fmla="*/ 0 h 35499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52255" h="354993">
                  <a:moveTo>
                    <a:pt x="0" y="17145"/>
                  </a:moveTo>
                  <a:cubicBezTo>
                    <a:pt x="880110" y="92075"/>
                    <a:pt x="3001010" y="358140"/>
                    <a:pt x="4831715" y="354965"/>
                  </a:cubicBezTo>
                  <a:cubicBezTo>
                    <a:pt x="6662420" y="351790"/>
                    <a:pt x="8384540" y="77470"/>
                    <a:pt x="9152255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pic>
        <p:nvPicPr>
          <p:cNvPr id="2" name="图片 1" descr="TIM图片201908091513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8345" y="-635"/>
            <a:ext cx="795020" cy="789940"/>
          </a:xfrm>
          <a:prstGeom prst="rect">
            <a:avLst/>
          </a:prstGeom>
          <a:ln w="22225">
            <a:noFill/>
          </a:ln>
        </p:spPr>
      </p:pic>
      <p:sp>
        <p:nvSpPr>
          <p:cNvPr id="3" name="标题 2"/>
          <p:cNvSpPr/>
          <p:nvPr>
            <p:ph type="title"/>
          </p:nvPr>
        </p:nvSpPr>
        <p:spPr>
          <a:xfrm>
            <a:off x="-7620" y="-8890"/>
            <a:ext cx="8356600" cy="337185"/>
          </a:xfrm>
          <a:solidFill>
            <a:schemeClr val="accent2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p>
            <a:pPr algn="ctr" fontAlgn="base"/>
            <a:r>
              <a:rPr lang="en-US" altLang="zh-CN" sz="2000" strike="noStrike" noProof="1">
                <a:solidFill>
                  <a:schemeClr val="bg1"/>
                </a:solidFill>
              </a:rPr>
              <a:t>DSA</a:t>
            </a:r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" y="873125"/>
            <a:ext cx="7122160" cy="5323205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2"/>
          <p:cNvSpPr/>
          <p:nvPr/>
        </p:nvSpPr>
        <p:spPr>
          <a:xfrm>
            <a:off x="4594860" y="-8890"/>
            <a:ext cx="4554855" cy="3371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/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sp>
        <p:nvSpPr>
          <p:cNvPr id="7176" name="文本框 6"/>
          <p:cNvSpPr txBox="1"/>
          <p:nvPr/>
        </p:nvSpPr>
        <p:spPr>
          <a:xfrm>
            <a:off x="-7937" y="319088"/>
            <a:ext cx="9156700" cy="460375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3.4  Biase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d K —— Lattice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7" name="组合 9"/>
          <p:cNvGrpSpPr/>
          <p:nvPr/>
        </p:nvGrpSpPr>
        <p:grpSpPr>
          <a:xfrm>
            <a:off x="-20637" y="6121400"/>
            <a:ext cx="9245600" cy="641350"/>
            <a:chOff x="-32" y="8973"/>
            <a:chExt cx="14560" cy="1677"/>
          </a:xfrm>
        </p:grpSpPr>
        <p:sp>
          <p:nvSpPr>
            <p:cNvPr id="6" name="任意多边形 5"/>
            <p:cNvSpPr/>
            <p:nvPr/>
          </p:nvSpPr>
          <p:spPr>
            <a:xfrm>
              <a:off x="-32" y="9519"/>
              <a:ext cx="14561" cy="777"/>
            </a:xfrm>
            <a:custGeom>
              <a:avLst/>
              <a:gdLst>
                <a:gd name="connisteX0" fmla="*/ 0 w 9177020"/>
                <a:gd name="connsiteY0" fmla="*/ 43180 h 510696"/>
                <a:gd name="connisteX1" fmla="*/ 4518660 w 9177020"/>
                <a:gd name="connsiteY1" fmla="*/ 510540 h 510696"/>
                <a:gd name="connisteX2" fmla="*/ 9177020 w 9177020"/>
                <a:gd name="connsiteY2" fmla="*/ 0 h 5106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77020" h="510696">
                  <a:moveTo>
                    <a:pt x="0" y="43180"/>
                  </a:moveTo>
                  <a:cubicBezTo>
                    <a:pt x="810260" y="146685"/>
                    <a:pt x="2683510" y="519430"/>
                    <a:pt x="4518660" y="510540"/>
                  </a:cubicBezTo>
                  <a:cubicBezTo>
                    <a:pt x="6353810" y="501650"/>
                    <a:pt x="8335645" y="111760"/>
                    <a:pt x="917702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12" y="8973"/>
              <a:ext cx="14439" cy="982"/>
            </a:xfrm>
            <a:custGeom>
              <a:avLst/>
              <a:gdLst>
                <a:gd name="connisteX0" fmla="*/ 0 w 9168765"/>
                <a:gd name="connsiteY0" fmla="*/ 43815 h 623697"/>
                <a:gd name="connisteX1" fmla="*/ 4631690 w 9168765"/>
                <a:gd name="connsiteY1" fmla="*/ 623570 h 623697"/>
                <a:gd name="connisteX2" fmla="*/ 9168765 w 9168765"/>
                <a:gd name="connsiteY2" fmla="*/ 0 h 623697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68765" h="623697">
                  <a:moveTo>
                    <a:pt x="0" y="43815"/>
                  </a:moveTo>
                  <a:cubicBezTo>
                    <a:pt x="835660" y="172085"/>
                    <a:pt x="2797810" y="632460"/>
                    <a:pt x="4631690" y="623570"/>
                  </a:cubicBezTo>
                  <a:cubicBezTo>
                    <a:pt x="6465570" y="614680"/>
                    <a:pt x="8354060" y="136525"/>
                    <a:pt x="9168765" y="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0" y="10092"/>
              <a:ext cx="14413" cy="559"/>
            </a:xfrm>
            <a:custGeom>
              <a:avLst/>
              <a:gdLst>
                <a:gd name="connisteX0" fmla="*/ 0 w 9152255"/>
                <a:gd name="connsiteY0" fmla="*/ 17145 h 354993"/>
                <a:gd name="connisteX1" fmla="*/ 4831715 w 9152255"/>
                <a:gd name="connsiteY1" fmla="*/ 354965 h 354993"/>
                <a:gd name="connisteX2" fmla="*/ 9152255 w 9152255"/>
                <a:gd name="connsiteY2" fmla="*/ 0 h 35499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52255" h="354993">
                  <a:moveTo>
                    <a:pt x="0" y="17145"/>
                  </a:moveTo>
                  <a:cubicBezTo>
                    <a:pt x="880110" y="92075"/>
                    <a:pt x="3001010" y="358140"/>
                    <a:pt x="4831715" y="354965"/>
                  </a:cubicBezTo>
                  <a:cubicBezTo>
                    <a:pt x="6662420" y="351790"/>
                    <a:pt x="8384540" y="77470"/>
                    <a:pt x="9152255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pic>
        <p:nvPicPr>
          <p:cNvPr id="2" name="图片 1" descr="TIM图片201908091513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8345" y="-635"/>
            <a:ext cx="795020" cy="789940"/>
          </a:xfrm>
          <a:prstGeom prst="rect">
            <a:avLst/>
          </a:prstGeom>
          <a:ln w="22225">
            <a:noFill/>
          </a:ln>
        </p:spPr>
      </p:pic>
      <p:sp>
        <p:nvSpPr>
          <p:cNvPr id="3" name="标题 2"/>
          <p:cNvSpPr/>
          <p:nvPr>
            <p:ph type="title"/>
          </p:nvPr>
        </p:nvSpPr>
        <p:spPr>
          <a:xfrm>
            <a:off x="-7620" y="-8890"/>
            <a:ext cx="8356600" cy="337185"/>
          </a:xfrm>
          <a:solidFill>
            <a:schemeClr val="accent2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p>
            <a:pPr algn="ctr" fontAlgn="base"/>
            <a:r>
              <a:rPr lang="en-US" altLang="zh-CN" sz="2000" strike="noStrike" noProof="1">
                <a:solidFill>
                  <a:schemeClr val="bg1"/>
                </a:solidFill>
              </a:rPr>
              <a:t>DSA</a:t>
            </a:r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" y="1139190"/>
            <a:ext cx="6370320" cy="3665220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2"/>
          <p:cNvSpPr/>
          <p:nvPr/>
        </p:nvSpPr>
        <p:spPr>
          <a:xfrm>
            <a:off x="4594860" y="-8890"/>
            <a:ext cx="4554855" cy="3371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/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sp>
        <p:nvSpPr>
          <p:cNvPr id="7176" name="文本框 6"/>
          <p:cNvSpPr txBox="1"/>
          <p:nvPr/>
        </p:nvSpPr>
        <p:spPr>
          <a:xfrm>
            <a:off x="-7937" y="319088"/>
            <a:ext cx="9156700" cy="460375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3.4  Biase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d K —— Lattice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7" name="组合 9"/>
          <p:cNvGrpSpPr/>
          <p:nvPr/>
        </p:nvGrpSpPr>
        <p:grpSpPr>
          <a:xfrm>
            <a:off x="-20637" y="6121400"/>
            <a:ext cx="9245600" cy="641350"/>
            <a:chOff x="-32" y="8973"/>
            <a:chExt cx="14560" cy="1677"/>
          </a:xfrm>
        </p:grpSpPr>
        <p:sp>
          <p:nvSpPr>
            <p:cNvPr id="6" name="任意多边形 5"/>
            <p:cNvSpPr/>
            <p:nvPr/>
          </p:nvSpPr>
          <p:spPr>
            <a:xfrm>
              <a:off x="-32" y="9519"/>
              <a:ext cx="14561" cy="777"/>
            </a:xfrm>
            <a:custGeom>
              <a:avLst/>
              <a:gdLst>
                <a:gd name="connisteX0" fmla="*/ 0 w 9177020"/>
                <a:gd name="connsiteY0" fmla="*/ 43180 h 510696"/>
                <a:gd name="connisteX1" fmla="*/ 4518660 w 9177020"/>
                <a:gd name="connsiteY1" fmla="*/ 510540 h 510696"/>
                <a:gd name="connisteX2" fmla="*/ 9177020 w 9177020"/>
                <a:gd name="connsiteY2" fmla="*/ 0 h 5106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77020" h="510696">
                  <a:moveTo>
                    <a:pt x="0" y="43180"/>
                  </a:moveTo>
                  <a:cubicBezTo>
                    <a:pt x="810260" y="146685"/>
                    <a:pt x="2683510" y="519430"/>
                    <a:pt x="4518660" y="510540"/>
                  </a:cubicBezTo>
                  <a:cubicBezTo>
                    <a:pt x="6353810" y="501650"/>
                    <a:pt x="8335645" y="111760"/>
                    <a:pt x="917702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12" y="8973"/>
              <a:ext cx="14439" cy="982"/>
            </a:xfrm>
            <a:custGeom>
              <a:avLst/>
              <a:gdLst>
                <a:gd name="connisteX0" fmla="*/ 0 w 9168765"/>
                <a:gd name="connsiteY0" fmla="*/ 43815 h 623697"/>
                <a:gd name="connisteX1" fmla="*/ 4631690 w 9168765"/>
                <a:gd name="connsiteY1" fmla="*/ 623570 h 623697"/>
                <a:gd name="connisteX2" fmla="*/ 9168765 w 9168765"/>
                <a:gd name="connsiteY2" fmla="*/ 0 h 623697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68765" h="623697">
                  <a:moveTo>
                    <a:pt x="0" y="43815"/>
                  </a:moveTo>
                  <a:cubicBezTo>
                    <a:pt x="835660" y="172085"/>
                    <a:pt x="2797810" y="632460"/>
                    <a:pt x="4631690" y="623570"/>
                  </a:cubicBezTo>
                  <a:cubicBezTo>
                    <a:pt x="6465570" y="614680"/>
                    <a:pt x="8354060" y="136525"/>
                    <a:pt x="9168765" y="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0" y="10092"/>
              <a:ext cx="14413" cy="559"/>
            </a:xfrm>
            <a:custGeom>
              <a:avLst/>
              <a:gdLst>
                <a:gd name="connisteX0" fmla="*/ 0 w 9152255"/>
                <a:gd name="connsiteY0" fmla="*/ 17145 h 354993"/>
                <a:gd name="connisteX1" fmla="*/ 4831715 w 9152255"/>
                <a:gd name="connsiteY1" fmla="*/ 354965 h 354993"/>
                <a:gd name="connisteX2" fmla="*/ 9152255 w 9152255"/>
                <a:gd name="connsiteY2" fmla="*/ 0 h 35499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52255" h="354993">
                  <a:moveTo>
                    <a:pt x="0" y="17145"/>
                  </a:moveTo>
                  <a:cubicBezTo>
                    <a:pt x="880110" y="92075"/>
                    <a:pt x="3001010" y="358140"/>
                    <a:pt x="4831715" y="354965"/>
                  </a:cubicBezTo>
                  <a:cubicBezTo>
                    <a:pt x="6662420" y="351790"/>
                    <a:pt x="8384540" y="77470"/>
                    <a:pt x="9152255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pic>
        <p:nvPicPr>
          <p:cNvPr id="2" name="图片 1" descr="TIM图片201908091513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8345" y="-635"/>
            <a:ext cx="795020" cy="789940"/>
          </a:xfrm>
          <a:prstGeom prst="rect">
            <a:avLst/>
          </a:prstGeom>
          <a:ln w="22225">
            <a:noFill/>
          </a:ln>
        </p:spPr>
      </p:pic>
      <p:sp>
        <p:nvSpPr>
          <p:cNvPr id="3" name="标题 2"/>
          <p:cNvSpPr/>
          <p:nvPr>
            <p:ph type="title"/>
          </p:nvPr>
        </p:nvSpPr>
        <p:spPr>
          <a:xfrm>
            <a:off x="-7620" y="-8890"/>
            <a:ext cx="8356600" cy="337185"/>
          </a:xfrm>
          <a:solidFill>
            <a:schemeClr val="accent2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p>
            <a:pPr algn="ctr" fontAlgn="base"/>
            <a:r>
              <a:rPr lang="en-US" altLang="zh-CN" sz="2000" strike="noStrike" noProof="1">
                <a:solidFill>
                  <a:schemeClr val="bg1"/>
                </a:solidFill>
              </a:rPr>
              <a:t>DSA</a:t>
            </a:r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" y="987425"/>
            <a:ext cx="5228590" cy="4291965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80" y="5431155"/>
            <a:ext cx="7101205" cy="1266190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2"/>
          <p:cNvSpPr/>
          <p:nvPr/>
        </p:nvSpPr>
        <p:spPr>
          <a:xfrm>
            <a:off x="4594860" y="-8890"/>
            <a:ext cx="4554855" cy="3371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/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sp>
        <p:nvSpPr>
          <p:cNvPr id="7176" name="文本框 6"/>
          <p:cNvSpPr txBox="1"/>
          <p:nvPr/>
        </p:nvSpPr>
        <p:spPr>
          <a:xfrm>
            <a:off x="-7937" y="319088"/>
            <a:ext cx="9156700" cy="460375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3.4  Biase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d K —— HNP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7" name="组合 9"/>
          <p:cNvGrpSpPr/>
          <p:nvPr/>
        </p:nvGrpSpPr>
        <p:grpSpPr>
          <a:xfrm>
            <a:off x="-20637" y="6121400"/>
            <a:ext cx="9245600" cy="641350"/>
            <a:chOff x="-32" y="8973"/>
            <a:chExt cx="14560" cy="1677"/>
          </a:xfrm>
        </p:grpSpPr>
        <p:sp>
          <p:nvSpPr>
            <p:cNvPr id="6" name="任意多边形 5"/>
            <p:cNvSpPr/>
            <p:nvPr/>
          </p:nvSpPr>
          <p:spPr>
            <a:xfrm>
              <a:off x="-32" y="9519"/>
              <a:ext cx="14561" cy="777"/>
            </a:xfrm>
            <a:custGeom>
              <a:avLst/>
              <a:gdLst>
                <a:gd name="connisteX0" fmla="*/ 0 w 9177020"/>
                <a:gd name="connsiteY0" fmla="*/ 43180 h 510696"/>
                <a:gd name="connisteX1" fmla="*/ 4518660 w 9177020"/>
                <a:gd name="connsiteY1" fmla="*/ 510540 h 510696"/>
                <a:gd name="connisteX2" fmla="*/ 9177020 w 9177020"/>
                <a:gd name="connsiteY2" fmla="*/ 0 h 5106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77020" h="510696">
                  <a:moveTo>
                    <a:pt x="0" y="43180"/>
                  </a:moveTo>
                  <a:cubicBezTo>
                    <a:pt x="810260" y="146685"/>
                    <a:pt x="2683510" y="519430"/>
                    <a:pt x="4518660" y="510540"/>
                  </a:cubicBezTo>
                  <a:cubicBezTo>
                    <a:pt x="6353810" y="501650"/>
                    <a:pt x="8335645" y="111760"/>
                    <a:pt x="917702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12" y="8973"/>
              <a:ext cx="14439" cy="982"/>
            </a:xfrm>
            <a:custGeom>
              <a:avLst/>
              <a:gdLst>
                <a:gd name="connisteX0" fmla="*/ 0 w 9168765"/>
                <a:gd name="connsiteY0" fmla="*/ 43815 h 623697"/>
                <a:gd name="connisteX1" fmla="*/ 4631690 w 9168765"/>
                <a:gd name="connsiteY1" fmla="*/ 623570 h 623697"/>
                <a:gd name="connisteX2" fmla="*/ 9168765 w 9168765"/>
                <a:gd name="connsiteY2" fmla="*/ 0 h 623697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68765" h="623697">
                  <a:moveTo>
                    <a:pt x="0" y="43815"/>
                  </a:moveTo>
                  <a:cubicBezTo>
                    <a:pt x="835660" y="172085"/>
                    <a:pt x="2797810" y="632460"/>
                    <a:pt x="4631690" y="623570"/>
                  </a:cubicBezTo>
                  <a:cubicBezTo>
                    <a:pt x="6465570" y="614680"/>
                    <a:pt x="8354060" y="136525"/>
                    <a:pt x="9168765" y="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0" y="10092"/>
              <a:ext cx="14413" cy="559"/>
            </a:xfrm>
            <a:custGeom>
              <a:avLst/>
              <a:gdLst>
                <a:gd name="connisteX0" fmla="*/ 0 w 9152255"/>
                <a:gd name="connsiteY0" fmla="*/ 17145 h 354993"/>
                <a:gd name="connisteX1" fmla="*/ 4831715 w 9152255"/>
                <a:gd name="connsiteY1" fmla="*/ 354965 h 354993"/>
                <a:gd name="connisteX2" fmla="*/ 9152255 w 9152255"/>
                <a:gd name="connsiteY2" fmla="*/ 0 h 35499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52255" h="354993">
                  <a:moveTo>
                    <a:pt x="0" y="17145"/>
                  </a:moveTo>
                  <a:cubicBezTo>
                    <a:pt x="880110" y="92075"/>
                    <a:pt x="3001010" y="358140"/>
                    <a:pt x="4831715" y="354965"/>
                  </a:cubicBezTo>
                  <a:cubicBezTo>
                    <a:pt x="6662420" y="351790"/>
                    <a:pt x="8384540" y="77470"/>
                    <a:pt x="9152255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pic>
        <p:nvPicPr>
          <p:cNvPr id="2" name="图片 1" descr="TIM图片201908091513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8345" y="-635"/>
            <a:ext cx="795020" cy="789940"/>
          </a:xfrm>
          <a:prstGeom prst="rect">
            <a:avLst/>
          </a:prstGeom>
          <a:ln w="22225">
            <a:noFill/>
          </a:ln>
        </p:spPr>
      </p:pic>
      <p:sp>
        <p:nvSpPr>
          <p:cNvPr id="3" name="标题 2"/>
          <p:cNvSpPr/>
          <p:nvPr>
            <p:ph type="title"/>
          </p:nvPr>
        </p:nvSpPr>
        <p:spPr>
          <a:xfrm>
            <a:off x="-7620" y="-8890"/>
            <a:ext cx="8356600" cy="337185"/>
          </a:xfrm>
          <a:solidFill>
            <a:schemeClr val="accent2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p>
            <a:pPr algn="ctr" fontAlgn="base"/>
            <a:r>
              <a:rPr lang="en-US" altLang="zh-CN" sz="2000" strike="noStrike" noProof="1">
                <a:solidFill>
                  <a:schemeClr val="bg1"/>
                </a:solidFill>
              </a:rPr>
              <a:t>DSA</a:t>
            </a:r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" y="846455"/>
            <a:ext cx="6560820" cy="5372100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2"/>
          <p:cNvSpPr/>
          <p:nvPr/>
        </p:nvSpPr>
        <p:spPr>
          <a:xfrm>
            <a:off x="4594860" y="-8890"/>
            <a:ext cx="4554855" cy="3371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/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sp>
        <p:nvSpPr>
          <p:cNvPr id="7176" name="文本框 6"/>
          <p:cNvSpPr txBox="1"/>
          <p:nvPr/>
        </p:nvSpPr>
        <p:spPr>
          <a:xfrm>
            <a:off x="-7937" y="319088"/>
            <a:ext cx="9156700" cy="460375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3.4  Biase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d K —— Babai's Algorithm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7" name="组合 9"/>
          <p:cNvGrpSpPr/>
          <p:nvPr/>
        </p:nvGrpSpPr>
        <p:grpSpPr>
          <a:xfrm>
            <a:off x="-20637" y="6121400"/>
            <a:ext cx="9245600" cy="641350"/>
            <a:chOff x="-32" y="8973"/>
            <a:chExt cx="14560" cy="1677"/>
          </a:xfrm>
        </p:grpSpPr>
        <p:sp>
          <p:nvSpPr>
            <p:cNvPr id="6" name="任意多边形 5"/>
            <p:cNvSpPr/>
            <p:nvPr/>
          </p:nvSpPr>
          <p:spPr>
            <a:xfrm>
              <a:off x="-32" y="9519"/>
              <a:ext cx="14561" cy="777"/>
            </a:xfrm>
            <a:custGeom>
              <a:avLst/>
              <a:gdLst>
                <a:gd name="connisteX0" fmla="*/ 0 w 9177020"/>
                <a:gd name="connsiteY0" fmla="*/ 43180 h 510696"/>
                <a:gd name="connisteX1" fmla="*/ 4518660 w 9177020"/>
                <a:gd name="connsiteY1" fmla="*/ 510540 h 510696"/>
                <a:gd name="connisteX2" fmla="*/ 9177020 w 9177020"/>
                <a:gd name="connsiteY2" fmla="*/ 0 h 5106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77020" h="510696">
                  <a:moveTo>
                    <a:pt x="0" y="43180"/>
                  </a:moveTo>
                  <a:cubicBezTo>
                    <a:pt x="810260" y="146685"/>
                    <a:pt x="2683510" y="519430"/>
                    <a:pt x="4518660" y="510540"/>
                  </a:cubicBezTo>
                  <a:cubicBezTo>
                    <a:pt x="6353810" y="501650"/>
                    <a:pt x="8335645" y="111760"/>
                    <a:pt x="917702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12" y="8973"/>
              <a:ext cx="14439" cy="982"/>
            </a:xfrm>
            <a:custGeom>
              <a:avLst/>
              <a:gdLst>
                <a:gd name="connisteX0" fmla="*/ 0 w 9168765"/>
                <a:gd name="connsiteY0" fmla="*/ 43815 h 623697"/>
                <a:gd name="connisteX1" fmla="*/ 4631690 w 9168765"/>
                <a:gd name="connsiteY1" fmla="*/ 623570 h 623697"/>
                <a:gd name="connisteX2" fmla="*/ 9168765 w 9168765"/>
                <a:gd name="connsiteY2" fmla="*/ 0 h 623697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68765" h="623697">
                  <a:moveTo>
                    <a:pt x="0" y="43815"/>
                  </a:moveTo>
                  <a:cubicBezTo>
                    <a:pt x="835660" y="172085"/>
                    <a:pt x="2797810" y="632460"/>
                    <a:pt x="4631690" y="623570"/>
                  </a:cubicBezTo>
                  <a:cubicBezTo>
                    <a:pt x="6465570" y="614680"/>
                    <a:pt x="8354060" y="136525"/>
                    <a:pt x="9168765" y="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0" y="10092"/>
              <a:ext cx="14413" cy="559"/>
            </a:xfrm>
            <a:custGeom>
              <a:avLst/>
              <a:gdLst>
                <a:gd name="connisteX0" fmla="*/ 0 w 9152255"/>
                <a:gd name="connsiteY0" fmla="*/ 17145 h 354993"/>
                <a:gd name="connisteX1" fmla="*/ 4831715 w 9152255"/>
                <a:gd name="connsiteY1" fmla="*/ 354965 h 354993"/>
                <a:gd name="connisteX2" fmla="*/ 9152255 w 9152255"/>
                <a:gd name="connsiteY2" fmla="*/ 0 h 35499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52255" h="354993">
                  <a:moveTo>
                    <a:pt x="0" y="17145"/>
                  </a:moveTo>
                  <a:cubicBezTo>
                    <a:pt x="880110" y="92075"/>
                    <a:pt x="3001010" y="358140"/>
                    <a:pt x="4831715" y="354965"/>
                  </a:cubicBezTo>
                  <a:cubicBezTo>
                    <a:pt x="6662420" y="351790"/>
                    <a:pt x="8384540" y="77470"/>
                    <a:pt x="9152255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pic>
        <p:nvPicPr>
          <p:cNvPr id="2" name="图片 1" descr="TIM图片201908091513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8345" y="-635"/>
            <a:ext cx="795020" cy="789940"/>
          </a:xfrm>
          <a:prstGeom prst="rect">
            <a:avLst/>
          </a:prstGeom>
          <a:ln w="22225">
            <a:noFill/>
          </a:ln>
        </p:spPr>
      </p:pic>
      <p:sp>
        <p:nvSpPr>
          <p:cNvPr id="3" name="标题 2"/>
          <p:cNvSpPr/>
          <p:nvPr>
            <p:ph type="title"/>
          </p:nvPr>
        </p:nvSpPr>
        <p:spPr>
          <a:xfrm>
            <a:off x="-7620" y="-8890"/>
            <a:ext cx="8356600" cy="337185"/>
          </a:xfrm>
          <a:solidFill>
            <a:schemeClr val="accent2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p>
            <a:pPr algn="ctr" fontAlgn="base"/>
            <a:r>
              <a:rPr lang="en-US" altLang="zh-CN" sz="2000" strike="noStrike" noProof="1">
                <a:solidFill>
                  <a:schemeClr val="bg1"/>
                </a:solidFill>
              </a:rPr>
              <a:t>DSA</a:t>
            </a:r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" y="1908175"/>
            <a:ext cx="7669530" cy="3094355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703580" y="5233670"/>
            <a:ext cx="7224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</a:rPr>
              <a:t>这个算法严谨的的正确性证明可以搜索有关文献，此处只说一下大概的思想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</a:rPr>
              <a:t>。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7" name="组合 9"/>
          <p:cNvGrpSpPr/>
          <p:nvPr/>
        </p:nvGrpSpPr>
        <p:grpSpPr>
          <a:xfrm>
            <a:off x="-20637" y="6121400"/>
            <a:ext cx="9245600" cy="641350"/>
            <a:chOff x="-32" y="8973"/>
            <a:chExt cx="14560" cy="1677"/>
          </a:xfrm>
        </p:grpSpPr>
        <p:sp>
          <p:nvSpPr>
            <p:cNvPr id="6" name="任意多边形 5"/>
            <p:cNvSpPr/>
            <p:nvPr/>
          </p:nvSpPr>
          <p:spPr>
            <a:xfrm>
              <a:off x="-32" y="9519"/>
              <a:ext cx="14561" cy="777"/>
            </a:xfrm>
            <a:custGeom>
              <a:avLst/>
              <a:gdLst>
                <a:gd name="connisteX0" fmla="*/ 0 w 9177020"/>
                <a:gd name="connsiteY0" fmla="*/ 43180 h 510696"/>
                <a:gd name="connisteX1" fmla="*/ 4518660 w 9177020"/>
                <a:gd name="connsiteY1" fmla="*/ 510540 h 510696"/>
                <a:gd name="connisteX2" fmla="*/ 9177020 w 9177020"/>
                <a:gd name="connsiteY2" fmla="*/ 0 h 5106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77020" h="510696">
                  <a:moveTo>
                    <a:pt x="0" y="43180"/>
                  </a:moveTo>
                  <a:cubicBezTo>
                    <a:pt x="810260" y="146685"/>
                    <a:pt x="2683510" y="519430"/>
                    <a:pt x="4518660" y="510540"/>
                  </a:cubicBezTo>
                  <a:cubicBezTo>
                    <a:pt x="6353810" y="501650"/>
                    <a:pt x="8335645" y="111760"/>
                    <a:pt x="917702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12" y="8973"/>
              <a:ext cx="14439" cy="982"/>
            </a:xfrm>
            <a:custGeom>
              <a:avLst/>
              <a:gdLst>
                <a:gd name="connisteX0" fmla="*/ 0 w 9168765"/>
                <a:gd name="connsiteY0" fmla="*/ 43815 h 623697"/>
                <a:gd name="connisteX1" fmla="*/ 4631690 w 9168765"/>
                <a:gd name="connsiteY1" fmla="*/ 623570 h 623697"/>
                <a:gd name="connisteX2" fmla="*/ 9168765 w 9168765"/>
                <a:gd name="connsiteY2" fmla="*/ 0 h 623697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68765" h="623697">
                  <a:moveTo>
                    <a:pt x="0" y="43815"/>
                  </a:moveTo>
                  <a:cubicBezTo>
                    <a:pt x="835660" y="172085"/>
                    <a:pt x="2797810" y="632460"/>
                    <a:pt x="4631690" y="623570"/>
                  </a:cubicBezTo>
                  <a:cubicBezTo>
                    <a:pt x="6465570" y="614680"/>
                    <a:pt x="8354060" y="136525"/>
                    <a:pt x="9168765" y="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0" y="10092"/>
              <a:ext cx="14413" cy="559"/>
            </a:xfrm>
            <a:custGeom>
              <a:avLst/>
              <a:gdLst>
                <a:gd name="connisteX0" fmla="*/ 0 w 9152255"/>
                <a:gd name="connsiteY0" fmla="*/ 17145 h 354993"/>
                <a:gd name="connisteX1" fmla="*/ 4831715 w 9152255"/>
                <a:gd name="connsiteY1" fmla="*/ 354965 h 354993"/>
                <a:gd name="connisteX2" fmla="*/ 9152255 w 9152255"/>
                <a:gd name="connsiteY2" fmla="*/ 0 h 35499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52255" h="354993">
                  <a:moveTo>
                    <a:pt x="0" y="17145"/>
                  </a:moveTo>
                  <a:cubicBezTo>
                    <a:pt x="880110" y="92075"/>
                    <a:pt x="3001010" y="358140"/>
                    <a:pt x="4831715" y="354965"/>
                  </a:cubicBezTo>
                  <a:cubicBezTo>
                    <a:pt x="6662420" y="351790"/>
                    <a:pt x="8384540" y="77470"/>
                    <a:pt x="9152255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4102" name="副标题 3074"/>
          <p:cNvSpPr>
            <a:spLocks noGrp="1"/>
          </p:cNvSpPr>
          <p:nvPr>
            <p:ph type="subTitle" idx="1"/>
          </p:nvPr>
        </p:nvSpPr>
        <p:spPr>
          <a:xfrm>
            <a:off x="702945" y="2052320"/>
            <a:ext cx="7484745" cy="3334385"/>
          </a:xfrm>
        </p:spPr>
        <p:txBody>
          <a:bodyPr anchor="t"/>
          <a:p>
            <a:pPr algn="l" defTabSz="914400">
              <a:buClrTx/>
              <a:buSzTx/>
              <a:buFontTx/>
            </a:pPr>
            <a:r>
              <a:rPr lang="zh-CN" altLang="en-US" sz="28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① </a:t>
            </a:r>
            <a:r>
              <a:rPr lang="en-US" altLang="zh-CN" sz="28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RSA</a:t>
            </a:r>
            <a:r>
              <a:rPr lang="zh-CN" altLang="en-US" sz="28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签名及其常见攻击方式</a:t>
            </a:r>
            <a:endParaRPr lang="zh-CN" altLang="en-US" sz="28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algn="l" defTabSz="914400">
              <a:buClrTx/>
              <a:buSzTx/>
              <a:buFontTx/>
            </a:pPr>
            <a:endParaRPr lang="en-US" altLang="zh-CN" sz="2800" kern="1200" baseline="0"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28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② </a:t>
            </a:r>
            <a:r>
              <a:rPr lang="en-US" altLang="zh-CN" sz="28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DSA</a:t>
            </a:r>
            <a:r>
              <a:rPr lang="zh-CN" altLang="en-US" sz="28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签名原理</a:t>
            </a:r>
            <a:endParaRPr lang="zh-CN" altLang="en-US" sz="28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algn="l" defTabSz="914400">
              <a:buClrTx/>
              <a:buSzTx/>
              <a:buFontTx/>
            </a:pPr>
            <a:endParaRPr lang="en-US" altLang="zh-CN" sz="28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28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③ </a:t>
            </a:r>
            <a:r>
              <a:rPr lang="en-US" altLang="zh-CN" sz="28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DSA</a:t>
            </a:r>
            <a:r>
              <a:rPr lang="zh-CN" altLang="en-US" sz="28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常见攻击方式</a:t>
            </a:r>
            <a:endParaRPr lang="zh-CN" altLang="en-US" sz="28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algn="l" defTabSz="914400">
              <a:buClrTx/>
              <a:buSzTx/>
              <a:buFontTx/>
            </a:pPr>
            <a:endParaRPr lang="en-US" altLang="zh-CN" sz="2800" kern="1200" baseline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</p:txBody>
      </p:sp>
      <p:sp>
        <p:nvSpPr>
          <p:cNvPr id="5122" name="标题 1"/>
          <p:cNvSpPr>
            <a:spLocks noGrp="1"/>
          </p:cNvSpPr>
          <p:nvPr/>
        </p:nvSpPr>
        <p:spPr>
          <a:xfrm>
            <a:off x="603250" y="536575"/>
            <a:ext cx="8229600" cy="7810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accent2"/>
                </a:solidFill>
              </a:rPr>
              <a:t>Outline</a:t>
            </a:r>
            <a:endParaRPr lang="en-US" altLang="zh-CN" sz="3600">
              <a:solidFill>
                <a:schemeClr val="accent2"/>
              </a:solidFill>
            </a:endParaRPr>
          </a:p>
        </p:txBody>
      </p:sp>
      <p:pic>
        <p:nvPicPr>
          <p:cNvPr id="4" name="图片 3" descr="TIM图片201908091513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8345" y="-635"/>
            <a:ext cx="795020" cy="789940"/>
          </a:xfrm>
          <a:prstGeom prst="rect">
            <a:avLst/>
          </a:prstGeom>
          <a:ln w="222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2"/>
          <p:cNvSpPr/>
          <p:nvPr/>
        </p:nvSpPr>
        <p:spPr>
          <a:xfrm>
            <a:off x="4594860" y="-8890"/>
            <a:ext cx="4554855" cy="3371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/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sp>
        <p:nvSpPr>
          <p:cNvPr id="7176" name="文本框 6"/>
          <p:cNvSpPr txBox="1"/>
          <p:nvPr/>
        </p:nvSpPr>
        <p:spPr>
          <a:xfrm>
            <a:off x="-7937" y="319088"/>
            <a:ext cx="9156700" cy="460375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3.4  Biase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d K —— Babai's Algorithm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7" name="组合 9"/>
          <p:cNvGrpSpPr/>
          <p:nvPr/>
        </p:nvGrpSpPr>
        <p:grpSpPr>
          <a:xfrm>
            <a:off x="-20637" y="6121400"/>
            <a:ext cx="9245600" cy="641350"/>
            <a:chOff x="-32" y="8973"/>
            <a:chExt cx="14560" cy="1677"/>
          </a:xfrm>
        </p:grpSpPr>
        <p:sp>
          <p:nvSpPr>
            <p:cNvPr id="6" name="任意多边形 5"/>
            <p:cNvSpPr/>
            <p:nvPr/>
          </p:nvSpPr>
          <p:spPr>
            <a:xfrm>
              <a:off x="-32" y="9519"/>
              <a:ext cx="14561" cy="777"/>
            </a:xfrm>
            <a:custGeom>
              <a:avLst/>
              <a:gdLst>
                <a:gd name="connisteX0" fmla="*/ 0 w 9177020"/>
                <a:gd name="connsiteY0" fmla="*/ 43180 h 510696"/>
                <a:gd name="connisteX1" fmla="*/ 4518660 w 9177020"/>
                <a:gd name="connsiteY1" fmla="*/ 510540 h 510696"/>
                <a:gd name="connisteX2" fmla="*/ 9177020 w 9177020"/>
                <a:gd name="connsiteY2" fmla="*/ 0 h 5106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77020" h="510696">
                  <a:moveTo>
                    <a:pt x="0" y="43180"/>
                  </a:moveTo>
                  <a:cubicBezTo>
                    <a:pt x="810260" y="146685"/>
                    <a:pt x="2683510" y="519430"/>
                    <a:pt x="4518660" y="510540"/>
                  </a:cubicBezTo>
                  <a:cubicBezTo>
                    <a:pt x="6353810" y="501650"/>
                    <a:pt x="8335645" y="111760"/>
                    <a:pt x="917702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12" y="8973"/>
              <a:ext cx="14439" cy="982"/>
            </a:xfrm>
            <a:custGeom>
              <a:avLst/>
              <a:gdLst>
                <a:gd name="connisteX0" fmla="*/ 0 w 9168765"/>
                <a:gd name="connsiteY0" fmla="*/ 43815 h 623697"/>
                <a:gd name="connisteX1" fmla="*/ 4631690 w 9168765"/>
                <a:gd name="connsiteY1" fmla="*/ 623570 h 623697"/>
                <a:gd name="connisteX2" fmla="*/ 9168765 w 9168765"/>
                <a:gd name="connsiteY2" fmla="*/ 0 h 623697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68765" h="623697">
                  <a:moveTo>
                    <a:pt x="0" y="43815"/>
                  </a:moveTo>
                  <a:cubicBezTo>
                    <a:pt x="835660" y="172085"/>
                    <a:pt x="2797810" y="632460"/>
                    <a:pt x="4631690" y="623570"/>
                  </a:cubicBezTo>
                  <a:cubicBezTo>
                    <a:pt x="6465570" y="614680"/>
                    <a:pt x="8354060" y="136525"/>
                    <a:pt x="9168765" y="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0" y="10092"/>
              <a:ext cx="14413" cy="559"/>
            </a:xfrm>
            <a:custGeom>
              <a:avLst/>
              <a:gdLst>
                <a:gd name="connisteX0" fmla="*/ 0 w 9152255"/>
                <a:gd name="connsiteY0" fmla="*/ 17145 h 354993"/>
                <a:gd name="connisteX1" fmla="*/ 4831715 w 9152255"/>
                <a:gd name="connsiteY1" fmla="*/ 354965 h 354993"/>
                <a:gd name="connisteX2" fmla="*/ 9152255 w 9152255"/>
                <a:gd name="connsiteY2" fmla="*/ 0 h 35499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52255" h="354993">
                  <a:moveTo>
                    <a:pt x="0" y="17145"/>
                  </a:moveTo>
                  <a:cubicBezTo>
                    <a:pt x="880110" y="92075"/>
                    <a:pt x="3001010" y="358140"/>
                    <a:pt x="4831715" y="354965"/>
                  </a:cubicBezTo>
                  <a:cubicBezTo>
                    <a:pt x="6662420" y="351790"/>
                    <a:pt x="8384540" y="77470"/>
                    <a:pt x="9152255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pic>
        <p:nvPicPr>
          <p:cNvPr id="2" name="图片 1" descr="TIM图片201908091513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8345" y="-635"/>
            <a:ext cx="795020" cy="789940"/>
          </a:xfrm>
          <a:prstGeom prst="rect">
            <a:avLst/>
          </a:prstGeom>
          <a:ln w="22225">
            <a:noFill/>
          </a:ln>
        </p:spPr>
      </p:pic>
      <p:sp>
        <p:nvSpPr>
          <p:cNvPr id="3" name="标题 2"/>
          <p:cNvSpPr/>
          <p:nvPr>
            <p:ph type="title"/>
          </p:nvPr>
        </p:nvSpPr>
        <p:spPr>
          <a:xfrm>
            <a:off x="-7620" y="-8890"/>
            <a:ext cx="8356600" cy="337185"/>
          </a:xfrm>
          <a:solidFill>
            <a:schemeClr val="accent2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p>
            <a:pPr algn="ctr" fontAlgn="base"/>
            <a:r>
              <a:rPr lang="en-US" altLang="zh-CN" sz="2000" strike="noStrike" noProof="1">
                <a:solidFill>
                  <a:schemeClr val="bg1"/>
                </a:solidFill>
              </a:rPr>
              <a:t>DSA</a:t>
            </a:r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" y="1369695"/>
            <a:ext cx="7644765" cy="4620260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2"/>
          <p:cNvSpPr/>
          <p:nvPr/>
        </p:nvSpPr>
        <p:spPr>
          <a:xfrm>
            <a:off x="4594860" y="-8890"/>
            <a:ext cx="4554855" cy="3371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/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sp>
        <p:nvSpPr>
          <p:cNvPr id="7176" name="文本框 6"/>
          <p:cNvSpPr txBox="1"/>
          <p:nvPr/>
        </p:nvSpPr>
        <p:spPr>
          <a:xfrm>
            <a:off x="-7937" y="319088"/>
            <a:ext cx="9156700" cy="460375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3.4  Biase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d K —— Application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7" name="组合 9"/>
          <p:cNvGrpSpPr/>
          <p:nvPr/>
        </p:nvGrpSpPr>
        <p:grpSpPr>
          <a:xfrm>
            <a:off x="-20637" y="6121400"/>
            <a:ext cx="9245600" cy="641350"/>
            <a:chOff x="-32" y="8973"/>
            <a:chExt cx="14560" cy="1677"/>
          </a:xfrm>
        </p:grpSpPr>
        <p:sp>
          <p:nvSpPr>
            <p:cNvPr id="6" name="任意多边形 5"/>
            <p:cNvSpPr/>
            <p:nvPr/>
          </p:nvSpPr>
          <p:spPr>
            <a:xfrm>
              <a:off x="-32" y="9519"/>
              <a:ext cx="14561" cy="777"/>
            </a:xfrm>
            <a:custGeom>
              <a:avLst/>
              <a:gdLst>
                <a:gd name="connisteX0" fmla="*/ 0 w 9177020"/>
                <a:gd name="connsiteY0" fmla="*/ 43180 h 510696"/>
                <a:gd name="connisteX1" fmla="*/ 4518660 w 9177020"/>
                <a:gd name="connsiteY1" fmla="*/ 510540 h 510696"/>
                <a:gd name="connisteX2" fmla="*/ 9177020 w 9177020"/>
                <a:gd name="connsiteY2" fmla="*/ 0 h 5106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77020" h="510696">
                  <a:moveTo>
                    <a:pt x="0" y="43180"/>
                  </a:moveTo>
                  <a:cubicBezTo>
                    <a:pt x="810260" y="146685"/>
                    <a:pt x="2683510" y="519430"/>
                    <a:pt x="4518660" y="510540"/>
                  </a:cubicBezTo>
                  <a:cubicBezTo>
                    <a:pt x="6353810" y="501650"/>
                    <a:pt x="8335645" y="111760"/>
                    <a:pt x="917702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12" y="8973"/>
              <a:ext cx="14439" cy="982"/>
            </a:xfrm>
            <a:custGeom>
              <a:avLst/>
              <a:gdLst>
                <a:gd name="connisteX0" fmla="*/ 0 w 9168765"/>
                <a:gd name="connsiteY0" fmla="*/ 43815 h 623697"/>
                <a:gd name="connisteX1" fmla="*/ 4631690 w 9168765"/>
                <a:gd name="connsiteY1" fmla="*/ 623570 h 623697"/>
                <a:gd name="connisteX2" fmla="*/ 9168765 w 9168765"/>
                <a:gd name="connsiteY2" fmla="*/ 0 h 623697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68765" h="623697">
                  <a:moveTo>
                    <a:pt x="0" y="43815"/>
                  </a:moveTo>
                  <a:cubicBezTo>
                    <a:pt x="835660" y="172085"/>
                    <a:pt x="2797810" y="632460"/>
                    <a:pt x="4631690" y="623570"/>
                  </a:cubicBezTo>
                  <a:cubicBezTo>
                    <a:pt x="6465570" y="614680"/>
                    <a:pt x="8354060" y="136525"/>
                    <a:pt x="9168765" y="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0" y="10092"/>
              <a:ext cx="14413" cy="559"/>
            </a:xfrm>
            <a:custGeom>
              <a:avLst/>
              <a:gdLst>
                <a:gd name="connisteX0" fmla="*/ 0 w 9152255"/>
                <a:gd name="connsiteY0" fmla="*/ 17145 h 354993"/>
                <a:gd name="connisteX1" fmla="*/ 4831715 w 9152255"/>
                <a:gd name="connsiteY1" fmla="*/ 354965 h 354993"/>
                <a:gd name="connisteX2" fmla="*/ 9152255 w 9152255"/>
                <a:gd name="connsiteY2" fmla="*/ 0 h 35499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52255" h="354993">
                  <a:moveTo>
                    <a:pt x="0" y="17145"/>
                  </a:moveTo>
                  <a:cubicBezTo>
                    <a:pt x="880110" y="92075"/>
                    <a:pt x="3001010" y="358140"/>
                    <a:pt x="4831715" y="354965"/>
                  </a:cubicBezTo>
                  <a:cubicBezTo>
                    <a:pt x="6662420" y="351790"/>
                    <a:pt x="8384540" y="77470"/>
                    <a:pt x="9152255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pic>
        <p:nvPicPr>
          <p:cNvPr id="2" name="图片 1" descr="TIM图片201908091513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8345" y="-635"/>
            <a:ext cx="795020" cy="789940"/>
          </a:xfrm>
          <a:prstGeom prst="rect">
            <a:avLst/>
          </a:prstGeom>
          <a:ln w="22225">
            <a:noFill/>
          </a:ln>
        </p:spPr>
      </p:pic>
      <p:sp>
        <p:nvSpPr>
          <p:cNvPr id="3" name="标题 2"/>
          <p:cNvSpPr/>
          <p:nvPr>
            <p:ph type="title"/>
          </p:nvPr>
        </p:nvSpPr>
        <p:spPr>
          <a:xfrm>
            <a:off x="-7620" y="-8890"/>
            <a:ext cx="8356600" cy="337185"/>
          </a:xfrm>
          <a:solidFill>
            <a:schemeClr val="accent2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p>
            <a:pPr algn="ctr" fontAlgn="base"/>
            <a:r>
              <a:rPr lang="en-US" altLang="zh-CN" sz="2000" strike="noStrike" noProof="1">
                <a:solidFill>
                  <a:schemeClr val="bg1"/>
                </a:solidFill>
              </a:rPr>
              <a:t>DSA</a:t>
            </a:r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" y="1157605"/>
            <a:ext cx="7372985" cy="4712970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2"/>
          <p:cNvSpPr/>
          <p:nvPr/>
        </p:nvSpPr>
        <p:spPr>
          <a:xfrm>
            <a:off x="4594860" y="-8890"/>
            <a:ext cx="4554855" cy="3371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/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sp>
        <p:nvSpPr>
          <p:cNvPr id="7176" name="文本框 6"/>
          <p:cNvSpPr txBox="1"/>
          <p:nvPr/>
        </p:nvSpPr>
        <p:spPr>
          <a:xfrm>
            <a:off x="-7937" y="319088"/>
            <a:ext cx="9156700" cy="460375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3.4  Biased K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—— Application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7" name="组合 9"/>
          <p:cNvGrpSpPr/>
          <p:nvPr/>
        </p:nvGrpSpPr>
        <p:grpSpPr>
          <a:xfrm>
            <a:off x="-20637" y="6121400"/>
            <a:ext cx="9245600" cy="641350"/>
            <a:chOff x="-32" y="8973"/>
            <a:chExt cx="14560" cy="1677"/>
          </a:xfrm>
        </p:grpSpPr>
        <p:sp>
          <p:nvSpPr>
            <p:cNvPr id="6" name="任意多边形 5"/>
            <p:cNvSpPr/>
            <p:nvPr/>
          </p:nvSpPr>
          <p:spPr>
            <a:xfrm>
              <a:off x="-32" y="9519"/>
              <a:ext cx="14561" cy="777"/>
            </a:xfrm>
            <a:custGeom>
              <a:avLst/>
              <a:gdLst>
                <a:gd name="connisteX0" fmla="*/ 0 w 9177020"/>
                <a:gd name="connsiteY0" fmla="*/ 43180 h 510696"/>
                <a:gd name="connisteX1" fmla="*/ 4518660 w 9177020"/>
                <a:gd name="connsiteY1" fmla="*/ 510540 h 510696"/>
                <a:gd name="connisteX2" fmla="*/ 9177020 w 9177020"/>
                <a:gd name="connsiteY2" fmla="*/ 0 h 5106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77020" h="510696">
                  <a:moveTo>
                    <a:pt x="0" y="43180"/>
                  </a:moveTo>
                  <a:cubicBezTo>
                    <a:pt x="810260" y="146685"/>
                    <a:pt x="2683510" y="519430"/>
                    <a:pt x="4518660" y="510540"/>
                  </a:cubicBezTo>
                  <a:cubicBezTo>
                    <a:pt x="6353810" y="501650"/>
                    <a:pt x="8335645" y="111760"/>
                    <a:pt x="917702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12" y="8973"/>
              <a:ext cx="14439" cy="982"/>
            </a:xfrm>
            <a:custGeom>
              <a:avLst/>
              <a:gdLst>
                <a:gd name="connisteX0" fmla="*/ 0 w 9168765"/>
                <a:gd name="connsiteY0" fmla="*/ 43815 h 623697"/>
                <a:gd name="connisteX1" fmla="*/ 4631690 w 9168765"/>
                <a:gd name="connsiteY1" fmla="*/ 623570 h 623697"/>
                <a:gd name="connisteX2" fmla="*/ 9168765 w 9168765"/>
                <a:gd name="connsiteY2" fmla="*/ 0 h 623697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68765" h="623697">
                  <a:moveTo>
                    <a:pt x="0" y="43815"/>
                  </a:moveTo>
                  <a:cubicBezTo>
                    <a:pt x="835660" y="172085"/>
                    <a:pt x="2797810" y="632460"/>
                    <a:pt x="4631690" y="623570"/>
                  </a:cubicBezTo>
                  <a:cubicBezTo>
                    <a:pt x="6465570" y="614680"/>
                    <a:pt x="8354060" y="136525"/>
                    <a:pt x="9168765" y="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0" y="10092"/>
              <a:ext cx="14413" cy="559"/>
            </a:xfrm>
            <a:custGeom>
              <a:avLst/>
              <a:gdLst>
                <a:gd name="connisteX0" fmla="*/ 0 w 9152255"/>
                <a:gd name="connsiteY0" fmla="*/ 17145 h 354993"/>
                <a:gd name="connisteX1" fmla="*/ 4831715 w 9152255"/>
                <a:gd name="connsiteY1" fmla="*/ 354965 h 354993"/>
                <a:gd name="connisteX2" fmla="*/ 9152255 w 9152255"/>
                <a:gd name="connsiteY2" fmla="*/ 0 h 35499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52255" h="354993">
                  <a:moveTo>
                    <a:pt x="0" y="17145"/>
                  </a:moveTo>
                  <a:cubicBezTo>
                    <a:pt x="880110" y="92075"/>
                    <a:pt x="3001010" y="358140"/>
                    <a:pt x="4831715" y="354965"/>
                  </a:cubicBezTo>
                  <a:cubicBezTo>
                    <a:pt x="6662420" y="351790"/>
                    <a:pt x="8384540" y="77470"/>
                    <a:pt x="9152255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pic>
        <p:nvPicPr>
          <p:cNvPr id="2" name="图片 1" descr="TIM图片201908091513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8345" y="-635"/>
            <a:ext cx="795020" cy="789940"/>
          </a:xfrm>
          <a:prstGeom prst="rect">
            <a:avLst/>
          </a:prstGeom>
          <a:ln w="22225">
            <a:noFill/>
          </a:ln>
        </p:spPr>
      </p:pic>
      <p:sp>
        <p:nvSpPr>
          <p:cNvPr id="3" name="标题 2"/>
          <p:cNvSpPr/>
          <p:nvPr>
            <p:ph type="title"/>
          </p:nvPr>
        </p:nvSpPr>
        <p:spPr>
          <a:xfrm>
            <a:off x="-7620" y="-8890"/>
            <a:ext cx="8356600" cy="337185"/>
          </a:xfrm>
          <a:solidFill>
            <a:schemeClr val="accent2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p>
            <a:pPr algn="ctr" fontAlgn="base"/>
            <a:r>
              <a:rPr lang="en-US" altLang="zh-CN" sz="2000" strike="noStrike" noProof="1">
                <a:solidFill>
                  <a:schemeClr val="bg1"/>
                </a:solidFill>
              </a:rPr>
              <a:t>DSA</a:t>
            </a:r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" y="1729740"/>
            <a:ext cx="7284720" cy="3284220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2"/>
          <p:cNvSpPr/>
          <p:nvPr/>
        </p:nvSpPr>
        <p:spPr>
          <a:xfrm>
            <a:off x="4594860" y="-8890"/>
            <a:ext cx="4554855" cy="3371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/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sp>
        <p:nvSpPr>
          <p:cNvPr id="7176" name="文本框 6"/>
          <p:cNvSpPr txBox="1"/>
          <p:nvPr/>
        </p:nvSpPr>
        <p:spPr>
          <a:xfrm>
            <a:off x="-7937" y="319088"/>
            <a:ext cx="9156700" cy="460375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1.1 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RSA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签名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7" name="组合 9"/>
          <p:cNvGrpSpPr/>
          <p:nvPr/>
        </p:nvGrpSpPr>
        <p:grpSpPr>
          <a:xfrm>
            <a:off x="-20637" y="6121400"/>
            <a:ext cx="9245600" cy="641350"/>
            <a:chOff x="-32" y="8973"/>
            <a:chExt cx="14560" cy="1677"/>
          </a:xfrm>
        </p:grpSpPr>
        <p:sp>
          <p:nvSpPr>
            <p:cNvPr id="6" name="任意多边形 5"/>
            <p:cNvSpPr/>
            <p:nvPr/>
          </p:nvSpPr>
          <p:spPr>
            <a:xfrm>
              <a:off x="-32" y="9519"/>
              <a:ext cx="14561" cy="777"/>
            </a:xfrm>
            <a:custGeom>
              <a:avLst/>
              <a:gdLst>
                <a:gd name="connisteX0" fmla="*/ 0 w 9177020"/>
                <a:gd name="connsiteY0" fmla="*/ 43180 h 510696"/>
                <a:gd name="connisteX1" fmla="*/ 4518660 w 9177020"/>
                <a:gd name="connsiteY1" fmla="*/ 510540 h 510696"/>
                <a:gd name="connisteX2" fmla="*/ 9177020 w 9177020"/>
                <a:gd name="connsiteY2" fmla="*/ 0 h 5106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77020" h="510696">
                  <a:moveTo>
                    <a:pt x="0" y="43180"/>
                  </a:moveTo>
                  <a:cubicBezTo>
                    <a:pt x="810260" y="146685"/>
                    <a:pt x="2683510" y="519430"/>
                    <a:pt x="4518660" y="510540"/>
                  </a:cubicBezTo>
                  <a:cubicBezTo>
                    <a:pt x="6353810" y="501650"/>
                    <a:pt x="8335645" y="111760"/>
                    <a:pt x="917702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12" y="8973"/>
              <a:ext cx="14439" cy="982"/>
            </a:xfrm>
            <a:custGeom>
              <a:avLst/>
              <a:gdLst>
                <a:gd name="connisteX0" fmla="*/ 0 w 9168765"/>
                <a:gd name="connsiteY0" fmla="*/ 43815 h 623697"/>
                <a:gd name="connisteX1" fmla="*/ 4631690 w 9168765"/>
                <a:gd name="connsiteY1" fmla="*/ 623570 h 623697"/>
                <a:gd name="connisteX2" fmla="*/ 9168765 w 9168765"/>
                <a:gd name="connsiteY2" fmla="*/ 0 h 623697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68765" h="623697">
                  <a:moveTo>
                    <a:pt x="0" y="43815"/>
                  </a:moveTo>
                  <a:cubicBezTo>
                    <a:pt x="835660" y="172085"/>
                    <a:pt x="2797810" y="632460"/>
                    <a:pt x="4631690" y="623570"/>
                  </a:cubicBezTo>
                  <a:cubicBezTo>
                    <a:pt x="6465570" y="614680"/>
                    <a:pt x="8354060" y="136525"/>
                    <a:pt x="9168765" y="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0" y="10092"/>
              <a:ext cx="14413" cy="559"/>
            </a:xfrm>
            <a:custGeom>
              <a:avLst/>
              <a:gdLst>
                <a:gd name="connisteX0" fmla="*/ 0 w 9152255"/>
                <a:gd name="connsiteY0" fmla="*/ 17145 h 354993"/>
                <a:gd name="connisteX1" fmla="*/ 4831715 w 9152255"/>
                <a:gd name="connsiteY1" fmla="*/ 354965 h 354993"/>
                <a:gd name="connisteX2" fmla="*/ 9152255 w 9152255"/>
                <a:gd name="connsiteY2" fmla="*/ 0 h 35499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52255" h="354993">
                  <a:moveTo>
                    <a:pt x="0" y="17145"/>
                  </a:moveTo>
                  <a:cubicBezTo>
                    <a:pt x="880110" y="92075"/>
                    <a:pt x="3001010" y="358140"/>
                    <a:pt x="4831715" y="354965"/>
                  </a:cubicBezTo>
                  <a:cubicBezTo>
                    <a:pt x="6662420" y="351790"/>
                    <a:pt x="8384540" y="77470"/>
                    <a:pt x="9152255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pic>
        <p:nvPicPr>
          <p:cNvPr id="2" name="图片 1" descr="TIM图片201908091513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8345" y="-635"/>
            <a:ext cx="795020" cy="789940"/>
          </a:xfrm>
          <a:prstGeom prst="rect">
            <a:avLst/>
          </a:prstGeom>
          <a:ln w="22225">
            <a:noFill/>
          </a:ln>
        </p:spPr>
      </p:pic>
      <p:sp>
        <p:nvSpPr>
          <p:cNvPr id="3" name="标题 2"/>
          <p:cNvSpPr/>
          <p:nvPr>
            <p:ph type="title"/>
          </p:nvPr>
        </p:nvSpPr>
        <p:spPr>
          <a:xfrm>
            <a:off x="-7620" y="-8890"/>
            <a:ext cx="8356600" cy="337185"/>
          </a:xfrm>
          <a:solidFill>
            <a:schemeClr val="accent2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p>
            <a:pPr algn="ctr" fontAlgn="base"/>
            <a:r>
              <a:rPr lang="en-US" altLang="zh-CN" sz="2000" strike="noStrike" noProof="1">
                <a:solidFill>
                  <a:schemeClr val="bg1"/>
                </a:solidFill>
              </a:rPr>
              <a:t>RSA</a:t>
            </a:r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" y="975360"/>
            <a:ext cx="7225030" cy="2379980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5" y="3798570"/>
            <a:ext cx="7225665" cy="2344420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2"/>
          <p:cNvSpPr/>
          <p:nvPr/>
        </p:nvSpPr>
        <p:spPr>
          <a:xfrm>
            <a:off x="4594860" y="-8890"/>
            <a:ext cx="4554855" cy="3371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/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sp>
        <p:nvSpPr>
          <p:cNvPr id="7176" name="文本框 6"/>
          <p:cNvSpPr txBox="1"/>
          <p:nvPr/>
        </p:nvSpPr>
        <p:spPr>
          <a:xfrm>
            <a:off x="-7937" y="319088"/>
            <a:ext cx="9156700" cy="460375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1.2  CRT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7" name="组合 9"/>
          <p:cNvGrpSpPr/>
          <p:nvPr/>
        </p:nvGrpSpPr>
        <p:grpSpPr>
          <a:xfrm>
            <a:off x="-20637" y="6121400"/>
            <a:ext cx="9245600" cy="641350"/>
            <a:chOff x="-32" y="8973"/>
            <a:chExt cx="14560" cy="1677"/>
          </a:xfrm>
        </p:grpSpPr>
        <p:sp>
          <p:nvSpPr>
            <p:cNvPr id="6" name="任意多边形 5"/>
            <p:cNvSpPr/>
            <p:nvPr/>
          </p:nvSpPr>
          <p:spPr>
            <a:xfrm>
              <a:off x="-32" y="9519"/>
              <a:ext cx="14561" cy="777"/>
            </a:xfrm>
            <a:custGeom>
              <a:avLst/>
              <a:gdLst>
                <a:gd name="connisteX0" fmla="*/ 0 w 9177020"/>
                <a:gd name="connsiteY0" fmla="*/ 43180 h 510696"/>
                <a:gd name="connisteX1" fmla="*/ 4518660 w 9177020"/>
                <a:gd name="connsiteY1" fmla="*/ 510540 h 510696"/>
                <a:gd name="connisteX2" fmla="*/ 9177020 w 9177020"/>
                <a:gd name="connsiteY2" fmla="*/ 0 h 5106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77020" h="510696">
                  <a:moveTo>
                    <a:pt x="0" y="43180"/>
                  </a:moveTo>
                  <a:cubicBezTo>
                    <a:pt x="810260" y="146685"/>
                    <a:pt x="2683510" y="519430"/>
                    <a:pt x="4518660" y="510540"/>
                  </a:cubicBezTo>
                  <a:cubicBezTo>
                    <a:pt x="6353810" y="501650"/>
                    <a:pt x="8335645" y="111760"/>
                    <a:pt x="917702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12" y="8973"/>
              <a:ext cx="14439" cy="982"/>
            </a:xfrm>
            <a:custGeom>
              <a:avLst/>
              <a:gdLst>
                <a:gd name="connisteX0" fmla="*/ 0 w 9168765"/>
                <a:gd name="connsiteY0" fmla="*/ 43815 h 623697"/>
                <a:gd name="connisteX1" fmla="*/ 4631690 w 9168765"/>
                <a:gd name="connsiteY1" fmla="*/ 623570 h 623697"/>
                <a:gd name="connisteX2" fmla="*/ 9168765 w 9168765"/>
                <a:gd name="connsiteY2" fmla="*/ 0 h 623697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68765" h="623697">
                  <a:moveTo>
                    <a:pt x="0" y="43815"/>
                  </a:moveTo>
                  <a:cubicBezTo>
                    <a:pt x="835660" y="172085"/>
                    <a:pt x="2797810" y="632460"/>
                    <a:pt x="4631690" y="623570"/>
                  </a:cubicBezTo>
                  <a:cubicBezTo>
                    <a:pt x="6465570" y="614680"/>
                    <a:pt x="8354060" y="136525"/>
                    <a:pt x="9168765" y="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0" y="10092"/>
              <a:ext cx="14413" cy="559"/>
            </a:xfrm>
            <a:custGeom>
              <a:avLst/>
              <a:gdLst>
                <a:gd name="connisteX0" fmla="*/ 0 w 9152255"/>
                <a:gd name="connsiteY0" fmla="*/ 17145 h 354993"/>
                <a:gd name="connisteX1" fmla="*/ 4831715 w 9152255"/>
                <a:gd name="connsiteY1" fmla="*/ 354965 h 354993"/>
                <a:gd name="connisteX2" fmla="*/ 9152255 w 9152255"/>
                <a:gd name="connsiteY2" fmla="*/ 0 h 35499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52255" h="354993">
                  <a:moveTo>
                    <a:pt x="0" y="17145"/>
                  </a:moveTo>
                  <a:cubicBezTo>
                    <a:pt x="880110" y="92075"/>
                    <a:pt x="3001010" y="358140"/>
                    <a:pt x="4831715" y="354965"/>
                  </a:cubicBezTo>
                  <a:cubicBezTo>
                    <a:pt x="6662420" y="351790"/>
                    <a:pt x="8384540" y="77470"/>
                    <a:pt x="9152255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pic>
        <p:nvPicPr>
          <p:cNvPr id="2" name="图片 1" descr="TIM图片201908091513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8345" y="-635"/>
            <a:ext cx="795020" cy="789940"/>
          </a:xfrm>
          <a:prstGeom prst="rect">
            <a:avLst/>
          </a:prstGeom>
          <a:ln w="22225">
            <a:noFill/>
          </a:ln>
        </p:spPr>
      </p:pic>
      <p:sp>
        <p:nvSpPr>
          <p:cNvPr id="3" name="标题 2"/>
          <p:cNvSpPr/>
          <p:nvPr>
            <p:ph type="title"/>
          </p:nvPr>
        </p:nvSpPr>
        <p:spPr>
          <a:xfrm>
            <a:off x="-7620" y="-8890"/>
            <a:ext cx="8356600" cy="337185"/>
          </a:xfrm>
          <a:solidFill>
            <a:schemeClr val="accent2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p>
            <a:pPr algn="ctr" fontAlgn="base"/>
            <a:r>
              <a:rPr lang="en-US" altLang="zh-CN" sz="2000" strike="noStrike" noProof="1">
                <a:solidFill>
                  <a:schemeClr val="bg1"/>
                </a:solidFill>
              </a:rPr>
              <a:t>RSA</a:t>
            </a:r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" y="1241425"/>
            <a:ext cx="2653030" cy="465455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460" y="1241425"/>
            <a:ext cx="2542540" cy="465455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45" y="2418715"/>
            <a:ext cx="6536055" cy="1268730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702945" y="4209415"/>
            <a:ext cx="6194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使用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CRT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比不使用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CRT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理论上快四倍左右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2"/>
          <p:cNvSpPr/>
          <p:nvPr/>
        </p:nvSpPr>
        <p:spPr>
          <a:xfrm>
            <a:off x="4594860" y="-8890"/>
            <a:ext cx="4554855" cy="3371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/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sp>
        <p:nvSpPr>
          <p:cNvPr id="7176" name="文本框 6"/>
          <p:cNvSpPr txBox="1"/>
          <p:nvPr/>
        </p:nvSpPr>
        <p:spPr>
          <a:xfrm>
            <a:off x="-7937" y="319088"/>
            <a:ext cx="9156700" cy="460375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1.3  </a:t>
            </a:r>
            <a:r>
              <a:rPr lang="en-US" sz="2400">
                <a:latin typeface="Arial" panose="020B0604020202020204" pitchFamily="34" charset="0"/>
                <a:ea typeface="宋体" panose="02010600030101010101" pitchFamily="2" charset="-122"/>
              </a:rPr>
              <a:t>Fault Attack</a:t>
            </a:r>
            <a:endParaRPr 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7" name="组合 9"/>
          <p:cNvGrpSpPr/>
          <p:nvPr/>
        </p:nvGrpSpPr>
        <p:grpSpPr>
          <a:xfrm>
            <a:off x="-20637" y="6121400"/>
            <a:ext cx="9245600" cy="641350"/>
            <a:chOff x="-32" y="8973"/>
            <a:chExt cx="14560" cy="1677"/>
          </a:xfrm>
        </p:grpSpPr>
        <p:sp>
          <p:nvSpPr>
            <p:cNvPr id="6" name="任意多边形 5"/>
            <p:cNvSpPr/>
            <p:nvPr/>
          </p:nvSpPr>
          <p:spPr>
            <a:xfrm>
              <a:off x="-32" y="9519"/>
              <a:ext cx="14561" cy="777"/>
            </a:xfrm>
            <a:custGeom>
              <a:avLst/>
              <a:gdLst>
                <a:gd name="connisteX0" fmla="*/ 0 w 9177020"/>
                <a:gd name="connsiteY0" fmla="*/ 43180 h 510696"/>
                <a:gd name="connisteX1" fmla="*/ 4518660 w 9177020"/>
                <a:gd name="connsiteY1" fmla="*/ 510540 h 510696"/>
                <a:gd name="connisteX2" fmla="*/ 9177020 w 9177020"/>
                <a:gd name="connsiteY2" fmla="*/ 0 h 5106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77020" h="510696">
                  <a:moveTo>
                    <a:pt x="0" y="43180"/>
                  </a:moveTo>
                  <a:cubicBezTo>
                    <a:pt x="810260" y="146685"/>
                    <a:pt x="2683510" y="519430"/>
                    <a:pt x="4518660" y="510540"/>
                  </a:cubicBezTo>
                  <a:cubicBezTo>
                    <a:pt x="6353810" y="501650"/>
                    <a:pt x="8335645" y="111760"/>
                    <a:pt x="917702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12" y="8973"/>
              <a:ext cx="14439" cy="982"/>
            </a:xfrm>
            <a:custGeom>
              <a:avLst/>
              <a:gdLst>
                <a:gd name="connisteX0" fmla="*/ 0 w 9168765"/>
                <a:gd name="connsiteY0" fmla="*/ 43815 h 623697"/>
                <a:gd name="connisteX1" fmla="*/ 4631690 w 9168765"/>
                <a:gd name="connsiteY1" fmla="*/ 623570 h 623697"/>
                <a:gd name="connisteX2" fmla="*/ 9168765 w 9168765"/>
                <a:gd name="connsiteY2" fmla="*/ 0 h 623697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68765" h="623697">
                  <a:moveTo>
                    <a:pt x="0" y="43815"/>
                  </a:moveTo>
                  <a:cubicBezTo>
                    <a:pt x="835660" y="172085"/>
                    <a:pt x="2797810" y="632460"/>
                    <a:pt x="4631690" y="623570"/>
                  </a:cubicBezTo>
                  <a:cubicBezTo>
                    <a:pt x="6465570" y="614680"/>
                    <a:pt x="8354060" y="136525"/>
                    <a:pt x="9168765" y="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0" y="10092"/>
              <a:ext cx="14413" cy="559"/>
            </a:xfrm>
            <a:custGeom>
              <a:avLst/>
              <a:gdLst>
                <a:gd name="connisteX0" fmla="*/ 0 w 9152255"/>
                <a:gd name="connsiteY0" fmla="*/ 17145 h 354993"/>
                <a:gd name="connisteX1" fmla="*/ 4831715 w 9152255"/>
                <a:gd name="connsiteY1" fmla="*/ 354965 h 354993"/>
                <a:gd name="connisteX2" fmla="*/ 9152255 w 9152255"/>
                <a:gd name="connsiteY2" fmla="*/ 0 h 35499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52255" h="354993">
                  <a:moveTo>
                    <a:pt x="0" y="17145"/>
                  </a:moveTo>
                  <a:cubicBezTo>
                    <a:pt x="880110" y="92075"/>
                    <a:pt x="3001010" y="358140"/>
                    <a:pt x="4831715" y="354965"/>
                  </a:cubicBezTo>
                  <a:cubicBezTo>
                    <a:pt x="6662420" y="351790"/>
                    <a:pt x="8384540" y="77470"/>
                    <a:pt x="9152255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pic>
        <p:nvPicPr>
          <p:cNvPr id="2" name="图片 1" descr="TIM图片201908091513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8345" y="-635"/>
            <a:ext cx="795020" cy="789940"/>
          </a:xfrm>
          <a:prstGeom prst="rect">
            <a:avLst/>
          </a:prstGeom>
          <a:ln w="22225">
            <a:noFill/>
          </a:ln>
        </p:spPr>
      </p:pic>
      <p:sp>
        <p:nvSpPr>
          <p:cNvPr id="3" name="标题 2"/>
          <p:cNvSpPr/>
          <p:nvPr>
            <p:ph type="title"/>
          </p:nvPr>
        </p:nvSpPr>
        <p:spPr>
          <a:xfrm>
            <a:off x="-7620" y="-8890"/>
            <a:ext cx="8356600" cy="337185"/>
          </a:xfrm>
          <a:solidFill>
            <a:schemeClr val="accent2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p>
            <a:pPr algn="ctr" fontAlgn="base"/>
            <a:r>
              <a:rPr lang="en-US" altLang="zh-CN" sz="2000" strike="noStrike" noProof="1">
                <a:solidFill>
                  <a:schemeClr val="bg1"/>
                </a:solidFill>
              </a:rPr>
              <a:t>RSA</a:t>
            </a:r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" y="938530"/>
            <a:ext cx="5582920" cy="2031365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rcRect l="-159" t="30062" r="465" b="4092"/>
          <a:stretch>
            <a:fillRect/>
          </a:stretch>
        </p:blipFill>
        <p:spPr>
          <a:xfrm>
            <a:off x="703580" y="3134995"/>
            <a:ext cx="5575935" cy="3361690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2"/>
          <p:cNvSpPr/>
          <p:nvPr/>
        </p:nvSpPr>
        <p:spPr>
          <a:xfrm>
            <a:off x="4594860" y="-8890"/>
            <a:ext cx="4554855" cy="3371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/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sp>
        <p:nvSpPr>
          <p:cNvPr id="7176" name="文本框 6"/>
          <p:cNvSpPr txBox="1"/>
          <p:nvPr/>
        </p:nvSpPr>
        <p:spPr>
          <a:xfrm>
            <a:off x="-7937" y="319088"/>
            <a:ext cx="9156700" cy="460375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1.3  </a:t>
            </a:r>
            <a:r>
              <a:rPr lang="en-US" sz="2400">
                <a:latin typeface="Arial" panose="020B0604020202020204" pitchFamily="34" charset="0"/>
                <a:ea typeface="宋体" panose="02010600030101010101" pitchFamily="2" charset="-122"/>
              </a:rPr>
              <a:t>Fault Attack</a:t>
            </a:r>
            <a:endParaRPr 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7" name="组合 9"/>
          <p:cNvGrpSpPr/>
          <p:nvPr/>
        </p:nvGrpSpPr>
        <p:grpSpPr>
          <a:xfrm>
            <a:off x="-20637" y="6121400"/>
            <a:ext cx="9245600" cy="641350"/>
            <a:chOff x="-32" y="8973"/>
            <a:chExt cx="14560" cy="1677"/>
          </a:xfrm>
        </p:grpSpPr>
        <p:sp>
          <p:nvSpPr>
            <p:cNvPr id="6" name="任意多边形 5"/>
            <p:cNvSpPr/>
            <p:nvPr/>
          </p:nvSpPr>
          <p:spPr>
            <a:xfrm>
              <a:off x="-32" y="9519"/>
              <a:ext cx="14561" cy="777"/>
            </a:xfrm>
            <a:custGeom>
              <a:avLst/>
              <a:gdLst>
                <a:gd name="connisteX0" fmla="*/ 0 w 9177020"/>
                <a:gd name="connsiteY0" fmla="*/ 43180 h 510696"/>
                <a:gd name="connisteX1" fmla="*/ 4518660 w 9177020"/>
                <a:gd name="connsiteY1" fmla="*/ 510540 h 510696"/>
                <a:gd name="connisteX2" fmla="*/ 9177020 w 9177020"/>
                <a:gd name="connsiteY2" fmla="*/ 0 h 5106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77020" h="510696">
                  <a:moveTo>
                    <a:pt x="0" y="43180"/>
                  </a:moveTo>
                  <a:cubicBezTo>
                    <a:pt x="810260" y="146685"/>
                    <a:pt x="2683510" y="519430"/>
                    <a:pt x="4518660" y="510540"/>
                  </a:cubicBezTo>
                  <a:cubicBezTo>
                    <a:pt x="6353810" y="501650"/>
                    <a:pt x="8335645" y="111760"/>
                    <a:pt x="917702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12" y="8973"/>
              <a:ext cx="14439" cy="982"/>
            </a:xfrm>
            <a:custGeom>
              <a:avLst/>
              <a:gdLst>
                <a:gd name="connisteX0" fmla="*/ 0 w 9168765"/>
                <a:gd name="connsiteY0" fmla="*/ 43815 h 623697"/>
                <a:gd name="connisteX1" fmla="*/ 4631690 w 9168765"/>
                <a:gd name="connsiteY1" fmla="*/ 623570 h 623697"/>
                <a:gd name="connisteX2" fmla="*/ 9168765 w 9168765"/>
                <a:gd name="connsiteY2" fmla="*/ 0 h 623697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68765" h="623697">
                  <a:moveTo>
                    <a:pt x="0" y="43815"/>
                  </a:moveTo>
                  <a:cubicBezTo>
                    <a:pt x="835660" y="172085"/>
                    <a:pt x="2797810" y="632460"/>
                    <a:pt x="4631690" y="623570"/>
                  </a:cubicBezTo>
                  <a:cubicBezTo>
                    <a:pt x="6465570" y="614680"/>
                    <a:pt x="8354060" y="136525"/>
                    <a:pt x="9168765" y="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0" y="10092"/>
              <a:ext cx="14413" cy="559"/>
            </a:xfrm>
            <a:custGeom>
              <a:avLst/>
              <a:gdLst>
                <a:gd name="connisteX0" fmla="*/ 0 w 9152255"/>
                <a:gd name="connsiteY0" fmla="*/ 17145 h 354993"/>
                <a:gd name="connisteX1" fmla="*/ 4831715 w 9152255"/>
                <a:gd name="connsiteY1" fmla="*/ 354965 h 354993"/>
                <a:gd name="connisteX2" fmla="*/ 9152255 w 9152255"/>
                <a:gd name="connsiteY2" fmla="*/ 0 h 35499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52255" h="354993">
                  <a:moveTo>
                    <a:pt x="0" y="17145"/>
                  </a:moveTo>
                  <a:cubicBezTo>
                    <a:pt x="880110" y="92075"/>
                    <a:pt x="3001010" y="358140"/>
                    <a:pt x="4831715" y="354965"/>
                  </a:cubicBezTo>
                  <a:cubicBezTo>
                    <a:pt x="6662420" y="351790"/>
                    <a:pt x="8384540" y="77470"/>
                    <a:pt x="9152255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pic>
        <p:nvPicPr>
          <p:cNvPr id="2" name="图片 1" descr="TIM图片201908091513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8345" y="-635"/>
            <a:ext cx="795020" cy="789940"/>
          </a:xfrm>
          <a:prstGeom prst="rect">
            <a:avLst/>
          </a:prstGeom>
          <a:ln w="22225">
            <a:noFill/>
          </a:ln>
        </p:spPr>
      </p:pic>
      <p:sp>
        <p:nvSpPr>
          <p:cNvPr id="3" name="标题 2"/>
          <p:cNvSpPr/>
          <p:nvPr>
            <p:ph type="title"/>
          </p:nvPr>
        </p:nvSpPr>
        <p:spPr>
          <a:xfrm>
            <a:off x="-7620" y="-8890"/>
            <a:ext cx="8356600" cy="337185"/>
          </a:xfrm>
          <a:solidFill>
            <a:schemeClr val="accent2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p>
            <a:pPr algn="ctr" fontAlgn="base"/>
            <a:r>
              <a:rPr lang="en-US" altLang="zh-CN" sz="2000" strike="noStrike" noProof="1">
                <a:solidFill>
                  <a:schemeClr val="bg1"/>
                </a:solidFill>
              </a:rPr>
              <a:t>RSA</a:t>
            </a:r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" y="1449705"/>
            <a:ext cx="6727190" cy="1360805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80" y="3348355"/>
            <a:ext cx="8028940" cy="958215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703580" y="4796790"/>
            <a:ext cx="6650990" cy="1014730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防止</a:t>
            </a:r>
            <a:r>
              <a:rPr lang="en-US" altLang="zh-CN" sz="2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Fault Attack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：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en-US" altLang="zh-CN" sz="2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.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冗余计算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S1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与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S2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；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en-US" altLang="zh-CN" sz="2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2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.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得到签名后程序先验证签名再输出。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7" name="组合 9"/>
          <p:cNvGrpSpPr/>
          <p:nvPr/>
        </p:nvGrpSpPr>
        <p:grpSpPr>
          <a:xfrm>
            <a:off x="-20637" y="6121400"/>
            <a:ext cx="9245600" cy="641350"/>
            <a:chOff x="-32" y="8973"/>
            <a:chExt cx="14560" cy="1677"/>
          </a:xfrm>
        </p:grpSpPr>
        <p:sp>
          <p:nvSpPr>
            <p:cNvPr id="6" name="任意多边形 5"/>
            <p:cNvSpPr/>
            <p:nvPr/>
          </p:nvSpPr>
          <p:spPr>
            <a:xfrm>
              <a:off x="-32" y="9519"/>
              <a:ext cx="14561" cy="777"/>
            </a:xfrm>
            <a:custGeom>
              <a:avLst/>
              <a:gdLst>
                <a:gd name="connisteX0" fmla="*/ 0 w 9177020"/>
                <a:gd name="connsiteY0" fmla="*/ 43180 h 510696"/>
                <a:gd name="connisteX1" fmla="*/ 4518660 w 9177020"/>
                <a:gd name="connsiteY1" fmla="*/ 510540 h 510696"/>
                <a:gd name="connisteX2" fmla="*/ 9177020 w 9177020"/>
                <a:gd name="connsiteY2" fmla="*/ 0 h 5106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77020" h="510696">
                  <a:moveTo>
                    <a:pt x="0" y="43180"/>
                  </a:moveTo>
                  <a:cubicBezTo>
                    <a:pt x="810260" y="146685"/>
                    <a:pt x="2683510" y="519430"/>
                    <a:pt x="4518660" y="510540"/>
                  </a:cubicBezTo>
                  <a:cubicBezTo>
                    <a:pt x="6353810" y="501650"/>
                    <a:pt x="8335645" y="111760"/>
                    <a:pt x="917702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12" y="8973"/>
              <a:ext cx="14439" cy="982"/>
            </a:xfrm>
            <a:custGeom>
              <a:avLst/>
              <a:gdLst>
                <a:gd name="connisteX0" fmla="*/ 0 w 9168765"/>
                <a:gd name="connsiteY0" fmla="*/ 43815 h 623697"/>
                <a:gd name="connisteX1" fmla="*/ 4631690 w 9168765"/>
                <a:gd name="connsiteY1" fmla="*/ 623570 h 623697"/>
                <a:gd name="connisteX2" fmla="*/ 9168765 w 9168765"/>
                <a:gd name="connsiteY2" fmla="*/ 0 h 623697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68765" h="623697">
                  <a:moveTo>
                    <a:pt x="0" y="43815"/>
                  </a:moveTo>
                  <a:cubicBezTo>
                    <a:pt x="835660" y="172085"/>
                    <a:pt x="2797810" y="632460"/>
                    <a:pt x="4631690" y="623570"/>
                  </a:cubicBezTo>
                  <a:cubicBezTo>
                    <a:pt x="6465570" y="614680"/>
                    <a:pt x="8354060" y="136525"/>
                    <a:pt x="9168765" y="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0" y="10092"/>
              <a:ext cx="14413" cy="559"/>
            </a:xfrm>
            <a:custGeom>
              <a:avLst/>
              <a:gdLst>
                <a:gd name="connisteX0" fmla="*/ 0 w 9152255"/>
                <a:gd name="connsiteY0" fmla="*/ 17145 h 354993"/>
                <a:gd name="connisteX1" fmla="*/ 4831715 w 9152255"/>
                <a:gd name="connsiteY1" fmla="*/ 354965 h 354993"/>
                <a:gd name="connisteX2" fmla="*/ 9152255 w 9152255"/>
                <a:gd name="connsiteY2" fmla="*/ 0 h 35499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52255" h="354993">
                  <a:moveTo>
                    <a:pt x="0" y="17145"/>
                  </a:moveTo>
                  <a:cubicBezTo>
                    <a:pt x="880110" y="92075"/>
                    <a:pt x="3001010" y="358140"/>
                    <a:pt x="4831715" y="354965"/>
                  </a:cubicBezTo>
                  <a:cubicBezTo>
                    <a:pt x="6662420" y="351790"/>
                    <a:pt x="8384540" y="77470"/>
                    <a:pt x="9152255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4102" name="副标题 3074"/>
          <p:cNvSpPr>
            <a:spLocks noGrp="1"/>
          </p:cNvSpPr>
          <p:nvPr>
            <p:ph type="subTitle" idx="1"/>
          </p:nvPr>
        </p:nvSpPr>
        <p:spPr>
          <a:xfrm>
            <a:off x="702945" y="2052320"/>
            <a:ext cx="7484745" cy="3334385"/>
          </a:xfrm>
        </p:spPr>
        <p:txBody>
          <a:bodyPr anchor="t"/>
          <a:p>
            <a:pPr algn="l" defTabSz="914400">
              <a:buClrTx/>
              <a:buSzTx/>
              <a:buFontTx/>
            </a:pPr>
            <a:r>
              <a:rPr lang="zh-CN" altLang="en-US" sz="28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① </a:t>
            </a:r>
            <a:r>
              <a:rPr lang="en-US" altLang="zh-CN" sz="28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RSA</a:t>
            </a:r>
            <a:r>
              <a:rPr lang="zh-CN" altLang="en-US" sz="28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签名及其常见攻击方式</a:t>
            </a:r>
            <a:endParaRPr lang="zh-CN" altLang="en-US" sz="28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algn="l" defTabSz="914400">
              <a:buClrTx/>
              <a:buSzTx/>
              <a:buFontTx/>
            </a:pPr>
            <a:endParaRPr lang="en-US" altLang="zh-CN" sz="2800" kern="1200" baseline="0"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28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② </a:t>
            </a:r>
            <a:r>
              <a:rPr lang="en-US" altLang="zh-CN" sz="28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DSA</a:t>
            </a:r>
            <a:r>
              <a:rPr lang="zh-CN" altLang="en-US" sz="28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签名原理</a:t>
            </a:r>
            <a:endParaRPr lang="zh-CN" altLang="en-US" sz="28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algn="l" defTabSz="914400">
              <a:buClrTx/>
              <a:buSzTx/>
              <a:buFontTx/>
            </a:pPr>
            <a:endParaRPr lang="en-US" altLang="zh-CN" sz="2800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28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③ </a:t>
            </a:r>
            <a:r>
              <a:rPr lang="en-US" altLang="zh-CN" sz="28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DSA</a:t>
            </a:r>
            <a:r>
              <a:rPr lang="zh-CN" altLang="en-US" sz="28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常见攻击方式</a:t>
            </a:r>
            <a:endParaRPr lang="zh-CN" altLang="en-US" sz="28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algn="l" defTabSz="914400">
              <a:buClrTx/>
              <a:buSzTx/>
              <a:buFontTx/>
            </a:pPr>
            <a:endParaRPr lang="en-US" altLang="zh-CN" sz="2800" kern="1200" baseline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</p:txBody>
      </p:sp>
      <p:sp>
        <p:nvSpPr>
          <p:cNvPr id="5122" name="标题 1"/>
          <p:cNvSpPr>
            <a:spLocks noGrp="1"/>
          </p:cNvSpPr>
          <p:nvPr/>
        </p:nvSpPr>
        <p:spPr>
          <a:xfrm>
            <a:off x="603250" y="536575"/>
            <a:ext cx="8229600" cy="7810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accent2"/>
                </a:solidFill>
              </a:rPr>
              <a:t>Outline</a:t>
            </a:r>
            <a:endParaRPr lang="en-US" altLang="zh-CN" sz="3600">
              <a:solidFill>
                <a:schemeClr val="accent2"/>
              </a:solidFill>
            </a:endParaRPr>
          </a:p>
        </p:txBody>
      </p:sp>
      <p:pic>
        <p:nvPicPr>
          <p:cNvPr id="4" name="图片 3" descr="TIM图片201908091513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8345" y="-635"/>
            <a:ext cx="795020" cy="789940"/>
          </a:xfrm>
          <a:prstGeom prst="rect">
            <a:avLst/>
          </a:prstGeom>
          <a:ln w="222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2"/>
          <p:cNvSpPr/>
          <p:nvPr/>
        </p:nvSpPr>
        <p:spPr>
          <a:xfrm>
            <a:off x="4594860" y="-8890"/>
            <a:ext cx="4554855" cy="3371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/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sp>
        <p:nvSpPr>
          <p:cNvPr id="7176" name="文本框 6"/>
          <p:cNvSpPr txBox="1"/>
          <p:nvPr/>
        </p:nvSpPr>
        <p:spPr>
          <a:xfrm>
            <a:off x="-7937" y="319088"/>
            <a:ext cx="9156700" cy="460375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2.1 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SA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签名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7" name="组合 9"/>
          <p:cNvGrpSpPr/>
          <p:nvPr/>
        </p:nvGrpSpPr>
        <p:grpSpPr>
          <a:xfrm>
            <a:off x="-20637" y="6121400"/>
            <a:ext cx="9245600" cy="641350"/>
            <a:chOff x="-32" y="8973"/>
            <a:chExt cx="14560" cy="1677"/>
          </a:xfrm>
        </p:grpSpPr>
        <p:sp>
          <p:nvSpPr>
            <p:cNvPr id="6" name="任意多边形 5"/>
            <p:cNvSpPr/>
            <p:nvPr/>
          </p:nvSpPr>
          <p:spPr>
            <a:xfrm>
              <a:off x="-32" y="9519"/>
              <a:ext cx="14561" cy="777"/>
            </a:xfrm>
            <a:custGeom>
              <a:avLst/>
              <a:gdLst>
                <a:gd name="connisteX0" fmla="*/ 0 w 9177020"/>
                <a:gd name="connsiteY0" fmla="*/ 43180 h 510696"/>
                <a:gd name="connisteX1" fmla="*/ 4518660 w 9177020"/>
                <a:gd name="connsiteY1" fmla="*/ 510540 h 510696"/>
                <a:gd name="connisteX2" fmla="*/ 9177020 w 9177020"/>
                <a:gd name="connsiteY2" fmla="*/ 0 h 5106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77020" h="510696">
                  <a:moveTo>
                    <a:pt x="0" y="43180"/>
                  </a:moveTo>
                  <a:cubicBezTo>
                    <a:pt x="810260" y="146685"/>
                    <a:pt x="2683510" y="519430"/>
                    <a:pt x="4518660" y="510540"/>
                  </a:cubicBezTo>
                  <a:cubicBezTo>
                    <a:pt x="6353810" y="501650"/>
                    <a:pt x="8335645" y="111760"/>
                    <a:pt x="917702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12" y="8973"/>
              <a:ext cx="14439" cy="982"/>
            </a:xfrm>
            <a:custGeom>
              <a:avLst/>
              <a:gdLst>
                <a:gd name="connisteX0" fmla="*/ 0 w 9168765"/>
                <a:gd name="connsiteY0" fmla="*/ 43815 h 623697"/>
                <a:gd name="connisteX1" fmla="*/ 4631690 w 9168765"/>
                <a:gd name="connsiteY1" fmla="*/ 623570 h 623697"/>
                <a:gd name="connisteX2" fmla="*/ 9168765 w 9168765"/>
                <a:gd name="connsiteY2" fmla="*/ 0 h 623697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68765" h="623697">
                  <a:moveTo>
                    <a:pt x="0" y="43815"/>
                  </a:moveTo>
                  <a:cubicBezTo>
                    <a:pt x="835660" y="172085"/>
                    <a:pt x="2797810" y="632460"/>
                    <a:pt x="4631690" y="623570"/>
                  </a:cubicBezTo>
                  <a:cubicBezTo>
                    <a:pt x="6465570" y="614680"/>
                    <a:pt x="8354060" y="136525"/>
                    <a:pt x="9168765" y="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0" y="10092"/>
              <a:ext cx="14413" cy="559"/>
            </a:xfrm>
            <a:custGeom>
              <a:avLst/>
              <a:gdLst>
                <a:gd name="connisteX0" fmla="*/ 0 w 9152255"/>
                <a:gd name="connsiteY0" fmla="*/ 17145 h 354993"/>
                <a:gd name="connisteX1" fmla="*/ 4831715 w 9152255"/>
                <a:gd name="connsiteY1" fmla="*/ 354965 h 354993"/>
                <a:gd name="connisteX2" fmla="*/ 9152255 w 9152255"/>
                <a:gd name="connsiteY2" fmla="*/ 0 h 35499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52255" h="354993">
                  <a:moveTo>
                    <a:pt x="0" y="17145"/>
                  </a:moveTo>
                  <a:cubicBezTo>
                    <a:pt x="880110" y="92075"/>
                    <a:pt x="3001010" y="358140"/>
                    <a:pt x="4831715" y="354965"/>
                  </a:cubicBezTo>
                  <a:cubicBezTo>
                    <a:pt x="6662420" y="351790"/>
                    <a:pt x="8384540" y="77470"/>
                    <a:pt x="9152255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pic>
        <p:nvPicPr>
          <p:cNvPr id="2" name="图片 1" descr="TIM图片201908091513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8345" y="-635"/>
            <a:ext cx="795020" cy="789940"/>
          </a:xfrm>
          <a:prstGeom prst="rect">
            <a:avLst/>
          </a:prstGeom>
          <a:ln w="22225">
            <a:noFill/>
          </a:ln>
        </p:spPr>
      </p:pic>
      <p:sp>
        <p:nvSpPr>
          <p:cNvPr id="3" name="标题 2"/>
          <p:cNvSpPr/>
          <p:nvPr>
            <p:ph type="title"/>
          </p:nvPr>
        </p:nvSpPr>
        <p:spPr>
          <a:xfrm>
            <a:off x="-7620" y="-8890"/>
            <a:ext cx="8356600" cy="337185"/>
          </a:xfrm>
          <a:solidFill>
            <a:schemeClr val="accent2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p>
            <a:pPr algn="ctr" fontAlgn="base"/>
            <a:r>
              <a:rPr lang="en-US" altLang="zh-CN" sz="2000" strike="noStrike" noProof="1">
                <a:solidFill>
                  <a:schemeClr val="bg1"/>
                </a:solidFill>
              </a:rPr>
              <a:t>DSA</a:t>
            </a:r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" y="1139190"/>
            <a:ext cx="7545070" cy="4687570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2"/>
          <p:cNvSpPr/>
          <p:nvPr/>
        </p:nvSpPr>
        <p:spPr>
          <a:xfrm>
            <a:off x="4594860" y="-8890"/>
            <a:ext cx="4554855" cy="3371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/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sp>
        <p:nvSpPr>
          <p:cNvPr id="7176" name="文本框 6"/>
          <p:cNvSpPr txBox="1"/>
          <p:nvPr/>
        </p:nvSpPr>
        <p:spPr>
          <a:xfrm>
            <a:off x="-7937" y="319088"/>
            <a:ext cx="9156700" cy="460375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2.1 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SA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签名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7" name="组合 9"/>
          <p:cNvGrpSpPr/>
          <p:nvPr/>
        </p:nvGrpSpPr>
        <p:grpSpPr>
          <a:xfrm>
            <a:off x="-20637" y="6121400"/>
            <a:ext cx="9245600" cy="641350"/>
            <a:chOff x="-32" y="8973"/>
            <a:chExt cx="14560" cy="1677"/>
          </a:xfrm>
        </p:grpSpPr>
        <p:sp>
          <p:nvSpPr>
            <p:cNvPr id="6" name="任意多边形 5"/>
            <p:cNvSpPr/>
            <p:nvPr/>
          </p:nvSpPr>
          <p:spPr>
            <a:xfrm>
              <a:off x="-32" y="9519"/>
              <a:ext cx="14561" cy="777"/>
            </a:xfrm>
            <a:custGeom>
              <a:avLst/>
              <a:gdLst>
                <a:gd name="connisteX0" fmla="*/ 0 w 9177020"/>
                <a:gd name="connsiteY0" fmla="*/ 43180 h 510696"/>
                <a:gd name="connisteX1" fmla="*/ 4518660 w 9177020"/>
                <a:gd name="connsiteY1" fmla="*/ 510540 h 510696"/>
                <a:gd name="connisteX2" fmla="*/ 9177020 w 9177020"/>
                <a:gd name="connsiteY2" fmla="*/ 0 h 5106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77020" h="510696">
                  <a:moveTo>
                    <a:pt x="0" y="43180"/>
                  </a:moveTo>
                  <a:cubicBezTo>
                    <a:pt x="810260" y="146685"/>
                    <a:pt x="2683510" y="519430"/>
                    <a:pt x="4518660" y="510540"/>
                  </a:cubicBezTo>
                  <a:cubicBezTo>
                    <a:pt x="6353810" y="501650"/>
                    <a:pt x="8335645" y="111760"/>
                    <a:pt x="917702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12" y="8973"/>
              <a:ext cx="14439" cy="982"/>
            </a:xfrm>
            <a:custGeom>
              <a:avLst/>
              <a:gdLst>
                <a:gd name="connisteX0" fmla="*/ 0 w 9168765"/>
                <a:gd name="connsiteY0" fmla="*/ 43815 h 623697"/>
                <a:gd name="connisteX1" fmla="*/ 4631690 w 9168765"/>
                <a:gd name="connsiteY1" fmla="*/ 623570 h 623697"/>
                <a:gd name="connisteX2" fmla="*/ 9168765 w 9168765"/>
                <a:gd name="connsiteY2" fmla="*/ 0 h 623697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68765" h="623697">
                  <a:moveTo>
                    <a:pt x="0" y="43815"/>
                  </a:moveTo>
                  <a:cubicBezTo>
                    <a:pt x="835660" y="172085"/>
                    <a:pt x="2797810" y="632460"/>
                    <a:pt x="4631690" y="623570"/>
                  </a:cubicBezTo>
                  <a:cubicBezTo>
                    <a:pt x="6465570" y="614680"/>
                    <a:pt x="8354060" y="136525"/>
                    <a:pt x="9168765" y="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0" y="10092"/>
              <a:ext cx="14413" cy="559"/>
            </a:xfrm>
            <a:custGeom>
              <a:avLst/>
              <a:gdLst>
                <a:gd name="connisteX0" fmla="*/ 0 w 9152255"/>
                <a:gd name="connsiteY0" fmla="*/ 17145 h 354993"/>
                <a:gd name="connisteX1" fmla="*/ 4831715 w 9152255"/>
                <a:gd name="connsiteY1" fmla="*/ 354965 h 354993"/>
                <a:gd name="connisteX2" fmla="*/ 9152255 w 9152255"/>
                <a:gd name="connsiteY2" fmla="*/ 0 h 35499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52255" h="354993">
                  <a:moveTo>
                    <a:pt x="0" y="17145"/>
                  </a:moveTo>
                  <a:cubicBezTo>
                    <a:pt x="880110" y="92075"/>
                    <a:pt x="3001010" y="358140"/>
                    <a:pt x="4831715" y="354965"/>
                  </a:cubicBezTo>
                  <a:cubicBezTo>
                    <a:pt x="6662420" y="351790"/>
                    <a:pt x="8384540" y="77470"/>
                    <a:pt x="9152255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pic>
        <p:nvPicPr>
          <p:cNvPr id="2" name="图片 1" descr="TIM图片201908091513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8345" y="-635"/>
            <a:ext cx="795020" cy="789940"/>
          </a:xfrm>
          <a:prstGeom prst="rect">
            <a:avLst/>
          </a:prstGeom>
          <a:ln w="22225">
            <a:noFill/>
          </a:ln>
        </p:spPr>
      </p:pic>
      <p:sp>
        <p:nvSpPr>
          <p:cNvPr id="3" name="标题 2"/>
          <p:cNvSpPr/>
          <p:nvPr>
            <p:ph type="title"/>
          </p:nvPr>
        </p:nvSpPr>
        <p:spPr>
          <a:xfrm>
            <a:off x="-7620" y="-8890"/>
            <a:ext cx="8356600" cy="337185"/>
          </a:xfrm>
          <a:solidFill>
            <a:schemeClr val="accent2"/>
          </a:solidFill>
          <a:ln>
            <a:gradFill>
              <a:gsLst>
                <a:gs pos="0">
                  <a:schemeClr val="accent1">
                    <a:lumMod val="5000"/>
                    <a:lumOff val="95000"/>
                    <a:alpha val="63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p>
            <a:pPr algn="ctr" fontAlgn="base"/>
            <a:r>
              <a:rPr lang="en-US" altLang="zh-CN" sz="2000" strike="noStrike" noProof="1">
                <a:solidFill>
                  <a:schemeClr val="bg1"/>
                </a:solidFill>
              </a:rPr>
              <a:t>DSA</a:t>
            </a:r>
            <a:endParaRPr lang="en-US" altLang="zh-CN" sz="2000" strike="noStrike" noProof="1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" y="893445"/>
            <a:ext cx="6553200" cy="5196840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WPS 演示</Application>
  <PresentationFormat>宽屏</PresentationFormat>
  <Paragraphs>129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Arial Unicode MS</vt:lpstr>
      <vt:lpstr>Calibri</vt:lpstr>
      <vt:lpstr>微软雅黑</vt:lpstr>
      <vt:lpstr>微软雅黑 Light</vt:lpstr>
      <vt:lpstr>默认设计模板</vt:lpstr>
      <vt:lpstr>浅谈环境污染的控制与治理</vt:lpstr>
      <vt:lpstr>Outline</vt:lpstr>
      <vt:lpstr>简介</vt:lpstr>
      <vt:lpstr>RSA</vt:lpstr>
      <vt:lpstr>RSA</vt:lpstr>
      <vt:lpstr>RSA</vt:lpstr>
      <vt:lpstr>PowerPoint 演示文稿</vt:lpstr>
      <vt:lpstr>RSA</vt:lpstr>
      <vt:lpstr>DSA</vt:lpstr>
      <vt:lpstr>DSA</vt:lpstr>
      <vt:lpstr>PowerPoint 演示文稿</vt:lpstr>
      <vt:lpstr>DSA</vt:lpstr>
      <vt:lpstr>DSA</vt:lpstr>
      <vt:lpstr>DSA</vt:lpstr>
      <vt:lpstr>DSA</vt:lpstr>
      <vt:lpstr>DSA</vt:lpstr>
      <vt:lpstr>DSA</vt:lpstr>
      <vt:lpstr>DSA</vt:lpstr>
      <vt:lpstr>DSA</vt:lpstr>
      <vt:lpstr>DSA</vt:lpstr>
      <vt:lpstr>DSA</vt:lpstr>
      <vt:lpstr>DSA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敏</cp:lastModifiedBy>
  <cp:revision>26</cp:revision>
  <dcterms:created xsi:type="dcterms:W3CDTF">2019-10-18T08:25:31Z</dcterms:created>
  <dcterms:modified xsi:type="dcterms:W3CDTF">2019-10-18T10:27:25Z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