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8C45-9709-B747-BC4F-DB07C417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9D98-E5CA-1D4C-A004-9E6FB6881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A6AE-F583-5348-8883-97C3A8A7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0AC3-650B-BF4C-BB7F-81522F42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5CAF-0819-894B-94B3-9B9288F7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6348-331B-C14A-9FFA-4AAA13F1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AD92C-BF4F-7D4F-952A-F3A525E7C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B7F2-E79E-0D44-ABE4-40B734E2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ABC2B-ECA0-0944-833D-96E76FE2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997F-9F7B-2442-87D5-2D74E58F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87635-5509-3E46-AD40-5897981FA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7B60D-2B8B-4F47-8FE8-9550E7C06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3BCFC-105A-AF4C-8636-364C10E2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50A0-0E97-E94E-87A9-9CEB41E7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E616-876C-2444-913D-537699F0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96C8-6016-E74A-A4CA-F4537052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251C-00BE-804F-B1F9-452547E3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A938-571D-0E4D-8413-A1809AA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8F6F-A5A1-9842-96D1-A8CA52B5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A3DD-33B8-5A44-87A5-A37C5ACF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C185-8AA2-F142-8D2B-2EA2471D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9EA3E-4117-404F-A099-AFAC2791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8522-EDCD-0B46-9515-4C85C609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EA83-3B61-9B41-BA01-CDAD049A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0D0C-1230-4748-B26C-A0203108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0148-C495-E34F-A9AC-3B9B1506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CCFB-F661-A245-A23C-9C6D02D36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C80CE-0D6A-CC42-9A23-A87F5D33C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DF2B3-B660-9841-8253-2D4156C7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6BBDA-3F2A-ED43-9C8F-B28B7BE6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BC8B6-96AF-A44D-89F7-45C26C5D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E08F-0C28-074C-83E1-05700063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9001F-F8AE-C341-AA05-4A5CC081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42CC4-9521-9B4C-BE85-76C0E1A1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9B3AF-FADE-3F42-91CF-C73EBFA69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8895C-F9CB-E24F-9F92-6A106CB7B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61EB6-488A-7849-AFAE-07774F10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1D811-549A-C043-9F88-1F6C9593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8165F-2DF1-E94D-8C92-4B605720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2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1D80-9E80-6A49-B4D8-8D3F73E8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BCA59-7F64-5049-86BF-22B17538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05C9E-7521-6841-8C89-D4037869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A664F-376D-CB4F-9E39-E2016B34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2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4E981-1C35-314F-A526-18EC4433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30850-7F1A-E742-9F63-80C9AB77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3841-53CD-2745-B931-79B967AB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0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8261-1EDC-514A-B452-00158547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26AD-1CE5-6E4C-ACFC-EF91D920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2298-1EF4-D14A-966B-DB9A7922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1C625-919C-EF46-ACC3-FC884E99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F32E-5724-A64F-817A-25D10997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684BA-F079-524A-97E6-9BE5EF6F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54B5-436D-DB42-B40F-5C7D66B9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DE561-5387-5C4D-A789-1DBB839E9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47860-9C0E-D94F-9201-6E69C3C0F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D4CF-178B-7244-B0BB-B5292F30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EB788-703C-584A-BD7E-17E40B31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6C822-7D69-A34B-B456-80F3DFDF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AF001-1AF9-8544-9E9C-0ED9C40B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7579E-F621-0D43-9DF5-2B12CB24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FFB3-9D89-B84A-B854-7D1903EBD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BF9E-CCBA-5F46-A946-C1EFB85C3018}" type="datetimeFigureOut">
              <a:rPr lang="en-US" smtClean="0"/>
              <a:t>7/22/21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FD7B-3D01-DA4C-9290-BAFEDB0A0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A383-CA3D-824C-9AAF-9207BD00A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25B0-E5EB-B94E-830E-81B290E9D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DA45B-8B97-0141-BA9F-1579E534D32C}"/>
              </a:ext>
            </a:extLst>
          </p:cNvPr>
          <p:cNvSpPr txBox="1">
            <a:spLocks/>
          </p:cNvSpPr>
          <p:nvPr/>
        </p:nvSpPr>
        <p:spPr>
          <a:xfrm>
            <a:off x="562708" y="105508"/>
            <a:ext cx="10731304" cy="54864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B0F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Score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1C282-3832-A34A-845A-6A170D74F8C1}"/>
              </a:ext>
            </a:extLst>
          </p:cNvPr>
          <p:cNvSpPr txBox="1"/>
          <p:nvPr/>
        </p:nvSpPr>
        <p:spPr>
          <a:xfrm>
            <a:off x="609600" y="876299"/>
            <a:ext cx="5318858" cy="56457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 anchor="ctr">
            <a:noAutofit/>
          </a:bodyPr>
          <a:lstStyle/>
          <a:p>
            <a:pPr marL="803275" marR="0" lvl="0" indent="0" defTabSz="4571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tratum1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0AFBE-2A51-D849-85D5-FDABB72809CD}"/>
              </a:ext>
            </a:extLst>
          </p:cNvPr>
          <p:cNvSpPr txBox="1"/>
          <p:nvPr/>
        </p:nvSpPr>
        <p:spPr>
          <a:xfrm>
            <a:off x="6600492" y="876299"/>
            <a:ext cx="5096208" cy="56457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 anchor="ctr">
            <a:noAutofit/>
          </a:bodyPr>
          <a:lstStyle/>
          <a:p>
            <a:pPr marL="858838" marR="0" lvl="0" indent="0" defTabSz="4571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tratum1" charset="0"/>
                <a:cs typeface="Arial" panose="020B0604020202020204" pitchFamily="34" charset="0"/>
              </a:rPr>
              <a:t>BENEFITS</a:t>
            </a:r>
          </a:p>
        </p:txBody>
      </p:sp>
      <p:sp>
        <p:nvSpPr>
          <p:cNvPr id="7" name="Isosceles Triangle 7">
            <a:extLst>
              <a:ext uri="{FF2B5EF4-FFF2-40B4-BE49-F238E27FC236}">
                <a16:creationId xmlns:a16="http://schemas.microsoft.com/office/drawing/2014/main" id="{6AA228A8-FFC8-AA44-A36C-62F56E62BDD2}"/>
              </a:ext>
            </a:extLst>
          </p:cNvPr>
          <p:cNvSpPr/>
          <p:nvPr/>
        </p:nvSpPr>
        <p:spPr>
          <a:xfrm rot="5400000">
            <a:off x="5803766" y="1956203"/>
            <a:ext cx="1005840" cy="294374"/>
          </a:xfrm>
          <a:prstGeom prst="triangle">
            <a:avLst/>
          </a:prstGeom>
          <a:solidFill>
            <a:srgbClr val="0070C0"/>
          </a:solidFill>
          <a:ln w="31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3B9AC-BCD1-FB4D-9346-57F4084062D0}"/>
              </a:ext>
            </a:extLst>
          </p:cNvPr>
          <p:cNvSpPr txBox="1"/>
          <p:nvPr/>
        </p:nvSpPr>
        <p:spPr>
          <a:xfrm>
            <a:off x="609600" y="2859637"/>
            <a:ext cx="11087100" cy="56692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wrap="square" rtlCol="0" anchor="ctr">
            <a:noAutofit/>
          </a:bodyPr>
          <a:lstStyle/>
          <a:p>
            <a:pPr marL="803275" marR="0" lvl="0" indent="0" defTabSz="4571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tratum1" charset="0"/>
                <a:cs typeface="Arial" panose="020B0604020202020204" pitchFamily="34" charset="0"/>
              </a:rPr>
              <a:t>SOLUTION FRAMEWORK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B9EA77-F4AD-CF43-8965-DEE782378FC7}"/>
              </a:ext>
            </a:extLst>
          </p:cNvPr>
          <p:cNvSpPr/>
          <p:nvPr/>
        </p:nvSpPr>
        <p:spPr>
          <a:xfrm>
            <a:off x="651164" y="801833"/>
            <a:ext cx="720436" cy="720436"/>
          </a:xfrm>
          <a:prstGeom prst="ellipse">
            <a:avLst/>
          </a:prstGeom>
          <a:solidFill>
            <a:srgbClr val="FFFFFF"/>
          </a:solidFill>
          <a:ln w="31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BA599A-28D9-F740-8BF6-5EB984DD4783}"/>
              </a:ext>
            </a:extLst>
          </p:cNvPr>
          <p:cNvSpPr/>
          <p:nvPr/>
        </p:nvSpPr>
        <p:spPr>
          <a:xfrm>
            <a:off x="6691746" y="801833"/>
            <a:ext cx="720436" cy="720436"/>
          </a:xfrm>
          <a:prstGeom prst="ellipse">
            <a:avLst/>
          </a:prstGeom>
          <a:solidFill>
            <a:srgbClr val="FFFFFF"/>
          </a:solidFill>
          <a:ln w="3175" cap="flat" cmpd="sng" algn="ctr">
            <a:solidFill>
              <a:schemeClr val="accent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A6AB1D-B040-6645-BB8A-6B3785DC59EA}"/>
              </a:ext>
            </a:extLst>
          </p:cNvPr>
          <p:cNvSpPr/>
          <p:nvPr/>
        </p:nvSpPr>
        <p:spPr>
          <a:xfrm>
            <a:off x="651164" y="2825053"/>
            <a:ext cx="640080" cy="640080"/>
          </a:xfrm>
          <a:prstGeom prst="ellipse">
            <a:avLst/>
          </a:prstGeom>
          <a:solidFill>
            <a:srgbClr val="FFFFFF"/>
          </a:solidFill>
          <a:ln w="31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1AC69B-6318-0B4B-A4EC-A6A67026CD69}"/>
              </a:ext>
            </a:extLst>
          </p:cNvPr>
          <p:cNvGrpSpPr/>
          <p:nvPr/>
        </p:nvGrpSpPr>
        <p:grpSpPr>
          <a:xfrm>
            <a:off x="723900" y="871104"/>
            <a:ext cx="574964" cy="574962"/>
            <a:chOff x="4664076" y="2362200"/>
            <a:chExt cx="611188" cy="611187"/>
          </a:xfrm>
          <a:solidFill>
            <a:srgbClr val="00B0F0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E516D66-897E-7444-9B2C-F33A7A432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4076" y="2362200"/>
              <a:ext cx="611188" cy="611187"/>
            </a:xfrm>
            <a:custGeom>
              <a:avLst/>
              <a:gdLst>
                <a:gd name="T0" fmla="*/ 145 w 150"/>
                <a:gd name="T1" fmla="*/ 69 h 150"/>
                <a:gd name="T2" fmla="*/ 139 w 150"/>
                <a:gd name="T3" fmla="*/ 69 h 150"/>
                <a:gd name="T4" fmla="*/ 81 w 150"/>
                <a:gd name="T5" fmla="*/ 12 h 150"/>
                <a:gd name="T6" fmla="*/ 81 w 150"/>
                <a:gd name="T7" fmla="*/ 6 h 150"/>
                <a:gd name="T8" fmla="*/ 75 w 150"/>
                <a:gd name="T9" fmla="*/ 0 h 150"/>
                <a:gd name="T10" fmla="*/ 69 w 150"/>
                <a:gd name="T11" fmla="*/ 6 h 150"/>
                <a:gd name="T12" fmla="*/ 69 w 150"/>
                <a:gd name="T13" fmla="*/ 12 h 150"/>
                <a:gd name="T14" fmla="*/ 12 w 150"/>
                <a:gd name="T15" fmla="*/ 69 h 150"/>
                <a:gd name="T16" fmla="*/ 6 w 150"/>
                <a:gd name="T17" fmla="*/ 69 h 150"/>
                <a:gd name="T18" fmla="*/ 0 w 150"/>
                <a:gd name="T19" fmla="*/ 75 h 150"/>
                <a:gd name="T20" fmla="*/ 6 w 150"/>
                <a:gd name="T21" fmla="*/ 81 h 150"/>
                <a:gd name="T22" fmla="*/ 12 w 150"/>
                <a:gd name="T23" fmla="*/ 81 h 150"/>
                <a:gd name="T24" fmla="*/ 69 w 150"/>
                <a:gd name="T25" fmla="*/ 139 h 150"/>
                <a:gd name="T26" fmla="*/ 69 w 150"/>
                <a:gd name="T27" fmla="*/ 145 h 150"/>
                <a:gd name="T28" fmla="*/ 75 w 150"/>
                <a:gd name="T29" fmla="*/ 150 h 150"/>
                <a:gd name="T30" fmla="*/ 81 w 150"/>
                <a:gd name="T31" fmla="*/ 145 h 150"/>
                <a:gd name="T32" fmla="*/ 81 w 150"/>
                <a:gd name="T33" fmla="*/ 139 h 150"/>
                <a:gd name="T34" fmla="*/ 139 w 150"/>
                <a:gd name="T35" fmla="*/ 81 h 150"/>
                <a:gd name="T36" fmla="*/ 145 w 150"/>
                <a:gd name="T37" fmla="*/ 81 h 150"/>
                <a:gd name="T38" fmla="*/ 150 w 150"/>
                <a:gd name="T39" fmla="*/ 75 h 150"/>
                <a:gd name="T40" fmla="*/ 145 w 150"/>
                <a:gd name="T41" fmla="*/ 69 h 150"/>
                <a:gd name="T42" fmla="*/ 69 w 150"/>
                <a:gd name="T43" fmla="*/ 23 h 150"/>
                <a:gd name="T44" fmla="*/ 69 w 150"/>
                <a:gd name="T45" fmla="*/ 29 h 150"/>
                <a:gd name="T46" fmla="*/ 75 w 150"/>
                <a:gd name="T47" fmla="*/ 35 h 150"/>
                <a:gd name="T48" fmla="*/ 81 w 150"/>
                <a:gd name="T49" fmla="*/ 29 h 150"/>
                <a:gd name="T50" fmla="*/ 81 w 150"/>
                <a:gd name="T51" fmla="*/ 23 h 150"/>
                <a:gd name="T52" fmla="*/ 125 w 150"/>
                <a:gd name="T53" fmla="*/ 60 h 150"/>
                <a:gd name="T54" fmla="*/ 75 w 150"/>
                <a:gd name="T55" fmla="*/ 41 h 150"/>
                <a:gd name="T56" fmla="*/ 25 w 150"/>
                <a:gd name="T57" fmla="*/ 60 h 150"/>
                <a:gd name="T58" fmla="*/ 69 w 150"/>
                <a:gd name="T59" fmla="*/ 23 h 150"/>
                <a:gd name="T60" fmla="*/ 52 w 150"/>
                <a:gd name="T61" fmla="*/ 75 h 150"/>
                <a:gd name="T62" fmla="*/ 75 w 150"/>
                <a:gd name="T63" fmla="*/ 52 h 150"/>
                <a:gd name="T64" fmla="*/ 98 w 150"/>
                <a:gd name="T65" fmla="*/ 75 h 150"/>
                <a:gd name="T66" fmla="*/ 75 w 150"/>
                <a:gd name="T67" fmla="*/ 98 h 150"/>
                <a:gd name="T68" fmla="*/ 52 w 150"/>
                <a:gd name="T69" fmla="*/ 75 h 150"/>
                <a:gd name="T70" fmla="*/ 43 w 150"/>
                <a:gd name="T71" fmla="*/ 88 h 150"/>
                <a:gd name="T72" fmla="*/ 26 w 150"/>
                <a:gd name="T73" fmla="*/ 75 h 150"/>
                <a:gd name="T74" fmla="*/ 43 w 150"/>
                <a:gd name="T75" fmla="*/ 62 h 150"/>
                <a:gd name="T76" fmla="*/ 41 w 150"/>
                <a:gd name="T77" fmla="*/ 75 h 150"/>
                <a:gd name="T78" fmla="*/ 43 w 150"/>
                <a:gd name="T79" fmla="*/ 88 h 150"/>
                <a:gd name="T80" fmla="*/ 107 w 150"/>
                <a:gd name="T81" fmla="*/ 62 h 150"/>
                <a:gd name="T82" fmla="*/ 125 w 150"/>
                <a:gd name="T83" fmla="*/ 75 h 150"/>
                <a:gd name="T84" fmla="*/ 107 w 150"/>
                <a:gd name="T85" fmla="*/ 88 h 150"/>
                <a:gd name="T86" fmla="*/ 110 w 150"/>
                <a:gd name="T87" fmla="*/ 75 h 150"/>
                <a:gd name="T88" fmla="*/ 107 w 150"/>
                <a:gd name="T89" fmla="*/ 62 h 150"/>
                <a:gd name="T90" fmla="*/ 81 w 150"/>
                <a:gd name="T91" fmla="*/ 127 h 150"/>
                <a:gd name="T92" fmla="*/ 81 w 150"/>
                <a:gd name="T93" fmla="*/ 121 h 150"/>
                <a:gd name="T94" fmla="*/ 75 w 150"/>
                <a:gd name="T95" fmla="*/ 116 h 150"/>
                <a:gd name="T96" fmla="*/ 69 w 150"/>
                <a:gd name="T97" fmla="*/ 121 h 150"/>
                <a:gd name="T98" fmla="*/ 69 w 150"/>
                <a:gd name="T99" fmla="*/ 127 h 150"/>
                <a:gd name="T100" fmla="*/ 25 w 150"/>
                <a:gd name="T101" fmla="*/ 90 h 150"/>
                <a:gd name="T102" fmla="*/ 75 w 150"/>
                <a:gd name="T103" fmla="*/ 110 h 150"/>
                <a:gd name="T104" fmla="*/ 125 w 150"/>
                <a:gd name="T105" fmla="*/ 90 h 150"/>
                <a:gd name="T106" fmla="*/ 81 w 150"/>
                <a:gd name="T107" fmla="*/ 127 h 150"/>
                <a:gd name="T108" fmla="*/ 81 w 150"/>
                <a:gd name="T109" fmla="*/ 127 h 150"/>
                <a:gd name="T110" fmla="*/ 81 w 150"/>
                <a:gd name="T111" fmla="*/ 12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0" h="150">
                  <a:moveTo>
                    <a:pt x="145" y="69"/>
                  </a:moveTo>
                  <a:cubicBezTo>
                    <a:pt x="139" y="69"/>
                    <a:pt x="139" y="69"/>
                    <a:pt x="139" y="69"/>
                  </a:cubicBezTo>
                  <a:cubicBezTo>
                    <a:pt x="136" y="39"/>
                    <a:pt x="111" y="15"/>
                    <a:pt x="81" y="12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3"/>
                    <a:pt x="78" y="0"/>
                    <a:pt x="75" y="0"/>
                  </a:cubicBezTo>
                  <a:cubicBezTo>
                    <a:pt x="72" y="0"/>
                    <a:pt x="69" y="3"/>
                    <a:pt x="69" y="6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39" y="15"/>
                    <a:pt x="15" y="39"/>
                    <a:pt x="12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3" y="69"/>
                    <a:pt x="0" y="72"/>
                    <a:pt x="0" y="75"/>
                  </a:cubicBezTo>
                  <a:cubicBezTo>
                    <a:pt x="0" y="78"/>
                    <a:pt x="3" y="81"/>
                    <a:pt x="6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5" y="111"/>
                    <a:pt x="39" y="136"/>
                    <a:pt x="69" y="139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69" y="148"/>
                    <a:pt x="72" y="150"/>
                    <a:pt x="75" y="150"/>
                  </a:cubicBezTo>
                  <a:cubicBezTo>
                    <a:pt x="78" y="150"/>
                    <a:pt x="81" y="148"/>
                    <a:pt x="81" y="145"/>
                  </a:cubicBezTo>
                  <a:cubicBezTo>
                    <a:pt x="81" y="139"/>
                    <a:pt x="81" y="139"/>
                    <a:pt x="81" y="139"/>
                  </a:cubicBezTo>
                  <a:cubicBezTo>
                    <a:pt x="111" y="136"/>
                    <a:pt x="136" y="111"/>
                    <a:pt x="139" y="81"/>
                  </a:cubicBezTo>
                  <a:cubicBezTo>
                    <a:pt x="145" y="81"/>
                    <a:pt x="145" y="81"/>
                    <a:pt x="145" y="81"/>
                  </a:cubicBezTo>
                  <a:cubicBezTo>
                    <a:pt x="148" y="81"/>
                    <a:pt x="150" y="78"/>
                    <a:pt x="150" y="75"/>
                  </a:cubicBezTo>
                  <a:cubicBezTo>
                    <a:pt x="150" y="72"/>
                    <a:pt x="148" y="69"/>
                    <a:pt x="145" y="69"/>
                  </a:cubicBezTo>
                  <a:close/>
                  <a:moveTo>
                    <a:pt x="69" y="23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32"/>
                    <a:pt x="72" y="35"/>
                    <a:pt x="75" y="35"/>
                  </a:cubicBezTo>
                  <a:cubicBezTo>
                    <a:pt x="78" y="35"/>
                    <a:pt x="81" y="32"/>
                    <a:pt x="81" y="29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102" y="26"/>
                    <a:pt x="119" y="41"/>
                    <a:pt x="125" y="60"/>
                  </a:cubicBezTo>
                  <a:cubicBezTo>
                    <a:pt x="114" y="51"/>
                    <a:pt x="96" y="41"/>
                    <a:pt x="75" y="41"/>
                  </a:cubicBezTo>
                  <a:cubicBezTo>
                    <a:pt x="55" y="41"/>
                    <a:pt x="37" y="51"/>
                    <a:pt x="25" y="60"/>
                  </a:cubicBezTo>
                  <a:cubicBezTo>
                    <a:pt x="31" y="41"/>
                    <a:pt x="49" y="26"/>
                    <a:pt x="69" y="23"/>
                  </a:cubicBezTo>
                  <a:close/>
                  <a:moveTo>
                    <a:pt x="52" y="75"/>
                  </a:moveTo>
                  <a:cubicBezTo>
                    <a:pt x="52" y="62"/>
                    <a:pt x="62" y="52"/>
                    <a:pt x="75" y="52"/>
                  </a:cubicBezTo>
                  <a:cubicBezTo>
                    <a:pt x="88" y="52"/>
                    <a:pt x="98" y="62"/>
                    <a:pt x="98" y="75"/>
                  </a:cubicBezTo>
                  <a:cubicBezTo>
                    <a:pt x="98" y="88"/>
                    <a:pt x="88" y="98"/>
                    <a:pt x="75" y="98"/>
                  </a:cubicBezTo>
                  <a:cubicBezTo>
                    <a:pt x="62" y="98"/>
                    <a:pt x="52" y="88"/>
                    <a:pt x="52" y="75"/>
                  </a:cubicBezTo>
                  <a:close/>
                  <a:moveTo>
                    <a:pt x="43" y="88"/>
                  </a:moveTo>
                  <a:cubicBezTo>
                    <a:pt x="35" y="84"/>
                    <a:pt x="29" y="79"/>
                    <a:pt x="26" y="75"/>
                  </a:cubicBezTo>
                  <a:cubicBezTo>
                    <a:pt x="29" y="72"/>
                    <a:pt x="35" y="67"/>
                    <a:pt x="43" y="62"/>
                  </a:cubicBezTo>
                  <a:cubicBezTo>
                    <a:pt x="41" y="66"/>
                    <a:pt x="41" y="71"/>
                    <a:pt x="41" y="75"/>
                  </a:cubicBezTo>
                  <a:cubicBezTo>
                    <a:pt x="41" y="80"/>
                    <a:pt x="41" y="84"/>
                    <a:pt x="43" y="88"/>
                  </a:cubicBezTo>
                  <a:close/>
                  <a:moveTo>
                    <a:pt x="107" y="62"/>
                  </a:moveTo>
                  <a:cubicBezTo>
                    <a:pt x="115" y="67"/>
                    <a:pt x="121" y="72"/>
                    <a:pt x="125" y="75"/>
                  </a:cubicBezTo>
                  <a:cubicBezTo>
                    <a:pt x="121" y="79"/>
                    <a:pt x="115" y="84"/>
                    <a:pt x="107" y="88"/>
                  </a:cubicBezTo>
                  <a:cubicBezTo>
                    <a:pt x="109" y="84"/>
                    <a:pt x="110" y="80"/>
                    <a:pt x="110" y="75"/>
                  </a:cubicBezTo>
                  <a:cubicBezTo>
                    <a:pt x="110" y="71"/>
                    <a:pt x="109" y="66"/>
                    <a:pt x="107" y="62"/>
                  </a:cubicBezTo>
                  <a:close/>
                  <a:moveTo>
                    <a:pt x="81" y="127"/>
                  </a:moveTo>
                  <a:cubicBezTo>
                    <a:pt x="81" y="121"/>
                    <a:pt x="81" y="121"/>
                    <a:pt x="81" y="121"/>
                  </a:cubicBezTo>
                  <a:cubicBezTo>
                    <a:pt x="81" y="118"/>
                    <a:pt x="78" y="116"/>
                    <a:pt x="75" y="116"/>
                  </a:cubicBezTo>
                  <a:cubicBezTo>
                    <a:pt x="72" y="116"/>
                    <a:pt x="69" y="118"/>
                    <a:pt x="69" y="121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49" y="125"/>
                    <a:pt x="31" y="110"/>
                    <a:pt x="25" y="90"/>
                  </a:cubicBezTo>
                  <a:cubicBezTo>
                    <a:pt x="37" y="99"/>
                    <a:pt x="55" y="110"/>
                    <a:pt x="75" y="110"/>
                  </a:cubicBezTo>
                  <a:cubicBezTo>
                    <a:pt x="96" y="110"/>
                    <a:pt x="114" y="99"/>
                    <a:pt x="125" y="90"/>
                  </a:cubicBezTo>
                  <a:cubicBezTo>
                    <a:pt x="119" y="110"/>
                    <a:pt x="102" y="125"/>
                    <a:pt x="81" y="127"/>
                  </a:cubicBezTo>
                  <a:close/>
                  <a:moveTo>
                    <a:pt x="81" y="127"/>
                  </a:moveTo>
                  <a:cubicBezTo>
                    <a:pt x="81" y="127"/>
                    <a:pt x="81" y="127"/>
                    <a:pt x="81" y="1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F44C496-C684-2F40-9F1D-F2D0028BC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3313" y="2609850"/>
              <a:ext cx="117475" cy="119062"/>
            </a:xfrm>
            <a:custGeom>
              <a:avLst/>
              <a:gdLst>
                <a:gd name="T0" fmla="*/ 29 w 29"/>
                <a:gd name="T1" fmla="*/ 14 h 29"/>
                <a:gd name="T2" fmla="*/ 14 w 29"/>
                <a:gd name="T3" fmla="*/ 29 h 29"/>
                <a:gd name="T4" fmla="*/ 0 w 29"/>
                <a:gd name="T5" fmla="*/ 14 h 29"/>
                <a:gd name="T6" fmla="*/ 14 w 29"/>
                <a:gd name="T7" fmla="*/ 0 h 29"/>
                <a:gd name="T8" fmla="*/ 29 w 29"/>
                <a:gd name="T9" fmla="*/ 14 h 29"/>
                <a:gd name="T10" fmla="*/ 29 w 29"/>
                <a:gd name="T11" fmla="*/ 14 h 29"/>
                <a:gd name="T12" fmla="*/ 29 w 29"/>
                <a:gd name="T13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cubicBezTo>
                    <a:pt x="29" y="22"/>
                    <a:pt x="22" y="29"/>
                    <a:pt x="14" y="29"/>
                  </a:cubicBez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9" y="6"/>
                    <a:pt x="29" y="14"/>
                  </a:cubicBezTo>
                  <a:close/>
                  <a:moveTo>
                    <a:pt x="29" y="14"/>
                  </a:moveTo>
                  <a:cubicBezTo>
                    <a:pt x="29" y="14"/>
                    <a:pt x="29" y="14"/>
                    <a:pt x="29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244D8E-FB65-AD45-98C0-BDCD70014F71}"/>
              </a:ext>
            </a:extLst>
          </p:cNvPr>
          <p:cNvGrpSpPr/>
          <p:nvPr/>
        </p:nvGrpSpPr>
        <p:grpSpPr>
          <a:xfrm>
            <a:off x="6789429" y="943977"/>
            <a:ext cx="525070" cy="442552"/>
            <a:chOff x="8693150" y="1730375"/>
            <a:chExt cx="1808163" cy="1524001"/>
          </a:xfrm>
          <a:solidFill>
            <a:srgbClr val="92D050"/>
          </a:solidFill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CA9AD21-DAD0-2548-98B4-EE5EE6346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43963" y="2665413"/>
              <a:ext cx="285750" cy="588963"/>
            </a:xfrm>
            <a:custGeom>
              <a:avLst/>
              <a:gdLst>
                <a:gd name="T0" fmla="*/ 41 w 247"/>
                <a:gd name="T1" fmla="*/ 206 h 509"/>
                <a:gd name="T2" fmla="*/ 0 w 247"/>
                <a:gd name="T3" fmla="*/ 234 h 509"/>
                <a:gd name="T4" fmla="*/ 0 w 247"/>
                <a:gd name="T5" fmla="*/ 450 h 509"/>
                <a:gd name="T6" fmla="*/ 58 w 247"/>
                <a:gd name="T7" fmla="*/ 509 h 509"/>
                <a:gd name="T8" fmla="*/ 189 w 247"/>
                <a:gd name="T9" fmla="*/ 509 h 509"/>
                <a:gd name="T10" fmla="*/ 247 w 247"/>
                <a:gd name="T11" fmla="*/ 450 h 509"/>
                <a:gd name="T12" fmla="*/ 247 w 247"/>
                <a:gd name="T13" fmla="*/ 8 h 509"/>
                <a:gd name="T14" fmla="*/ 247 w 247"/>
                <a:gd name="T15" fmla="*/ 0 h 509"/>
                <a:gd name="T16" fmla="*/ 41 w 247"/>
                <a:gd name="T17" fmla="*/ 206 h 509"/>
                <a:gd name="T18" fmla="*/ 41 w 247"/>
                <a:gd name="T19" fmla="*/ 206 h 509"/>
                <a:gd name="T20" fmla="*/ 41 w 247"/>
                <a:gd name="T21" fmla="*/ 20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509">
                  <a:moveTo>
                    <a:pt x="41" y="206"/>
                  </a:moveTo>
                  <a:cubicBezTo>
                    <a:pt x="29" y="218"/>
                    <a:pt x="15" y="227"/>
                    <a:pt x="0" y="234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0" y="483"/>
                    <a:pt x="26" y="509"/>
                    <a:pt x="58" y="509"/>
                  </a:cubicBezTo>
                  <a:cubicBezTo>
                    <a:pt x="189" y="509"/>
                    <a:pt x="189" y="509"/>
                    <a:pt x="189" y="509"/>
                  </a:cubicBezTo>
                  <a:cubicBezTo>
                    <a:pt x="221" y="509"/>
                    <a:pt x="247" y="482"/>
                    <a:pt x="247" y="450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5"/>
                    <a:pt x="247" y="2"/>
                    <a:pt x="247" y="0"/>
                  </a:cubicBezTo>
                  <a:lnTo>
                    <a:pt x="41" y="206"/>
                  </a:lnTo>
                  <a:close/>
                  <a:moveTo>
                    <a:pt x="41" y="206"/>
                  </a:moveTo>
                  <a:cubicBezTo>
                    <a:pt x="41" y="206"/>
                    <a:pt x="41" y="206"/>
                    <a:pt x="41" y="20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CCB1D2A-8DA6-A84C-8B72-6E2B4D262E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3150" y="1925638"/>
              <a:ext cx="1808163" cy="1016000"/>
            </a:xfrm>
            <a:custGeom>
              <a:avLst/>
              <a:gdLst>
                <a:gd name="T0" fmla="*/ 1530 w 1566"/>
                <a:gd name="T1" fmla="*/ 0 h 878"/>
                <a:gd name="T2" fmla="*/ 1526 w 1566"/>
                <a:gd name="T3" fmla="*/ 0 h 878"/>
                <a:gd name="T4" fmla="*/ 1261 w 1566"/>
                <a:gd name="T5" fmla="*/ 13 h 878"/>
                <a:gd name="T6" fmla="*/ 1226 w 1566"/>
                <a:gd name="T7" fmla="*/ 31 h 878"/>
                <a:gd name="T8" fmla="*/ 1236 w 1566"/>
                <a:gd name="T9" fmla="*/ 66 h 878"/>
                <a:gd name="T10" fmla="*/ 1318 w 1566"/>
                <a:gd name="T11" fmla="*/ 147 h 878"/>
                <a:gd name="T12" fmla="*/ 1288 w 1566"/>
                <a:gd name="T13" fmla="*/ 177 h 878"/>
                <a:gd name="T14" fmla="*/ 1043 w 1566"/>
                <a:gd name="T15" fmla="*/ 422 h 878"/>
                <a:gd name="T16" fmla="*/ 1021 w 1566"/>
                <a:gd name="T17" fmla="*/ 444 h 878"/>
                <a:gd name="T18" fmla="*/ 757 w 1566"/>
                <a:gd name="T19" fmla="*/ 708 h 878"/>
                <a:gd name="T20" fmla="*/ 426 w 1566"/>
                <a:gd name="T21" fmla="*/ 376 h 878"/>
                <a:gd name="T22" fmla="*/ 384 w 1566"/>
                <a:gd name="T23" fmla="*/ 359 h 878"/>
                <a:gd name="T24" fmla="*/ 343 w 1566"/>
                <a:gd name="T25" fmla="*/ 376 h 878"/>
                <a:gd name="T26" fmla="*/ 23 w 1566"/>
                <a:gd name="T27" fmla="*/ 696 h 878"/>
                <a:gd name="T28" fmla="*/ 23 w 1566"/>
                <a:gd name="T29" fmla="*/ 779 h 878"/>
                <a:gd name="T30" fmla="*/ 37 w 1566"/>
                <a:gd name="T31" fmla="*/ 793 h 878"/>
                <a:gd name="T32" fmla="*/ 79 w 1566"/>
                <a:gd name="T33" fmla="*/ 810 h 878"/>
                <a:gd name="T34" fmla="*/ 120 w 1566"/>
                <a:gd name="T35" fmla="*/ 793 h 878"/>
                <a:gd name="T36" fmla="*/ 384 w 1566"/>
                <a:gd name="T37" fmla="*/ 529 h 878"/>
                <a:gd name="T38" fmla="*/ 716 w 1566"/>
                <a:gd name="T39" fmla="*/ 861 h 878"/>
                <a:gd name="T40" fmla="*/ 757 w 1566"/>
                <a:gd name="T41" fmla="*/ 878 h 878"/>
                <a:gd name="T42" fmla="*/ 799 w 1566"/>
                <a:gd name="T43" fmla="*/ 861 h 878"/>
                <a:gd name="T44" fmla="*/ 813 w 1566"/>
                <a:gd name="T45" fmla="*/ 846 h 878"/>
                <a:gd name="T46" fmla="*/ 1065 w 1566"/>
                <a:gd name="T47" fmla="*/ 594 h 878"/>
                <a:gd name="T48" fmla="*/ 1118 w 1566"/>
                <a:gd name="T49" fmla="*/ 541 h 878"/>
                <a:gd name="T50" fmla="*/ 1140 w 1566"/>
                <a:gd name="T51" fmla="*/ 519 h 878"/>
                <a:gd name="T52" fmla="*/ 1415 w 1566"/>
                <a:gd name="T53" fmla="*/ 245 h 878"/>
                <a:gd name="T54" fmla="*/ 1495 w 1566"/>
                <a:gd name="T55" fmla="*/ 324 h 878"/>
                <a:gd name="T56" fmla="*/ 1520 w 1566"/>
                <a:gd name="T57" fmla="*/ 339 h 878"/>
                <a:gd name="T58" fmla="*/ 1533 w 1566"/>
                <a:gd name="T59" fmla="*/ 336 h 878"/>
                <a:gd name="T60" fmla="*/ 1553 w 1566"/>
                <a:gd name="T61" fmla="*/ 297 h 878"/>
                <a:gd name="T62" fmla="*/ 1565 w 1566"/>
                <a:gd name="T63" fmla="*/ 38 h 878"/>
                <a:gd name="T64" fmla="*/ 1530 w 1566"/>
                <a:gd name="T65" fmla="*/ 0 h 878"/>
                <a:gd name="T66" fmla="*/ 1530 w 1566"/>
                <a:gd name="T67" fmla="*/ 0 h 878"/>
                <a:gd name="T68" fmla="*/ 1530 w 1566"/>
                <a:gd name="T69" fmla="*/ 0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66" h="878">
                  <a:moveTo>
                    <a:pt x="1530" y="0"/>
                  </a:moveTo>
                  <a:cubicBezTo>
                    <a:pt x="1526" y="0"/>
                    <a:pt x="1526" y="0"/>
                    <a:pt x="1526" y="0"/>
                  </a:cubicBezTo>
                  <a:cubicBezTo>
                    <a:pt x="1438" y="5"/>
                    <a:pt x="1349" y="9"/>
                    <a:pt x="1261" y="13"/>
                  </a:cubicBezTo>
                  <a:cubicBezTo>
                    <a:pt x="1247" y="14"/>
                    <a:pt x="1234" y="14"/>
                    <a:pt x="1226" y="31"/>
                  </a:cubicBezTo>
                  <a:cubicBezTo>
                    <a:pt x="1218" y="47"/>
                    <a:pt x="1227" y="56"/>
                    <a:pt x="1236" y="66"/>
                  </a:cubicBezTo>
                  <a:cubicBezTo>
                    <a:pt x="1264" y="93"/>
                    <a:pt x="1291" y="121"/>
                    <a:pt x="1318" y="147"/>
                  </a:cubicBezTo>
                  <a:cubicBezTo>
                    <a:pt x="1288" y="177"/>
                    <a:pt x="1288" y="177"/>
                    <a:pt x="1288" y="177"/>
                  </a:cubicBezTo>
                  <a:cubicBezTo>
                    <a:pt x="1043" y="422"/>
                    <a:pt x="1043" y="422"/>
                    <a:pt x="1043" y="422"/>
                  </a:cubicBezTo>
                  <a:cubicBezTo>
                    <a:pt x="1021" y="444"/>
                    <a:pt x="1021" y="444"/>
                    <a:pt x="1021" y="444"/>
                  </a:cubicBezTo>
                  <a:cubicBezTo>
                    <a:pt x="757" y="708"/>
                    <a:pt x="757" y="708"/>
                    <a:pt x="757" y="708"/>
                  </a:cubicBezTo>
                  <a:cubicBezTo>
                    <a:pt x="426" y="376"/>
                    <a:pt x="426" y="376"/>
                    <a:pt x="426" y="376"/>
                  </a:cubicBezTo>
                  <a:cubicBezTo>
                    <a:pt x="414" y="365"/>
                    <a:pt x="399" y="359"/>
                    <a:pt x="384" y="359"/>
                  </a:cubicBezTo>
                  <a:cubicBezTo>
                    <a:pt x="369" y="359"/>
                    <a:pt x="355" y="365"/>
                    <a:pt x="343" y="376"/>
                  </a:cubicBezTo>
                  <a:cubicBezTo>
                    <a:pt x="23" y="696"/>
                    <a:pt x="23" y="696"/>
                    <a:pt x="23" y="696"/>
                  </a:cubicBezTo>
                  <a:cubicBezTo>
                    <a:pt x="0" y="719"/>
                    <a:pt x="0" y="756"/>
                    <a:pt x="23" y="779"/>
                  </a:cubicBezTo>
                  <a:cubicBezTo>
                    <a:pt x="37" y="793"/>
                    <a:pt x="37" y="793"/>
                    <a:pt x="37" y="793"/>
                  </a:cubicBezTo>
                  <a:cubicBezTo>
                    <a:pt x="49" y="805"/>
                    <a:pt x="64" y="810"/>
                    <a:pt x="79" y="810"/>
                  </a:cubicBezTo>
                  <a:cubicBezTo>
                    <a:pt x="94" y="810"/>
                    <a:pt x="108" y="804"/>
                    <a:pt x="120" y="793"/>
                  </a:cubicBezTo>
                  <a:cubicBezTo>
                    <a:pt x="384" y="529"/>
                    <a:pt x="384" y="529"/>
                    <a:pt x="384" y="529"/>
                  </a:cubicBezTo>
                  <a:cubicBezTo>
                    <a:pt x="716" y="861"/>
                    <a:pt x="716" y="861"/>
                    <a:pt x="716" y="861"/>
                  </a:cubicBezTo>
                  <a:cubicBezTo>
                    <a:pt x="728" y="872"/>
                    <a:pt x="742" y="878"/>
                    <a:pt x="757" y="878"/>
                  </a:cubicBezTo>
                  <a:cubicBezTo>
                    <a:pt x="772" y="878"/>
                    <a:pt x="787" y="872"/>
                    <a:pt x="799" y="861"/>
                  </a:cubicBezTo>
                  <a:cubicBezTo>
                    <a:pt x="813" y="846"/>
                    <a:pt x="813" y="846"/>
                    <a:pt x="813" y="846"/>
                  </a:cubicBezTo>
                  <a:cubicBezTo>
                    <a:pt x="1065" y="594"/>
                    <a:pt x="1065" y="594"/>
                    <a:pt x="1065" y="594"/>
                  </a:cubicBezTo>
                  <a:cubicBezTo>
                    <a:pt x="1118" y="541"/>
                    <a:pt x="1118" y="541"/>
                    <a:pt x="1118" y="541"/>
                  </a:cubicBezTo>
                  <a:cubicBezTo>
                    <a:pt x="1140" y="519"/>
                    <a:pt x="1140" y="519"/>
                    <a:pt x="1140" y="519"/>
                  </a:cubicBezTo>
                  <a:cubicBezTo>
                    <a:pt x="1415" y="245"/>
                    <a:pt x="1415" y="245"/>
                    <a:pt x="1415" y="245"/>
                  </a:cubicBezTo>
                  <a:cubicBezTo>
                    <a:pt x="1495" y="324"/>
                    <a:pt x="1495" y="324"/>
                    <a:pt x="1495" y="324"/>
                  </a:cubicBezTo>
                  <a:cubicBezTo>
                    <a:pt x="1502" y="331"/>
                    <a:pt x="1509" y="339"/>
                    <a:pt x="1520" y="339"/>
                  </a:cubicBezTo>
                  <a:cubicBezTo>
                    <a:pt x="1524" y="339"/>
                    <a:pt x="1528" y="338"/>
                    <a:pt x="1533" y="336"/>
                  </a:cubicBezTo>
                  <a:cubicBezTo>
                    <a:pt x="1549" y="327"/>
                    <a:pt x="1553" y="313"/>
                    <a:pt x="1553" y="297"/>
                  </a:cubicBezTo>
                  <a:cubicBezTo>
                    <a:pt x="1557" y="211"/>
                    <a:pt x="1561" y="125"/>
                    <a:pt x="1565" y="38"/>
                  </a:cubicBezTo>
                  <a:cubicBezTo>
                    <a:pt x="1566" y="12"/>
                    <a:pt x="1556" y="0"/>
                    <a:pt x="1530" y="0"/>
                  </a:cubicBezTo>
                  <a:close/>
                  <a:moveTo>
                    <a:pt x="1530" y="0"/>
                  </a:moveTo>
                  <a:cubicBezTo>
                    <a:pt x="1530" y="0"/>
                    <a:pt x="1530" y="0"/>
                    <a:pt x="15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3C6E064-05E2-0D43-915D-3DD756A71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75775" y="1730375"/>
              <a:ext cx="415925" cy="742950"/>
            </a:xfrm>
            <a:custGeom>
              <a:avLst/>
              <a:gdLst>
                <a:gd name="T0" fmla="*/ 22 w 360"/>
                <a:gd name="T1" fmla="*/ 541 h 642"/>
                <a:gd name="T2" fmla="*/ 101 w 360"/>
                <a:gd name="T3" fmla="*/ 564 h 642"/>
                <a:gd name="T4" fmla="*/ 124 w 360"/>
                <a:gd name="T5" fmla="*/ 591 h 642"/>
                <a:gd name="T6" fmla="*/ 124 w 360"/>
                <a:gd name="T7" fmla="*/ 621 h 642"/>
                <a:gd name="T8" fmla="*/ 143 w 360"/>
                <a:gd name="T9" fmla="*/ 641 h 642"/>
                <a:gd name="T10" fmla="*/ 188 w 360"/>
                <a:gd name="T11" fmla="*/ 641 h 642"/>
                <a:gd name="T12" fmla="*/ 207 w 360"/>
                <a:gd name="T13" fmla="*/ 622 h 642"/>
                <a:gd name="T14" fmla="*/ 207 w 360"/>
                <a:gd name="T15" fmla="*/ 581 h 642"/>
                <a:gd name="T16" fmla="*/ 226 w 360"/>
                <a:gd name="T17" fmla="*/ 556 h 642"/>
                <a:gd name="T18" fmla="*/ 304 w 360"/>
                <a:gd name="T19" fmla="*/ 506 h 642"/>
                <a:gd name="T20" fmla="*/ 258 w 360"/>
                <a:gd name="T21" fmla="*/ 292 h 642"/>
                <a:gd name="T22" fmla="*/ 180 w 360"/>
                <a:gd name="T23" fmla="*/ 256 h 642"/>
                <a:gd name="T24" fmla="*/ 137 w 360"/>
                <a:gd name="T25" fmla="*/ 232 h 642"/>
                <a:gd name="T26" fmla="*/ 146 w 360"/>
                <a:gd name="T27" fmla="*/ 165 h 642"/>
                <a:gd name="T28" fmla="*/ 173 w 360"/>
                <a:gd name="T29" fmla="*/ 160 h 642"/>
                <a:gd name="T30" fmla="*/ 272 w 360"/>
                <a:gd name="T31" fmla="*/ 179 h 642"/>
                <a:gd name="T32" fmla="*/ 298 w 360"/>
                <a:gd name="T33" fmla="*/ 168 h 642"/>
                <a:gd name="T34" fmla="*/ 314 w 360"/>
                <a:gd name="T35" fmla="*/ 116 h 642"/>
                <a:gd name="T36" fmla="*/ 302 w 360"/>
                <a:gd name="T37" fmla="*/ 92 h 642"/>
                <a:gd name="T38" fmla="*/ 239 w 360"/>
                <a:gd name="T39" fmla="*/ 73 h 642"/>
                <a:gd name="T40" fmla="*/ 211 w 360"/>
                <a:gd name="T41" fmla="*/ 40 h 642"/>
                <a:gd name="T42" fmla="*/ 171 w 360"/>
                <a:gd name="T43" fmla="*/ 0 h 642"/>
                <a:gd name="T44" fmla="*/ 153 w 360"/>
                <a:gd name="T45" fmla="*/ 0 h 642"/>
                <a:gd name="T46" fmla="*/ 131 w 360"/>
                <a:gd name="T47" fmla="*/ 23 h 642"/>
                <a:gd name="T48" fmla="*/ 131 w 360"/>
                <a:gd name="T49" fmla="*/ 48 h 642"/>
                <a:gd name="T50" fmla="*/ 106 w 360"/>
                <a:gd name="T51" fmla="*/ 82 h 642"/>
                <a:gd name="T52" fmla="*/ 8 w 360"/>
                <a:gd name="T53" fmla="*/ 206 h 642"/>
                <a:gd name="T54" fmla="*/ 80 w 360"/>
                <a:gd name="T55" fmla="*/ 328 h 642"/>
                <a:gd name="T56" fmla="*/ 170 w 360"/>
                <a:gd name="T57" fmla="*/ 368 h 642"/>
                <a:gd name="T58" fmla="*/ 203 w 360"/>
                <a:gd name="T59" fmla="*/ 388 h 642"/>
                <a:gd name="T60" fmla="*/ 192 w 360"/>
                <a:gd name="T61" fmla="*/ 467 h 642"/>
                <a:gd name="T62" fmla="*/ 134 w 360"/>
                <a:gd name="T63" fmla="*/ 474 h 642"/>
                <a:gd name="T64" fmla="*/ 46 w 360"/>
                <a:gd name="T65" fmla="*/ 448 h 642"/>
                <a:gd name="T66" fmla="*/ 20 w 360"/>
                <a:gd name="T67" fmla="*/ 459 h 642"/>
                <a:gd name="T68" fmla="*/ 6 w 360"/>
                <a:gd name="T69" fmla="*/ 505 h 642"/>
                <a:gd name="T70" fmla="*/ 22 w 360"/>
                <a:gd name="T71" fmla="*/ 541 h 642"/>
                <a:gd name="T72" fmla="*/ 22 w 360"/>
                <a:gd name="T73" fmla="*/ 541 h 642"/>
                <a:gd name="T74" fmla="*/ 22 w 360"/>
                <a:gd name="T75" fmla="*/ 541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42">
                  <a:moveTo>
                    <a:pt x="22" y="541"/>
                  </a:moveTo>
                  <a:cubicBezTo>
                    <a:pt x="47" y="553"/>
                    <a:pt x="74" y="560"/>
                    <a:pt x="101" y="564"/>
                  </a:cubicBezTo>
                  <a:cubicBezTo>
                    <a:pt x="123" y="568"/>
                    <a:pt x="124" y="568"/>
                    <a:pt x="124" y="591"/>
                  </a:cubicBezTo>
                  <a:cubicBezTo>
                    <a:pt x="124" y="601"/>
                    <a:pt x="124" y="611"/>
                    <a:pt x="124" y="621"/>
                  </a:cubicBezTo>
                  <a:cubicBezTo>
                    <a:pt x="124" y="634"/>
                    <a:pt x="131" y="641"/>
                    <a:pt x="143" y="641"/>
                  </a:cubicBezTo>
                  <a:cubicBezTo>
                    <a:pt x="158" y="642"/>
                    <a:pt x="173" y="642"/>
                    <a:pt x="188" y="641"/>
                  </a:cubicBezTo>
                  <a:cubicBezTo>
                    <a:pt x="200" y="641"/>
                    <a:pt x="207" y="634"/>
                    <a:pt x="207" y="622"/>
                  </a:cubicBezTo>
                  <a:cubicBezTo>
                    <a:pt x="207" y="608"/>
                    <a:pt x="207" y="595"/>
                    <a:pt x="207" y="581"/>
                  </a:cubicBezTo>
                  <a:cubicBezTo>
                    <a:pt x="206" y="567"/>
                    <a:pt x="212" y="560"/>
                    <a:pt x="226" y="556"/>
                  </a:cubicBezTo>
                  <a:cubicBezTo>
                    <a:pt x="257" y="547"/>
                    <a:pt x="283" y="530"/>
                    <a:pt x="304" y="506"/>
                  </a:cubicBezTo>
                  <a:cubicBezTo>
                    <a:pt x="360" y="437"/>
                    <a:pt x="339" y="336"/>
                    <a:pt x="258" y="292"/>
                  </a:cubicBezTo>
                  <a:cubicBezTo>
                    <a:pt x="233" y="278"/>
                    <a:pt x="206" y="267"/>
                    <a:pt x="180" y="256"/>
                  </a:cubicBezTo>
                  <a:cubicBezTo>
                    <a:pt x="164" y="250"/>
                    <a:pt x="150" y="242"/>
                    <a:pt x="137" y="232"/>
                  </a:cubicBezTo>
                  <a:cubicBezTo>
                    <a:pt x="111" y="211"/>
                    <a:pt x="116" y="178"/>
                    <a:pt x="146" y="165"/>
                  </a:cubicBezTo>
                  <a:cubicBezTo>
                    <a:pt x="155" y="162"/>
                    <a:pt x="164" y="160"/>
                    <a:pt x="173" y="160"/>
                  </a:cubicBezTo>
                  <a:cubicBezTo>
                    <a:pt x="207" y="158"/>
                    <a:pt x="240" y="164"/>
                    <a:pt x="272" y="179"/>
                  </a:cubicBezTo>
                  <a:cubicBezTo>
                    <a:pt x="288" y="187"/>
                    <a:pt x="293" y="184"/>
                    <a:pt x="298" y="168"/>
                  </a:cubicBezTo>
                  <a:cubicBezTo>
                    <a:pt x="304" y="151"/>
                    <a:pt x="308" y="134"/>
                    <a:pt x="314" y="116"/>
                  </a:cubicBezTo>
                  <a:cubicBezTo>
                    <a:pt x="317" y="104"/>
                    <a:pt x="313" y="96"/>
                    <a:pt x="302" y="92"/>
                  </a:cubicBezTo>
                  <a:cubicBezTo>
                    <a:pt x="282" y="83"/>
                    <a:pt x="261" y="76"/>
                    <a:pt x="239" y="73"/>
                  </a:cubicBezTo>
                  <a:cubicBezTo>
                    <a:pt x="211" y="69"/>
                    <a:pt x="211" y="69"/>
                    <a:pt x="211" y="40"/>
                  </a:cubicBezTo>
                  <a:cubicBezTo>
                    <a:pt x="211" y="0"/>
                    <a:pt x="211" y="0"/>
                    <a:pt x="171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4" y="0"/>
                    <a:pt x="131" y="4"/>
                    <a:pt x="131" y="23"/>
                  </a:cubicBezTo>
                  <a:cubicBezTo>
                    <a:pt x="130" y="31"/>
                    <a:pt x="131" y="40"/>
                    <a:pt x="131" y="48"/>
                  </a:cubicBezTo>
                  <a:cubicBezTo>
                    <a:pt x="131" y="73"/>
                    <a:pt x="130" y="73"/>
                    <a:pt x="106" y="82"/>
                  </a:cubicBezTo>
                  <a:cubicBezTo>
                    <a:pt x="48" y="103"/>
                    <a:pt x="12" y="143"/>
                    <a:pt x="8" y="206"/>
                  </a:cubicBezTo>
                  <a:cubicBezTo>
                    <a:pt x="4" y="263"/>
                    <a:pt x="34" y="301"/>
                    <a:pt x="80" y="328"/>
                  </a:cubicBezTo>
                  <a:cubicBezTo>
                    <a:pt x="108" y="345"/>
                    <a:pt x="140" y="355"/>
                    <a:pt x="170" y="368"/>
                  </a:cubicBezTo>
                  <a:cubicBezTo>
                    <a:pt x="182" y="374"/>
                    <a:pt x="193" y="380"/>
                    <a:pt x="203" y="388"/>
                  </a:cubicBezTo>
                  <a:cubicBezTo>
                    <a:pt x="232" y="412"/>
                    <a:pt x="227" y="452"/>
                    <a:pt x="192" y="467"/>
                  </a:cubicBezTo>
                  <a:cubicBezTo>
                    <a:pt x="174" y="475"/>
                    <a:pt x="155" y="477"/>
                    <a:pt x="134" y="474"/>
                  </a:cubicBezTo>
                  <a:cubicBezTo>
                    <a:pt x="104" y="471"/>
                    <a:pt x="74" y="463"/>
                    <a:pt x="46" y="448"/>
                  </a:cubicBezTo>
                  <a:cubicBezTo>
                    <a:pt x="30" y="439"/>
                    <a:pt x="25" y="441"/>
                    <a:pt x="20" y="459"/>
                  </a:cubicBezTo>
                  <a:cubicBezTo>
                    <a:pt x="15" y="475"/>
                    <a:pt x="11" y="490"/>
                    <a:pt x="6" y="505"/>
                  </a:cubicBezTo>
                  <a:cubicBezTo>
                    <a:pt x="0" y="527"/>
                    <a:pt x="2" y="532"/>
                    <a:pt x="22" y="541"/>
                  </a:cubicBezTo>
                  <a:close/>
                  <a:moveTo>
                    <a:pt x="22" y="541"/>
                  </a:moveTo>
                  <a:cubicBezTo>
                    <a:pt x="22" y="541"/>
                    <a:pt x="22" y="541"/>
                    <a:pt x="22" y="5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C16ED0-9478-0943-AB84-B71E525D55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39250" y="2770188"/>
              <a:ext cx="284163" cy="484188"/>
            </a:xfrm>
            <a:custGeom>
              <a:avLst/>
              <a:gdLst>
                <a:gd name="T0" fmla="*/ 176 w 247"/>
                <a:gd name="T1" fmla="*/ 169 h 418"/>
                <a:gd name="T2" fmla="*/ 8 w 247"/>
                <a:gd name="T3" fmla="*/ 0 h 418"/>
                <a:gd name="T4" fmla="*/ 0 w 247"/>
                <a:gd name="T5" fmla="*/ 30 h 418"/>
                <a:gd name="T6" fmla="*/ 0 w 247"/>
                <a:gd name="T7" fmla="*/ 360 h 418"/>
                <a:gd name="T8" fmla="*/ 58 w 247"/>
                <a:gd name="T9" fmla="*/ 418 h 418"/>
                <a:gd name="T10" fmla="*/ 189 w 247"/>
                <a:gd name="T11" fmla="*/ 418 h 418"/>
                <a:gd name="T12" fmla="*/ 247 w 247"/>
                <a:gd name="T13" fmla="*/ 360 h 418"/>
                <a:gd name="T14" fmla="*/ 247 w 247"/>
                <a:gd name="T15" fmla="*/ 217 h 418"/>
                <a:gd name="T16" fmla="*/ 191 w 247"/>
                <a:gd name="T17" fmla="*/ 183 h 418"/>
                <a:gd name="T18" fmla="*/ 176 w 247"/>
                <a:gd name="T19" fmla="*/ 169 h 418"/>
                <a:gd name="T20" fmla="*/ 176 w 247"/>
                <a:gd name="T21" fmla="*/ 169 h 418"/>
                <a:gd name="T22" fmla="*/ 176 w 247"/>
                <a:gd name="T23" fmla="*/ 16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418">
                  <a:moveTo>
                    <a:pt x="176" y="16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9"/>
                    <a:pt x="0" y="19"/>
                    <a:pt x="0" y="3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92"/>
                    <a:pt x="26" y="418"/>
                    <a:pt x="58" y="418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221" y="418"/>
                    <a:pt x="247" y="392"/>
                    <a:pt x="247" y="360"/>
                  </a:cubicBezTo>
                  <a:cubicBezTo>
                    <a:pt x="247" y="217"/>
                    <a:pt x="247" y="217"/>
                    <a:pt x="247" y="217"/>
                  </a:cubicBezTo>
                  <a:cubicBezTo>
                    <a:pt x="226" y="211"/>
                    <a:pt x="207" y="199"/>
                    <a:pt x="191" y="183"/>
                  </a:cubicBezTo>
                  <a:lnTo>
                    <a:pt x="176" y="169"/>
                  </a:lnTo>
                  <a:close/>
                  <a:moveTo>
                    <a:pt x="176" y="169"/>
                  </a:moveTo>
                  <a:cubicBezTo>
                    <a:pt x="176" y="169"/>
                    <a:pt x="176" y="169"/>
                    <a:pt x="176" y="1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871010EF-C02C-F24A-89E7-924FC39D08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4538" y="2757488"/>
              <a:ext cx="284163" cy="496888"/>
            </a:xfrm>
            <a:custGeom>
              <a:avLst/>
              <a:gdLst>
                <a:gd name="T0" fmla="*/ 50 w 247"/>
                <a:gd name="T1" fmla="*/ 180 h 429"/>
                <a:gd name="T2" fmla="*/ 36 w 247"/>
                <a:gd name="T3" fmla="*/ 194 h 429"/>
                <a:gd name="T4" fmla="*/ 0 w 247"/>
                <a:gd name="T5" fmla="*/ 220 h 429"/>
                <a:gd name="T6" fmla="*/ 0 w 247"/>
                <a:gd name="T7" fmla="*/ 371 h 429"/>
                <a:gd name="T8" fmla="*/ 58 w 247"/>
                <a:gd name="T9" fmla="*/ 429 h 429"/>
                <a:gd name="T10" fmla="*/ 189 w 247"/>
                <a:gd name="T11" fmla="*/ 429 h 429"/>
                <a:gd name="T12" fmla="*/ 247 w 247"/>
                <a:gd name="T13" fmla="*/ 371 h 429"/>
                <a:gd name="T14" fmla="*/ 247 w 247"/>
                <a:gd name="T15" fmla="*/ 41 h 429"/>
                <a:gd name="T16" fmla="*/ 230 w 247"/>
                <a:gd name="T17" fmla="*/ 0 h 429"/>
                <a:gd name="T18" fmla="*/ 50 w 247"/>
                <a:gd name="T19" fmla="*/ 180 h 429"/>
                <a:gd name="T20" fmla="*/ 50 w 247"/>
                <a:gd name="T21" fmla="*/ 180 h 429"/>
                <a:gd name="T22" fmla="*/ 50 w 247"/>
                <a:gd name="T23" fmla="*/ 18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429">
                  <a:moveTo>
                    <a:pt x="50" y="180"/>
                  </a:moveTo>
                  <a:cubicBezTo>
                    <a:pt x="36" y="194"/>
                    <a:pt x="36" y="194"/>
                    <a:pt x="36" y="194"/>
                  </a:cubicBezTo>
                  <a:cubicBezTo>
                    <a:pt x="25" y="205"/>
                    <a:pt x="13" y="213"/>
                    <a:pt x="0" y="220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0" y="403"/>
                    <a:pt x="26" y="429"/>
                    <a:pt x="58" y="429"/>
                  </a:cubicBezTo>
                  <a:cubicBezTo>
                    <a:pt x="189" y="429"/>
                    <a:pt x="189" y="429"/>
                    <a:pt x="189" y="429"/>
                  </a:cubicBezTo>
                  <a:cubicBezTo>
                    <a:pt x="221" y="429"/>
                    <a:pt x="247" y="403"/>
                    <a:pt x="247" y="37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7" y="25"/>
                    <a:pt x="241" y="10"/>
                    <a:pt x="230" y="0"/>
                  </a:cubicBezTo>
                  <a:lnTo>
                    <a:pt x="50" y="180"/>
                  </a:lnTo>
                  <a:close/>
                  <a:moveTo>
                    <a:pt x="50" y="180"/>
                  </a:moveTo>
                  <a:cubicBezTo>
                    <a:pt x="50" y="180"/>
                    <a:pt x="50" y="180"/>
                    <a:pt x="50" y="18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D851750-2D82-2240-B9F0-04CF082F25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28238" y="2341563"/>
              <a:ext cx="285750" cy="911225"/>
            </a:xfrm>
            <a:custGeom>
              <a:avLst/>
              <a:gdLst>
                <a:gd name="T0" fmla="*/ 36 w 248"/>
                <a:gd name="T1" fmla="*/ 211 h 787"/>
                <a:gd name="T2" fmla="*/ 15 w 248"/>
                <a:gd name="T3" fmla="*/ 233 h 787"/>
                <a:gd name="T4" fmla="*/ 0 w 248"/>
                <a:gd name="T5" fmla="*/ 247 h 787"/>
                <a:gd name="T6" fmla="*/ 0 w 248"/>
                <a:gd name="T7" fmla="*/ 729 h 787"/>
                <a:gd name="T8" fmla="*/ 59 w 248"/>
                <a:gd name="T9" fmla="*/ 787 h 787"/>
                <a:gd name="T10" fmla="*/ 190 w 248"/>
                <a:gd name="T11" fmla="*/ 787 h 787"/>
                <a:gd name="T12" fmla="*/ 248 w 248"/>
                <a:gd name="T13" fmla="*/ 729 h 787"/>
                <a:gd name="T14" fmla="*/ 248 w 248"/>
                <a:gd name="T15" fmla="*/ 8 h 787"/>
                <a:gd name="T16" fmla="*/ 248 w 248"/>
                <a:gd name="T17" fmla="*/ 0 h 787"/>
                <a:gd name="T18" fmla="*/ 36 w 248"/>
                <a:gd name="T19" fmla="*/ 211 h 787"/>
                <a:gd name="T20" fmla="*/ 36 w 248"/>
                <a:gd name="T21" fmla="*/ 211 h 787"/>
                <a:gd name="T22" fmla="*/ 36 w 248"/>
                <a:gd name="T23" fmla="*/ 211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8" h="787">
                  <a:moveTo>
                    <a:pt x="36" y="211"/>
                  </a:moveTo>
                  <a:cubicBezTo>
                    <a:pt x="15" y="233"/>
                    <a:pt x="15" y="233"/>
                    <a:pt x="15" y="233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729"/>
                    <a:pt x="0" y="729"/>
                    <a:pt x="0" y="729"/>
                  </a:cubicBezTo>
                  <a:cubicBezTo>
                    <a:pt x="0" y="761"/>
                    <a:pt x="27" y="787"/>
                    <a:pt x="59" y="787"/>
                  </a:cubicBezTo>
                  <a:cubicBezTo>
                    <a:pt x="190" y="787"/>
                    <a:pt x="190" y="787"/>
                    <a:pt x="190" y="787"/>
                  </a:cubicBezTo>
                  <a:cubicBezTo>
                    <a:pt x="222" y="787"/>
                    <a:pt x="248" y="761"/>
                    <a:pt x="248" y="729"/>
                  </a:cubicBezTo>
                  <a:cubicBezTo>
                    <a:pt x="248" y="8"/>
                    <a:pt x="248" y="8"/>
                    <a:pt x="248" y="8"/>
                  </a:cubicBezTo>
                  <a:cubicBezTo>
                    <a:pt x="248" y="5"/>
                    <a:pt x="248" y="3"/>
                    <a:pt x="248" y="0"/>
                  </a:cubicBezTo>
                  <a:lnTo>
                    <a:pt x="36" y="211"/>
                  </a:lnTo>
                  <a:close/>
                  <a:moveTo>
                    <a:pt x="36" y="211"/>
                  </a:moveTo>
                  <a:cubicBezTo>
                    <a:pt x="36" y="211"/>
                    <a:pt x="36" y="211"/>
                    <a:pt x="36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2F5B87-84C9-734F-8E1F-780F678CEDA6}"/>
              </a:ext>
            </a:extLst>
          </p:cNvPr>
          <p:cNvGrpSpPr/>
          <p:nvPr/>
        </p:nvGrpSpPr>
        <p:grpSpPr>
          <a:xfrm>
            <a:off x="685665" y="2953428"/>
            <a:ext cx="553006" cy="441149"/>
            <a:chOff x="5314950" y="3336925"/>
            <a:chExt cx="698500" cy="557213"/>
          </a:xfrm>
          <a:solidFill>
            <a:srgbClr val="FFC000"/>
          </a:solidFill>
        </p:grpSpPr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6C527642-0C77-7846-9648-4C195F5B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200" y="3336925"/>
              <a:ext cx="476250" cy="474663"/>
            </a:xfrm>
            <a:custGeom>
              <a:avLst/>
              <a:gdLst>
                <a:gd name="T0" fmla="*/ 152 w 430"/>
                <a:gd name="T1" fmla="*/ 0 h 430"/>
                <a:gd name="T2" fmla="*/ 241 w 430"/>
                <a:gd name="T3" fmla="*/ 0 h 430"/>
                <a:gd name="T4" fmla="*/ 241 w 430"/>
                <a:gd name="T5" fmla="*/ 50 h 430"/>
                <a:gd name="T6" fmla="*/ 295 w 430"/>
                <a:gd name="T7" fmla="*/ 72 h 430"/>
                <a:gd name="T8" fmla="*/ 330 w 430"/>
                <a:gd name="T9" fmla="*/ 37 h 430"/>
                <a:gd name="T10" fmla="*/ 393 w 430"/>
                <a:gd name="T11" fmla="*/ 100 h 430"/>
                <a:gd name="T12" fmla="*/ 358 w 430"/>
                <a:gd name="T13" fmla="*/ 135 h 430"/>
                <a:gd name="T14" fmla="*/ 380 w 430"/>
                <a:gd name="T15" fmla="*/ 189 h 430"/>
                <a:gd name="T16" fmla="*/ 430 w 430"/>
                <a:gd name="T17" fmla="*/ 189 h 430"/>
                <a:gd name="T18" fmla="*/ 430 w 430"/>
                <a:gd name="T19" fmla="*/ 278 h 430"/>
                <a:gd name="T20" fmla="*/ 380 w 430"/>
                <a:gd name="T21" fmla="*/ 278 h 430"/>
                <a:gd name="T22" fmla="*/ 358 w 430"/>
                <a:gd name="T23" fmla="*/ 332 h 430"/>
                <a:gd name="T24" fmla="*/ 393 w 430"/>
                <a:gd name="T25" fmla="*/ 367 h 430"/>
                <a:gd name="T26" fmla="*/ 330 w 430"/>
                <a:gd name="T27" fmla="*/ 430 h 430"/>
                <a:gd name="T28" fmla="*/ 295 w 430"/>
                <a:gd name="T29" fmla="*/ 395 h 430"/>
                <a:gd name="T30" fmla="*/ 273 w 430"/>
                <a:gd name="T31" fmla="*/ 406 h 430"/>
                <a:gd name="T32" fmla="*/ 276 w 430"/>
                <a:gd name="T33" fmla="*/ 374 h 430"/>
                <a:gd name="T34" fmla="*/ 275 w 430"/>
                <a:gd name="T35" fmla="*/ 367 h 430"/>
                <a:gd name="T36" fmla="*/ 352 w 430"/>
                <a:gd name="T37" fmla="*/ 233 h 430"/>
                <a:gd name="T38" fmla="*/ 197 w 430"/>
                <a:gd name="T39" fmla="*/ 78 h 430"/>
                <a:gd name="T40" fmla="*/ 61 w 430"/>
                <a:gd name="T41" fmla="*/ 157 h 430"/>
                <a:gd name="T42" fmla="*/ 59 w 430"/>
                <a:gd name="T43" fmla="*/ 157 h 430"/>
                <a:gd name="T44" fmla="*/ 23 w 430"/>
                <a:gd name="T45" fmla="*/ 160 h 430"/>
                <a:gd name="T46" fmla="*/ 35 w 430"/>
                <a:gd name="T47" fmla="*/ 135 h 430"/>
                <a:gd name="T48" fmla="*/ 0 w 430"/>
                <a:gd name="T49" fmla="*/ 100 h 430"/>
                <a:gd name="T50" fmla="*/ 63 w 430"/>
                <a:gd name="T51" fmla="*/ 37 h 430"/>
                <a:gd name="T52" fmla="*/ 98 w 430"/>
                <a:gd name="T53" fmla="*/ 72 h 430"/>
                <a:gd name="T54" fmla="*/ 152 w 430"/>
                <a:gd name="T55" fmla="*/ 50 h 430"/>
                <a:gd name="T56" fmla="*/ 152 w 430"/>
                <a:gd name="T57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0" h="430">
                  <a:moveTo>
                    <a:pt x="152" y="0"/>
                  </a:moveTo>
                  <a:cubicBezTo>
                    <a:pt x="241" y="0"/>
                    <a:pt x="241" y="0"/>
                    <a:pt x="241" y="0"/>
                  </a:cubicBezTo>
                  <a:cubicBezTo>
                    <a:pt x="241" y="50"/>
                    <a:pt x="241" y="50"/>
                    <a:pt x="241" y="50"/>
                  </a:cubicBezTo>
                  <a:cubicBezTo>
                    <a:pt x="261" y="54"/>
                    <a:pt x="279" y="62"/>
                    <a:pt x="295" y="72"/>
                  </a:cubicBezTo>
                  <a:cubicBezTo>
                    <a:pt x="330" y="37"/>
                    <a:pt x="330" y="37"/>
                    <a:pt x="330" y="37"/>
                  </a:cubicBezTo>
                  <a:cubicBezTo>
                    <a:pt x="393" y="100"/>
                    <a:pt x="393" y="100"/>
                    <a:pt x="393" y="100"/>
                  </a:cubicBezTo>
                  <a:cubicBezTo>
                    <a:pt x="358" y="135"/>
                    <a:pt x="358" y="135"/>
                    <a:pt x="358" y="135"/>
                  </a:cubicBezTo>
                  <a:cubicBezTo>
                    <a:pt x="368" y="151"/>
                    <a:pt x="376" y="170"/>
                    <a:pt x="380" y="189"/>
                  </a:cubicBezTo>
                  <a:cubicBezTo>
                    <a:pt x="430" y="189"/>
                    <a:pt x="430" y="189"/>
                    <a:pt x="430" y="189"/>
                  </a:cubicBezTo>
                  <a:cubicBezTo>
                    <a:pt x="430" y="278"/>
                    <a:pt x="430" y="278"/>
                    <a:pt x="430" y="278"/>
                  </a:cubicBezTo>
                  <a:cubicBezTo>
                    <a:pt x="380" y="278"/>
                    <a:pt x="380" y="278"/>
                    <a:pt x="380" y="278"/>
                  </a:cubicBezTo>
                  <a:cubicBezTo>
                    <a:pt x="376" y="297"/>
                    <a:pt x="368" y="315"/>
                    <a:pt x="358" y="332"/>
                  </a:cubicBezTo>
                  <a:cubicBezTo>
                    <a:pt x="393" y="367"/>
                    <a:pt x="393" y="367"/>
                    <a:pt x="393" y="367"/>
                  </a:cubicBezTo>
                  <a:cubicBezTo>
                    <a:pt x="330" y="430"/>
                    <a:pt x="330" y="430"/>
                    <a:pt x="330" y="43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88" y="399"/>
                    <a:pt x="281" y="403"/>
                    <a:pt x="273" y="406"/>
                  </a:cubicBezTo>
                  <a:cubicBezTo>
                    <a:pt x="275" y="396"/>
                    <a:pt x="276" y="385"/>
                    <a:pt x="276" y="374"/>
                  </a:cubicBezTo>
                  <a:cubicBezTo>
                    <a:pt x="276" y="372"/>
                    <a:pt x="276" y="370"/>
                    <a:pt x="275" y="367"/>
                  </a:cubicBezTo>
                  <a:cubicBezTo>
                    <a:pt x="321" y="340"/>
                    <a:pt x="352" y="291"/>
                    <a:pt x="352" y="233"/>
                  </a:cubicBezTo>
                  <a:cubicBezTo>
                    <a:pt x="352" y="148"/>
                    <a:pt x="283" y="78"/>
                    <a:pt x="197" y="78"/>
                  </a:cubicBezTo>
                  <a:cubicBezTo>
                    <a:pt x="139" y="78"/>
                    <a:pt x="88" y="110"/>
                    <a:pt x="61" y="157"/>
                  </a:cubicBezTo>
                  <a:cubicBezTo>
                    <a:pt x="60" y="157"/>
                    <a:pt x="60" y="157"/>
                    <a:pt x="59" y="157"/>
                  </a:cubicBezTo>
                  <a:cubicBezTo>
                    <a:pt x="46" y="157"/>
                    <a:pt x="34" y="158"/>
                    <a:pt x="23" y="160"/>
                  </a:cubicBezTo>
                  <a:cubicBezTo>
                    <a:pt x="26" y="151"/>
                    <a:pt x="31" y="143"/>
                    <a:pt x="35" y="13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115" y="62"/>
                    <a:pt x="133" y="54"/>
                    <a:pt x="152" y="50"/>
                  </a:cubicBezTo>
                  <a:lnTo>
                    <a:pt x="1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D4EC03A-7F9E-614E-B8D1-E73749F4B3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4800" y="3460750"/>
              <a:ext cx="174625" cy="173038"/>
            </a:xfrm>
            <a:custGeom>
              <a:avLst/>
              <a:gdLst>
                <a:gd name="T0" fmla="*/ 110 w 157"/>
                <a:gd name="T1" fmla="*/ 78 h 157"/>
                <a:gd name="T2" fmla="*/ 78 w 157"/>
                <a:gd name="T3" fmla="*/ 47 h 157"/>
                <a:gd name="T4" fmla="*/ 46 w 157"/>
                <a:gd name="T5" fmla="*/ 78 h 157"/>
                <a:gd name="T6" fmla="*/ 78 w 157"/>
                <a:gd name="T7" fmla="*/ 110 h 157"/>
                <a:gd name="T8" fmla="*/ 110 w 157"/>
                <a:gd name="T9" fmla="*/ 78 h 157"/>
                <a:gd name="T10" fmla="*/ 45 w 157"/>
                <a:gd name="T11" fmla="*/ 24 h 157"/>
                <a:gd name="T12" fmla="*/ 63 w 157"/>
                <a:gd name="T13" fmla="*/ 16 h 157"/>
                <a:gd name="T14" fmla="*/ 63 w 157"/>
                <a:gd name="T15" fmla="*/ 0 h 157"/>
                <a:gd name="T16" fmla="*/ 93 w 157"/>
                <a:gd name="T17" fmla="*/ 0 h 157"/>
                <a:gd name="T18" fmla="*/ 93 w 157"/>
                <a:gd name="T19" fmla="*/ 16 h 157"/>
                <a:gd name="T20" fmla="*/ 112 w 157"/>
                <a:gd name="T21" fmla="*/ 24 h 157"/>
                <a:gd name="T22" fmla="*/ 123 w 157"/>
                <a:gd name="T23" fmla="*/ 12 h 157"/>
                <a:gd name="T24" fmla="*/ 145 w 157"/>
                <a:gd name="T25" fmla="*/ 33 h 157"/>
                <a:gd name="T26" fmla="*/ 133 w 157"/>
                <a:gd name="T27" fmla="*/ 45 h 157"/>
                <a:gd name="T28" fmla="*/ 140 w 157"/>
                <a:gd name="T29" fmla="*/ 63 h 157"/>
                <a:gd name="T30" fmla="*/ 157 w 157"/>
                <a:gd name="T31" fmla="*/ 63 h 157"/>
                <a:gd name="T32" fmla="*/ 157 w 157"/>
                <a:gd name="T33" fmla="*/ 93 h 157"/>
                <a:gd name="T34" fmla="*/ 140 w 157"/>
                <a:gd name="T35" fmla="*/ 93 h 157"/>
                <a:gd name="T36" fmla="*/ 133 w 157"/>
                <a:gd name="T37" fmla="*/ 112 h 157"/>
                <a:gd name="T38" fmla="*/ 145 w 157"/>
                <a:gd name="T39" fmla="*/ 123 h 157"/>
                <a:gd name="T40" fmla="*/ 123 w 157"/>
                <a:gd name="T41" fmla="*/ 145 h 157"/>
                <a:gd name="T42" fmla="*/ 112 w 157"/>
                <a:gd name="T43" fmla="*/ 133 h 157"/>
                <a:gd name="T44" fmla="*/ 93 w 157"/>
                <a:gd name="T45" fmla="*/ 140 h 157"/>
                <a:gd name="T46" fmla="*/ 93 w 157"/>
                <a:gd name="T47" fmla="*/ 157 h 157"/>
                <a:gd name="T48" fmla="*/ 63 w 157"/>
                <a:gd name="T49" fmla="*/ 157 h 157"/>
                <a:gd name="T50" fmla="*/ 63 w 157"/>
                <a:gd name="T51" fmla="*/ 140 h 157"/>
                <a:gd name="T52" fmla="*/ 45 w 157"/>
                <a:gd name="T53" fmla="*/ 133 h 157"/>
                <a:gd name="T54" fmla="*/ 33 w 157"/>
                <a:gd name="T55" fmla="*/ 145 h 157"/>
                <a:gd name="T56" fmla="*/ 12 w 157"/>
                <a:gd name="T57" fmla="*/ 123 h 157"/>
                <a:gd name="T58" fmla="*/ 24 w 157"/>
                <a:gd name="T59" fmla="*/ 112 h 157"/>
                <a:gd name="T60" fmla="*/ 16 w 157"/>
                <a:gd name="T61" fmla="*/ 93 h 157"/>
                <a:gd name="T62" fmla="*/ 0 w 157"/>
                <a:gd name="T63" fmla="*/ 93 h 157"/>
                <a:gd name="T64" fmla="*/ 0 w 157"/>
                <a:gd name="T65" fmla="*/ 63 h 157"/>
                <a:gd name="T66" fmla="*/ 16 w 157"/>
                <a:gd name="T67" fmla="*/ 63 h 157"/>
                <a:gd name="T68" fmla="*/ 24 w 157"/>
                <a:gd name="T69" fmla="*/ 45 h 157"/>
                <a:gd name="T70" fmla="*/ 12 w 157"/>
                <a:gd name="T71" fmla="*/ 33 h 157"/>
                <a:gd name="T72" fmla="*/ 33 w 157"/>
                <a:gd name="T73" fmla="*/ 12 h 157"/>
                <a:gd name="T74" fmla="*/ 45 w 157"/>
                <a:gd name="T75" fmla="*/ 2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57">
                  <a:moveTo>
                    <a:pt x="110" y="78"/>
                  </a:moveTo>
                  <a:cubicBezTo>
                    <a:pt x="110" y="61"/>
                    <a:pt x="96" y="47"/>
                    <a:pt x="78" y="47"/>
                  </a:cubicBezTo>
                  <a:cubicBezTo>
                    <a:pt x="61" y="47"/>
                    <a:pt x="46" y="61"/>
                    <a:pt x="46" y="78"/>
                  </a:cubicBezTo>
                  <a:cubicBezTo>
                    <a:pt x="46" y="96"/>
                    <a:pt x="61" y="110"/>
                    <a:pt x="78" y="110"/>
                  </a:cubicBezTo>
                  <a:cubicBezTo>
                    <a:pt x="96" y="110"/>
                    <a:pt x="110" y="96"/>
                    <a:pt x="110" y="78"/>
                  </a:cubicBezTo>
                  <a:close/>
                  <a:moveTo>
                    <a:pt x="45" y="24"/>
                  </a:moveTo>
                  <a:cubicBezTo>
                    <a:pt x="51" y="21"/>
                    <a:pt x="57" y="18"/>
                    <a:pt x="63" y="16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100" y="18"/>
                    <a:pt x="106" y="21"/>
                    <a:pt x="112" y="24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6" y="51"/>
                    <a:pt x="139" y="57"/>
                    <a:pt x="140" y="63"/>
                  </a:cubicBezTo>
                  <a:cubicBezTo>
                    <a:pt x="157" y="63"/>
                    <a:pt x="157" y="63"/>
                    <a:pt x="157" y="6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40" y="93"/>
                    <a:pt x="140" y="93"/>
                    <a:pt x="140" y="93"/>
                  </a:cubicBezTo>
                  <a:cubicBezTo>
                    <a:pt x="139" y="100"/>
                    <a:pt x="136" y="106"/>
                    <a:pt x="133" y="112"/>
                  </a:cubicBezTo>
                  <a:cubicBezTo>
                    <a:pt x="145" y="123"/>
                    <a:pt x="145" y="123"/>
                    <a:pt x="145" y="123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06" y="136"/>
                    <a:pt x="100" y="139"/>
                    <a:pt x="93" y="140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40"/>
                    <a:pt x="63" y="140"/>
                    <a:pt x="63" y="140"/>
                  </a:cubicBezTo>
                  <a:cubicBezTo>
                    <a:pt x="57" y="139"/>
                    <a:pt x="51" y="136"/>
                    <a:pt x="45" y="133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0" y="106"/>
                    <a:pt x="18" y="100"/>
                    <a:pt x="16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57"/>
                    <a:pt x="20" y="51"/>
                    <a:pt x="24" y="4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33" y="12"/>
                    <a:pt x="33" y="12"/>
                    <a:pt x="33" y="12"/>
                  </a:cubicBezTo>
                  <a:lnTo>
                    <a:pt x="45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F131842-3DDE-4941-B105-28E893FEB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59413" y="3606800"/>
              <a:ext cx="285750" cy="287338"/>
            </a:xfrm>
            <a:custGeom>
              <a:avLst/>
              <a:gdLst>
                <a:gd name="T0" fmla="*/ 182 w 259"/>
                <a:gd name="T1" fmla="*/ 130 h 260"/>
                <a:gd name="T2" fmla="*/ 130 w 259"/>
                <a:gd name="T3" fmla="*/ 78 h 260"/>
                <a:gd name="T4" fmla="*/ 77 w 259"/>
                <a:gd name="T5" fmla="*/ 130 h 260"/>
                <a:gd name="T6" fmla="*/ 130 w 259"/>
                <a:gd name="T7" fmla="*/ 183 h 260"/>
                <a:gd name="T8" fmla="*/ 182 w 259"/>
                <a:gd name="T9" fmla="*/ 130 h 260"/>
                <a:gd name="T10" fmla="*/ 27 w 259"/>
                <a:gd name="T11" fmla="*/ 155 h 260"/>
                <a:gd name="T12" fmla="*/ 0 w 259"/>
                <a:gd name="T13" fmla="*/ 155 h 260"/>
                <a:gd name="T14" fmla="*/ 0 w 259"/>
                <a:gd name="T15" fmla="*/ 105 h 260"/>
                <a:gd name="T16" fmla="*/ 27 w 259"/>
                <a:gd name="T17" fmla="*/ 105 h 260"/>
                <a:gd name="T18" fmla="*/ 40 w 259"/>
                <a:gd name="T19" fmla="*/ 75 h 260"/>
                <a:gd name="T20" fmla="*/ 20 w 259"/>
                <a:gd name="T21" fmla="*/ 56 h 260"/>
                <a:gd name="T22" fmla="*/ 55 w 259"/>
                <a:gd name="T23" fmla="*/ 21 h 260"/>
                <a:gd name="T24" fmla="*/ 75 w 259"/>
                <a:gd name="T25" fmla="*/ 40 h 260"/>
                <a:gd name="T26" fmla="*/ 105 w 259"/>
                <a:gd name="T27" fmla="*/ 28 h 260"/>
                <a:gd name="T28" fmla="*/ 105 w 259"/>
                <a:gd name="T29" fmla="*/ 0 h 260"/>
                <a:gd name="T30" fmla="*/ 154 w 259"/>
                <a:gd name="T31" fmla="*/ 0 h 260"/>
                <a:gd name="T32" fmla="*/ 154 w 259"/>
                <a:gd name="T33" fmla="*/ 28 h 260"/>
                <a:gd name="T34" fmla="*/ 184 w 259"/>
                <a:gd name="T35" fmla="*/ 40 h 260"/>
                <a:gd name="T36" fmla="*/ 204 w 259"/>
                <a:gd name="T37" fmla="*/ 21 h 260"/>
                <a:gd name="T38" fmla="*/ 239 w 259"/>
                <a:gd name="T39" fmla="*/ 56 h 260"/>
                <a:gd name="T40" fmla="*/ 219 w 259"/>
                <a:gd name="T41" fmla="*/ 75 h 260"/>
                <a:gd name="T42" fmla="*/ 232 w 259"/>
                <a:gd name="T43" fmla="*/ 105 h 260"/>
                <a:gd name="T44" fmla="*/ 259 w 259"/>
                <a:gd name="T45" fmla="*/ 105 h 260"/>
                <a:gd name="T46" fmla="*/ 259 w 259"/>
                <a:gd name="T47" fmla="*/ 155 h 260"/>
                <a:gd name="T48" fmla="*/ 232 w 259"/>
                <a:gd name="T49" fmla="*/ 155 h 260"/>
                <a:gd name="T50" fmla="*/ 219 w 259"/>
                <a:gd name="T51" fmla="*/ 185 h 260"/>
                <a:gd name="T52" fmla="*/ 239 w 259"/>
                <a:gd name="T53" fmla="*/ 204 h 260"/>
                <a:gd name="T54" fmla="*/ 204 w 259"/>
                <a:gd name="T55" fmla="*/ 239 h 260"/>
                <a:gd name="T56" fmla="*/ 184 w 259"/>
                <a:gd name="T57" fmla="*/ 220 h 260"/>
                <a:gd name="T58" fmla="*/ 154 w 259"/>
                <a:gd name="T59" fmla="*/ 232 h 260"/>
                <a:gd name="T60" fmla="*/ 154 w 259"/>
                <a:gd name="T61" fmla="*/ 260 h 260"/>
                <a:gd name="T62" fmla="*/ 105 w 259"/>
                <a:gd name="T63" fmla="*/ 260 h 260"/>
                <a:gd name="T64" fmla="*/ 105 w 259"/>
                <a:gd name="T65" fmla="*/ 232 h 260"/>
                <a:gd name="T66" fmla="*/ 75 w 259"/>
                <a:gd name="T67" fmla="*/ 220 h 260"/>
                <a:gd name="T68" fmla="*/ 55 w 259"/>
                <a:gd name="T69" fmla="*/ 239 h 260"/>
                <a:gd name="T70" fmla="*/ 20 w 259"/>
                <a:gd name="T71" fmla="*/ 204 h 260"/>
                <a:gd name="T72" fmla="*/ 40 w 259"/>
                <a:gd name="T73" fmla="*/ 185 h 260"/>
                <a:gd name="T74" fmla="*/ 27 w 259"/>
                <a:gd name="T75" fmla="*/ 15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60">
                  <a:moveTo>
                    <a:pt x="182" y="130"/>
                  </a:moveTo>
                  <a:cubicBezTo>
                    <a:pt x="182" y="101"/>
                    <a:pt x="159" y="78"/>
                    <a:pt x="130" y="78"/>
                  </a:cubicBezTo>
                  <a:cubicBezTo>
                    <a:pt x="101" y="78"/>
                    <a:pt x="77" y="101"/>
                    <a:pt x="77" y="130"/>
                  </a:cubicBezTo>
                  <a:cubicBezTo>
                    <a:pt x="77" y="159"/>
                    <a:pt x="101" y="183"/>
                    <a:pt x="130" y="183"/>
                  </a:cubicBezTo>
                  <a:cubicBezTo>
                    <a:pt x="159" y="183"/>
                    <a:pt x="182" y="159"/>
                    <a:pt x="182" y="130"/>
                  </a:cubicBezTo>
                  <a:close/>
                  <a:moveTo>
                    <a:pt x="27" y="155"/>
                  </a:moveTo>
                  <a:cubicBezTo>
                    <a:pt x="0" y="155"/>
                    <a:pt x="0" y="155"/>
                    <a:pt x="0" y="15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30" y="95"/>
                    <a:pt x="34" y="85"/>
                    <a:pt x="40" y="7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84" y="35"/>
                    <a:pt x="94" y="31"/>
                    <a:pt x="105" y="28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65" y="31"/>
                    <a:pt x="175" y="35"/>
                    <a:pt x="184" y="40"/>
                  </a:cubicBezTo>
                  <a:cubicBezTo>
                    <a:pt x="204" y="21"/>
                    <a:pt x="204" y="21"/>
                    <a:pt x="204" y="21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19" y="75"/>
                    <a:pt x="219" y="75"/>
                    <a:pt x="219" y="75"/>
                  </a:cubicBezTo>
                  <a:cubicBezTo>
                    <a:pt x="225" y="85"/>
                    <a:pt x="229" y="95"/>
                    <a:pt x="232" y="105"/>
                  </a:cubicBezTo>
                  <a:cubicBezTo>
                    <a:pt x="259" y="105"/>
                    <a:pt x="259" y="105"/>
                    <a:pt x="259" y="105"/>
                  </a:cubicBezTo>
                  <a:cubicBezTo>
                    <a:pt x="259" y="155"/>
                    <a:pt x="259" y="155"/>
                    <a:pt x="259" y="155"/>
                  </a:cubicBezTo>
                  <a:cubicBezTo>
                    <a:pt x="232" y="155"/>
                    <a:pt x="232" y="155"/>
                    <a:pt x="232" y="155"/>
                  </a:cubicBezTo>
                  <a:cubicBezTo>
                    <a:pt x="229" y="166"/>
                    <a:pt x="225" y="176"/>
                    <a:pt x="219" y="185"/>
                  </a:cubicBezTo>
                  <a:cubicBezTo>
                    <a:pt x="239" y="204"/>
                    <a:pt x="239" y="204"/>
                    <a:pt x="239" y="204"/>
                  </a:cubicBezTo>
                  <a:cubicBezTo>
                    <a:pt x="204" y="239"/>
                    <a:pt x="204" y="239"/>
                    <a:pt x="204" y="239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175" y="225"/>
                    <a:pt x="165" y="230"/>
                    <a:pt x="154" y="232"/>
                  </a:cubicBezTo>
                  <a:cubicBezTo>
                    <a:pt x="154" y="260"/>
                    <a:pt x="154" y="260"/>
                    <a:pt x="154" y="260"/>
                  </a:cubicBezTo>
                  <a:cubicBezTo>
                    <a:pt x="105" y="260"/>
                    <a:pt x="105" y="260"/>
                    <a:pt x="105" y="260"/>
                  </a:cubicBezTo>
                  <a:cubicBezTo>
                    <a:pt x="105" y="232"/>
                    <a:pt x="105" y="232"/>
                    <a:pt x="105" y="232"/>
                  </a:cubicBezTo>
                  <a:cubicBezTo>
                    <a:pt x="94" y="230"/>
                    <a:pt x="84" y="225"/>
                    <a:pt x="75" y="220"/>
                  </a:cubicBezTo>
                  <a:cubicBezTo>
                    <a:pt x="55" y="239"/>
                    <a:pt x="55" y="239"/>
                    <a:pt x="55" y="239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40" y="185"/>
                    <a:pt x="40" y="185"/>
                    <a:pt x="40" y="185"/>
                  </a:cubicBezTo>
                  <a:cubicBezTo>
                    <a:pt x="34" y="176"/>
                    <a:pt x="30" y="166"/>
                    <a:pt x="27" y="15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E432E1EB-10C1-8A4D-83B7-097F766680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4950" y="3627438"/>
              <a:ext cx="141287" cy="141288"/>
            </a:xfrm>
            <a:custGeom>
              <a:avLst/>
              <a:gdLst>
                <a:gd name="T0" fmla="*/ 90 w 128"/>
                <a:gd name="T1" fmla="*/ 64 h 128"/>
                <a:gd name="T2" fmla="*/ 64 w 128"/>
                <a:gd name="T3" fmla="*/ 39 h 128"/>
                <a:gd name="T4" fmla="*/ 38 w 128"/>
                <a:gd name="T5" fmla="*/ 64 h 128"/>
                <a:gd name="T6" fmla="*/ 64 w 128"/>
                <a:gd name="T7" fmla="*/ 90 h 128"/>
                <a:gd name="T8" fmla="*/ 90 w 128"/>
                <a:gd name="T9" fmla="*/ 64 h 128"/>
                <a:gd name="T10" fmla="*/ 76 w 128"/>
                <a:gd name="T11" fmla="*/ 128 h 128"/>
                <a:gd name="T12" fmla="*/ 51 w 128"/>
                <a:gd name="T13" fmla="*/ 128 h 128"/>
                <a:gd name="T14" fmla="*/ 51 w 128"/>
                <a:gd name="T15" fmla="*/ 115 h 128"/>
                <a:gd name="T16" fmla="*/ 37 w 128"/>
                <a:gd name="T17" fmla="*/ 109 h 128"/>
                <a:gd name="T18" fmla="*/ 27 w 128"/>
                <a:gd name="T19" fmla="*/ 118 h 128"/>
                <a:gd name="T20" fmla="*/ 10 w 128"/>
                <a:gd name="T21" fmla="*/ 101 h 128"/>
                <a:gd name="T22" fmla="*/ 19 w 128"/>
                <a:gd name="T23" fmla="*/ 91 h 128"/>
                <a:gd name="T24" fmla="*/ 13 w 128"/>
                <a:gd name="T25" fmla="*/ 77 h 128"/>
                <a:gd name="T26" fmla="*/ 0 w 128"/>
                <a:gd name="T27" fmla="*/ 77 h 128"/>
                <a:gd name="T28" fmla="*/ 0 w 128"/>
                <a:gd name="T29" fmla="*/ 52 h 128"/>
                <a:gd name="T30" fmla="*/ 13 w 128"/>
                <a:gd name="T31" fmla="*/ 52 h 128"/>
                <a:gd name="T32" fmla="*/ 19 w 128"/>
                <a:gd name="T33" fmla="*/ 37 h 128"/>
                <a:gd name="T34" fmla="*/ 10 w 128"/>
                <a:gd name="T35" fmla="*/ 28 h 128"/>
                <a:gd name="T36" fmla="*/ 27 w 128"/>
                <a:gd name="T37" fmla="*/ 11 h 128"/>
                <a:gd name="T38" fmla="*/ 37 w 128"/>
                <a:gd name="T39" fmla="*/ 20 h 128"/>
                <a:gd name="T40" fmla="*/ 51 w 128"/>
                <a:gd name="T41" fmla="*/ 14 h 128"/>
                <a:gd name="T42" fmla="*/ 51 w 128"/>
                <a:gd name="T43" fmla="*/ 0 h 128"/>
                <a:gd name="T44" fmla="*/ 76 w 128"/>
                <a:gd name="T45" fmla="*/ 0 h 128"/>
                <a:gd name="T46" fmla="*/ 76 w 128"/>
                <a:gd name="T47" fmla="*/ 14 h 128"/>
                <a:gd name="T48" fmla="*/ 91 w 128"/>
                <a:gd name="T49" fmla="*/ 20 h 128"/>
                <a:gd name="T50" fmla="*/ 100 w 128"/>
                <a:gd name="T51" fmla="*/ 11 h 128"/>
                <a:gd name="T52" fmla="*/ 118 w 128"/>
                <a:gd name="T53" fmla="*/ 28 h 128"/>
                <a:gd name="T54" fmla="*/ 108 w 128"/>
                <a:gd name="T55" fmla="*/ 37 h 128"/>
                <a:gd name="T56" fmla="*/ 114 w 128"/>
                <a:gd name="T57" fmla="*/ 52 h 128"/>
                <a:gd name="T58" fmla="*/ 128 w 128"/>
                <a:gd name="T59" fmla="*/ 52 h 128"/>
                <a:gd name="T60" fmla="*/ 128 w 128"/>
                <a:gd name="T61" fmla="*/ 77 h 128"/>
                <a:gd name="T62" fmla="*/ 114 w 128"/>
                <a:gd name="T63" fmla="*/ 77 h 128"/>
                <a:gd name="T64" fmla="*/ 108 w 128"/>
                <a:gd name="T65" fmla="*/ 91 h 128"/>
                <a:gd name="T66" fmla="*/ 118 w 128"/>
                <a:gd name="T67" fmla="*/ 101 h 128"/>
                <a:gd name="T68" fmla="*/ 100 w 128"/>
                <a:gd name="T69" fmla="*/ 118 h 128"/>
                <a:gd name="T70" fmla="*/ 91 w 128"/>
                <a:gd name="T71" fmla="*/ 109 h 128"/>
                <a:gd name="T72" fmla="*/ 76 w 128"/>
                <a:gd name="T73" fmla="*/ 115 h 128"/>
                <a:gd name="T74" fmla="*/ 76 w 128"/>
                <a:gd name="T7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90" y="64"/>
                  </a:moveTo>
                  <a:cubicBezTo>
                    <a:pt x="90" y="50"/>
                    <a:pt x="78" y="39"/>
                    <a:pt x="64" y="39"/>
                  </a:cubicBezTo>
                  <a:cubicBezTo>
                    <a:pt x="49" y="39"/>
                    <a:pt x="38" y="50"/>
                    <a:pt x="38" y="64"/>
                  </a:cubicBezTo>
                  <a:cubicBezTo>
                    <a:pt x="38" y="79"/>
                    <a:pt x="49" y="90"/>
                    <a:pt x="64" y="90"/>
                  </a:cubicBezTo>
                  <a:cubicBezTo>
                    <a:pt x="78" y="90"/>
                    <a:pt x="90" y="79"/>
                    <a:pt x="90" y="64"/>
                  </a:cubicBezTo>
                  <a:close/>
                  <a:moveTo>
                    <a:pt x="76" y="128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46" y="114"/>
                    <a:pt x="41" y="111"/>
                    <a:pt x="37" y="109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6" y="87"/>
                    <a:pt x="14" y="82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47"/>
                    <a:pt x="16" y="42"/>
                    <a:pt x="19" y="3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1" y="17"/>
                    <a:pt x="46" y="15"/>
                    <a:pt x="51" y="1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1" y="15"/>
                    <a:pt x="86" y="17"/>
                    <a:pt x="91" y="20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11" y="42"/>
                    <a:pt x="113" y="47"/>
                    <a:pt x="114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14" y="77"/>
                    <a:pt x="114" y="77"/>
                    <a:pt x="114" y="77"/>
                  </a:cubicBezTo>
                  <a:cubicBezTo>
                    <a:pt x="113" y="82"/>
                    <a:pt x="111" y="87"/>
                    <a:pt x="108" y="91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6" y="111"/>
                    <a:pt x="81" y="114"/>
                    <a:pt x="76" y="115"/>
                  </a:cubicBezTo>
                  <a:lnTo>
                    <a:pt x="76" y="1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9C5CE4-B7FA-A547-9CE3-6C56B1C19A2A}"/>
              </a:ext>
            </a:extLst>
          </p:cNvPr>
          <p:cNvSpPr/>
          <p:nvPr/>
        </p:nvSpPr>
        <p:spPr>
          <a:xfrm>
            <a:off x="609600" y="1664165"/>
            <a:ext cx="531885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In one of the pancake flipping sport , pancake flipping league office wanted identify the better pancake flipper between two contestant who has been nominated for this season’s best pancake flipper</a:t>
            </a:r>
          </a:p>
          <a:p>
            <a:pPr marL="234950" indent="-2349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  <a:cs typeface="Calibri" pitchFamily="34" charset="0"/>
              </a:rPr>
              <a:t>The pancake flipping league office wanted identify the potential winner based on statistical analysis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D5B460-73DF-A643-AF11-93ABDCA94056}"/>
              </a:ext>
            </a:extLst>
          </p:cNvPr>
          <p:cNvCxnSpPr>
            <a:cxnSpLocks/>
          </p:cNvCxnSpPr>
          <p:nvPr/>
        </p:nvCxnSpPr>
        <p:spPr>
          <a:xfrm>
            <a:off x="3577800" y="4559865"/>
            <a:ext cx="274320" cy="0"/>
          </a:xfrm>
          <a:prstGeom prst="line">
            <a:avLst/>
          </a:prstGeom>
          <a:noFill/>
          <a:ln w="31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B0A192-D806-C043-B4F1-B2EED9283A13}"/>
              </a:ext>
            </a:extLst>
          </p:cNvPr>
          <p:cNvCxnSpPr>
            <a:cxnSpLocks/>
          </p:cNvCxnSpPr>
          <p:nvPr/>
        </p:nvCxnSpPr>
        <p:spPr>
          <a:xfrm flipV="1">
            <a:off x="7485427" y="4553590"/>
            <a:ext cx="274320" cy="0"/>
          </a:xfrm>
          <a:prstGeom prst="line">
            <a:avLst/>
          </a:prstGeom>
          <a:noFill/>
          <a:ln w="3175" cap="flat" cmpd="sng" algn="ctr">
            <a:solidFill>
              <a:srgbClr val="FFC000"/>
            </a:solidFill>
            <a:prstDash val="dash"/>
            <a:miter lim="800000"/>
          </a:ln>
          <a:effectLst/>
        </p:spPr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5A52D95-5C63-5248-B17C-838E94BE4E34}"/>
              </a:ext>
            </a:extLst>
          </p:cNvPr>
          <p:cNvGrpSpPr/>
          <p:nvPr/>
        </p:nvGrpSpPr>
        <p:grpSpPr>
          <a:xfrm>
            <a:off x="7724189" y="1580462"/>
            <a:ext cx="2732687" cy="1176310"/>
            <a:chOff x="7177123" y="1561571"/>
            <a:chExt cx="2164322" cy="130628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ABA0D2-D47B-2A49-ACE0-E858AED809B9}"/>
                </a:ext>
              </a:extLst>
            </p:cNvPr>
            <p:cNvSpPr/>
            <p:nvPr/>
          </p:nvSpPr>
          <p:spPr>
            <a:xfrm>
              <a:off x="7177123" y="2406186"/>
              <a:ext cx="21643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rPr>
                <a:t>Identifying  the better contestants and take the measures accordingly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DAB602-E81F-CE41-9214-F24E08D0E126}"/>
                </a:ext>
              </a:extLst>
            </p:cNvPr>
            <p:cNvGrpSpPr/>
            <p:nvPr/>
          </p:nvGrpSpPr>
          <p:grpSpPr>
            <a:xfrm>
              <a:off x="7848381" y="1561571"/>
              <a:ext cx="821806" cy="822630"/>
              <a:chOff x="-4727575" y="1846263"/>
              <a:chExt cx="3167062" cy="3170236"/>
            </a:xfrm>
            <a:solidFill>
              <a:srgbClr val="92D050"/>
            </a:solidFill>
          </p:grpSpPr>
          <p:sp>
            <p:nvSpPr>
              <p:cNvPr id="87" name="Freeform 64">
                <a:extLst>
                  <a:ext uri="{FF2B5EF4-FFF2-40B4-BE49-F238E27FC236}">
                    <a16:creationId xmlns:a16="http://schemas.microsoft.com/office/drawing/2014/main" id="{216ACFF4-6E31-9347-A02D-397C63ECD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40200" y="2649538"/>
                <a:ext cx="1778000" cy="1778000"/>
              </a:xfrm>
              <a:custGeom>
                <a:avLst/>
                <a:gdLst>
                  <a:gd name="T0" fmla="*/ 0 w 474"/>
                  <a:gd name="T1" fmla="*/ 237 h 474"/>
                  <a:gd name="T2" fmla="*/ 237 w 474"/>
                  <a:gd name="T3" fmla="*/ 474 h 474"/>
                  <a:gd name="T4" fmla="*/ 474 w 474"/>
                  <a:gd name="T5" fmla="*/ 237 h 474"/>
                  <a:gd name="T6" fmla="*/ 452 w 474"/>
                  <a:gd name="T7" fmla="*/ 137 h 474"/>
                  <a:gd name="T8" fmla="*/ 390 w 474"/>
                  <a:gd name="T9" fmla="*/ 198 h 474"/>
                  <a:gd name="T10" fmla="*/ 395 w 474"/>
                  <a:gd name="T11" fmla="*/ 237 h 474"/>
                  <a:gd name="T12" fmla="*/ 237 w 474"/>
                  <a:gd name="T13" fmla="*/ 395 h 474"/>
                  <a:gd name="T14" fmla="*/ 79 w 474"/>
                  <a:gd name="T15" fmla="*/ 237 h 474"/>
                  <a:gd name="T16" fmla="*/ 237 w 474"/>
                  <a:gd name="T17" fmla="*/ 79 h 474"/>
                  <a:gd name="T18" fmla="*/ 276 w 474"/>
                  <a:gd name="T19" fmla="*/ 84 h 474"/>
                  <a:gd name="T20" fmla="*/ 337 w 474"/>
                  <a:gd name="T21" fmla="*/ 22 h 474"/>
                  <a:gd name="T22" fmla="*/ 237 w 474"/>
                  <a:gd name="T23" fmla="*/ 0 h 474"/>
                  <a:gd name="T24" fmla="*/ 0 w 474"/>
                  <a:gd name="T25" fmla="*/ 237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4" h="474">
                    <a:moveTo>
                      <a:pt x="0" y="237"/>
                    </a:moveTo>
                    <a:cubicBezTo>
                      <a:pt x="0" y="368"/>
                      <a:pt x="106" y="474"/>
                      <a:pt x="237" y="474"/>
                    </a:cubicBezTo>
                    <a:cubicBezTo>
                      <a:pt x="368" y="474"/>
                      <a:pt x="474" y="368"/>
                      <a:pt x="474" y="237"/>
                    </a:cubicBezTo>
                    <a:cubicBezTo>
                      <a:pt x="474" y="201"/>
                      <a:pt x="466" y="167"/>
                      <a:pt x="452" y="137"/>
                    </a:cubicBezTo>
                    <a:cubicBezTo>
                      <a:pt x="390" y="198"/>
                      <a:pt x="390" y="198"/>
                      <a:pt x="390" y="198"/>
                    </a:cubicBezTo>
                    <a:cubicBezTo>
                      <a:pt x="393" y="210"/>
                      <a:pt x="395" y="223"/>
                      <a:pt x="395" y="237"/>
                    </a:cubicBezTo>
                    <a:cubicBezTo>
                      <a:pt x="395" y="324"/>
                      <a:pt x="324" y="395"/>
                      <a:pt x="237" y="395"/>
                    </a:cubicBezTo>
                    <a:cubicBezTo>
                      <a:pt x="150" y="395"/>
                      <a:pt x="79" y="324"/>
                      <a:pt x="79" y="237"/>
                    </a:cubicBezTo>
                    <a:cubicBezTo>
                      <a:pt x="79" y="150"/>
                      <a:pt x="150" y="79"/>
                      <a:pt x="237" y="79"/>
                    </a:cubicBezTo>
                    <a:cubicBezTo>
                      <a:pt x="251" y="79"/>
                      <a:pt x="264" y="81"/>
                      <a:pt x="276" y="84"/>
                    </a:cubicBezTo>
                    <a:cubicBezTo>
                      <a:pt x="337" y="22"/>
                      <a:pt x="337" y="22"/>
                      <a:pt x="337" y="22"/>
                    </a:cubicBezTo>
                    <a:cubicBezTo>
                      <a:pt x="307" y="8"/>
                      <a:pt x="273" y="0"/>
                      <a:pt x="237" y="0"/>
                    </a:cubicBezTo>
                    <a:cubicBezTo>
                      <a:pt x="106" y="0"/>
                      <a:pt x="0" y="106"/>
                      <a:pt x="0" y="2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8" name="Freeform 65">
                <a:extLst>
                  <a:ext uri="{FF2B5EF4-FFF2-40B4-BE49-F238E27FC236}">
                    <a16:creationId xmlns:a16="http://schemas.microsoft.com/office/drawing/2014/main" id="{ADBB013D-4B5A-844E-8A6D-7FB309091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46475" y="1846263"/>
                <a:ext cx="1985962" cy="1987550"/>
              </a:xfrm>
              <a:custGeom>
                <a:avLst/>
                <a:gdLst>
                  <a:gd name="T0" fmla="*/ 408 w 530"/>
                  <a:gd name="T1" fmla="*/ 122 h 530"/>
                  <a:gd name="T2" fmla="*/ 408 w 530"/>
                  <a:gd name="T3" fmla="*/ 0 h 530"/>
                  <a:gd name="T4" fmla="*/ 298 w 530"/>
                  <a:gd name="T5" fmla="*/ 110 h 530"/>
                  <a:gd name="T6" fmla="*/ 273 w 530"/>
                  <a:gd name="T7" fmla="*/ 209 h 530"/>
                  <a:gd name="T8" fmla="*/ 106 w 530"/>
                  <a:gd name="T9" fmla="*/ 377 h 530"/>
                  <a:gd name="T10" fmla="*/ 79 w 530"/>
                  <a:gd name="T11" fmla="*/ 372 h 530"/>
                  <a:gd name="T12" fmla="*/ 0 w 530"/>
                  <a:gd name="T13" fmla="*/ 451 h 530"/>
                  <a:gd name="T14" fmla="*/ 79 w 530"/>
                  <a:gd name="T15" fmla="*/ 530 h 530"/>
                  <a:gd name="T16" fmla="*/ 158 w 530"/>
                  <a:gd name="T17" fmla="*/ 451 h 530"/>
                  <a:gd name="T18" fmla="*/ 153 w 530"/>
                  <a:gd name="T19" fmla="*/ 424 h 530"/>
                  <a:gd name="T20" fmla="*/ 321 w 530"/>
                  <a:gd name="T21" fmla="*/ 257 h 530"/>
                  <a:gd name="T22" fmla="*/ 420 w 530"/>
                  <a:gd name="T23" fmla="*/ 232 h 530"/>
                  <a:gd name="T24" fmla="*/ 530 w 530"/>
                  <a:gd name="T25" fmla="*/ 122 h 530"/>
                  <a:gd name="T26" fmla="*/ 408 w 530"/>
                  <a:gd name="T27" fmla="*/ 122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0" h="530">
                    <a:moveTo>
                      <a:pt x="408" y="122"/>
                    </a:moveTo>
                    <a:cubicBezTo>
                      <a:pt x="408" y="0"/>
                      <a:pt x="408" y="0"/>
                      <a:pt x="408" y="0"/>
                    </a:cubicBezTo>
                    <a:cubicBezTo>
                      <a:pt x="298" y="110"/>
                      <a:pt x="298" y="110"/>
                      <a:pt x="298" y="110"/>
                    </a:cubicBezTo>
                    <a:cubicBezTo>
                      <a:pt x="273" y="209"/>
                      <a:pt x="273" y="209"/>
                      <a:pt x="273" y="209"/>
                    </a:cubicBezTo>
                    <a:cubicBezTo>
                      <a:pt x="106" y="377"/>
                      <a:pt x="106" y="377"/>
                      <a:pt x="106" y="377"/>
                    </a:cubicBezTo>
                    <a:cubicBezTo>
                      <a:pt x="98" y="374"/>
                      <a:pt x="89" y="372"/>
                      <a:pt x="79" y="372"/>
                    </a:cubicBezTo>
                    <a:cubicBezTo>
                      <a:pt x="36" y="372"/>
                      <a:pt x="0" y="407"/>
                      <a:pt x="0" y="451"/>
                    </a:cubicBezTo>
                    <a:cubicBezTo>
                      <a:pt x="0" y="494"/>
                      <a:pt x="36" y="530"/>
                      <a:pt x="79" y="530"/>
                    </a:cubicBezTo>
                    <a:cubicBezTo>
                      <a:pt x="123" y="530"/>
                      <a:pt x="158" y="494"/>
                      <a:pt x="158" y="451"/>
                    </a:cubicBezTo>
                    <a:cubicBezTo>
                      <a:pt x="158" y="441"/>
                      <a:pt x="156" y="432"/>
                      <a:pt x="153" y="424"/>
                    </a:cubicBezTo>
                    <a:cubicBezTo>
                      <a:pt x="321" y="257"/>
                      <a:pt x="321" y="257"/>
                      <a:pt x="321" y="257"/>
                    </a:cubicBezTo>
                    <a:cubicBezTo>
                      <a:pt x="420" y="232"/>
                      <a:pt x="420" y="232"/>
                      <a:pt x="420" y="232"/>
                    </a:cubicBezTo>
                    <a:cubicBezTo>
                      <a:pt x="530" y="122"/>
                      <a:pt x="530" y="122"/>
                      <a:pt x="530" y="122"/>
                    </a:cubicBezTo>
                    <a:lnTo>
                      <a:pt x="408" y="1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9" name="Freeform 66">
                <a:extLst>
                  <a:ext uri="{FF2B5EF4-FFF2-40B4-BE49-F238E27FC236}">
                    <a16:creationId xmlns:a16="http://schemas.microsoft.com/office/drawing/2014/main" id="{F9BF4107-3122-EC4A-9212-7BBBB9FD3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00275" y="2919413"/>
                <a:ext cx="276225" cy="66675"/>
              </a:xfrm>
              <a:custGeom>
                <a:avLst/>
                <a:gdLst>
                  <a:gd name="T0" fmla="*/ 174 w 174"/>
                  <a:gd name="T1" fmla="*/ 0 h 42"/>
                  <a:gd name="T2" fmla="*/ 0 w 174"/>
                  <a:gd name="T3" fmla="*/ 42 h 42"/>
                  <a:gd name="T4" fmla="*/ 174 w 174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4" h="42">
                    <a:moveTo>
                      <a:pt x="174" y="0"/>
                    </a:moveTo>
                    <a:lnTo>
                      <a:pt x="0" y="42"/>
                    </a:lnTo>
                    <a:lnTo>
                      <a:pt x="17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0" name="Freeform 67">
                <a:extLst>
                  <a:ext uri="{FF2B5EF4-FFF2-40B4-BE49-F238E27FC236}">
                    <a16:creationId xmlns:a16="http://schemas.microsoft.com/office/drawing/2014/main" id="{179F2B68-19DA-4749-8E8A-1B0A71BFD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727575" y="2055812"/>
                <a:ext cx="2957513" cy="2960687"/>
              </a:xfrm>
              <a:custGeom>
                <a:avLst/>
                <a:gdLst>
                  <a:gd name="T0" fmla="*/ 748 w 789"/>
                  <a:gd name="T1" fmla="*/ 230 h 789"/>
                  <a:gd name="T2" fmla="*/ 748 w 789"/>
                  <a:gd name="T3" fmla="*/ 230 h 789"/>
                  <a:gd name="T4" fmla="*/ 674 w 789"/>
                  <a:gd name="T5" fmla="*/ 248 h 789"/>
                  <a:gd name="T6" fmla="*/ 710 w 789"/>
                  <a:gd name="T7" fmla="*/ 395 h 789"/>
                  <a:gd name="T8" fmla="*/ 394 w 789"/>
                  <a:gd name="T9" fmla="*/ 711 h 789"/>
                  <a:gd name="T10" fmla="*/ 78 w 789"/>
                  <a:gd name="T11" fmla="*/ 395 h 789"/>
                  <a:gd name="T12" fmla="*/ 394 w 789"/>
                  <a:gd name="T13" fmla="*/ 79 h 789"/>
                  <a:gd name="T14" fmla="*/ 541 w 789"/>
                  <a:gd name="T15" fmla="*/ 115 h 789"/>
                  <a:gd name="T16" fmla="*/ 559 w 789"/>
                  <a:gd name="T17" fmla="*/ 41 h 789"/>
                  <a:gd name="T18" fmla="*/ 559 w 789"/>
                  <a:gd name="T19" fmla="*/ 41 h 789"/>
                  <a:gd name="T20" fmla="*/ 560 w 789"/>
                  <a:gd name="T21" fmla="*/ 37 h 789"/>
                  <a:gd name="T22" fmla="*/ 394 w 789"/>
                  <a:gd name="T23" fmla="*/ 0 h 789"/>
                  <a:gd name="T24" fmla="*/ 0 w 789"/>
                  <a:gd name="T25" fmla="*/ 395 h 789"/>
                  <a:gd name="T26" fmla="*/ 394 w 789"/>
                  <a:gd name="T27" fmla="*/ 789 h 789"/>
                  <a:gd name="T28" fmla="*/ 789 w 789"/>
                  <a:gd name="T29" fmla="*/ 395 h 789"/>
                  <a:gd name="T30" fmla="*/ 752 w 789"/>
                  <a:gd name="T31" fmla="*/ 229 h 789"/>
                  <a:gd name="T32" fmla="*/ 748 w 789"/>
                  <a:gd name="T33" fmla="*/ 230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9" h="789">
                    <a:moveTo>
                      <a:pt x="748" y="230"/>
                    </a:moveTo>
                    <a:cubicBezTo>
                      <a:pt x="748" y="230"/>
                      <a:pt x="748" y="230"/>
                      <a:pt x="748" y="230"/>
                    </a:cubicBezTo>
                    <a:cubicBezTo>
                      <a:pt x="674" y="248"/>
                      <a:pt x="674" y="248"/>
                      <a:pt x="674" y="248"/>
                    </a:cubicBezTo>
                    <a:cubicBezTo>
                      <a:pt x="697" y="292"/>
                      <a:pt x="710" y="342"/>
                      <a:pt x="710" y="395"/>
                    </a:cubicBezTo>
                    <a:cubicBezTo>
                      <a:pt x="710" y="569"/>
                      <a:pt x="568" y="711"/>
                      <a:pt x="394" y="711"/>
                    </a:cubicBezTo>
                    <a:cubicBezTo>
                      <a:pt x="220" y="711"/>
                      <a:pt x="78" y="569"/>
                      <a:pt x="78" y="395"/>
                    </a:cubicBezTo>
                    <a:cubicBezTo>
                      <a:pt x="78" y="220"/>
                      <a:pt x="220" y="79"/>
                      <a:pt x="394" y="79"/>
                    </a:cubicBezTo>
                    <a:cubicBezTo>
                      <a:pt x="447" y="79"/>
                      <a:pt x="497" y="92"/>
                      <a:pt x="541" y="115"/>
                    </a:cubicBezTo>
                    <a:cubicBezTo>
                      <a:pt x="559" y="41"/>
                      <a:pt x="559" y="41"/>
                      <a:pt x="559" y="41"/>
                    </a:cubicBezTo>
                    <a:cubicBezTo>
                      <a:pt x="559" y="41"/>
                      <a:pt x="559" y="41"/>
                      <a:pt x="559" y="41"/>
                    </a:cubicBezTo>
                    <a:cubicBezTo>
                      <a:pt x="560" y="37"/>
                      <a:pt x="560" y="37"/>
                      <a:pt x="560" y="37"/>
                    </a:cubicBezTo>
                    <a:cubicBezTo>
                      <a:pt x="510" y="13"/>
                      <a:pt x="453" y="0"/>
                      <a:pt x="394" y="0"/>
                    </a:cubicBezTo>
                    <a:cubicBezTo>
                      <a:pt x="176" y="0"/>
                      <a:pt x="0" y="177"/>
                      <a:pt x="0" y="395"/>
                    </a:cubicBezTo>
                    <a:cubicBezTo>
                      <a:pt x="0" y="613"/>
                      <a:pt x="176" y="789"/>
                      <a:pt x="394" y="789"/>
                    </a:cubicBezTo>
                    <a:cubicBezTo>
                      <a:pt x="612" y="789"/>
                      <a:pt x="789" y="613"/>
                      <a:pt x="789" y="395"/>
                    </a:cubicBezTo>
                    <a:cubicBezTo>
                      <a:pt x="789" y="336"/>
                      <a:pt x="776" y="279"/>
                      <a:pt x="752" y="229"/>
                    </a:cubicBezTo>
                    <a:lnTo>
                      <a:pt x="748" y="2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1" name="Freeform 68">
                <a:extLst>
                  <a:ext uri="{FF2B5EF4-FFF2-40B4-BE49-F238E27FC236}">
                    <a16:creationId xmlns:a16="http://schemas.microsoft.com/office/drawing/2014/main" id="{2267D91E-9D05-B647-9CA6-DF24ABCC1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00338" y="2209800"/>
                <a:ext cx="68262" cy="277812"/>
              </a:xfrm>
              <a:custGeom>
                <a:avLst/>
                <a:gdLst>
                  <a:gd name="T0" fmla="*/ 0 w 43"/>
                  <a:gd name="T1" fmla="*/ 175 h 175"/>
                  <a:gd name="T2" fmla="*/ 43 w 43"/>
                  <a:gd name="T3" fmla="*/ 0 h 175"/>
                  <a:gd name="T4" fmla="*/ 43 w 43"/>
                  <a:gd name="T5" fmla="*/ 0 h 175"/>
                  <a:gd name="T6" fmla="*/ 0 w 43"/>
                  <a:gd name="T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175">
                    <a:moveTo>
                      <a:pt x="0" y="175"/>
                    </a:moveTo>
                    <a:lnTo>
                      <a:pt x="43" y="0"/>
                    </a:lnTo>
                    <a:lnTo>
                      <a:pt x="43" y="0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36" name="Isosceles Triangle 65">
            <a:extLst>
              <a:ext uri="{FF2B5EF4-FFF2-40B4-BE49-F238E27FC236}">
                <a16:creationId xmlns:a16="http://schemas.microsoft.com/office/drawing/2014/main" id="{CDEB17D0-A2AC-C443-A567-DE2077E6913F}"/>
              </a:ext>
            </a:extLst>
          </p:cNvPr>
          <p:cNvSpPr/>
          <p:nvPr/>
        </p:nvSpPr>
        <p:spPr>
          <a:xfrm rot="5400000">
            <a:off x="3643434" y="4497282"/>
            <a:ext cx="199856" cy="144481"/>
          </a:xfrm>
          <a:prstGeom prst="triangle">
            <a:avLst/>
          </a:prstGeom>
          <a:solidFill>
            <a:srgbClr val="FFC000"/>
          </a:solidFill>
          <a:ln w="31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Isosceles Triangle 66">
            <a:extLst>
              <a:ext uri="{FF2B5EF4-FFF2-40B4-BE49-F238E27FC236}">
                <a16:creationId xmlns:a16="http://schemas.microsoft.com/office/drawing/2014/main" id="{67AA1236-3D22-3142-8AB5-D65E8B461F04}"/>
              </a:ext>
            </a:extLst>
          </p:cNvPr>
          <p:cNvSpPr/>
          <p:nvPr/>
        </p:nvSpPr>
        <p:spPr>
          <a:xfrm rot="5400000">
            <a:off x="7536363" y="4482990"/>
            <a:ext cx="199856" cy="144481"/>
          </a:xfrm>
          <a:prstGeom prst="triangle">
            <a:avLst/>
          </a:prstGeom>
          <a:solidFill>
            <a:srgbClr val="FFC000"/>
          </a:solidFill>
          <a:ln w="31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6F0571-3F21-8044-B8C3-0E936893A86B}"/>
              </a:ext>
            </a:extLst>
          </p:cNvPr>
          <p:cNvSpPr/>
          <p:nvPr/>
        </p:nvSpPr>
        <p:spPr>
          <a:xfrm>
            <a:off x="3854853" y="3572644"/>
            <a:ext cx="3630573" cy="2068709"/>
          </a:xfrm>
          <a:prstGeom prst="rect">
            <a:avLst/>
          </a:prstGeom>
          <a:noFill/>
          <a:ln w="31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D8FEDD7-E3DE-7C48-B6A1-E7A710521EFC}"/>
              </a:ext>
            </a:extLst>
          </p:cNvPr>
          <p:cNvGrpSpPr/>
          <p:nvPr/>
        </p:nvGrpSpPr>
        <p:grpSpPr>
          <a:xfrm>
            <a:off x="3875382" y="3696248"/>
            <a:ext cx="566928" cy="411480"/>
            <a:chOff x="7205750" y="4342167"/>
            <a:chExt cx="812860" cy="73023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67C8004-E63E-5C47-80E6-1C3B12371D95}"/>
                </a:ext>
              </a:extLst>
            </p:cNvPr>
            <p:cNvGrpSpPr/>
            <p:nvPr/>
          </p:nvGrpSpPr>
          <p:grpSpPr>
            <a:xfrm>
              <a:off x="7469137" y="4379328"/>
              <a:ext cx="549473" cy="658708"/>
              <a:chOff x="3811588" y="2208212"/>
              <a:chExt cx="1743075" cy="2155826"/>
            </a:xfrm>
            <a:solidFill>
              <a:srgbClr val="FFC000"/>
            </a:solidFill>
          </p:grpSpPr>
          <p:sp>
            <p:nvSpPr>
              <p:cNvPr id="72" name="Freeform 6">
                <a:extLst>
                  <a:ext uri="{FF2B5EF4-FFF2-40B4-BE49-F238E27FC236}">
                    <a16:creationId xmlns:a16="http://schemas.microsoft.com/office/drawing/2014/main" id="{D570EB36-5718-5244-B71D-48F9DBD4F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1588" y="2339975"/>
                <a:ext cx="965200" cy="2020888"/>
              </a:xfrm>
              <a:custGeom>
                <a:avLst/>
                <a:gdLst>
                  <a:gd name="T0" fmla="*/ 684 w 753"/>
                  <a:gd name="T1" fmla="*/ 1491 h 1576"/>
                  <a:gd name="T2" fmla="*/ 85 w 753"/>
                  <a:gd name="T3" fmla="*/ 1491 h 1576"/>
                  <a:gd name="T4" fmla="*/ 85 w 753"/>
                  <a:gd name="T5" fmla="*/ 85 h 1576"/>
                  <a:gd name="T6" fmla="*/ 214 w 753"/>
                  <a:gd name="T7" fmla="*/ 85 h 1576"/>
                  <a:gd name="T8" fmla="*/ 247 w 753"/>
                  <a:gd name="T9" fmla="*/ 0 h 1576"/>
                  <a:gd name="T10" fmla="*/ 85 w 753"/>
                  <a:gd name="T11" fmla="*/ 0 h 1576"/>
                  <a:gd name="T12" fmla="*/ 0 w 753"/>
                  <a:gd name="T13" fmla="*/ 85 h 1576"/>
                  <a:gd name="T14" fmla="*/ 0 w 753"/>
                  <a:gd name="T15" fmla="*/ 1491 h 1576"/>
                  <a:gd name="T16" fmla="*/ 85 w 753"/>
                  <a:gd name="T17" fmla="*/ 1576 h 1576"/>
                  <a:gd name="T18" fmla="*/ 753 w 753"/>
                  <a:gd name="T19" fmla="*/ 1576 h 1576"/>
                  <a:gd name="T20" fmla="*/ 684 w 753"/>
                  <a:gd name="T21" fmla="*/ 1491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" h="1576">
                    <a:moveTo>
                      <a:pt x="684" y="1491"/>
                    </a:moveTo>
                    <a:cubicBezTo>
                      <a:pt x="85" y="1491"/>
                      <a:pt x="85" y="1491"/>
                      <a:pt x="85" y="1491"/>
                    </a:cubicBezTo>
                    <a:cubicBezTo>
                      <a:pt x="85" y="85"/>
                      <a:pt x="85" y="85"/>
                      <a:pt x="85" y="85"/>
                    </a:cubicBezTo>
                    <a:cubicBezTo>
                      <a:pt x="214" y="85"/>
                      <a:pt x="214" y="85"/>
                      <a:pt x="214" y="85"/>
                    </a:cubicBezTo>
                    <a:cubicBezTo>
                      <a:pt x="214" y="52"/>
                      <a:pt x="226" y="22"/>
                      <a:pt x="247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1491"/>
                      <a:pt x="0" y="1491"/>
                      <a:pt x="0" y="1491"/>
                    </a:cubicBezTo>
                    <a:cubicBezTo>
                      <a:pt x="0" y="1538"/>
                      <a:pt x="38" y="1576"/>
                      <a:pt x="85" y="1576"/>
                    </a:cubicBezTo>
                    <a:cubicBezTo>
                      <a:pt x="753" y="1576"/>
                      <a:pt x="753" y="1576"/>
                      <a:pt x="753" y="1576"/>
                    </a:cubicBezTo>
                    <a:cubicBezTo>
                      <a:pt x="725" y="1552"/>
                      <a:pt x="702" y="1523"/>
                      <a:pt x="684" y="149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3" name="Freeform 7">
                <a:extLst>
                  <a:ext uri="{FF2B5EF4-FFF2-40B4-BE49-F238E27FC236}">
                    <a16:creationId xmlns:a16="http://schemas.microsoft.com/office/drawing/2014/main" id="{FDCA512A-5A3C-0343-B436-866FF6329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000" y="2339975"/>
                <a:ext cx="317500" cy="1295400"/>
              </a:xfrm>
              <a:custGeom>
                <a:avLst/>
                <a:gdLst>
                  <a:gd name="T0" fmla="*/ 162 w 247"/>
                  <a:gd name="T1" fmla="*/ 85 h 1010"/>
                  <a:gd name="T2" fmla="*/ 162 w 247"/>
                  <a:gd name="T3" fmla="*/ 990 h 1010"/>
                  <a:gd name="T4" fmla="*/ 223 w 247"/>
                  <a:gd name="T5" fmla="*/ 1010 h 1010"/>
                  <a:gd name="T6" fmla="*/ 247 w 247"/>
                  <a:gd name="T7" fmla="*/ 986 h 1010"/>
                  <a:gd name="T8" fmla="*/ 247 w 247"/>
                  <a:gd name="T9" fmla="*/ 85 h 1010"/>
                  <a:gd name="T10" fmla="*/ 162 w 247"/>
                  <a:gd name="T11" fmla="*/ 0 h 1010"/>
                  <a:gd name="T12" fmla="*/ 0 w 247"/>
                  <a:gd name="T13" fmla="*/ 0 h 1010"/>
                  <a:gd name="T14" fmla="*/ 32 w 247"/>
                  <a:gd name="T15" fmla="*/ 85 h 1010"/>
                  <a:gd name="T16" fmla="*/ 162 w 247"/>
                  <a:gd name="T17" fmla="*/ 85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7" h="1010">
                    <a:moveTo>
                      <a:pt x="162" y="85"/>
                    </a:moveTo>
                    <a:cubicBezTo>
                      <a:pt x="162" y="990"/>
                      <a:pt x="162" y="990"/>
                      <a:pt x="162" y="990"/>
                    </a:cubicBezTo>
                    <a:cubicBezTo>
                      <a:pt x="183" y="995"/>
                      <a:pt x="203" y="1001"/>
                      <a:pt x="223" y="1010"/>
                    </a:cubicBezTo>
                    <a:cubicBezTo>
                      <a:pt x="247" y="986"/>
                      <a:pt x="247" y="986"/>
                      <a:pt x="247" y="986"/>
                    </a:cubicBezTo>
                    <a:cubicBezTo>
                      <a:pt x="247" y="85"/>
                      <a:pt x="247" y="85"/>
                      <a:pt x="247" y="85"/>
                    </a:cubicBezTo>
                    <a:cubicBezTo>
                      <a:pt x="247" y="38"/>
                      <a:pt x="209" y="0"/>
                      <a:pt x="1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22"/>
                      <a:pt x="32" y="52"/>
                      <a:pt x="32" y="85"/>
                    </a:cubicBezTo>
                    <a:lnTo>
                      <a:pt x="162" y="8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4" name="Freeform 8">
                <a:extLst>
                  <a:ext uri="{FF2B5EF4-FFF2-40B4-BE49-F238E27FC236}">
                    <a16:creationId xmlns:a16="http://schemas.microsoft.com/office/drawing/2014/main" id="{74A97987-C0A0-AE44-AFCA-72C8E677D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175" y="2208212"/>
                <a:ext cx="692150" cy="384175"/>
              </a:xfrm>
              <a:custGeom>
                <a:avLst/>
                <a:gdLst>
                  <a:gd name="T0" fmla="*/ 42 w 539"/>
                  <a:gd name="T1" fmla="*/ 299 h 299"/>
                  <a:gd name="T2" fmla="*/ 497 w 539"/>
                  <a:gd name="T3" fmla="*/ 299 h 299"/>
                  <a:gd name="T4" fmla="*/ 539 w 539"/>
                  <a:gd name="T5" fmla="*/ 257 h 299"/>
                  <a:gd name="T6" fmla="*/ 539 w 539"/>
                  <a:gd name="T7" fmla="*/ 169 h 299"/>
                  <a:gd name="T8" fmla="*/ 497 w 539"/>
                  <a:gd name="T9" fmla="*/ 127 h 299"/>
                  <a:gd name="T10" fmla="*/ 469 w 539"/>
                  <a:gd name="T11" fmla="*/ 127 h 299"/>
                  <a:gd name="T12" fmla="*/ 469 w 539"/>
                  <a:gd name="T13" fmla="*/ 42 h 299"/>
                  <a:gd name="T14" fmla="*/ 427 w 539"/>
                  <a:gd name="T15" fmla="*/ 0 h 299"/>
                  <a:gd name="T16" fmla="*/ 113 w 539"/>
                  <a:gd name="T17" fmla="*/ 0 h 299"/>
                  <a:gd name="T18" fmla="*/ 70 w 539"/>
                  <a:gd name="T19" fmla="*/ 42 h 299"/>
                  <a:gd name="T20" fmla="*/ 70 w 539"/>
                  <a:gd name="T21" fmla="*/ 127 h 299"/>
                  <a:gd name="T22" fmla="*/ 42 w 539"/>
                  <a:gd name="T23" fmla="*/ 127 h 299"/>
                  <a:gd name="T24" fmla="*/ 0 w 539"/>
                  <a:gd name="T25" fmla="*/ 169 h 299"/>
                  <a:gd name="T26" fmla="*/ 0 w 539"/>
                  <a:gd name="T27" fmla="*/ 257 h 299"/>
                  <a:gd name="T28" fmla="*/ 42 w 539"/>
                  <a:gd name="T2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39" h="299">
                    <a:moveTo>
                      <a:pt x="42" y="299"/>
                    </a:moveTo>
                    <a:cubicBezTo>
                      <a:pt x="497" y="299"/>
                      <a:pt x="497" y="299"/>
                      <a:pt x="497" y="299"/>
                    </a:cubicBezTo>
                    <a:cubicBezTo>
                      <a:pt x="520" y="299"/>
                      <a:pt x="539" y="280"/>
                      <a:pt x="539" y="257"/>
                    </a:cubicBezTo>
                    <a:cubicBezTo>
                      <a:pt x="539" y="169"/>
                      <a:pt x="539" y="169"/>
                      <a:pt x="539" y="169"/>
                    </a:cubicBezTo>
                    <a:cubicBezTo>
                      <a:pt x="539" y="146"/>
                      <a:pt x="520" y="127"/>
                      <a:pt x="497" y="127"/>
                    </a:cubicBezTo>
                    <a:cubicBezTo>
                      <a:pt x="469" y="127"/>
                      <a:pt x="469" y="127"/>
                      <a:pt x="469" y="127"/>
                    </a:cubicBezTo>
                    <a:cubicBezTo>
                      <a:pt x="469" y="42"/>
                      <a:pt x="469" y="42"/>
                      <a:pt x="469" y="42"/>
                    </a:cubicBezTo>
                    <a:cubicBezTo>
                      <a:pt x="469" y="19"/>
                      <a:pt x="450" y="0"/>
                      <a:pt x="427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89" y="0"/>
                      <a:pt x="70" y="19"/>
                      <a:pt x="70" y="42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42" y="127"/>
                      <a:pt x="42" y="127"/>
                      <a:pt x="42" y="127"/>
                    </a:cubicBezTo>
                    <a:cubicBezTo>
                      <a:pt x="19" y="127"/>
                      <a:pt x="0" y="146"/>
                      <a:pt x="0" y="169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80"/>
                      <a:pt x="19" y="299"/>
                      <a:pt x="42" y="29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5" name="Freeform 9">
                <a:extLst>
                  <a:ext uri="{FF2B5EF4-FFF2-40B4-BE49-F238E27FC236}">
                    <a16:creationId xmlns:a16="http://schemas.microsoft.com/office/drawing/2014/main" id="{879CA142-97A0-F740-B5D7-1D16C172C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538" y="2765425"/>
                <a:ext cx="157163" cy="157163"/>
              </a:xfrm>
              <a:custGeom>
                <a:avLst/>
                <a:gdLst>
                  <a:gd name="T0" fmla="*/ 123 w 123"/>
                  <a:gd name="T1" fmla="*/ 5 h 123"/>
                  <a:gd name="T2" fmla="*/ 118 w 123"/>
                  <a:gd name="T3" fmla="*/ 0 h 123"/>
                  <a:gd name="T4" fmla="*/ 5 w 123"/>
                  <a:gd name="T5" fmla="*/ 0 h 123"/>
                  <a:gd name="T6" fmla="*/ 0 w 123"/>
                  <a:gd name="T7" fmla="*/ 5 h 123"/>
                  <a:gd name="T8" fmla="*/ 0 w 123"/>
                  <a:gd name="T9" fmla="*/ 119 h 123"/>
                  <a:gd name="T10" fmla="*/ 5 w 123"/>
                  <a:gd name="T11" fmla="*/ 123 h 123"/>
                  <a:gd name="T12" fmla="*/ 118 w 123"/>
                  <a:gd name="T13" fmla="*/ 123 h 123"/>
                  <a:gd name="T14" fmla="*/ 123 w 123"/>
                  <a:gd name="T15" fmla="*/ 119 h 123"/>
                  <a:gd name="T16" fmla="*/ 123 w 123"/>
                  <a:gd name="T17" fmla="*/ 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3">
                    <a:moveTo>
                      <a:pt x="123" y="5"/>
                    </a:moveTo>
                    <a:cubicBezTo>
                      <a:pt x="123" y="2"/>
                      <a:pt x="121" y="0"/>
                      <a:pt x="1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1"/>
                      <a:pt x="2" y="123"/>
                      <a:pt x="5" y="123"/>
                    </a:cubicBezTo>
                    <a:cubicBezTo>
                      <a:pt x="118" y="123"/>
                      <a:pt x="118" y="123"/>
                      <a:pt x="118" y="123"/>
                    </a:cubicBezTo>
                    <a:cubicBezTo>
                      <a:pt x="121" y="123"/>
                      <a:pt x="123" y="121"/>
                      <a:pt x="123" y="119"/>
                    </a:cubicBezTo>
                    <a:lnTo>
                      <a:pt x="12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6" name="Freeform 10">
                <a:extLst>
                  <a:ext uri="{FF2B5EF4-FFF2-40B4-BE49-F238E27FC236}">
                    <a16:creationId xmlns:a16="http://schemas.microsoft.com/office/drawing/2014/main" id="{CFE5968E-3AC9-0B44-8F11-E64488356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2789238"/>
                <a:ext cx="788988" cy="109538"/>
              </a:xfrm>
              <a:custGeom>
                <a:avLst/>
                <a:gdLst>
                  <a:gd name="T0" fmla="*/ 573 w 616"/>
                  <a:gd name="T1" fmla="*/ 0 h 85"/>
                  <a:gd name="T2" fmla="*/ 42 w 616"/>
                  <a:gd name="T3" fmla="*/ 0 h 85"/>
                  <a:gd name="T4" fmla="*/ 0 w 616"/>
                  <a:gd name="T5" fmla="*/ 43 h 85"/>
                  <a:gd name="T6" fmla="*/ 42 w 616"/>
                  <a:gd name="T7" fmla="*/ 85 h 85"/>
                  <a:gd name="T8" fmla="*/ 573 w 616"/>
                  <a:gd name="T9" fmla="*/ 85 h 85"/>
                  <a:gd name="T10" fmla="*/ 616 w 616"/>
                  <a:gd name="T11" fmla="*/ 43 h 85"/>
                  <a:gd name="T12" fmla="*/ 573 w 616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6" h="85">
                    <a:moveTo>
                      <a:pt x="57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66"/>
                      <a:pt x="19" y="85"/>
                      <a:pt x="42" y="85"/>
                    </a:cubicBezTo>
                    <a:cubicBezTo>
                      <a:pt x="573" y="85"/>
                      <a:pt x="573" y="85"/>
                      <a:pt x="573" y="85"/>
                    </a:cubicBezTo>
                    <a:cubicBezTo>
                      <a:pt x="596" y="85"/>
                      <a:pt x="616" y="66"/>
                      <a:pt x="616" y="43"/>
                    </a:cubicBezTo>
                    <a:cubicBezTo>
                      <a:pt x="616" y="19"/>
                      <a:pt x="597" y="0"/>
                      <a:pt x="57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7" name="Freeform 11">
                <a:extLst>
                  <a:ext uri="{FF2B5EF4-FFF2-40B4-BE49-F238E27FC236}">
                    <a16:creationId xmlns:a16="http://schemas.microsoft.com/office/drawing/2014/main" id="{307BECE6-FC3C-7941-B0E2-340B0C556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538" y="3092450"/>
                <a:ext cx="157163" cy="157163"/>
              </a:xfrm>
              <a:custGeom>
                <a:avLst/>
                <a:gdLst>
                  <a:gd name="T0" fmla="*/ 123 w 123"/>
                  <a:gd name="T1" fmla="*/ 5 h 123"/>
                  <a:gd name="T2" fmla="*/ 118 w 123"/>
                  <a:gd name="T3" fmla="*/ 0 h 123"/>
                  <a:gd name="T4" fmla="*/ 5 w 123"/>
                  <a:gd name="T5" fmla="*/ 0 h 123"/>
                  <a:gd name="T6" fmla="*/ 0 w 123"/>
                  <a:gd name="T7" fmla="*/ 5 h 123"/>
                  <a:gd name="T8" fmla="*/ 0 w 123"/>
                  <a:gd name="T9" fmla="*/ 119 h 123"/>
                  <a:gd name="T10" fmla="*/ 5 w 123"/>
                  <a:gd name="T11" fmla="*/ 123 h 123"/>
                  <a:gd name="T12" fmla="*/ 118 w 123"/>
                  <a:gd name="T13" fmla="*/ 123 h 123"/>
                  <a:gd name="T14" fmla="*/ 123 w 123"/>
                  <a:gd name="T15" fmla="*/ 119 h 123"/>
                  <a:gd name="T16" fmla="*/ 123 w 123"/>
                  <a:gd name="T17" fmla="*/ 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3">
                    <a:moveTo>
                      <a:pt x="123" y="5"/>
                    </a:moveTo>
                    <a:cubicBezTo>
                      <a:pt x="123" y="2"/>
                      <a:pt x="121" y="0"/>
                      <a:pt x="1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1"/>
                      <a:pt x="2" y="123"/>
                      <a:pt x="5" y="123"/>
                    </a:cubicBezTo>
                    <a:cubicBezTo>
                      <a:pt x="118" y="123"/>
                      <a:pt x="118" y="123"/>
                      <a:pt x="118" y="123"/>
                    </a:cubicBezTo>
                    <a:cubicBezTo>
                      <a:pt x="121" y="123"/>
                      <a:pt x="123" y="121"/>
                      <a:pt x="123" y="119"/>
                    </a:cubicBezTo>
                    <a:lnTo>
                      <a:pt x="12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8" name="Freeform 12">
                <a:extLst>
                  <a:ext uri="{FF2B5EF4-FFF2-40B4-BE49-F238E27FC236}">
                    <a16:creationId xmlns:a16="http://schemas.microsoft.com/office/drawing/2014/main" id="{4D7774E7-6D3D-9742-A894-9010DC651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116263"/>
                <a:ext cx="788988" cy="109538"/>
              </a:xfrm>
              <a:custGeom>
                <a:avLst/>
                <a:gdLst>
                  <a:gd name="T0" fmla="*/ 573 w 616"/>
                  <a:gd name="T1" fmla="*/ 0 h 85"/>
                  <a:gd name="T2" fmla="*/ 42 w 616"/>
                  <a:gd name="T3" fmla="*/ 0 h 85"/>
                  <a:gd name="T4" fmla="*/ 0 w 616"/>
                  <a:gd name="T5" fmla="*/ 43 h 85"/>
                  <a:gd name="T6" fmla="*/ 42 w 616"/>
                  <a:gd name="T7" fmla="*/ 85 h 85"/>
                  <a:gd name="T8" fmla="*/ 573 w 616"/>
                  <a:gd name="T9" fmla="*/ 85 h 85"/>
                  <a:gd name="T10" fmla="*/ 616 w 616"/>
                  <a:gd name="T11" fmla="*/ 43 h 85"/>
                  <a:gd name="T12" fmla="*/ 573 w 616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6" h="85">
                    <a:moveTo>
                      <a:pt x="57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66"/>
                      <a:pt x="19" y="85"/>
                      <a:pt x="42" y="85"/>
                    </a:cubicBezTo>
                    <a:cubicBezTo>
                      <a:pt x="573" y="85"/>
                      <a:pt x="573" y="85"/>
                      <a:pt x="573" y="85"/>
                    </a:cubicBezTo>
                    <a:cubicBezTo>
                      <a:pt x="596" y="85"/>
                      <a:pt x="616" y="66"/>
                      <a:pt x="616" y="43"/>
                    </a:cubicBezTo>
                    <a:cubicBezTo>
                      <a:pt x="616" y="19"/>
                      <a:pt x="597" y="0"/>
                      <a:pt x="57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9" name="Freeform 13">
                <a:extLst>
                  <a:ext uri="{FF2B5EF4-FFF2-40B4-BE49-F238E27FC236}">
                    <a16:creationId xmlns:a16="http://schemas.microsoft.com/office/drawing/2014/main" id="{7647B655-D128-9848-8B01-616EEA261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538" y="3419475"/>
                <a:ext cx="157163" cy="157163"/>
              </a:xfrm>
              <a:custGeom>
                <a:avLst/>
                <a:gdLst>
                  <a:gd name="T0" fmla="*/ 118 w 123"/>
                  <a:gd name="T1" fmla="*/ 0 h 123"/>
                  <a:gd name="T2" fmla="*/ 5 w 123"/>
                  <a:gd name="T3" fmla="*/ 0 h 123"/>
                  <a:gd name="T4" fmla="*/ 0 w 123"/>
                  <a:gd name="T5" fmla="*/ 5 h 123"/>
                  <a:gd name="T6" fmla="*/ 0 w 123"/>
                  <a:gd name="T7" fmla="*/ 118 h 123"/>
                  <a:gd name="T8" fmla="*/ 5 w 123"/>
                  <a:gd name="T9" fmla="*/ 123 h 123"/>
                  <a:gd name="T10" fmla="*/ 118 w 123"/>
                  <a:gd name="T11" fmla="*/ 123 h 123"/>
                  <a:gd name="T12" fmla="*/ 123 w 123"/>
                  <a:gd name="T13" fmla="*/ 118 h 123"/>
                  <a:gd name="T14" fmla="*/ 123 w 123"/>
                  <a:gd name="T15" fmla="*/ 5 h 123"/>
                  <a:gd name="T16" fmla="*/ 118 w 123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3">
                    <a:moveTo>
                      <a:pt x="11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1"/>
                      <a:pt x="2" y="123"/>
                      <a:pt x="5" y="123"/>
                    </a:cubicBezTo>
                    <a:cubicBezTo>
                      <a:pt x="118" y="123"/>
                      <a:pt x="118" y="123"/>
                      <a:pt x="118" y="123"/>
                    </a:cubicBezTo>
                    <a:cubicBezTo>
                      <a:pt x="121" y="123"/>
                      <a:pt x="123" y="121"/>
                      <a:pt x="123" y="11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23" y="2"/>
                      <a:pt x="121" y="0"/>
                      <a:pt x="11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BB1B048B-B266-3146-9960-D1739357C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443288"/>
                <a:ext cx="788988" cy="109538"/>
              </a:xfrm>
              <a:custGeom>
                <a:avLst/>
                <a:gdLst>
                  <a:gd name="T0" fmla="*/ 573 w 616"/>
                  <a:gd name="T1" fmla="*/ 0 h 85"/>
                  <a:gd name="T2" fmla="*/ 42 w 616"/>
                  <a:gd name="T3" fmla="*/ 0 h 85"/>
                  <a:gd name="T4" fmla="*/ 0 w 616"/>
                  <a:gd name="T5" fmla="*/ 43 h 85"/>
                  <a:gd name="T6" fmla="*/ 42 w 616"/>
                  <a:gd name="T7" fmla="*/ 85 h 85"/>
                  <a:gd name="T8" fmla="*/ 573 w 616"/>
                  <a:gd name="T9" fmla="*/ 85 h 85"/>
                  <a:gd name="T10" fmla="*/ 616 w 616"/>
                  <a:gd name="T11" fmla="*/ 43 h 85"/>
                  <a:gd name="T12" fmla="*/ 573 w 616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6" h="85">
                    <a:moveTo>
                      <a:pt x="57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66"/>
                      <a:pt x="19" y="85"/>
                      <a:pt x="42" y="85"/>
                    </a:cubicBezTo>
                    <a:cubicBezTo>
                      <a:pt x="573" y="85"/>
                      <a:pt x="573" y="85"/>
                      <a:pt x="573" y="85"/>
                    </a:cubicBezTo>
                    <a:cubicBezTo>
                      <a:pt x="596" y="85"/>
                      <a:pt x="616" y="66"/>
                      <a:pt x="616" y="43"/>
                    </a:cubicBezTo>
                    <a:cubicBezTo>
                      <a:pt x="616" y="19"/>
                      <a:pt x="597" y="0"/>
                      <a:pt x="57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1" name="Freeform 15">
                <a:extLst>
                  <a:ext uri="{FF2B5EF4-FFF2-40B4-BE49-F238E27FC236}">
                    <a16:creationId xmlns:a16="http://schemas.microsoft.com/office/drawing/2014/main" id="{ED45F16E-B2A4-8A49-A2D6-706388FB9D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19638" y="3643313"/>
                <a:ext cx="835025" cy="720725"/>
              </a:xfrm>
              <a:custGeom>
                <a:avLst/>
                <a:gdLst>
                  <a:gd name="T0" fmla="*/ 652 w 652"/>
                  <a:gd name="T1" fmla="*/ 121 h 562"/>
                  <a:gd name="T2" fmla="*/ 632 w 652"/>
                  <a:gd name="T3" fmla="*/ 72 h 562"/>
                  <a:gd name="T4" fmla="*/ 580 w 652"/>
                  <a:gd name="T5" fmla="*/ 21 h 562"/>
                  <a:gd name="T6" fmla="*/ 532 w 652"/>
                  <a:gd name="T7" fmla="*/ 0 h 562"/>
                  <a:gd name="T8" fmla="*/ 483 w 652"/>
                  <a:gd name="T9" fmla="*/ 21 h 562"/>
                  <a:gd name="T10" fmla="*/ 405 w 652"/>
                  <a:gd name="T11" fmla="*/ 99 h 562"/>
                  <a:gd name="T12" fmla="*/ 256 w 652"/>
                  <a:gd name="T13" fmla="*/ 51 h 562"/>
                  <a:gd name="T14" fmla="*/ 0 w 652"/>
                  <a:gd name="T15" fmla="*/ 307 h 562"/>
                  <a:gd name="T16" fmla="*/ 256 w 652"/>
                  <a:gd name="T17" fmla="*/ 562 h 562"/>
                  <a:gd name="T18" fmla="*/ 511 w 652"/>
                  <a:gd name="T19" fmla="*/ 307 h 562"/>
                  <a:gd name="T20" fmla="*/ 511 w 652"/>
                  <a:gd name="T21" fmla="*/ 290 h 562"/>
                  <a:gd name="T22" fmla="*/ 631 w 652"/>
                  <a:gd name="T23" fmla="*/ 169 h 562"/>
                  <a:gd name="T24" fmla="*/ 652 w 652"/>
                  <a:gd name="T25" fmla="*/ 121 h 562"/>
                  <a:gd name="T26" fmla="*/ 576 w 652"/>
                  <a:gd name="T27" fmla="*/ 136 h 562"/>
                  <a:gd name="T28" fmla="*/ 330 w 652"/>
                  <a:gd name="T29" fmla="*/ 382 h 562"/>
                  <a:gd name="T30" fmla="*/ 311 w 652"/>
                  <a:gd name="T31" fmla="*/ 390 h 562"/>
                  <a:gd name="T32" fmla="*/ 310 w 652"/>
                  <a:gd name="T33" fmla="*/ 390 h 562"/>
                  <a:gd name="T34" fmla="*/ 291 w 652"/>
                  <a:gd name="T35" fmla="*/ 382 h 562"/>
                  <a:gd name="T36" fmla="*/ 177 w 652"/>
                  <a:gd name="T37" fmla="*/ 267 h 562"/>
                  <a:gd name="T38" fmla="*/ 177 w 652"/>
                  <a:gd name="T39" fmla="*/ 228 h 562"/>
                  <a:gd name="T40" fmla="*/ 199 w 652"/>
                  <a:gd name="T41" fmla="*/ 207 h 562"/>
                  <a:gd name="T42" fmla="*/ 238 w 652"/>
                  <a:gd name="T43" fmla="*/ 206 h 562"/>
                  <a:gd name="T44" fmla="*/ 310 w 652"/>
                  <a:gd name="T45" fmla="*/ 279 h 562"/>
                  <a:gd name="T46" fmla="*/ 515 w 652"/>
                  <a:gd name="T47" fmla="*/ 75 h 562"/>
                  <a:gd name="T48" fmla="*/ 534 w 652"/>
                  <a:gd name="T49" fmla="*/ 67 h 562"/>
                  <a:gd name="T50" fmla="*/ 554 w 652"/>
                  <a:gd name="T51" fmla="*/ 75 h 562"/>
                  <a:gd name="T52" fmla="*/ 576 w 652"/>
                  <a:gd name="T53" fmla="*/ 97 h 562"/>
                  <a:gd name="T54" fmla="*/ 576 w 652"/>
                  <a:gd name="T55" fmla="*/ 13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2" h="562">
                    <a:moveTo>
                      <a:pt x="652" y="121"/>
                    </a:moveTo>
                    <a:cubicBezTo>
                      <a:pt x="652" y="102"/>
                      <a:pt x="644" y="85"/>
                      <a:pt x="632" y="72"/>
                    </a:cubicBezTo>
                    <a:cubicBezTo>
                      <a:pt x="580" y="21"/>
                      <a:pt x="580" y="21"/>
                      <a:pt x="580" y="21"/>
                    </a:cubicBezTo>
                    <a:cubicBezTo>
                      <a:pt x="567" y="8"/>
                      <a:pt x="550" y="0"/>
                      <a:pt x="532" y="0"/>
                    </a:cubicBezTo>
                    <a:cubicBezTo>
                      <a:pt x="513" y="0"/>
                      <a:pt x="496" y="8"/>
                      <a:pt x="483" y="21"/>
                    </a:cubicBezTo>
                    <a:cubicBezTo>
                      <a:pt x="405" y="99"/>
                      <a:pt x="405" y="99"/>
                      <a:pt x="405" y="99"/>
                    </a:cubicBezTo>
                    <a:cubicBezTo>
                      <a:pt x="363" y="69"/>
                      <a:pt x="311" y="51"/>
                      <a:pt x="256" y="51"/>
                    </a:cubicBezTo>
                    <a:cubicBezTo>
                      <a:pt x="115" y="51"/>
                      <a:pt x="0" y="166"/>
                      <a:pt x="0" y="307"/>
                    </a:cubicBezTo>
                    <a:cubicBezTo>
                      <a:pt x="0" y="448"/>
                      <a:pt x="115" y="562"/>
                      <a:pt x="256" y="562"/>
                    </a:cubicBezTo>
                    <a:cubicBezTo>
                      <a:pt x="397" y="562"/>
                      <a:pt x="511" y="448"/>
                      <a:pt x="511" y="307"/>
                    </a:cubicBezTo>
                    <a:cubicBezTo>
                      <a:pt x="511" y="301"/>
                      <a:pt x="511" y="295"/>
                      <a:pt x="511" y="290"/>
                    </a:cubicBezTo>
                    <a:cubicBezTo>
                      <a:pt x="631" y="169"/>
                      <a:pt x="631" y="169"/>
                      <a:pt x="631" y="169"/>
                    </a:cubicBezTo>
                    <a:cubicBezTo>
                      <a:pt x="644" y="156"/>
                      <a:pt x="652" y="139"/>
                      <a:pt x="652" y="121"/>
                    </a:cubicBezTo>
                    <a:close/>
                    <a:moveTo>
                      <a:pt x="576" y="136"/>
                    </a:moveTo>
                    <a:cubicBezTo>
                      <a:pt x="330" y="382"/>
                      <a:pt x="330" y="382"/>
                      <a:pt x="330" y="382"/>
                    </a:cubicBezTo>
                    <a:cubicBezTo>
                      <a:pt x="325" y="387"/>
                      <a:pt x="318" y="390"/>
                      <a:pt x="311" y="390"/>
                    </a:cubicBezTo>
                    <a:cubicBezTo>
                      <a:pt x="310" y="390"/>
                      <a:pt x="310" y="390"/>
                      <a:pt x="310" y="390"/>
                    </a:cubicBezTo>
                    <a:cubicBezTo>
                      <a:pt x="303" y="390"/>
                      <a:pt x="296" y="387"/>
                      <a:pt x="291" y="382"/>
                    </a:cubicBezTo>
                    <a:cubicBezTo>
                      <a:pt x="177" y="267"/>
                      <a:pt x="177" y="267"/>
                      <a:pt x="177" y="267"/>
                    </a:cubicBezTo>
                    <a:cubicBezTo>
                      <a:pt x="166" y="257"/>
                      <a:pt x="166" y="239"/>
                      <a:pt x="177" y="228"/>
                    </a:cubicBezTo>
                    <a:cubicBezTo>
                      <a:pt x="199" y="207"/>
                      <a:pt x="199" y="207"/>
                      <a:pt x="199" y="207"/>
                    </a:cubicBezTo>
                    <a:cubicBezTo>
                      <a:pt x="210" y="196"/>
                      <a:pt x="227" y="196"/>
                      <a:pt x="238" y="206"/>
                    </a:cubicBezTo>
                    <a:cubicBezTo>
                      <a:pt x="310" y="279"/>
                      <a:pt x="310" y="279"/>
                      <a:pt x="310" y="279"/>
                    </a:cubicBezTo>
                    <a:cubicBezTo>
                      <a:pt x="515" y="75"/>
                      <a:pt x="515" y="75"/>
                      <a:pt x="515" y="75"/>
                    </a:cubicBezTo>
                    <a:cubicBezTo>
                      <a:pt x="520" y="69"/>
                      <a:pt x="527" y="67"/>
                      <a:pt x="534" y="67"/>
                    </a:cubicBezTo>
                    <a:cubicBezTo>
                      <a:pt x="541" y="67"/>
                      <a:pt x="548" y="69"/>
                      <a:pt x="554" y="75"/>
                    </a:cubicBezTo>
                    <a:cubicBezTo>
                      <a:pt x="576" y="97"/>
                      <a:pt x="576" y="97"/>
                      <a:pt x="576" y="97"/>
                    </a:cubicBezTo>
                    <a:cubicBezTo>
                      <a:pt x="587" y="108"/>
                      <a:pt x="587" y="125"/>
                      <a:pt x="576" y="136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29FFD144-EB2D-CF49-8C2D-023B48E51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538" y="3708002"/>
                <a:ext cx="157163" cy="157163"/>
              </a:xfrm>
              <a:custGeom>
                <a:avLst/>
                <a:gdLst>
                  <a:gd name="T0" fmla="*/ 118 w 123"/>
                  <a:gd name="T1" fmla="*/ 0 h 123"/>
                  <a:gd name="T2" fmla="*/ 5 w 123"/>
                  <a:gd name="T3" fmla="*/ 0 h 123"/>
                  <a:gd name="T4" fmla="*/ 0 w 123"/>
                  <a:gd name="T5" fmla="*/ 5 h 123"/>
                  <a:gd name="T6" fmla="*/ 0 w 123"/>
                  <a:gd name="T7" fmla="*/ 118 h 123"/>
                  <a:gd name="T8" fmla="*/ 5 w 123"/>
                  <a:gd name="T9" fmla="*/ 123 h 123"/>
                  <a:gd name="T10" fmla="*/ 118 w 123"/>
                  <a:gd name="T11" fmla="*/ 123 h 123"/>
                  <a:gd name="T12" fmla="*/ 123 w 123"/>
                  <a:gd name="T13" fmla="*/ 118 h 123"/>
                  <a:gd name="T14" fmla="*/ 123 w 123"/>
                  <a:gd name="T15" fmla="*/ 5 h 123"/>
                  <a:gd name="T16" fmla="*/ 118 w 123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23">
                    <a:moveTo>
                      <a:pt x="11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1"/>
                      <a:pt x="2" y="123"/>
                      <a:pt x="5" y="123"/>
                    </a:cubicBezTo>
                    <a:cubicBezTo>
                      <a:pt x="118" y="123"/>
                      <a:pt x="118" y="123"/>
                      <a:pt x="118" y="123"/>
                    </a:cubicBezTo>
                    <a:cubicBezTo>
                      <a:pt x="121" y="123"/>
                      <a:pt x="123" y="121"/>
                      <a:pt x="123" y="118"/>
                    </a:cubicBezTo>
                    <a:cubicBezTo>
                      <a:pt x="123" y="5"/>
                      <a:pt x="123" y="5"/>
                      <a:pt x="123" y="5"/>
                    </a:cubicBezTo>
                    <a:cubicBezTo>
                      <a:pt x="123" y="2"/>
                      <a:pt x="121" y="0"/>
                      <a:pt x="11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FF7767D9-7F05-1A41-87E2-2FF026083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563" y="3731815"/>
                <a:ext cx="473075" cy="109538"/>
              </a:xfrm>
              <a:custGeom>
                <a:avLst/>
                <a:gdLst>
                  <a:gd name="T0" fmla="*/ 573 w 616"/>
                  <a:gd name="T1" fmla="*/ 0 h 85"/>
                  <a:gd name="T2" fmla="*/ 42 w 616"/>
                  <a:gd name="T3" fmla="*/ 0 h 85"/>
                  <a:gd name="T4" fmla="*/ 0 w 616"/>
                  <a:gd name="T5" fmla="*/ 43 h 85"/>
                  <a:gd name="T6" fmla="*/ 42 w 616"/>
                  <a:gd name="T7" fmla="*/ 85 h 85"/>
                  <a:gd name="T8" fmla="*/ 573 w 616"/>
                  <a:gd name="T9" fmla="*/ 85 h 85"/>
                  <a:gd name="T10" fmla="*/ 616 w 616"/>
                  <a:gd name="T11" fmla="*/ 43 h 85"/>
                  <a:gd name="T12" fmla="*/ 573 w 616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6" h="85">
                    <a:moveTo>
                      <a:pt x="573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66"/>
                      <a:pt x="19" y="85"/>
                      <a:pt x="42" y="85"/>
                    </a:cubicBezTo>
                    <a:cubicBezTo>
                      <a:pt x="573" y="85"/>
                      <a:pt x="573" y="85"/>
                      <a:pt x="573" y="85"/>
                    </a:cubicBezTo>
                    <a:cubicBezTo>
                      <a:pt x="596" y="85"/>
                      <a:pt x="616" y="66"/>
                      <a:pt x="616" y="43"/>
                    </a:cubicBezTo>
                    <a:cubicBezTo>
                      <a:pt x="616" y="19"/>
                      <a:pt x="597" y="0"/>
                      <a:pt x="57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2F0C426-7AAC-404E-ACE6-17116CBF2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750" y="4342167"/>
              <a:ext cx="261441" cy="730233"/>
            </a:xfrm>
            <a:prstGeom prst="rect">
              <a:avLst/>
            </a:prstGeom>
          </p:spPr>
        </p:pic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F4D602-0FA8-8841-95D0-6C93E3FDE32F}"/>
              </a:ext>
            </a:extLst>
          </p:cNvPr>
          <p:cNvSpPr/>
          <p:nvPr/>
        </p:nvSpPr>
        <p:spPr>
          <a:xfrm>
            <a:off x="4380768" y="3633694"/>
            <a:ext cx="2779374" cy="51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Determine the better contestants based on </a:t>
            </a:r>
            <a:r>
              <a:rPr lang="en-US" sz="1200" b="1" dirty="0">
                <a:solidFill>
                  <a:srgbClr val="000000"/>
                </a:solidFill>
                <a:latin typeface="Arial"/>
              </a:rPr>
              <a:t>statistical hypothesis testing </a:t>
            </a:r>
            <a:r>
              <a:rPr lang="en-US" sz="1200" b="1" dirty="0" err="1">
                <a:solidFill>
                  <a:srgbClr val="000000"/>
                </a:solidFill>
                <a:latin typeface="Arial"/>
              </a:rPr>
              <a:t>i.e</a:t>
            </a:r>
            <a:r>
              <a:rPr lang="en-US" sz="1200" b="1" dirty="0">
                <a:solidFill>
                  <a:srgbClr val="000000"/>
                </a:solidFill>
                <a:latin typeface="Arial"/>
              </a:rPr>
              <a:t> independent t- test. 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7E584EC-6371-9C44-A92F-7C2EB06D48A1}"/>
              </a:ext>
            </a:extLst>
          </p:cNvPr>
          <p:cNvGrpSpPr/>
          <p:nvPr/>
        </p:nvGrpSpPr>
        <p:grpSpPr>
          <a:xfrm>
            <a:off x="3815601" y="4197454"/>
            <a:ext cx="3630573" cy="463256"/>
            <a:chOff x="4309171" y="4414061"/>
            <a:chExt cx="3587937" cy="542391"/>
          </a:xfrm>
        </p:grpSpPr>
        <p:sp>
          <p:nvSpPr>
            <p:cNvPr id="106" name="Text Box 6">
              <a:extLst>
                <a:ext uri="{FF2B5EF4-FFF2-40B4-BE49-F238E27FC236}">
                  <a16:creationId xmlns:a16="http://schemas.microsoft.com/office/drawing/2014/main" id="{987E707B-954D-184C-9ADA-8E4858127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171" y="4589119"/>
              <a:ext cx="40879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CA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</a:p>
          </p:txBody>
        </p:sp>
        <p:sp>
          <p:nvSpPr>
            <p:cNvPr id="107" name="Text Box 7">
              <a:extLst>
                <a:ext uri="{FF2B5EF4-FFF2-40B4-BE49-F238E27FC236}">
                  <a16:creationId xmlns:a16="http://schemas.microsoft.com/office/drawing/2014/main" id="{73B0B9AD-73A6-4C4D-A6BB-84DE369C6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2038" y="4414061"/>
              <a:ext cx="214507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Arielle score is &gt;= Boris.</a:t>
              </a:r>
              <a:endParaRPr lang="en-CA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8D8C3AA-FDBD-DA4E-A81E-10356ACF0D6B}"/>
                </a:ext>
              </a:extLst>
            </p:cNvPr>
            <p:cNvSpPr txBox="1"/>
            <p:nvPr/>
          </p:nvSpPr>
          <p:spPr>
            <a:xfrm>
              <a:off x="4504127" y="4437183"/>
              <a:ext cx="1340942" cy="266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Ho :µA &gt;= µB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C9B288C-EA4D-824F-B3BF-16860BC58E9B}"/>
                </a:ext>
              </a:extLst>
            </p:cNvPr>
            <p:cNvSpPr txBox="1"/>
            <p:nvPr/>
          </p:nvSpPr>
          <p:spPr>
            <a:xfrm>
              <a:off x="4540154" y="4679453"/>
              <a:ext cx="1186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H1 :µA &lt; µB </a:t>
              </a:r>
            </a:p>
          </p:txBody>
        </p:sp>
        <p:sp>
          <p:nvSpPr>
            <p:cNvPr id="111" name="Text Box 7">
              <a:extLst>
                <a:ext uri="{FF2B5EF4-FFF2-40B4-BE49-F238E27FC236}">
                  <a16:creationId xmlns:a16="http://schemas.microsoft.com/office/drawing/2014/main" id="{B76D8C00-8E20-214B-AF16-3EE91AEF5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7643" y="4651399"/>
              <a:ext cx="214507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Boris score &lt; Arielle .</a:t>
              </a:r>
              <a:endParaRPr lang="en-CA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B2FBE50-4208-1049-A147-13E67270E362}"/>
              </a:ext>
            </a:extLst>
          </p:cNvPr>
          <p:cNvSpPr/>
          <p:nvPr/>
        </p:nvSpPr>
        <p:spPr>
          <a:xfrm>
            <a:off x="3918233" y="4639003"/>
            <a:ext cx="3523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Similar, test has been conducted based on which hand the contestant flip the pancakes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62E8B3-634F-DE49-BCA0-5E25AF171C07}"/>
              </a:ext>
            </a:extLst>
          </p:cNvPr>
          <p:cNvGrpSpPr/>
          <p:nvPr/>
        </p:nvGrpSpPr>
        <p:grpSpPr>
          <a:xfrm>
            <a:off x="3822014" y="5066624"/>
            <a:ext cx="3739671" cy="588181"/>
            <a:chOff x="4329506" y="4492788"/>
            <a:chExt cx="3794972" cy="679462"/>
          </a:xfrm>
        </p:grpSpPr>
        <p:sp>
          <p:nvSpPr>
            <p:cNvPr id="115" name="Text Box 6">
              <a:extLst>
                <a:ext uri="{FF2B5EF4-FFF2-40B4-BE49-F238E27FC236}">
                  <a16:creationId xmlns:a16="http://schemas.microsoft.com/office/drawing/2014/main" id="{08062C15-27F5-C94D-B53B-99E76021D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089" y="4695263"/>
              <a:ext cx="40879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CA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VS</a:t>
              </a:r>
            </a:p>
          </p:txBody>
        </p:sp>
        <p:sp>
          <p:nvSpPr>
            <p:cNvPr id="116" name="Text Box 7">
              <a:extLst>
                <a:ext uri="{FF2B5EF4-FFF2-40B4-BE49-F238E27FC236}">
                  <a16:creationId xmlns:a16="http://schemas.microsoft.com/office/drawing/2014/main" id="{C7E97EF3-B590-7245-8813-EBF005461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2973" y="4499823"/>
              <a:ext cx="266150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Arielle right/left score is &gt;= Boris.</a:t>
              </a:r>
              <a:endParaRPr lang="en-CA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83CE07-10BC-B84F-BF6A-268585B6B59A}"/>
                </a:ext>
              </a:extLst>
            </p:cNvPr>
            <p:cNvSpPr txBox="1"/>
            <p:nvPr/>
          </p:nvSpPr>
          <p:spPr>
            <a:xfrm>
              <a:off x="4329506" y="4492788"/>
              <a:ext cx="1258937" cy="25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Ho :µA &gt;= µB 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8864A8C-93ED-F144-9102-10953DA8C821}"/>
                </a:ext>
              </a:extLst>
            </p:cNvPr>
            <p:cNvSpPr txBox="1"/>
            <p:nvPr/>
          </p:nvSpPr>
          <p:spPr>
            <a:xfrm>
              <a:off x="4406338" y="4879711"/>
              <a:ext cx="1186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H1 :µA &lt; µB </a:t>
              </a:r>
            </a:p>
          </p:txBody>
        </p:sp>
        <p:sp>
          <p:nvSpPr>
            <p:cNvPr id="119" name="Text Box 7">
              <a:extLst>
                <a:ext uri="{FF2B5EF4-FFF2-40B4-BE49-F238E27FC236}">
                  <a16:creationId xmlns:a16="http://schemas.microsoft.com/office/drawing/2014/main" id="{11B0A91C-E033-AE4F-A7AA-5E7EBB22E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429" y="4895251"/>
              <a:ext cx="2442465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Boris right/left score &lt; Arielle .</a:t>
              </a:r>
              <a:endParaRPr lang="en-CA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8784AF4-EE11-6B46-83B3-D58807BAAA58}"/>
              </a:ext>
            </a:extLst>
          </p:cNvPr>
          <p:cNvSpPr/>
          <p:nvPr/>
        </p:nvSpPr>
        <p:spPr>
          <a:xfrm>
            <a:off x="609600" y="3572644"/>
            <a:ext cx="2991311" cy="2094505"/>
          </a:xfrm>
          <a:prstGeom prst="rect">
            <a:avLst/>
          </a:prstGeom>
          <a:noFill/>
          <a:ln w="31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FE282D-515D-5F49-A596-E5B4C3528418}"/>
              </a:ext>
            </a:extLst>
          </p:cNvPr>
          <p:cNvSpPr/>
          <p:nvPr/>
        </p:nvSpPr>
        <p:spPr>
          <a:xfrm>
            <a:off x="721028" y="4067948"/>
            <a:ext cx="30039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Name of the contestants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the match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which hand they used to flip the pancakes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score (no. of times they flipped pancake successfully)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no. of times total pancakes they attempted to flip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06224D-73A1-0147-934B-B070ED2DE8AA}"/>
              </a:ext>
            </a:extLst>
          </p:cNvPr>
          <p:cNvGrpSpPr/>
          <p:nvPr/>
        </p:nvGrpSpPr>
        <p:grpSpPr>
          <a:xfrm>
            <a:off x="636775" y="3663061"/>
            <a:ext cx="567398" cy="413765"/>
            <a:chOff x="1510344" y="1639095"/>
            <a:chExt cx="838200" cy="839787"/>
          </a:xfrm>
          <a:solidFill>
            <a:srgbClr val="FFC000"/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360C6B3-59F6-C44D-BA04-B2202FE3E9C9}"/>
                </a:ext>
              </a:extLst>
            </p:cNvPr>
            <p:cNvGrpSpPr/>
            <p:nvPr/>
          </p:nvGrpSpPr>
          <p:grpSpPr>
            <a:xfrm>
              <a:off x="1732594" y="1869282"/>
              <a:ext cx="403225" cy="368301"/>
              <a:chOff x="1666875" y="1822450"/>
              <a:chExt cx="403225" cy="368301"/>
            </a:xfrm>
            <a:grpFill/>
          </p:grpSpPr>
          <p:sp>
            <p:nvSpPr>
              <p:cNvPr id="57" name="Freeform 46">
                <a:extLst>
                  <a:ext uri="{FF2B5EF4-FFF2-40B4-BE49-F238E27FC236}">
                    <a16:creationId xmlns:a16="http://schemas.microsoft.com/office/drawing/2014/main" id="{2D3C4E39-E259-5B49-B3E3-9225E6836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875" y="1968500"/>
                <a:ext cx="403225" cy="128588"/>
              </a:xfrm>
              <a:custGeom>
                <a:avLst/>
                <a:gdLst>
                  <a:gd name="T0" fmla="*/ 3 w 47"/>
                  <a:gd name="T1" fmla="*/ 0 h 15"/>
                  <a:gd name="T2" fmla="*/ 23 w 47"/>
                  <a:gd name="T3" fmla="*/ 6 h 15"/>
                  <a:gd name="T4" fmla="*/ 44 w 47"/>
                  <a:gd name="T5" fmla="*/ 0 h 15"/>
                  <a:gd name="T6" fmla="*/ 47 w 47"/>
                  <a:gd name="T7" fmla="*/ 4 h 15"/>
                  <a:gd name="T8" fmla="*/ 23 w 47"/>
                  <a:gd name="T9" fmla="*/ 15 h 15"/>
                  <a:gd name="T10" fmla="*/ 0 w 47"/>
                  <a:gd name="T11" fmla="*/ 4 h 15"/>
                  <a:gd name="T12" fmla="*/ 3 w 47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5">
                    <a:moveTo>
                      <a:pt x="3" y="0"/>
                    </a:moveTo>
                    <a:cubicBezTo>
                      <a:pt x="6" y="3"/>
                      <a:pt x="14" y="6"/>
                      <a:pt x="23" y="6"/>
                    </a:cubicBezTo>
                    <a:cubicBezTo>
                      <a:pt x="33" y="6"/>
                      <a:pt x="40" y="3"/>
                      <a:pt x="44" y="0"/>
                    </a:cubicBezTo>
                    <a:cubicBezTo>
                      <a:pt x="46" y="1"/>
                      <a:pt x="47" y="3"/>
                      <a:pt x="47" y="4"/>
                    </a:cubicBezTo>
                    <a:cubicBezTo>
                      <a:pt x="47" y="10"/>
                      <a:pt x="36" y="15"/>
                      <a:pt x="23" y="15"/>
                    </a:cubicBezTo>
                    <a:cubicBezTo>
                      <a:pt x="11" y="15"/>
                      <a:pt x="0" y="10"/>
                      <a:pt x="0" y="4"/>
                    </a:cubicBezTo>
                    <a:cubicBezTo>
                      <a:pt x="0" y="3"/>
                      <a:pt x="1" y="1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8" name="Freeform 47">
                <a:extLst>
                  <a:ext uri="{FF2B5EF4-FFF2-40B4-BE49-F238E27FC236}">
                    <a16:creationId xmlns:a16="http://schemas.microsoft.com/office/drawing/2014/main" id="{3736DFDC-BE2F-B945-868D-8251C4DF9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875" y="2071688"/>
                <a:ext cx="403225" cy="119063"/>
              </a:xfrm>
              <a:custGeom>
                <a:avLst/>
                <a:gdLst>
                  <a:gd name="T0" fmla="*/ 47 w 47"/>
                  <a:gd name="T1" fmla="*/ 4 h 14"/>
                  <a:gd name="T2" fmla="*/ 23 w 47"/>
                  <a:gd name="T3" fmla="*/ 14 h 14"/>
                  <a:gd name="T4" fmla="*/ 0 w 47"/>
                  <a:gd name="T5" fmla="*/ 4 h 14"/>
                  <a:gd name="T6" fmla="*/ 3 w 47"/>
                  <a:gd name="T7" fmla="*/ 0 h 14"/>
                  <a:gd name="T8" fmla="*/ 23 w 47"/>
                  <a:gd name="T9" fmla="*/ 5 h 14"/>
                  <a:gd name="T10" fmla="*/ 44 w 47"/>
                  <a:gd name="T11" fmla="*/ 0 h 14"/>
                  <a:gd name="T12" fmla="*/ 47 w 47"/>
                  <a:gd name="T13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4">
                    <a:moveTo>
                      <a:pt x="47" y="4"/>
                    </a:moveTo>
                    <a:cubicBezTo>
                      <a:pt x="47" y="10"/>
                      <a:pt x="36" y="14"/>
                      <a:pt x="23" y="14"/>
                    </a:cubicBezTo>
                    <a:cubicBezTo>
                      <a:pt x="11" y="14"/>
                      <a:pt x="0" y="10"/>
                      <a:pt x="0" y="4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6" y="3"/>
                      <a:pt x="14" y="5"/>
                      <a:pt x="23" y="5"/>
                    </a:cubicBezTo>
                    <a:cubicBezTo>
                      <a:pt x="33" y="5"/>
                      <a:pt x="40" y="3"/>
                      <a:pt x="44" y="0"/>
                    </a:cubicBezTo>
                    <a:cubicBezTo>
                      <a:pt x="46" y="1"/>
                      <a:pt x="47" y="3"/>
                      <a:pt x="47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9" name="Freeform 50">
                <a:extLst>
                  <a:ext uri="{FF2B5EF4-FFF2-40B4-BE49-F238E27FC236}">
                    <a16:creationId xmlns:a16="http://schemas.microsoft.com/office/drawing/2014/main" id="{B013FE15-9FC5-AB45-9132-3A8F091009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66875" y="1822450"/>
                <a:ext cx="403225" cy="171450"/>
              </a:xfrm>
              <a:custGeom>
                <a:avLst/>
                <a:gdLst>
                  <a:gd name="T0" fmla="*/ 23 w 47"/>
                  <a:gd name="T1" fmla="*/ 0 h 20"/>
                  <a:gd name="T2" fmla="*/ 47 w 47"/>
                  <a:gd name="T3" fmla="*/ 10 h 20"/>
                  <a:gd name="T4" fmla="*/ 23 w 47"/>
                  <a:gd name="T5" fmla="*/ 20 h 20"/>
                  <a:gd name="T6" fmla="*/ 0 w 47"/>
                  <a:gd name="T7" fmla="*/ 10 h 20"/>
                  <a:gd name="T8" fmla="*/ 23 w 47"/>
                  <a:gd name="T9" fmla="*/ 0 h 20"/>
                  <a:gd name="T10" fmla="*/ 23 w 47"/>
                  <a:gd name="T11" fmla="*/ 0 h 20"/>
                  <a:gd name="T12" fmla="*/ 9 w 47"/>
                  <a:gd name="T13" fmla="*/ 7 h 20"/>
                  <a:gd name="T14" fmla="*/ 23 w 47"/>
                  <a:gd name="T15" fmla="*/ 13 h 20"/>
                  <a:gd name="T16" fmla="*/ 38 w 47"/>
                  <a:gd name="T17" fmla="*/ 7 h 20"/>
                  <a:gd name="T18" fmla="*/ 23 w 47"/>
                  <a:gd name="T1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" h="20">
                    <a:moveTo>
                      <a:pt x="23" y="0"/>
                    </a:moveTo>
                    <a:cubicBezTo>
                      <a:pt x="36" y="0"/>
                      <a:pt x="47" y="4"/>
                      <a:pt x="47" y="10"/>
                    </a:cubicBezTo>
                    <a:cubicBezTo>
                      <a:pt x="47" y="15"/>
                      <a:pt x="36" y="20"/>
                      <a:pt x="23" y="20"/>
                    </a:cubicBezTo>
                    <a:cubicBezTo>
                      <a:pt x="11" y="20"/>
                      <a:pt x="0" y="15"/>
                      <a:pt x="0" y="10"/>
                    </a:cubicBezTo>
                    <a:cubicBezTo>
                      <a:pt x="0" y="4"/>
                      <a:pt x="11" y="0"/>
                      <a:pt x="23" y="0"/>
                    </a:cubicBezTo>
                    <a:close/>
                    <a:moveTo>
                      <a:pt x="23" y="0"/>
                    </a:moveTo>
                    <a:cubicBezTo>
                      <a:pt x="16" y="0"/>
                      <a:pt x="9" y="3"/>
                      <a:pt x="9" y="7"/>
                    </a:cubicBezTo>
                    <a:cubicBezTo>
                      <a:pt x="9" y="10"/>
                      <a:pt x="16" y="13"/>
                      <a:pt x="23" y="13"/>
                    </a:cubicBezTo>
                    <a:cubicBezTo>
                      <a:pt x="31" y="13"/>
                      <a:pt x="38" y="10"/>
                      <a:pt x="38" y="7"/>
                    </a:cubicBezTo>
                    <a:cubicBezTo>
                      <a:pt x="38" y="3"/>
                      <a:pt x="31" y="0"/>
                      <a:pt x="2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98D3DA6-7683-5349-8B45-D77C2C74F31A}"/>
                </a:ext>
              </a:extLst>
            </p:cNvPr>
            <p:cNvGrpSpPr/>
            <p:nvPr/>
          </p:nvGrpSpPr>
          <p:grpSpPr>
            <a:xfrm>
              <a:off x="1510344" y="1639095"/>
              <a:ext cx="838200" cy="839787"/>
              <a:chOff x="1444625" y="1592263"/>
              <a:chExt cx="838200" cy="839787"/>
            </a:xfrm>
            <a:grpFill/>
          </p:grpSpPr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B555F60D-0C02-D143-9F1B-139B1FB36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450" y="1625600"/>
                <a:ext cx="300038" cy="300038"/>
              </a:xfrm>
              <a:custGeom>
                <a:avLst/>
                <a:gdLst>
                  <a:gd name="T0" fmla="*/ 0 w 35"/>
                  <a:gd name="T1" fmla="*/ 0 h 35"/>
                  <a:gd name="T2" fmla="*/ 35 w 35"/>
                  <a:gd name="T3" fmla="*/ 35 h 35"/>
                  <a:gd name="T4" fmla="*/ 32 w 35"/>
                  <a:gd name="T5" fmla="*/ 35 h 35"/>
                  <a:gd name="T6" fmla="*/ 0 w 35"/>
                  <a:gd name="T7" fmla="*/ 3 h 35"/>
                  <a:gd name="T8" fmla="*/ 0 w 35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0" y="0"/>
                    </a:moveTo>
                    <a:cubicBezTo>
                      <a:pt x="17" y="4"/>
                      <a:pt x="31" y="18"/>
                      <a:pt x="35" y="35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28" y="19"/>
                      <a:pt x="16" y="7"/>
                      <a:pt x="0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6" name="Freeform 43">
                <a:extLst>
                  <a:ext uri="{FF2B5EF4-FFF2-40B4-BE49-F238E27FC236}">
                    <a16:creationId xmlns:a16="http://schemas.microsoft.com/office/drawing/2014/main" id="{527D899F-9DDA-394E-B248-64EC9CD87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450" y="2089150"/>
                <a:ext cx="300038" cy="300038"/>
              </a:xfrm>
              <a:custGeom>
                <a:avLst/>
                <a:gdLst>
                  <a:gd name="T0" fmla="*/ 32 w 35"/>
                  <a:gd name="T1" fmla="*/ 0 h 35"/>
                  <a:gd name="T2" fmla="*/ 35 w 35"/>
                  <a:gd name="T3" fmla="*/ 0 h 35"/>
                  <a:gd name="T4" fmla="*/ 0 w 35"/>
                  <a:gd name="T5" fmla="*/ 35 h 35"/>
                  <a:gd name="T6" fmla="*/ 0 w 35"/>
                  <a:gd name="T7" fmla="*/ 32 h 35"/>
                  <a:gd name="T8" fmla="*/ 32 w 35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3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1" y="17"/>
                      <a:pt x="17" y="31"/>
                      <a:pt x="0" y="35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6" y="29"/>
                      <a:pt x="28" y="16"/>
                      <a:pt x="3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7" name="Rectangle 44">
                <a:extLst>
                  <a:ext uri="{FF2B5EF4-FFF2-40B4-BE49-F238E27FC236}">
                    <a16:creationId xmlns:a16="http://schemas.microsoft.com/office/drawing/2014/main" id="{3133E5F7-2738-E94D-9B8A-64A39E85D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100" y="1960563"/>
                <a:ext cx="85725" cy="93663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AA25F40E-679B-4D47-833E-700AF45550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975" y="1978025"/>
                <a:ext cx="95250" cy="76200"/>
              </a:xfrm>
              <a:custGeom>
                <a:avLst/>
                <a:gdLst>
                  <a:gd name="T0" fmla="*/ 60 w 60"/>
                  <a:gd name="T1" fmla="*/ 27 h 48"/>
                  <a:gd name="T2" fmla="*/ 33 w 60"/>
                  <a:gd name="T3" fmla="*/ 27 h 48"/>
                  <a:gd name="T4" fmla="*/ 33 w 60"/>
                  <a:gd name="T5" fmla="*/ 48 h 48"/>
                  <a:gd name="T6" fmla="*/ 0 w 60"/>
                  <a:gd name="T7" fmla="*/ 21 h 48"/>
                  <a:gd name="T8" fmla="*/ 33 w 60"/>
                  <a:gd name="T9" fmla="*/ 0 h 48"/>
                  <a:gd name="T10" fmla="*/ 33 w 60"/>
                  <a:gd name="T11" fmla="*/ 16 h 48"/>
                  <a:gd name="T12" fmla="*/ 60 w 60"/>
                  <a:gd name="T13" fmla="*/ 16 h 48"/>
                  <a:gd name="T14" fmla="*/ 60 w 60"/>
                  <a:gd name="T15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48">
                    <a:moveTo>
                      <a:pt x="60" y="27"/>
                    </a:moveTo>
                    <a:lnTo>
                      <a:pt x="33" y="27"/>
                    </a:lnTo>
                    <a:lnTo>
                      <a:pt x="33" y="48"/>
                    </a:lnTo>
                    <a:lnTo>
                      <a:pt x="0" y="21"/>
                    </a:lnTo>
                    <a:lnTo>
                      <a:pt x="33" y="0"/>
                    </a:lnTo>
                    <a:lnTo>
                      <a:pt x="33" y="16"/>
                    </a:lnTo>
                    <a:lnTo>
                      <a:pt x="60" y="16"/>
                    </a:lnTo>
                    <a:lnTo>
                      <a:pt x="60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510A6B6-7420-C649-A8D7-5C9EB7C3A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0388" y="2233613"/>
                <a:ext cx="76200" cy="85725"/>
              </a:xfrm>
              <a:custGeom>
                <a:avLst/>
                <a:gdLst>
                  <a:gd name="T0" fmla="*/ 48 w 48"/>
                  <a:gd name="T1" fmla="*/ 27 h 54"/>
                  <a:gd name="T2" fmla="*/ 32 w 48"/>
                  <a:gd name="T3" fmla="*/ 27 h 54"/>
                  <a:gd name="T4" fmla="*/ 32 w 48"/>
                  <a:gd name="T5" fmla="*/ 54 h 54"/>
                  <a:gd name="T6" fmla="*/ 16 w 48"/>
                  <a:gd name="T7" fmla="*/ 54 h 54"/>
                  <a:gd name="T8" fmla="*/ 16 w 48"/>
                  <a:gd name="T9" fmla="*/ 27 h 54"/>
                  <a:gd name="T10" fmla="*/ 0 w 48"/>
                  <a:gd name="T11" fmla="*/ 27 h 54"/>
                  <a:gd name="T12" fmla="*/ 21 w 48"/>
                  <a:gd name="T13" fmla="*/ 0 h 54"/>
                  <a:gd name="T14" fmla="*/ 48 w 48"/>
                  <a:gd name="T1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54">
                    <a:moveTo>
                      <a:pt x="48" y="27"/>
                    </a:moveTo>
                    <a:lnTo>
                      <a:pt x="32" y="27"/>
                    </a:lnTo>
                    <a:lnTo>
                      <a:pt x="32" y="54"/>
                    </a:lnTo>
                    <a:lnTo>
                      <a:pt x="16" y="54"/>
                    </a:lnTo>
                    <a:lnTo>
                      <a:pt x="16" y="27"/>
                    </a:lnTo>
                    <a:lnTo>
                      <a:pt x="0" y="27"/>
                    </a:lnTo>
                    <a:lnTo>
                      <a:pt x="21" y="0"/>
                    </a:lnTo>
                    <a:lnTo>
                      <a:pt x="48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F34E0339-A48B-5B4B-B79A-D88E7424C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0388" y="1693863"/>
                <a:ext cx="76200" cy="95250"/>
              </a:xfrm>
              <a:custGeom>
                <a:avLst/>
                <a:gdLst>
                  <a:gd name="T0" fmla="*/ 16 w 48"/>
                  <a:gd name="T1" fmla="*/ 0 h 60"/>
                  <a:gd name="T2" fmla="*/ 32 w 48"/>
                  <a:gd name="T3" fmla="*/ 0 h 60"/>
                  <a:gd name="T4" fmla="*/ 32 w 48"/>
                  <a:gd name="T5" fmla="*/ 27 h 60"/>
                  <a:gd name="T6" fmla="*/ 48 w 48"/>
                  <a:gd name="T7" fmla="*/ 27 h 60"/>
                  <a:gd name="T8" fmla="*/ 21 w 48"/>
                  <a:gd name="T9" fmla="*/ 60 h 60"/>
                  <a:gd name="T10" fmla="*/ 0 w 48"/>
                  <a:gd name="T11" fmla="*/ 27 h 60"/>
                  <a:gd name="T12" fmla="*/ 16 w 48"/>
                  <a:gd name="T13" fmla="*/ 27 h 60"/>
                  <a:gd name="T14" fmla="*/ 16 w 48"/>
                  <a:gd name="T1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60">
                    <a:moveTo>
                      <a:pt x="16" y="0"/>
                    </a:moveTo>
                    <a:lnTo>
                      <a:pt x="32" y="0"/>
                    </a:lnTo>
                    <a:lnTo>
                      <a:pt x="32" y="27"/>
                    </a:lnTo>
                    <a:lnTo>
                      <a:pt x="48" y="27"/>
                    </a:lnTo>
                    <a:lnTo>
                      <a:pt x="21" y="60"/>
                    </a:lnTo>
                    <a:lnTo>
                      <a:pt x="0" y="27"/>
                    </a:lnTo>
                    <a:lnTo>
                      <a:pt x="16" y="27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FAB8CE2F-52E2-9641-8A36-A212276A9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0863" y="2336800"/>
                <a:ext cx="95250" cy="95250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C5D72D5C-F5B4-5948-BB89-F3984FBB9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0863" y="1592263"/>
                <a:ext cx="95250" cy="85725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id="{95729121-7733-2E4D-B264-EB61C2D5A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7488" y="2089150"/>
                <a:ext cx="300038" cy="300038"/>
              </a:xfrm>
              <a:custGeom>
                <a:avLst/>
                <a:gdLst>
                  <a:gd name="T0" fmla="*/ 0 w 35"/>
                  <a:gd name="T1" fmla="*/ 0 h 35"/>
                  <a:gd name="T2" fmla="*/ 3 w 35"/>
                  <a:gd name="T3" fmla="*/ 0 h 35"/>
                  <a:gd name="T4" fmla="*/ 35 w 35"/>
                  <a:gd name="T5" fmla="*/ 32 h 35"/>
                  <a:gd name="T6" fmla="*/ 35 w 35"/>
                  <a:gd name="T7" fmla="*/ 35 h 35"/>
                  <a:gd name="T8" fmla="*/ 0 w 35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6" y="16"/>
                      <a:pt x="19" y="29"/>
                      <a:pt x="35" y="32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18" y="31"/>
                      <a:pt x="4" y="17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4" name="Freeform 54">
                <a:extLst>
                  <a:ext uri="{FF2B5EF4-FFF2-40B4-BE49-F238E27FC236}">
                    <a16:creationId xmlns:a16="http://schemas.microsoft.com/office/drawing/2014/main" id="{7373D188-141A-F743-9598-A84D0BBED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7488" y="1625600"/>
                <a:ext cx="300038" cy="300038"/>
              </a:xfrm>
              <a:custGeom>
                <a:avLst/>
                <a:gdLst>
                  <a:gd name="T0" fmla="*/ 35 w 35"/>
                  <a:gd name="T1" fmla="*/ 0 h 35"/>
                  <a:gd name="T2" fmla="*/ 35 w 35"/>
                  <a:gd name="T3" fmla="*/ 3 h 35"/>
                  <a:gd name="T4" fmla="*/ 3 w 35"/>
                  <a:gd name="T5" fmla="*/ 35 h 35"/>
                  <a:gd name="T6" fmla="*/ 0 w 35"/>
                  <a:gd name="T7" fmla="*/ 35 h 35"/>
                  <a:gd name="T8" fmla="*/ 35 w 35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5">
                    <a:moveTo>
                      <a:pt x="35" y="0"/>
                    </a:moveTo>
                    <a:cubicBezTo>
                      <a:pt x="35" y="3"/>
                      <a:pt x="35" y="3"/>
                      <a:pt x="35" y="3"/>
                    </a:cubicBezTo>
                    <a:cubicBezTo>
                      <a:pt x="19" y="7"/>
                      <a:pt x="6" y="19"/>
                      <a:pt x="3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4" y="18"/>
                      <a:pt x="18" y="4"/>
                      <a:pt x="3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5" name="Freeform 55">
                <a:extLst>
                  <a:ext uri="{FF2B5EF4-FFF2-40B4-BE49-F238E27FC236}">
                    <a16:creationId xmlns:a16="http://schemas.microsoft.com/office/drawing/2014/main" id="{D3A5C09B-8CD4-234A-8320-F6BF1D47A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5750" y="1968500"/>
                <a:ext cx="85725" cy="77788"/>
              </a:xfrm>
              <a:custGeom>
                <a:avLst/>
                <a:gdLst>
                  <a:gd name="T0" fmla="*/ 0 w 54"/>
                  <a:gd name="T1" fmla="*/ 16 h 49"/>
                  <a:gd name="T2" fmla="*/ 27 w 54"/>
                  <a:gd name="T3" fmla="*/ 16 h 49"/>
                  <a:gd name="T4" fmla="*/ 27 w 54"/>
                  <a:gd name="T5" fmla="*/ 0 h 49"/>
                  <a:gd name="T6" fmla="*/ 54 w 54"/>
                  <a:gd name="T7" fmla="*/ 22 h 49"/>
                  <a:gd name="T8" fmla="*/ 27 w 54"/>
                  <a:gd name="T9" fmla="*/ 49 h 49"/>
                  <a:gd name="T10" fmla="*/ 27 w 54"/>
                  <a:gd name="T11" fmla="*/ 33 h 49"/>
                  <a:gd name="T12" fmla="*/ 0 w 54"/>
                  <a:gd name="T13" fmla="*/ 33 h 49"/>
                  <a:gd name="T14" fmla="*/ 0 w 54"/>
                  <a:gd name="T15" fmla="*/ 1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49">
                    <a:moveTo>
                      <a:pt x="0" y="16"/>
                    </a:moveTo>
                    <a:lnTo>
                      <a:pt x="27" y="16"/>
                    </a:lnTo>
                    <a:lnTo>
                      <a:pt x="27" y="0"/>
                    </a:lnTo>
                    <a:lnTo>
                      <a:pt x="54" y="22"/>
                    </a:lnTo>
                    <a:lnTo>
                      <a:pt x="27" y="49"/>
                    </a:lnTo>
                    <a:lnTo>
                      <a:pt x="27" y="33"/>
                    </a:lnTo>
                    <a:lnTo>
                      <a:pt x="0" y="33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56" name="Rectangle 56">
                <a:extLst>
                  <a:ext uri="{FF2B5EF4-FFF2-40B4-BE49-F238E27FC236}">
                    <a16:creationId xmlns:a16="http://schemas.microsoft.com/office/drawing/2014/main" id="{536F6D30-14E7-ED4B-9EDF-1EA312CBE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625" y="1960563"/>
                <a:ext cx="93663" cy="93663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DE63E8-B67D-DA4E-A080-3B9600F95B02}"/>
              </a:ext>
            </a:extLst>
          </p:cNvPr>
          <p:cNvSpPr/>
          <p:nvPr/>
        </p:nvSpPr>
        <p:spPr>
          <a:xfrm>
            <a:off x="1409725" y="3651206"/>
            <a:ext cx="1494180" cy="2212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Data Collection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: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EFE656-92E1-5D49-AD25-8F2B67C4864F}"/>
              </a:ext>
            </a:extLst>
          </p:cNvPr>
          <p:cNvSpPr/>
          <p:nvPr/>
        </p:nvSpPr>
        <p:spPr>
          <a:xfrm>
            <a:off x="7782787" y="3573780"/>
            <a:ext cx="3879708" cy="2067572"/>
          </a:xfrm>
          <a:prstGeom prst="rect">
            <a:avLst/>
          </a:prstGeom>
          <a:noFill/>
          <a:ln w="317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2F4120-B803-9343-9E09-E90CFD6ED272}"/>
              </a:ext>
            </a:extLst>
          </p:cNvPr>
          <p:cNvSpPr/>
          <p:nvPr/>
        </p:nvSpPr>
        <p:spPr>
          <a:xfrm>
            <a:off x="8125743" y="3627656"/>
            <a:ext cx="3601103" cy="36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Test statistics and the acceptance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B7730CB-83BB-8747-82F3-F3E82152CFEF}"/>
                  </a:ext>
                </a:extLst>
              </p:cNvPr>
              <p:cNvSpPr/>
              <p:nvPr/>
            </p:nvSpPr>
            <p:spPr>
              <a:xfrm>
                <a:off x="8452678" y="3883955"/>
                <a:ext cx="4033112" cy="304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latin typeface="Arial"/>
                  </a:rPr>
                  <a:t>t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𝑑𝑖𝑓𝑓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𝑡𝑤𝑜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𝑔𝑟𝑜𝑢𝑝𝑠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𝑑𝑖𝑓𝑓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𝑚𝑒𝑎𝑛𝑠</m:t>
                        </m:r>
                      </m:den>
                    </m:f>
                  </m:oMath>
                </a14:m>
                <a:endParaRPr lang="en-US" sz="12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2B7730CB-83BB-8747-82F3-F3E82152C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678" y="3883955"/>
                <a:ext cx="4033112" cy="304951"/>
              </a:xfrm>
              <a:prstGeom prst="rect">
                <a:avLst/>
              </a:prstGeom>
              <a:blipFill>
                <a:blip r:embed="rId3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 131">
            <a:extLst>
              <a:ext uri="{FF2B5EF4-FFF2-40B4-BE49-F238E27FC236}">
                <a16:creationId xmlns:a16="http://schemas.microsoft.com/office/drawing/2014/main" id="{4AADD05A-9FDE-3D4A-80A4-5037E99D9353}"/>
              </a:ext>
            </a:extLst>
          </p:cNvPr>
          <p:cNvSpPr/>
          <p:nvPr/>
        </p:nvSpPr>
        <p:spPr>
          <a:xfrm>
            <a:off x="7807494" y="4197979"/>
            <a:ext cx="3521335" cy="36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Reject Ho if p value is &lt; than alpha </a:t>
            </a:r>
            <a:r>
              <a:rPr lang="en-US" sz="1200" dirty="0" err="1">
                <a:solidFill>
                  <a:srgbClr val="000000"/>
                </a:solidFill>
                <a:latin typeface="Arial"/>
              </a:rPr>
              <a:t>i.e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the result is statistically significant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2EA9FE-98CF-7D42-B025-63ABB4DC0B41}"/>
              </a:ext>
            </a:extLst>
          </p:cNvPr>
          <p:cNvSpPr/>
          <p:nvPr/>
        </p:nvSpPr>
        <p:spPr>
          <a:xfrm>
            <a:off x="7807494" y="4575313"/>
            <a:ext cx="3337491" cy="368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Accept Ho if p value is &gt; than alpha </a:t>
            </a:r>
            <a:r>
              <a:rPr lang="en-US" sz="1200" dirty="0" err="1">
                <a:solidFill>
                  <a:srgbClr val="000000"/>
                </a:solidFill>
                <a:latin typeface="Arial"/>
              </a:rPr>
              <a:t>i.e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the result is statistically insignificant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E911FE5-5141-8948-8FEF-1A6A6A1ADF52}"/>
              </a:ext>
            </a:extLst>
          </p:cNvPr>
          <p:cNvSpPr/>
          <p:nvPr/>
        </p:nvSpPr>
        <p:spPr>
          <a:xfrm>
            <a:off x="7838671" y="4975109"/>
            <a:ext cx="3780243" cy="663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Alpha sets the standard for how extreme the data must be before we can reject the null hypothesis. The p-value indicates how extreme the data are.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D1FD227-D95F-AC42-9D87-4A1AF4569244}"/>
              </a:ext>
            </a:extLst>
          </p:cNvPr>
          <p:cNvCxnSpPr>
            <a:cxnSpLocks/>
          </p:cNvCxnSpPr>
          <p:nvPr/>
        </p:nvCxnSpPr>
        <p:spPr>
          <a:xfrm>
            <a:off x="648433" y="5836558"/>
            <a:ext cx="11048267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dash"/>
            <a:miter lim="800000"/>
          </a:ln>
          <a:effectLst/>
        </p:spPr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AB33FED-CBD1-BC4A-A6B4-1C5EF6E15E00}"/>
              </a:ext>
            </a:extLst>
          </p:cNvPr>
          <p:cNvSpPr/>
          <p:nvPr/>
        </p:nvSpPr>
        <p:spPr>
          <a:xfrm>
            <a:off x="3834414" y="5911591"/>
            <a:ext cx="37272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Arielle score is greater or equal to than Boris.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06BBF1-F248-894E-B564-498DA7D029F3}"/>
              </a:ext>
            </a:extLst>
          </p:cNvPr>
          <p:cNvSpPr txBox="1"/>
          <p:nvPr/>
        </p:nvSpPr>
        <p:spPr>
          <a:xfrm>
            <a:off x="677009" y="5981701"/>
            <a:ext cx="2900791" cy="4632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 anchor="ctr">
            <a:noAutofit/>
          </a:bodyPr>
          <a:lstStyle/>
          <a:p>
            <a:pPr marL="858838" marR="0" lvl="0" indent="0" defTabSz="45718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tratum1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83317A1-9ED9-8D4C-90B8-E6C019917031}"/>
              </a:ext>
            </a:extLst>
          </p:cNvPr>
          <p:cNvSpPr/>
          <p:nvPr/>
        </p:nvSpPr>
        <p:spPr>
          <a:xfrm>
            <a:off x="7851988" y="5915664"/>
            <a:ext cx="33773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Boris right hand score  is greater than Arielle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932C087-7906-8B45-9CEA-D3A729767AAE}"/>
              </a:ext>
            </a:extLst>
          </p:cNvPr>
          <p:cNvSpPr/>
          <p:nvPr/>
        </p:nvSpPr>
        <p:spPr>
          <a:xfrm>
            <a:off x="4984969" y="6304510"/>
            <a:ext cx="4017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0" i="0" dirty="0">
                <a:solidFill>
                  <a:srgbClr val="24292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Arielle left hand score is greater or equal to than Boris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6" name="Group 71">
            <a:extLst>
              <a:ext uri="{FF2B5EF4-FFF2-40B4-BE49-F238E27FC236}">
                <a16:creationId xmlns:a16="http://schemas.microsoft.com/office/drawing/2014/main" id="{6AFE6F15-DF62-A64C-A06D-E1E5F12B7860}"/>
              </a:ext>
            </a:extLst>
          </p:cNvPr>
          <p:cNvGrpSpPr>
            <a:grpSpLocks noChangeAspect="1"/>
          </p:cNvGrpSpPr>
          <p:nvPr/>
        </p:nvGrpSpPr>
        <p:grpSpPr>
          <a:xfrm>
            <a:off x="725933" y="5867993"/>
            <a:ext cx="668481" cy="649339"/>
            <a:chOff x="8049780" y="3484651"/>
            <a:chExt cx="723797" cy="703078"/>
          </a:xfrm>
          <a:solidFill>
            <a:schemeClr val="bg1"/>
          </a:solidFill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28155C8-92EC-1346-86BC-D875746E1DCE}"/>
                </a:ext>
              </a:extLst>
            </p:cNvPr>
            <p:cNvSpPr/>
            <p:nvPr/>
          </p:nvSpPr>
          <p:spPr>
            <a:xfrm>
              <a:off x="8049780" y="3484651"/>
              <a:ext cx="723797" cy="70307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accent6">
                    <a:lumMod val="50000"/>
                  </a:schemeClr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48" name="Freeform 135">
              <a:extLst>
                <a:ext uri="{FF2B5EF4-FFF2-40B4-BE49-F238E27FC236}">
                  <a16:creationId xmlns:a16="http://schemas.microsoft.com/office/drawing/2014/main" id="{D87C200E-5089-BC43-90FF-D7DC17B2D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998" y="3694110"/>
              <a:ext cx="303361" cy="284161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  <p:sp>
        <p:nvSpPr>
          <p:cNvPr id="151" name="Freeform 150">
            <a:extLst>
              <a:ext uri="{FF2B5EF4-FFF2-40B4-BE49-F238E27FC236}">
                <a16:creationId xmlns:a16="http://schemas.microsoft.com/office/drawing/2014/main" id="{EE110F91-067B-3642-BF97-5DB4BDA6DF3B}"/>
              </a:ext>
            </a:extLst>
          </p:cNvPr>
          <p:cNvSpPr>
            <a:spLocks noEditPoints="1"/>
          </p:cNvSpPr>
          <p:nvPr/>
        </p:nvSpPr>
        <p:spPr bwMode="auto">
          <a:xfrm>
            <a:off x="8027288" y="3764015"/>
            <a:ext cx="273969" cy="400250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latin typeface="Bogle" charset="0"/>
              <a:ea typeface="Bogle" charset="0"/>
              <a:cs typeface="Bogle" charset="0"/>
            </a:endParaRPr>
          </a:p>
        </p:txBody>
      </p:sp>
      <p:grpSp>
        <p:nvGrpSpPr>
          <p:cNvPr id="152" name="Group 75">
            <a:extLst>
              <a:ext uri="{FF2B5EF4-FFF2-40B4-BE49-F238E27FC236}">
                <a16:creationId xmlns:a16="http://schemas.microsoft.com/office/drawing/2014/main" id="{E1C48612-B2B2-3547-9ECB-AD2886918A38}"/>
              </a:ext>
            </a:extLst>
          </p:cNvPr>
          <p:cNvGrpSpPr>
            <a:grpSpLocks noChangeAspect="1"/>
          </p:cNvGrpSpPr>
          <p:nvPr/>
        </p:nvGrpSpPr>
        <p:grpSpPr>
          <a:xfrm>
            <a:off x="7864645" y="3662171"/>
            <a:ext cx="566928" cy="509668"/>
            <a:chOff x="8049780" y="2476530"/>
            <a:chExt cx="723797" cy="703077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57CE0DA-01E8-744D-94D2-3199FF5D5219}"/>
                </a:ext>
              </a:extLst>
            </p:cNvPr>
            <p:cNvSpPr/>
            <p:nvPr/>
          </p:nvSpPr>
          <p:spPr>
            <a:xfrm>
              <a:off x="8049780" y="2476530"/>
              <a:ext cx="723797" cy="7030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>
                <a:solidFill>
                  <a:schemeClr val="accent4">
                    <a:lumMod val="50000"/>
                  </a:schemeClr>
                </a:solidFill>
                <a:latin typeface="Bogle" charset="0"/>
                <a:ea typeface="Bogle" charset="0"/>
                <a:cs typeface="Bogle" charset="0"/>
              </a:endParaRPr>
            </a:p>
          </p:txBody>
        </p:sp>
        <p:sp>
          <p:nvSpPr>
            <p:cNvPr id="154" name="Freeform 56">
              <a:extLst>
                <a:ext uri="{FF2B5EF4-FFF2-40B4-BE49-F238E27FC236}">
                  <a16:creationId xmlns:a16="http://schemas.microsoft.com/office/drawing/2014/main" id="{92B1B2DE-2BE6-BE41-9783-0C6311125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8857" y="2655247"/>
              <a:ext cx="345642" cy="345642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Bogle" charset="0"/>
                <a:ea typeface="Bogle" charset="0"/>
                <a:cs typeface="Bogl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39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281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Bogle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Samrat Chowdhury</dc:creator>
  <cp:lastModifiedBy>Samrat Chowdhury</cp:lastModifiedBy>
  <cp:revision>28</cp:revision>
  <dcterms:created xsi:type="dcterms:W3CDTF">2021-07-22T14:30:42Z</dcterms:created>
  <dcterms:modified xsi:type="dcterms:W3CDTF">2021-07-22T16:11:25Z</dcterms:modified>
</cp:coreProperties>
</file>