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4" r:id="rId6"/>
    <p:sldId id="389" r:id="rId7"/>
    <p:sldId id="395" r:id="rId8"/>
    <p:sldId id="394" r:id="rId9"/>
    <p:sldId id="396" r:id="rId10"/>
    <p:sldId id="397" r:id="rId11"/>
    <p:sldId id="317" r:id="rId12"/>
    <p:sldId id="277" r:id="rId13"/>
    <p:sldId id="278" r:id="rId14"/>
    <p:sldId id="279" r:id="rId15"/>
    <p:sldId id="392" r:id="rId16"/>
    <p:sldId id="272" r:id="rId17"/>
    <p:sldId id="270" r:id="rId18"/>
    <p:sldId id="393" r:id="rId19"/>
    <p:sldId id="398" r:id="rId20"/>
    <p:sldId id="400" r:id="rId21"/>
    <p:sldId id="399"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3725" autoAdjust="0"/>
  </p:normalViewPr>
  <p:slideViewPr>
    <p:cSldViewPr snapToGrid="0">
      <p:cViewPr varScale="1">
        <p:scale>
          <a:sx n="85" d="100"/>
          <a:sy n="85" d="100"/>
        </p:scale>
        <p:origin x="557"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2"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9"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ACB3C8E-2B19-C395-B3D7-71369810B67C}"/>
              </a:ext>
            </a:extLst>
          </p:cNvPr>
          <p:cNvPicPr>
            <a:picLocks noChangeAspect="1"/>
          </p:cNvPicPr>
          <p:nvPr/>
        </p:nvPicPr>
        <p:blipFill rotWithShape="1">
          <a:blip r:embed="rId3"/>
          <a:srcRect t="3189" r="1" b="9790"/>
          <a:stretch/>
        </p:blipFill>
        <p:spPr>
          <a:xfrm>
            <a:off x="6557147" y="549275"/>
            <a:ext cx="5083992" cy="288051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40" name="Group 26">
            <a:extLst>
              <a:ext uri="{FF2B5EF4-FFF2-40B4-BE49-F238E27FC236}">
                <a16:creationId xmlns:a16="http://schemas.microsoft.com/office/drawing/2014/main" id="{F6FFA218-178B-4BBB-801A-46FB80D05C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5204" y="547688"/>
            <a:ext cx="1335600" cy="1262947"/>
            <a:chOff x="5209947" y="529305"/>
            <a:chExt cx="1335600" cy="1262947"/>
          </a:xfrm>
        </p:grpSpPr>
        <p:sp>
          <p:nvSpPr>
            <p:cNvPr id="28" name="Freeform: Shape 27">
              <a:extLst>
                <a:ext uri="{FF2B5EF4-FFF2-40B4-BE49-F238E27FC236}">
                  <a16:creationId xmlns:a16="http://schemas.microsoft.com/office/drawing/2014/main" id="{40DBF617-7BD7-4687-AA91-CD8E66CEBB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5209947" y="52930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277B3F0D-BAAD-463E-9A32-1298D5F08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735547" y="876379"/>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4" y="549275"/>
            <a:ext cx="5437186" cy="2663806"/>
          </a:xfrm>
        </p:spPr>
        <p:txBody>
          <a:bodyPr vert="horz" wrap="square" lIns="0" tIns="0" rIns="0" bIns="0" rtlCol="0" anchor="b" anchorCtr="0">
            <a:normAutofit/>
          </a:bodyPr>
          <a:lstStyle/>
          <a:p>
            <a:r>
              <a:rPr lang="en-US" sz="6400" kern="1200" dirty="0">
                <a:solidFill>
                  <a:schemeClr val="tx1"/>
                </a:solidFill>
                <a:latin typeface="+mj-lt"/>
                <a:ea typeface="+mj-ea"/>
                <a:cs typeface="+mj-cs"/>
              </a:rPr>
              <a:t>Student Academic performance</a:t>
            </a:r>
          </a:p>
        </p:txBody>
      </p:sp>
      <p:sp>
        <p:nvSpPr>
          <p:cNvPr id="31" name="Oval 30">
            <a:extLst>
              <a:ext uri="{FF2B5EF4-FFF2-40B4-BE49-F238E27FC236}">
                <a16:creationId xmlns:a16="http://schemas.microsoft.com/office/drawing/2014/main" id="{E1F3124A-88F5-41F9-AB73-823A63C18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8462" y="557208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3409936"/>
            <a:ext cx="5437187" cy="2682889"/>
          </a:xfrm>
        </p:spPr>
        <p:txBody>
          <a:bodyPr vert="horz" wrap="square" lIns="0" tIns="0" rIns="0" bIns="0" rtlCol="0" anchor="t">
            <a:normAutofit/>
          </a:bodyPr>
          <a:lstStyle/>
          <a:p>
            <a:pPr marL="0" indent="0">
              <a:lnSpc>
                <a:spcPct val="100000"/>
              </a:lnSpc>
            </a:pPr>
            <a:r>
              <a:rPr lang="en-US" sz="1600" dirty="0"/>
              <a:t>Presenter Name</a:t>
            </a:r>
          </a:p>
          <a:p>
            <a:pPr>
              <a:lnSpc>
                <a:spcPct val="100000"/>
              </a:lnSpc>
              <a:buFont typeface="Arial" panose="020B0604020202020204" pitchFamily="34" charset="0"/>
              <a:buChar char="•"/>
            </a:pPr>
            <a:r>
              <a:rPr lang="en-US" sz="1600" dirty="0"/>
              <a:t>Vishwajit Mishra</a:t>
            </a:r>
          </a:p>
          <a:p>
            <a:pPr>
              <a:lnSpc>
                <a:spcPct val="100000"/>
              </a:lnSpc>
              <a:buFont typeface="Arial" panose="020B0604020202020204" pitchFamily="34" charset="0"/>
              <a:buChar char="•"/>
            </a:pPr>
            <a:r>
              <a:rPr lang="en-US" sz="1600" dirty="0"/>
              <a:t>Arpita Mondal</a:t>
            </a:r>
          </a:p>
          <a:p>
            <a:pPr>
              <a:lnSpc>
                <a:spcPct val="100000"/>
              </a:lnSpc>
              <a:buFont typeface="Arial" panose="020B0604020202020204" pitchFamily="34" charset="0"/>
              <a:buChar char="•"/>
            </a:pPr>
            <a:r>
              <a:rPr lang="en-US" sz="1600" dirty="0"/>
              <a:t>Pooja Arora</a:t>
            </a:r>
          </a:p>
          <a:p>
            <a:pPr>
              <a:lnSpc>
                <a:spcPct val="100000"/>
              </a:lnSpc>
              <a:buFont typeface="Arial" panose="020B0604020202020204" pitchFamily="34" charset="0"/>
              <a:buChar char="•"/>
            </a:pPr>
            <a:r>
              <a:rPr lang="en-US" sz="1600" dirty="0"/>
              <a:t>Payel Patra</a:t>
            </a:r>
          </a:p>
          <a:p>
            <a:pPr>
              <a:lnSpc>
                <a:spcPct val="100000"/>
              </a:lnSpc>
              <a:buFont typeface="Arial" panose="020B0604020202020204" pitchFamily="34" charset="0"/>
              <a:buChar char="•"/>
            </a:pPr>
            <a:r>
              <a:rPr lang="en-US" sz="1600" dirty="0"/>
              <a:t>Souradip Maji</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b="38415"/>
          <a:stretch/>
        </p:blipFill>
        <p:spPr>
          <a:xfrm>
            <a:off x="6557147" y="3429794"/>
            <a:ext cx="5083992" cy="2880518"/>
          </a:xfrm>
          <a:custGeom>
            <a:avLst/>
            <a:gdLst/>
            <a:ahLst/>
            <a:cxnLst/>
            <a:rect l="l" t="t" r="r" b="b"/>
            <a:pathLst>
              <a:path w="5083992" h="2880518">
                <a:moveTo>
                  <a:pt x="0" y="0"/>
                </a:moveTo>
                <a:lnTo>
                  <a:pt x="5083992" y="0"/>
                </a:lnTo>
                <a:lnTo>
                  <a:pt x="5083992" y="2880518"/>
                </a:lnTo>
                <a:lnTo>
                  <a:pt x="0" y="2880518"/>
                </a:lnTo>
                <a:close/>
              </a:path>
            </a:pathLst>
          </a:custGeom>
        </p:spPr>
      </p:pic>
      <p:sp>
        <p:nvSpPr>
          <p:cNvPr id="33" name="Freeform: Shape 32">
            <a:extLst>
              <a:ext uri="{FF2B5EF4-FFF2-40B4-BE49-F238E27FC236}">
                <a16:creationId xmlns:a16="http://schemas.microsoft.com/office/drawing/2014/main" id="{08D4C172-5718-4100-A202-B784B898F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059729" y="4660003"/>
            <a:ext cx="1527195" cy="926985"/>
          </a:xfrm>
          <a:custGeom>
            <a:avLst/>
            <a:gdLst>
              <a:gd name="connsiteX0" fmla="*/ 1527195 w 1527195"/>
              <a:gd name="connsiteY0" fmla="*/ 221278 h 926985"/>
              <a:gd name="connsiteX1" fmla="*/ 1196919 w 1527195"/>
              <a:gd name="connsiteY1" fmla="*/ 551554 h 926985"/>
              <a:gd name="connsiteX2" fmla="*/ 1186127 w 1527195"/>
              <a:gd name="connsiteY2" fmla="*/ 542650 h 926985"/>
              <a:gd name="connsiteX3" fmla="*/ 926985 w 1527195"/>
              <a:gd name="connsiteY3" fmla="*/ 463493 h 926985"/>
              <a:gd name="connsiteX4" fmla="*/ 463493 w 1527195"/>
              <a:gd name="connsiteY4" fmla="*/ 926985 h 926985"/>
              <a:gd name="connsiteX5" fmla="*/ 0 w 1527195"/>
              <a:gd name="connsiteY5" fmla="*/ 926985 h 926985"/>
              <a:gd name="connsiteX6" fmla="*/ 926985 w 1527195"/>
              <a:gd name="connsiteY6" fmla="*/ 0 h 926985"/>
              <a:gd name="connsiteX7" fmla="*/ 1516632 w 1527195"/>
              <a:gd name="connsiteY7" fmla="*/ 21167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7195" h="926985">
                <a:moveTo>
                  <a:pt x="1527195" y="221278"/>
                </a:moveTo>
                <a:lnTo>
                  <a:pt x="1196919" y="551554"/>
                </a:lnTo>
                <a:lnTo>
                  <a:pt x="1186127" y="542650"/>
                </a:lnTo>
                <a:cubicBezTo>
                  <a:pt x="1112154" y="492675"/>
                  <a:pt x="1022977" y="463493"/>
                  <a:pt x="926985" y="463493"/>
                </a:cubicBezTo>
                <a:cubicBezTo>
                  <a:pt x="671005" y="463493"/>
                  <a:pt x="463493" y="671005"/>
                  <a:pt x="463493" y="926985"/>
                </a:cubicBezTo>
                <a:lnTo>
                  <a:pt x="0" y="926985"/>
                </a:lnTo>
                <a:cubicBezTo>
                  <a:pt x="0" y="415026"/>
                  <a:pt x="415025" y="0"/>
                  <a:pt x="926985" y="0"/>
                </a:cubicBezTo>
                <a:cubicBezTo>
                  <a:pt x="1150967" y="0"/>
                  <a:pt x="1356395" y="79439"/>
                  <a:pt x="1516632" y="21167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AF9775BB-5792-4A4D-9269-04AB077FC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131286" y="4674600"/>
            <a:ext cx="1493515" cy="1042921"/>
          </a:xfrm>
          <a:custGeom>
            <a:avLst/>
            <a:gdLst>
              <a:gd name="connsiteX0" fmla="*/ 1493515 w 1493515"/>
              <a:gd name="connsiteY0" fmla="*/ 218704 h 1042921"/>
              <a:gd name="connsiteX1" fmla="*/ 1133710 w 1493515"/>
              <a:gd name="connsiteY1" fmla="*/ 578509 h 1042921"/>
              <a:gd name="connsiteX2" fmla="*/ 1107396 w 1493515"/>
              <a:gd name="connsiteY2" fmla="*/ 562440 h 1042921"/>
              <a:gd name="connsiteX3" fmla="*/ 926984 w 1493515"/>
              <a:gd name="connsiteY3" fmla="*/ 521461 h 1042921"/>
              <a:gd name="connsiteX4" fmla="*/ 463492 w 1493515"/>
              <a:gd name="connsiteY4" fmla="*/ 1042921 h 1042921"/>
              <a:gd name="connsiteX5" fmla="*/ 0 w 1493515"/>
              <a:gd name="connsiteY5" fmla="*/ 1042921 h 1042921"/>
              <a:gd name="connsiteX6" fmla="*/ 926984 w 1493515"/>
              <a:gd name="connsiteY6" fmla="*/ 0 h 1042921"/>
              <a:gd name="connsiteX7" fmla="*/ 1445270 w 1493515"/>
              <a:gd name="connsiteY7" fmla="*/ 178115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3515" h="1042921">
                <a:moveTo>
                  <a:pt x="1493515" y="218704"/>
                </a:moveTo>
                <a:lnTo>
                  <a:pt x="1133710" y="578509"/>
                </a:lnTo>
                <a:lnTo>
                  <a:pt x="1107396" y="562440"/>
                </a:lnTo>
                <a:cubicBezTo>
                  <a:pt x="1051945" y="536053"/>
                  <a:pt x="990979" y="521461"/>
                  <a:pt x="926984" y="521461"/>
                </a:cubicBezTo>
                <a:cubicBezTo>
                  <a:pt x="671005" y="521461"/>
                  <a:pt x="463493" y="754927"/>
                  <a:pt x="463492" y="1042921"/>
                </a:cubicBezTo>
                <a:lnTo>
                  <a:pt x="0" y="1042921"/>
                </a:lnTo>
                <a:cubicBezTo>
                  <a:pt x="0" y="466932"/>
                  <a:pt x="415025" y="0"/>
                  <a:pt x="926984" y="0"/>
                </a:cubicBezTo>
                <a:cubicBezTo>
                  <a:pt x="1118969" y="0"/>
                  <a:pt x="1297322" y="65662"/>
                  <a:pt x="1445270" y="178115"/>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B31CF604-2086-4ED0-822B-E367CD75F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24005" y="559439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5" name="TextBox 4">
            <a:extLst>
              <a:ext uri="{FF2B5EF4-FFF2-40B4-BE49-F238E27FC236}">
                <a16:creationId xmlns:a16="http://schemas.microsoft.com/office/drawing/2014/main" id="{7B67167E-7827-64DD-F9F8-E9C4DA1F9066}"/>
              </a:ext>
            </a:extLst>
          </p:cNvPr>
          <p:cNvSpPr txBox="1"/>
          <p:nvPr/>
        </p:nvSpPr>
        <p:spPr>
          <a:xfrm>
            <a:off x="4327245" y="429045"/>
            <a:ext cx="7171764" cy="923330"/>
          </a:xfrm>
          <a:prstGeom prst="rect">
            <a:avLst/>
          </a:prstGeom>
          <a:noFill/>
        </p:spPr>
        <p:txBody>
          <a:bodyPr wrap="square" rtlCol="0">
            <a:spAutoFit/>
          </a:bodyPr>
          <a:lstStyle/>
          <a:p>
            <a:r>
              <a:rPr lang="en-IN" sz="3600" b="1" i="0" dirty="0">
                <a:effectLst/>
                <a:latin typeface="-apple-system"/>
              </a:rPr>
              <a:t>Decision Tree </a:t>
            </a:r>
          </a:p>
          <a:p>
            <a:endParaRPr lang="en-IN" dirty="0"/>
          </a:p>
        </p:txBody>
      </p:sp>
      <p:sp>
        <p:nvSpPr>
          <p:cNvPr id="6" name="TextBox 5">
            <a:extLst>
              <a:ext uri="{FF2B5EF4-FFF2-40B4-BE49-F238E27FC236}">
                <a16:creationId xmlns:a16="http://schemas.microsoft.com/office/drawing/2014/main" id="{AC1808E5-9EEB-ACFB-29DC-3561F423B52C}"/>
              </a:ext>
            </a:extLst>
          </p:cNvPr>
          <p:cNvSpPr txBox="1"/>
          <p:nvPr/>
        </p:nvSpPr>
        <p:spPr>
          <a:xfrm>
            <a:off x="481835" y="2123322"/>
            <a:ext cx="4168588" cy="1754326"/>
          </a:xfrm>
          <a:prstGeom prst="rect">
            <a:avLst/>
          </a:prstGeom>
          <a:noFill/>
        </p:spPr>
        <p:txBody>
          <a:bodyPr wrap="square" rtlCol="0">
            <a:spAutoFit/>
          </a:bodyPr>
          <a:lstStyle/>
          <a:p>
            <a:r>
              <a:rPr lang="en-US" b="0" i="0" dirty="0">
                <a:effectLst/>
                <a:latin typeface="Google Sans"/>
              </a:rPr>
              <a:t>A decision tree is a non-parametric supervised learning algorithm, which is utilized for both classification and regression tasks. It has a hierarchical, tree structure, which consists of a root node, branches, internal nodes, and leaf nodes</a:t>
            </a:r>
            <a:r>
              <a:rPr lang="en-US" b="0" i="0" dirty="0">
                <a:solidFill>
                  <a:srgbClr val="4D5156"/>
                </a:solidFill>
                <a:effectLst/>
                <a:latin typeface="Google Sans"/>
              </a:rPr>
              <a:t>.</a:t>
            </a:r>
            <a:endParaRPr lang="en-IN" dirty="0"/>
          </a:p>
        </p:txBody>
      </p:sp>
      <p:pic>
        <p:nvPicPr>
          <p:cNvPr id="8" name="Picture 7">
            <a:extLst>
              <a:ext uri="{FF2B5EF4-FFF2-40B4-BE49-F238E27FC236}">
                <a16:creationId xmlns:a16="http://schemas.microsoft.com/office/drawing/2014/main" id="{8DA0B787-6278-58DF-B60C-A1469A58BEBF}"/>
              </a:ext>
            </a:extLst>
          </p:cNvPr>
          <p:cNvPicPr>
            <a:picLocks noChangeAspect="1"/>
          </p:cNvPicPr>
          <p:nvPr/>
        </p:nvPicPr>
        <p:blipFill>
          <a:blip r:embed="rId2"/>
          <a:stretch>
            <a:fillRect/>
          </a:stretch>
        </p:blipFill>
        <p:spPr>
          <a:xfrm>
            <a:off x="548159" y="2761430"/>
            <a:ext cx="11095682" cy="1335140"/>
          </a:xfrm>
          <a:prstGeom prst="rect">
            <a:avLst/>
          </a:prstGeom>
        </p:spPr>
      </p:pic>
      <p:pic>
        <p:nvPicPr>
          <p:cNvPr id="9" name="Picture 8">
            <a:extLst>
              <a:ext uri="{FF2B5EF4-FFF2-40B4-BE49-F238E27FC236}">
                <a16:creationId xmlns:a16="http://schemas.microsoft.com/office/drawing/2014/main" id="{0B943359-2E1A-5FBE-C83A-E3B742C14865}"/>
              </a:ext>
            </a:extLst>
          </p:cNvPr>
          <p:cNvPicPr>
            <a:picLocks noChangeAspect="1"/>
          </p:cNvPicPr>
          <p:nvPr/>
        </p:nvPicPr>
        <p:blipFill>
          <a:blip r:embed="rId3"/>
          <a:stretch>
            <a:fillRect/>
          </a:stretch>
        </p:blipFill>
        <p:spPr>
          <a:xfrm>
            <a:off x="5784009" y="1352375"/>
            <a:ext cx="5715000" cy="3810000"/>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8" name="TextBox 7">
            <a:extLst>
              <a:ext uri="{FF2B5EF4-FFF2-40B4-BE49-F238E27FC236}">
                <a16:creationId xmlns:a16="http://schemas.microsoft.com/office/drawing/2014/main" id="{9E926E95-652B-2C84-53C1-8270F536CED1}"/>
              </a:ext>
            </a:extLst>
          </p:cNvPr>
          <p:cNvSpPr txBox="1"/>
          <p:nvPr/>
        </p:nvSpPr>
        <p:spPr>
          <a:xfrm>
            <a:off x="4338918" y="484094"/>
            <a:ext cx="7216588" cy="800219"/>
          </a:xfrm>
          <a:prstGeom prst="rect">
            <a:avLst/>
          </a:prstGeom>
          <a:noFill/>
        </p:spPr>
        <p:txBody>
          <a:bodyPr wrap="square" rtlCol="0">
            <a:spAutoFit/>
          </a:bodyPr>
          <a:lstStyle/>
          <a:p>
            <a:r>
              <a:rPr lang="en-IN" sz="2800" b="1" i="0" dirty="0">
                <a:effectLst/>
                <a:latin typeface="-apple-system"/>
              </a:rPr>
              <a:t>Decision Tree  Graph </a:t>
            </a:r>
          </a:p>
          <a:p>
            <a:endParaRPr lang="en-IN" dirty="0"/>
          </a:p>
        </p:txBody>
      </p:sp>
      <p:pic>
        <p:nvPicPr>
          <p:cNvPr id="9" name="Picture 8">
            <a:extLst>
              <a:ext uri="{FF2B5EF4-FFF2-40B4-BE49-F238E27FC236}">
                <a16:creationId xmlns:a16="http://schemas.microsoft.com/office/drawing/2014/main" id="{10B1AA08-9891-FE13-62AF-8DF77BE4EF33}"/>
              </a:ext>
            </a:extLst>
          </p:cNvPr>
          <p:cNvPicPr>
            <a:picLocks noChangeAspect="1"/>
          </p:cNvPicPr>
          <p:nvPr/>
        </p:nvPicPr>
        <p:blipFill>
          <a:blip r:embed="rId2"/>
          <a:stretch>
            <a:fillRect/>
          </a:stretch>
        </p:blipFill>
        <p:spPr>
          <a:xfrm>
            <a:off x="1351289" y="1374439"/>
            <a:ext cx="9489422" cy="5042647"/>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D211FB-CE3A-311C-C85F-109C89444C8D}"/>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5" name="TextBox 4">
            <a:extLst>
              <a:ext uri="{FF2B5EF4-FFF2-40B4-BE49-F238E27FC236}">
                <a16:creationId xmlns:a16="http://schemas.microsoft.com/office/drawing/2014/main" id="{E07D6D18-B8CF-7B0F-1327-DEDE587F3EAA}"/>
              </a:ext>
            </a:extLst>
          </p:cNvPr>
          <p:cNvSpPr txBox="1"/>
          <p:nvPr/>
        </p:nvSpPr>
        <p:spPr>
          <a:xfrm>
            <a:off x="550863" y="519953"/>
            <a:ext cx="10888102" cy="1323439"/>
          </a:xfrm>
          <a:prstGeom prst="rect">
            <a:avLst/>
          </a:prstGeom>
          <a:noFill/>
        </p:spPr>
        <p:txBody>
          <a:bodyPr wrap="square" rtlCol="0">
            <a:spAutoFit/>
          </a:bodyPr>
          <a:lstStyle/>
          <a:p>
            <a:pPr algn="ctr"/>
            <a:r>
              <a:rPr lang="en-IN" sz="4000" b="1" i="0" dirty="0">
                <a:effectLst/>
                <a:latin typeface="-apple-system"/>
              </a:rPr>
              <a:t>SVM Algorithm</a:t>
            </a:r>
          </a:p>
          <a:p>
            <a:endParaRPr lang="en-IN" sz="4000" dirty="0"/>
          </a:p>
        </p:txBody>
      </p:sp>
      <p:sp>
        <p:nvSpPr>
          <p:cNvPr id="6" name="TextBox 5">
            <a:extLst>
              <a:ext uri="{FF2B5EF4-FFF2-40B4-BE49-F238E27FC236}">
                <a16:creationId xmlns:a16="http://schemas.microsoft.com/office/drawing/2014/main" id="{9BDA32EE-E269-E862-B0EA-4EF4AECCEEBD}"/>
              </a:ext>
            </a:extLst>
          </p:cNvPr>
          <p:cNvSpPr txBox="1"/>
          <p:nvPr/>
        </p:nvSpPr>
        <p:spPr>
          <a:xfrm>
            <a:off x="1276304" y="2413337"/>
            <a:ext cx="3895631" cy="2031325"/>
          </a:xfrm>
          <a:prstGeom prst="rect">
            <a:avLst/>
          </a:prstGeom>
          <a:noFill/>
        </p:spPr>
        <p:txBody>
          <a:bodyPr wrap="square" rtlCol="0">
            <a:spAutoFit/>
          </a:bodyPr>
          <a:lstStyle/>
          <a:p>
            <a:r>
              <a:rPr lang="en-US" b="0" i="0" dirty="0">
                <a:effectLst/>
                <a:latin typeface="Google Sans"/>
              </a:rPr>
              <a:t>Support Vector Machine” (SVM) is a supervised learning machine learning algorithm that can be used for both classification and regression challenges. However, it is mostly used in classification problems, such as text classification</a:t>
            </a:r>
            <a:endParaRPr lang="en-IN" dirty="0"/>
          </a:p>
        </p:txBody>
      </p:sp>
      <p:pic>
        <p:nvPicPr>
          <p:cNvPr id="7" name="Picture 6">
            <a:extLst>
              <a:ext uri="{FF2B5EF4-FFF2-40B4-BE49-F238E27FC236}">
                <a16:creationId xmlns:a16="http://schemas.microsoft.com/office/drawing/2014/main" id="{16330123-CDA2-3A18-3C35-49CC1E9E39F1}"/>
              </a:ext>
            </a:extLst>
          </p:cNvPr>
          <p:cNvPicPr>
            <a:picLocks noChangeAspect="1"/>
          </p:cNvPicPr>
          <p:nvPr/>
        </p:nvPicPr>
        <p:blipFill>
          <a:blip r:embed="rId2"/>
          <a:stretch>
            <a:fillRect/>
          </a:stretch>
        </p:blipFill>
        <p:spPr>
          <a:xfrm>
            <a:off x="6380396" y="1712258"/>
            <a:ext cx="4535300" cy="4145455"/>
          </a:xfrm>
          <a:prstGeom prst="rect">
            <a:avLst/>
          </a:prstGeom>
        </p:spPr>
      </p:pic>
    </p:spTree>
    <p:extLst>
      <p:ext uri="{BB962C8B-B14F-4D97-AF65-F5344CB8AC3E}">
        <p14:creationId xmlns:p14="http://schemas.microsoft.com/office/powerpoint/2010/main" val="11838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14" name="TextBox 13">
            <a:extLst>
              <a:ext uri="{FF2B5EF4-FFF2-40B4-BE49-F238E27FC236}">
                <a16:creationId xmlns:a16="http://schemas.microsoft.com/office/drawing/2014/main" id="{9E1D1D94-0684-E248-E150-76E08B821E55}"/>
              </a:ext>
            </a:extLst>
          </p:cNvPr>
          <p:cNvSpPr txBox="1"/>
          <p:nvPr/>
        </p:nvSpPr>
        <p:spPr>
          <a:xfrm>
            <a:off x="3951475" y="506880"/>
            <a:ext cx="5997388" cy="984885"/>
          </a:xfrm>
          <a:prstGeom prst="rect">
            <a:avLst/>
          </a:prstGeom>
          <a:noFill/>
        </p:spPr>
        <p:txBody>
          <a:bodyPr wrap="square" rtlCol="0">
            <a:spAutoFit/>
          </a:bodyPr>
          <a:lstStyle/>
          <a:p>
            <a:r>
              <a:rPr lang="en-IN" sz="4000" b="1" i="0" dirty="0">
                <a:effectLst/>
                <a:latin typeface="-apple-system"/>
              </a:rPr>
              <a:t>Random Forest </a:t>
            </a:r>
          </a:p>
          <a:p>
            <a:endParaRPr lang="en-IN" b="1" dirty="0"/>
          </a:p>
        </p:txBody>
      </p:sp>
      <p:sp>
        <p:nvSpPr>
          <p:cNvPr id="15" name="TextBox 14">
            <a:extLst>
              <a:ext uri="{FF2B5EF4-FFF2-40B4-BE49-F238E27FC236}">
                <a16:creationId xmlns:a16="http://schemas.microsoft.com/office/drawing/2014/main" id="{3C8FD43D-1A1F-C7F7-BC49-829733C76EF9}"/>
              </a:ext>
            </a:extLst>
          </p:cNvPr>
          <p:cNvSpPr txBox="1"/>
          <p:nvPr/>
        </p:nvSpPr>
        <p:spPr>
          <a:xfrm>
            <a:off x="549537" y="1895463"/>
            <a:ext cx="3254188" cy="3139321"/>
          </a:xfrm>
          <a:prstGeom prst="rect">
            <a:avLst/>
          </a:prstGeom>
          <a:noFill/>
        </p:spPr>
        <p:txBody>
          <a:bodyPr wrap="square" rtlCol="0">
            <a:spAutoFit/>
          </a:bodyPr>
          <a:lstStyle/>
          <a:p>
            <a:pPr algn="just"/>
            <a:r>
              <a:rPr lang="en-US" b="0" i="0" dirty="0">
                <a:effectLst/>
                <a:latin typeface="arial" panose="020B0604020202020204" pitchFamily="34" charset="0"/>
              </a:rPr>
              <a:t>Random forests or random decision forests are an ensemble learning method for classification, regression, and other tasks that operates by constructing a multitude of decision trees at training time. For classification tasks, the output of the random forest is the class selected by most trees</a:t>
            </a:r>
            <a:endParaRPr lang="en-IN" dirty="0"/>
          </a:p>
        </p:txBody>
      </p:sp>
      <p:pic>
        <p:nvPicPr>
          <p:cNvPr id="16" name="Picture 15">
            <a:extLst>
              <a:ext uri="{FF2B5EF4-FFF2-40B4-BE49-F238E27FC236}">
                <a16:creationId xmlns:a16="http://schemas.microsoft.com/office/drawing/2014/main" id="{C257636D-68F4-686C-9DB7-9E4CEE20FDAA}"/>
              </a:ext>
            </a:extLst>
          </p:cNvPr>
          <p:cNvPicPr>
            <a:picLocks noChangeAspect="1"/>
          </p:cNvPicPr>
          <p:nvPr/>
        </p:nvPicPr>
        <p:blipFill>
          <a:blip r:embed="rId3"/>
          <a:stretch>
            <a:fillRect/>
          </a:stretch>
        </p:blipFill>
        <p:spPr>
          <a:xfrm>
            <a:off x="6283596" y="1680226"/>
            <a:ext cx="4805745" cy="3354558"/>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IN" b="1" i="0" dirty="0">
                <a:effectLst/>
                <a:latin typeface="-apple-system"/>
              </a:rPr>
              <a:t>NULL Values And OUTLIERS</a:t>
            </a:r>
            <a:br>
              <a:rPr lang="en-IN" b="1" i="0" dirty="0">
                <a:effectLst/>
                <a:latin typeface="-apple-system"/>
              </a:rPr>
            </a:br>
            <a:r>
              <a:rPr lang="en-US" dirty="0"/>
              <a: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Null values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694388"/>
          </a:xfrm>
        </p:spPr>
        <p:txBody>
          <a:bodyPr/>
          <a:lstStyle/>
          <a:p>
            <a:pPr algn="just"/>
            <a:r>
              <a:rPr lang="en-US" b="0" i="0" dirty="0">
                <a:solidFill>
                  <a:schemeClr val="tx1"/>
                </a:solidFill>
                <a:effectLst/>
                <a:latin typeface="Google Sans"/>
              </a:rPr>
              <a:t>Missing data, or missing values, occur when you don't have data stored for certain variables or participants.</a:t>
            </a:r>
          </a:p>
          <a:p>
            <a:pPr algn="just"/>
            <a:r>
              <a:rPr lang="en-US" b="0" i="0" dirty="0">
                <a:solidFill>
                  <a:schemeClr val="tx1"/>
                </a:solidFill>
                <a:effectLst/>
                <a:latin typeface="Google Sans"/>
              </a:rPr>
              <a:t> Data can go missing due to incomplete data entry, equipment malfunctions, lost files, and many other reasons. </a:t>
            </a:r>
          </a:p>
          <a:p>
            <a:pPr algn="just"/>
            <a:r>
              <a:rPr lang="en-US" b="0" i="0" dirty="0">
                <a:solidFill>
                  <a:schemeClr val="tx1"/>
                </a:solidFill>
                <a:effectLst/>
                <a:latin typeface="Google Sans"/>
              </a:rPr>
              <a:t>In any dataset, there are usually some missing data.</a:t>
            </a:r>
            <a:endParaRPr lang="en-US" dirty="0">
              <a:solidFill>
                <a:schemeClr val="tx1"/>
              </a:solidFill>
            </a:endParaRP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389424" y="1731375"/>
            <a:ext cx="5436392" cy="535354"/>
          </a:xfrm>
        </p:spPr>
        <p:txBody>
          <a:bodyPr/>
          <a:lstStyle/>
          <a:p>
            <a:r>
              <a:rPr lang="en-US" dirty="0"/>
              <a:t>outliers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5" y="2412807"/>
            <a:ext cx="5436391" cy="3694388"/>
          </a:xfrm>
        </p:spPr>
        <p:txBody>
          <a:bodyPr/>
          <a:lstStyle/>
          <a:p>
            <a:pPr algn="just"/>
            <a:r>
              <a:rPr lang="en-US" b="0" i="0" dirty="0">
                <a:solidFill>
                  <a:schemeClr val="tx1"/>
                </a:solidFill>
                <a:effectLst/>
                <a:latin typeface="Google Sans"/>
              </a:rPr>
              <a:t>Definition of outliers. An outlier is an observation that lies at an abnormal distance.</a:t>
            </a:r>
          </a:p>
          <a:p>
            <a:pPr algn="just"/>
            <a:r>
              <a:rPr lang="en-US" b="0" i="0" dirty="0">
                <a:solidFill>
                  <a:schemeClr val="tx1"/>
                </a:solidFill>
                <a:effectLst/>
                <a:latin typeface="Google Sans"/>
              </a:rPr>
              <a:t>from other values in a random sample from a population. </a:t>
            </a:r>
          </a:p>
          <a:p>
            <a:pPr algn="just"/>
            <a:r>
              <a:rPr lang="en-US" b="0" i="0" dirty="0">
                <a:solidFill>
                  <a:schemeClr val="tx1"/>
                </a:solidFill>
                <a:effectLst/>
                <a:latin typeface="Google Sans"/>
              </a:rPr>
              <a:t>In a sense, this definition leaves it up to the analyst (or a consensus process) to decide what will be considered abnormal</a:t>
            </a:r>
            <a:r>
              <a:rPr lang="en-US" b="0" i="0" dirty="0">
                <a:solidFill>
                  <a:srgbClr val="4D5156"/>
                </a:solidFill>
                <a:effectLst/>
                <a:latin typeface="Google Sans"/>
              </a:rPr>
              <a:t>.</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8D1E-9D08-A507-4E6B-87047BE93E10}"/>
              </a:ext>
            </a:extLst>
          </p:cNvPr>
          <p:cNvSpPr>
            <a:spLocks noGrp="1"/>
          </p:cNvSpPr>
          <p:nvPr>
            <p:ph type="title"/>
          </p:nvPr>
        </p:nvSpPr>
        <p:spPr>
          <a:xfrm>
            <a:off x="550862" y="549275"/>
            <a:ext cx="11097551" cy="840254"/>
          </a:xfrm>
        </p:spPr>
        <p:txBody>
          <a:bodyPr/>
          <a:lstStyle/>
          <a:p>
            <a:r>
              <a:rPr lang="en-IN" b="1" i="0" dirty="0">
                <a:effectLst/>
                <a:latin typeface="-apple-system"/>
              </a:rPr>
              <a:t>    NULL Values And OUTLIERS Graph</a:t>
            </a:r>
            <a:endParaRPr lang="en-IN" dirty="0"/>
          </a:p>
        </p:txBody>
      </p:sp>
      <p:sp>
        <p:nvSpPr>
          <p:cNvPr id="11" name="Slide Number Placeholder 10">
            <a:extLst>
              <a:ext uri="{FF2B5EF4-FFF2-40B4-BE49-F238E27FC236}">
                <a16:creationId xmlns:a16="http://schemas.microsoft.com/office/drawing/2014/main" id="{2F4BA98C-187D-A520-7A04-B6DC35254444}"/>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12" name="Picture 11">
            <a:extLst>
              <a:ext uri="{FF2B5EF4-FFF2-40B4-BE49-F238E27FC236}">
                <a16:creationId xmlns:a16="http://schemas.microsoft.com/office/drawing/2014/main" id="{11A7939A-03EB-3AB9-8A47-2AB83D6D8CD8}"/>
              </a:ext>
            </a:extLst>
          </p:cNvPr>
          <p:cNvPicPr>
            <a:picLocks noChangeAspect="1"/>
          </p:cNvPicPr>
          <p:nvPr/>
        </p:nvPicPr>
        <p:blipFill>
          <a:blip r:embed="rId2"/>
          <a:stretch>
            <a:fillRect/>
          </a:stretch>
        </p:blipFill>
        <p:spPr>
          <a:xfrm>
            <a:off x="4312765" y="3160752"/>
            <a:ext cx="3566469" cy="1079553"/>
          </a:xfrm>
          <a:prstGeom prst="rect">
            <a:avLst/>
          </a:prstGeom>
        </p:spPr>
      </p:pic>
      <p:pic>
        <p:nvPicPr>
          <p:cNvPr id="14" name="Picture 13">
            <a:extLst>
              <a:ext uri="{FF2B5EF4-FFF2-40B4-BE49-F238E27FC236}">
                <a16:creationId xmlns:a16="http://schemas.microsoft.com/office/drawing/2014/main" id="{FF49A58E-7F66-C739-6774-78D6C88ED5E1}"/>
              </a:ext>
            </a:extLst>
          </p:cNvPr>
          <p:cNvPicPr>
            <a:picLocks noChangeAspect="1"/>
          </p:cNvPicPr>
          <p:nvPr/>
        </p:nvPicPr>
        <p:blipFill>
          <a:blip r:embed="rId3"/>
          <a:stretch>
            <a:fillRect/>
          </a:stretch>
        </p:blipFill>
        <p:spPr>
          <a:xfrm>
            <a:off x="867100" y="1367810"/>
            <a:ext cx="9926406" cy="4839777"/>
          </a:xfrm>
          <a:prstGeom prst="rect">
            <a:avLst/>
          </a:prstGeom>
        </p:spPr>
      </p:pic>
    </p:spTree>
    <p:extLst>
      <p:ext uri="{BB962C8B-B14F-4D97-AF65-F5344CB8AC3E}">
        <p14:creationId xmlns:p14="http://schemas.microsoft.com/office/powerpoint/2010/main" val="302508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89270D-D6A1-B92C-2A55-568BB49B5642}"/>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6" name="TextBox 5">
            <a:extLst>
              <a:ext uri="{FF2B5EF4-FFF2-40B4-BE49-F238E27FC236}">
                <a16:creationId xmlns:a16="http://schemas.microsoft.com/office/drawing/2014/main" id="{72E6B969-C404-E3E8-885A-58FEE2A058A2}"/>
              </a:ext>
            </a:extLst>
          </p:cNvPr>
          <p:cNvSpPr txBox="1"/>
          <p:nvPr/>
        </p:nvSpPr>
        <p:spPr>
          <a:xfrm>
            <a:off x="618564" y="465275"/>
            <a:ext cx="6096000" cy="369332"/>
          </a:xfrm>
          <a:prstGeom prst="rect">
            <a:avLst/>
          </a:prstGeom>
          <a:noFill/>
        </p:spPr>
        <p:txBody>
          <a:bodyPr wrap="square">
            <a:spAutoFit/>
          </a:bodyPr>
          <a:lstStyle/>
          <a:p>
            <a:r>
              <a:rPr lang="en-IN" dirty="0"/>
              <a:t>Accuracy Comparison</a:t>
            </a:r>
          </a:p>
        </p:txBody>
      </p:sp>
      <p:pic>
        <p:nvPicPr>
          <p:cNvPr id="7" name="Picture 6">
            <a:extLst>
              <a:ext uri="{FF2B5EF4-FFF2-40B4-BE49-F238E27FC236}">
                <a16:creationId xmlns:a16="http://schemas.microsoft.com/office/drawing/2014/main" id="{79B82417-8274-3E42-96E7-E8FAF83A8132}"/>
              </a:ext>
            </a:extLst>
          </p:cNvPr>
          <p:cNvPicPr>
            <a:picLocks noChangeAspect="1"/>
          </p:cNvPicPr>
          <p:nvPr/>
        </p:nvPicPr>
        <p:blipFill>
          <a:blip r:embed="rId2"/>
          <a:stretch>
            <a:fillRect/>
          </a:stretch>
        </p:blipFill>
        <p:spPr>
          <a:xfrm>
            <a:off x="2366682" y="1512094"/>
            <a:ext cx="7126941" cy="3833812"/>
          </a:xfrm>
          <a:prstGeom prst="rect">
            <a:avLst/>
          </a:prstGeom>
        </p:spPr>
      </p:pic>
    </p:spTree>
    <p:extLst>
      <p:ext uri="{BB962C8B-B14F-4D97-AF65-F5344CB8AC3E}">
        <p14:creationId xmlns:p14="http://schemas.microsoft.com/office/powerpoint/2010/main" val="87272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89270D-D6A1-B92C-2A55-568BB49B5642}"/>
              </a:ext>
            </a:extLst>
          </p:cNvPr>
          <p:cNvSpPr>
            <a:spLocks noGrp="1"/>
          </p:cNvSpPr>
          <p:nvPr>
            <p:ph type="sldNum" sz="quarter" idx="12"/>
          </p:nvPr>
        </p:nvSpPr>
        <p:spPr/>
        <p:txBody>
          <a:bodyPr/>
          <a:lstStyle/>
          <a:p>
            <a:fld id="{DBA1B0FB-D917-4C8C-928F-313BD683BF39}" type="slidenum">
              <a:rPr lang="en-US" smtClean="0"/>
              <a:t>17</a:t>
            </a:fld>
            <a:endParaRPr lang="en-US"/>
          </a:p>
        </p:txBody>
      </p:sp>
      <p:pic>
        <p:nvPicPr>
          <p:cNvPr id="8" name="Picture 7">
            <a:extLst>
              <a:ext uri="{FF2B5EF4-FFF2-40B4-BE49-F238E27FC236}">
                <a16:creationId xmlns:a16="http://schemas.microsoft.com/office/drawing/2014/main" id="{67CD1061-43C1-6687-E5D0-372877D8F3E5}"/>
              </a:ext>
            </a:extLst>
          </p:cNvPr>
          <p:cNvPicPr>
            <a:picLocks noChangeAspect="1"/>
          </p:cNvPicPr>
          <p:nvPr/>
        </p:nvPicPr>
        <p:blipFill>
          <a:blip r:embed="rId2"/>
          <a:stretch>
            <a:fillRect/>
          </a:stretch>
        </p:blipFill>
        <p:spPr>
          <a:xfrm>
            <a:off x="3334169" y="1979899"/>
            <a:ext cx="6096000" cy="3917988"/>
          </a:xfrm>
          <a:prstGeom prst="rect">
            <a:avLst/>
          </a:prstGeom>
        </p:spPr>
      </p:pic>
      <p:sp>
        <p:nvSpPr>
          <p:cNvPr id="9" name="TextBox 8">
            <a:extLst>
              <a:ext uri="{FF2B5EF4-FFF2-40B4-BE49-F238E27FC236}">
                <a16:creationId xmlns:a16="http://schemas.microsoft.com/office/drawing/2014/main" id="{23979C33-CB8F-9775-CF62-5D2807DBF506}"/>
              </a:ext>
            </a:extLst>
          </p:cNvPr>
          <p:cNvSpPr txBox="1"/>
          <p:nvPr/>
        </p:nvSpPr>
        <p:spPr>
          <a:xfrm>
            <a:off x="3899647" y="960113"/>
            <a:ext cx="4652682" cy="1323439"/>
          </a:xfrm>
          <a:prstGeom prst="rect">
            <a:avLst/>
          </a:prstGeom>
          <a:noFill/>
        </p:spPr>
        <p:txBody>
          <a:bodyPr wrap="square" rtlCol="0">
            <a:spAutoFit/>
          </a:bodyPr>
          <a:lstStyle/>
          <a:p>
            <a:pPr algn="ctr"/>
            <a:r>
              <a:rPr lang="en-US" sz="4000" b="1" dirty="0">
                <a:cs typeface="Calibri"/>
              </a:rPr>
              <a:t>Inference Table</a:t>
            </a:r>
          </a:p>
          <a:p>
            <a:endParaRPr lang="en-IN" sz="4000" dirty="0"/>
          </a:p>
        </p:txBody>
      </p:sp>
    </p:spTree>
    <p:extLst>
      <p:ext uri="{BB962C8B-B14F-4D97-AF65-F5344CB8AC3E}">
        <p14:creationId xmlns:p14="http://schemas.microsoft.com/office/powerpoint/2010/main" val="108680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89270D-D6A1-B92C-2A55-568BB49B5642}"/>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6" name="TextBox 5">
            <a:extLst>
              <a:ext uri="{FF2B5EF4-FFF2-40B4-BE49-F238E27FC236}">
                <a16:creationId xmlns:a16="http://schemas.microsoft.com/office/drawing/2014/main" id="{8BE2B39A-3761-3F73-8D93-26693A1913B4}"/>
              </a:ext>
            </a:extLst>
          </p:cNvPr>
          <p:cNvSpPr txBox="1"/>
          <p:nvPr/>
        </p:nvSpPr>
        <p:spPr>
          <a:xfrm>
            <a:off x="550863" y="474240"/>
            <a:ext cx="6096000" cy="369332"/>
          </a:xfrm>
          <a:prstGeom prst="rect">
            <a:avLst/>
          </a:prstGeom>
          <a:noFill/>
        </p:spPr>
        <p:txBody>
          <a:bodyPr wrap="square">
            <a:spAutoFit/>
          </a:bodyPr>
          <a:lstStyle/>
          <a:p>
            <a:r>
              <a:rPr lang="en-IN" dirty="0"/>
              <a:t>Future Scope Improvements</a:t>
            </a:r>
          </a:p>
        </p:txBody>
      </p:sp>
      <p:sp>
        <p:nvSpPr>
          <p:cNvPr id="7" name="TextBox 6">
            <a:extLst>
              <a:ext uri="{FF2B5EF4-FFF2-40B4-BE49-F238E27FC236}">
                <a16:creationId xmlns:a16="http://schemas.microsoft.com/office/drawing/2014/main" id="{62664E33-D420-0E8E-B9DA-607A860591B3}"/>
              </a:ext>
            </a:extLst>
          </p:cNvPr>
          <p:cNvSpPr txBox="1"/>
          <p:nvPr/>
        </p:nvSpPr>
        <p:spPr>
          <a:xfrm>
            <a:off x="636494" y="1470212"/>
            <a:ext cx="10775577" cy="4215962"/>
          </a:xfrm>
          <a:prstGeom prst="rect">
            <a:avLst/>
          </a:prstGeom>
          <a:noFill/>
        </p:spPr>
        <p:txBody>
          <a:bodyPr wrap="square" rtlCol="0">
            <a:spAutoFit/>
          </a:bodyPr>
          <a:lstStyle/>
          <a:p>
            <a:pPr marL="342900" marR="73025" lvl="0" indent="-342900" algn="just">
              <a:lnSpc>
                <a:spcPct val="106000"/>
              </a:lnSpc>
              <a:spcAft>
                <a:spcPts val="0"/>
              </a:spcAft>
              <a:buSzPts val="1200"/>
              <a:buFont typeface="Symbol" panose="05050102010706020507" pitchFamily="18" charset="2"/>
              <a:buChar char=""/>
              <a:tabLst>
                <a:tab pos="52133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Various schools and colleges institutions can use these models and modify them according to their</a:t>
            </a:r>
            <a:r>
              <a:rPr lang="en-US" sz="1800" spc="-26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needs</a:t>
            </a:r>
            <a:r>
              <a:rPr lang="en-US" sz="180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to</a:t>
            </a:r>
            <a:r>
              <a:rPr lang="en-US" sz="1800" spc="-65"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use</a:t>
            </a:r>
            <a:r>
              <a:rPr lang="en-US" sz="1800" spc="-55"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in</a:t>
            </a:r>
            <a:r>
              <a:rPr lang="en-US" sz="1800" spc="-6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their</a:t>
            </a:r>
            <a:r>
              <a:rPr lang="en-US" sz="1800" spc="-4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student improvement status.</a:t>
            </a:r>
            <a:r>
              <a:rPr lang="en-US" sz="1800" spc="-4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This</a:t>
            </a:r>
            <a:r>
              <a:rPr lang="en-US" sz="1800" spc="-5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will</a:t>
            </a:r>
            <a:r>
              <a:rPr lang="en-US" sz="1800" spc="-2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reduce</a:t>
            </a:r>
            <a:r>
              <a:rPr lang="en-US" sz="1800" spc="-5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the</a:t>
            </a:r>
            <a:r>
              <a:rPr lang="en-US" sz="1800" spc="-2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manual</a:t>
            </a:r>
            <a:r>
              <a:rPr lang="en-US" sz="1800" spc="-4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labor</a:t>
            </a:r>
            <a:r>
              <a:rPr lang="en-US" sz="1800" spc="-7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and</a:t>
            </a:r>
            <a:r>
              <a:rPr lang="en-US" sz="1800" spc="-6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time</a:t>
            </a:r>
            <a:r>
              <a:rPr lang="en-US" sz="1800" spc="-26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spent</a:t>
            </a:r>
            <a:r>
              <a:rPr lang="en-US" sz="1800" spc="-1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on</a:t>
            </a:r>
            <a:r>
              <a:rPr lang="en-US" sz="1800" spc="-1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determining</a:t>
            </a:r>
            <a:r>
              <a:rPr lang="en-US" sz="1800" spc="-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whether</a:t>
            </a:r>
            <a:r>
              <a:rPr lang="en-US" sz="1800" spc="-2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to</a:t>
            </a:r>
            <a:r>
              <a:rPr lang="en-US" sz="1800" spc="-2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performance of a student is good or not.</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292100">
              <a:lnSpc>
                <a:spcPct val="106000"/>
              </a:lnSpc>
              <a:tabLst>
                <a:tab pos="521335" algn="l"/>
              </a:tabLst>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342900" marR="76835" lvl="0" indent="-342900" algn="just">
              <a:lnSpc>
                <a:spcPct val="107000"/>
              </a:lnSpc>
              <a:spcBef>
                <a:spcPts val="35"/>
              </a:spcBef>
              <a:spcAft>
                <a:spcPts val="0"/>
              </a:spcAft>
              <a:buSzPts val="1200"/>
              <a:buFont typeface="Symbol" panose="05050102010706020507" pitchFamily="18" charset="2"/>
              <a:buChar char=""/>
              <a:tabLst>
                <a:tab pos="52133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Parents who intend to take a report can use these trained models to check whether</a:t>
            </a:r>
            <a:r>
              <a:rPr lang="en-US" sz="1800" spc="-26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their child’s performance will be good or not. The trained models would be required</a:t>
            </a:r>
            <a:r>
              <a:rPr lang="en-US" sz="1800" spc="-26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to be implemented in a platform.</a:t>
            </a:r>
          </a:p>
          <a:p>
            <a:pPr marR="76835" lvl="0" algn="just">
              <a:lnSpc>
                <a:spcPct val="107000"/>
              </a:lnSpc>
              <a:spcBef>
                <a:spcPts val="35"/>
              </a:spcBef>
              <a:spcAft>
                <a:spcPts val="0"/>
              </a:spcAft>
              <a:buSzPts val="1200"/>
              <a:tabLst>
                <a:tab pos="521335" algn="l"/>
              </a:tabLst>
            </a:pP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342900" marR="76200" lvl="0" indent="-342900" algn="just">
              <a:lnSpc>
                <a:spcPct val="107000"/>
              </a:lnSpc>
              <a:spcAft>
                <a:spcPts val="0"/>
              </a:spcAft>
              <a:buSzPts val="1200"/>
              <a:buFont typeface="Symbol" panose="05050102010706020507" pitchFamily="18" charset="2"/>
              <a:buChar char=""/>
              <a:tabLst>
                <a:tab pos="521335"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We saw a high value of the correlation of the "class" attribute with our target attribute.</a:t>
            </a:r>
            <a:r>
              <a:rPr lang="en-US" sz="1800" spc="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But the feature importance of the "class" attribute was significantly lower. With more</a:t>
            </a:r>
            <a:r>
              <a:rPr lang="en-US" sz="1800" spc="-26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data</a:t>
            </a:r>
            <a:r>
              <a:rPr lang="en-US" sz="1800" spc="-6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and</a:t>
            </a:r>
            <a:r>
              <a:rPr lang="en-US" sz="1800" spc="-4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further</a:t>
            </a:r>
            <a:r>
              <a:rPr lang="en-US" sz="1800" spc="-50" dirty="0">
                <a:effectLst/>
                <a:latin typeface="Calibri" panose="020F0502020204030204" pitchFamily="34" charset="0"/>
                <a:ea typeface="Symbol" panose="05050102010706020507" pitchFamily="18" charset="2"/>
                <a:cs typeface="Symbol" panose="05050102010706020507" pitchFamily="18" charset="2"/>
              </a:rPr>
              <a:t> </a:t>
            </a:r>
            <a:r>
              <a:rPr lang="en-US" sz="1800" spc="-5" dirty="0">
                <a:effectLst/>
                <a:latin typeface="Calibri" panose="020F0502020204030204" pitchFamily="34" charset="0"/>
                <a:ea typeface="Symbol" panose="05050102010706020507" pitchFamily="18" charset="2"/>
                <a:cs typeface="Symbol" panose="05050102010706020507" pitchFamily="18" charset="2"/>
              </a:rPr>
              <a:t>analysis,</a:t>
            </a:r>
            <a:r>
              <a:rPr lang="en-US" sz="1800" spc="-4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it</a:t>
            </a:r>
            <a:r>
              <a:rPr lang="en-US" sz="1800" spc="-3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might</a:t>
            </a:r>
            <a:r>
              <a:rPr lang="en-US" sz="1800" spc="-6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be</a:t>
            </a:r>
            <a:r>
              <a:rPr lang="en-US" sz="1800" spc="-3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possible</a:t>
            </a:r>
            <a:r>
              <a:rPr lang="en-US" sz="1800" spc="-3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to</a:t>
            </a:r>
            <a:r>
              <a:rPr lang="en-US" sz="1800" spc="-4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describe</a:t>
            </a:r>
            <a:r>
              <a:rPr lang="en-US" sz="1800" spc="-6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the</a:t>
            </a:r>
            <a:r>
              <a:rPr lang="en-US" sz="1800" spc="-3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reason</a:t>
            </a:r>
            <a:r>
              <a:rPr lang="en-US" sz="1800" spc="-4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for</a:t>
            </a:r>
            <a:r>
              <a:rPr lang="en-US" sz="1800" spc="-7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this</a:t>
            </a:r>
            <a:r>
              <a:rPr lang="en-US" sz="1800" spc="-5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mismatch.</a:t>
            </a:r>
          </a:p>
          <a:p>
            <a:pPr marR="76200" lvl="0" algn="just">
              <a:lnSpc>
                <a:spcPct val="107000"/>
              </a:lnSpc>
              <a:spcAft>
                <a:spcPts val="0"/>
              </a:spcAft>
              <a:buSzPts val="1200"/>
              <a:tabLst>
                <a:tab pos="521335" algn="l"/>
              </a:tabLst>
            </a:pPr>
            <a:endParaRPr lang="en-US" sz="1800" dirty="0">
              <a:effectLst/>
              <a:latin typeface="Calibri" panose="020F0502020204030204" pitchFamily="34" charset="0"/>
              <a:ea typeface="Symbol" panose="05050102010706020507" pitchFamily="18" charset="2"/>
              <a:cs typeface="Symbol" panose="05050102010706020507" pitchFamily="18" charset="2"/>
            </a:endParaRPr>
          </a:p>
          <a:p>
            <a:pPr marL="342900" marR="76200" indent="-342900" algn="just">
              <a:lnSpc>
                <a:spcPct val="107000"/>
              </a:lnSpc>
              <a:buSzPts val="1200"/>
              <a:buFont typeface="Symbol" panose="05050102010706020507" pitchFamily="18" charset="2"/>
              <a:buChar char=""/>
              <a:tabLst>
                <a:tab pos="521335" algn="l"/>
              </a:tabLst>
            </a:pPr>
            <a:r>
              <a:rPr lang="en-US" sz="1800" dirty="0">
                <a:effectLst/>
                <a:latin typeface="Calibri" panose="020F0502020204030204" pitchFamily="34" charset="0"/>
                <a:ea typeface="Calibri" panose="020F0502020204030204" pitchFamily="34" charset="0"/>
              </a:rPr>
              <a:t>All the applicants having the value "class" in the "Performance" attribute were to understand the good and bad performance in the class.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With further research and more data for analysis, a more decisive conclusion can be</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made</a:t>
            </a:r>
            <a:endParaRPr lang="en-IN" dirty="0"/>
          </a:p>
        </p:txBody>
      </p:sp>
    </p:spTree>
    <p:extLst>
      <p:ext uri="{BB962C8B-B14F-4D97-AF65-F5344CB8AC3E}">
        <p14:creationId xmlns:p14="http://schemas.microsoft.com/office/powerpoint/2010/main" val="320677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10000"/>
          </a:bodyPr>
          <a:lstStyle/>
          <a:p>
            <a:r>
              <a:rPr lang="en-US" b="0" i="0" dirty="0">
                <a:solidFill>
                  <a:schemeClr val="tx1"/>
                </a:solidFill>
                <a:effectLst/>
                <a:latin typeface="ElsevierGulliver"/>
              </a:rPr>
              <a:t>Predicting student academic performance has long been an important research topic in many academic disciplines. An extensive literature review shows that the present study is the first study that develops and compares four types of mathematical models to predict students academically.</a:t>
            </a:r>
            <a:endParaRPr lang="en-US" dirty="0">
              <a:solidFill>
                <a:schemeClr val="tx1"/>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049486"/>
            <a:ext cx="6221412" cy="2020673"/>
          </a:xfrm>
          <a:noFill/>
        </p:spPr>
        <p:txBody>
          <a:bodyPr>
            <a:normAutofit/>
          </a:bodyPr>
          <a:lstStyle/>
          <a:p>
            <a:r>
              <a:rPr lang="en-US" dirty="0"/>
              <a:t>Academic performance is the measurement of student achievement across various academic subjects. Teachers and education officials typically measure achievement using classroom performance, graduation rates, and results from standardized tests.</a:t>
            </a:r>
          </a:p>
        </p:txBody>
      </p:sp>
    </p:spTree>
    <p:extLst>
      <p:ext uri="{BB962C8B-B14F-4D97-AF65-F5344CB8AC3E}">
        <p14:creationId xmlns:p14="http://schemas.microsoft.com/office/powerpoint/2010/main" val="215888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pPr algn="ctr"/>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3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4" name="Freeform: Shape 3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Oval 3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Shape 3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8" name="Rectangle 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45342" y="545550"/>
            <a:ext cx="3565524" cy="669877"/>
          </a:xfrm>
        </p:spPr>
        <p:txBody>
          <a:bodyPr vert="horz" wrap="square" lIns="0" tIns="0" rIns="0" bIns="0" rtlCol="0" anchor="b" anchorCtr="0">
            <a:normAutofit fontScale="90000"/>
          </a:bodyPr>
          <a:lstStyle/>
          <a:p>
            <a:pPr>
              <a:lnSpc>
                <a:spcPct val="100000"/>
              </a:lnSpc>
            </a:pPr>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45342" y="1432324"/>
            <a:ext cx="2764916" cy="4611000"/>
          </a:xfrm>
        </p:spPr>
        <p:txBody>
          <a:bodyPr vert="horz" wrap="square" lIns="0" tIns="0" rIns="0" bIns="0" rtlCol="0" anchor="t">
            <a:noAutofit/>
          </a:bodyPr>
          <a:lstStyle/>
          <a:p>
            <a:pPr marL="285750" indent="-285750">
              <a:lnSpc>
                <a:spcPct val="100000"/>
              </a:lnSpc>
              <a:spcAft>
                <a:spcPts val="1500"/>
              </a:spcAft>
              <a:buFont typeface="Wingdings" panose="05000000000000000000" pitchFamily="2" charset="2"/>
              <a:buChar char="§"/>
            </a:pPr>
            <a:r>
              <a:rPr lang="en-US" sz="1600" b="1" dirty="0">
                <a:cs typeface="Calibri"/>
              </a:rPr>
              <a:t>Project Objective &amp; Scope</a:t>
            </a:r>
            <a:endParaRPr lang="en-US" sz="1600" dirty="0">
              <a:cs typeface="Calibri"/>
            </a:endParaRPr>
          </a:p>
          <a:p>
            <a:pPr marL="285750" indent="-285750">
              <a:lnSpc>
                <a:spcPct val="100000"/>
              </a:lnSpc>
              <a:spcAft>
                <a:spcPts val="1500"/>
              </a:spcAft>
              <a:buFont typeface="Wingdings" panose="05000000000000000000" pitchFamily="2" charset="2"/>
              <a:buChar char="§"/>
            </a:pPr>
            <a:r>
              <a:rPr lang="en-US" sz="1600" b="1" dirty="0">
                <a:cs typeface="Calibri"/>
              </a:rPr>
              <a:t>Data Description</a:t>
            </a:r>
          </a:p>
          <a:p>
            <a:pPr marL="285750" indent="-285750">
              <a:lnSpc>
                <a:spcPct val="100000"/>
              </a:lnSpc>
              <a:spcAft>
                <a:spcPts val="1500"/>
              </a:spcAft>
              <a:buFont typeface="Wingdings" panose="05000000000000000000" pitchFamily="2" charset="2"/>
              <a:buChar char="§"/>
            </a:pPr>
            <a:r>
              <a:rPr lang="en-US" sz="1600" b="1" dirty="0">
                <a:cs typeface="Calibri"/>
              </a:rPr>
              <a:t>Methodology</a:t>
            </a:r>
          </a:p>
          <a:p>
            <a:pPr marL="285750" indent="-285750">
              <a:lnSpc>
                <a:spcPct val="100000"/>
              </a:lnSpc>
              <a:spcAft>
                <a:spcPts val="1500"/>
              </a:spcAft>
              <a:buFont typeface="Wingdings" panose="05000000000000000000" pitchFamily="2" charset="2"/>
              <a:buChar char="§"/>
            </a:pPr>
            <a:r>
              <a:rPr lang="en-US" sz="1600" b="1" dirty="0">
                <a:cs typeface="Calibri"/>
              </a:rPr>
              <a:t>Data Preprocessing</a:t>
            </a:r>
          </a:p>
          <a:p>
            <a:pPr marL="285750" indent="-285750">
              <a:lnSpc>
                <a:spcPct val="100000"/>
              </a:lnSpc>
              <a:spcAft>
                <a:spcPts val="1500"/>
              </a:spcAft>
              <a:buFont typeface="Wingdings" panose="05000000000000000000" pitchFamily="2" charset="2"/>
              <a:buChar char="§"/>
            </a:pPr>
            <a:r>
              <a:rPr lang="en-US" sz="1600" b="1" dirty="0">
                <a:cs typeface="Calibri"/>
              </a:rPr>
              <a:t>Models Used</a:t>
            </a:r>
          </a:p>
          <a:p>
            <a:pPr marL="285750" indent="-285750">
              <a:lnSpc>
                <a:spcPct val="100000"/>
              </a:lnSpc>
              <a:spcAft>
                <a:spcPts val="1500"/>
              </a:spcAft>
              <a:buFont typeface="Wingdings" panose="05000000000000000000" pitchFamily="2" charset="2"/>
              <a:buChar char="§"/>
            </a:pPr>
            <a:r>
              <a:rPr lang="en-US" sz="1600" b="1" dirty="0">
                <a:cs typeface="Calibri"/>
              </a:rPr>
              <a:t>Accuracy Comparison</a:t>
            </a:r>
          </a:p>
          <a:p>
            <a:pPr marL="285750" indent="-285750">
              <a:lnSpc>
                <a:spcPct val="100000"/>
              </a:lnSpc>
              <a:spcAft>
                <a:spcPts val="1500"/>
              </a:spcAft>
              <a:buFont typeface="Wingdings" panose="05000000000000000000" pitchFamily="2" charset="2"/>
              <a:buChar char="§"/>
            </a:pPr>
            <a:r>
              <a:rPr lang="en-US" sz="1600" b="1" dirty="0">
                <a:cs typeface="Calibri"/>
              </a:rPr>
              <a:t>Inference Table </a:t>
            </a:r>
          </a:p>
          <a:p>
            <a:pPr marL="285750" indent="-285750">
              <a:lnSpc>
                <a:spcPct val="100000"/>
              </a:lnSpc>
              <a:spcAft>
                <a:spcPts val="1500"/>
              </a:spcAft>
              <a:buFont typeface="Wingdings" panose="05000000000000000000" pitchFamily="2" charset="2"/>
              <a:buChar char="§"/>
            </a:pPr>
            <a:r>
              <a:rPr lang="en-US" sz="1600" b="1" dirty="0">
                <a:cs typeface="Calibri"/>
              </a:rPr>
              <a:t>Future Scope Improvements</a:t>
            </a:r>
            <a:endParaRPr lang="en-US" sz="1600" dirty="0"/>
          </a:p>
          <a:p>
            <a:pPr>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14AFFB56-DEBA-C9A3-9C08-B50834F4B8AA}"/>
              </a:ext>
            </a:extLst>
          </p:cNvPr>
          <p:cNvPicPr>
            <a:picLocks noChangeAspect="1"/>
          </p:cNvPicPr>
          <p:nvPr/>
        </p:nvPicPr>
        <p:blipFill>
          <a:blip r:embed="rId2"/>
          <a:stretch>
            <a:fillRect/>
          </a:stretch>
        </p:blipFill>
        <p:spPr>
          <a:xfrm>
            <a:off x="8409646" y="3920746"/>
            <a:ext cx="3439870" cy="2239627"/>
          </a:xfrm>
          <a:custGeom>
            <a:avLst/>
            <a:gdLst/>
            <a:ahLst/>
            <a:cxnLst/>
            <a:rect l="l" t="t" r="r" b="b"/>
            <a:pathLst>
              <a:path w="3547818" h="2883450">
                <a:moveTo>
                  <a:pt x="0" y="0"/>
                </a:moveTo>
                <a:lnTo>
                  <a:pt x="3547818" y="0"/>
                </a:lnTo>
                <a:lnTo>
                  <a:pt x="3547818" y="2883450"/>
                </a:lnTo>
                <a:lnTo>
                  <a:pt x="0" y="2883450"/>
                </a:lnTo>
                <a:close/>
              </a:path>
            </a:pathLst>
          </a:custGeo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5" name="Picture 4">
            <a:extLst>
              <a:ext uri="{FF2B5EF4-FFF2-40B4-BE49-F238E27FC236}">
                <a16:creationId xmlns:a16="http://schemas.microsoft.com/office/drawing/2014/main" id="{193C6CE4-AAAB-F7B5-D539-27566D6FECFA}"/>
              </a:ext>
            </a:extLst>
          </p:cNvPr>
          <p:cNvPicPr>
            <a:picLocks noChangeAspect="1"/>
          </p:cNvPicPr>
          <p:nvPr/>
        </p:nvPicPr>
        <p:blipFill>
          <a:blip r:embed="rId3"/>
          <a:stretch>
            <a:fillRect/>
          </a:stretch>
        </p:blipFill>
        <p:spPr>
          <a:xfrm>
            <a:off x="4630174" y="922047"/>
            <a:ext cx="3436987" cy="2794498"/>
          </a:xfrm>
          <a:prstGeom prst="rect">
            <a:avLst/>
          </a:prstGeom>
        </p:spPr>
      </p:pic>
      <p:pic>
        <p:nvPicPr>
          <p:cNvPr id="7" name="Picture 6">
            <a:extLst>
              <a:ext uri="{FF2B5EF4-FFF2-40B4-BE49-F238E27FC236}">
                <a16:creationId xmlns:a16="http://schemas.microsoft.com/office/drawing/2014/main" id="{2FD19DC4-9CE0-3450-4F85-500BFAADE3C3}"/>
              </a:ext>
            </a:extLst>
          </p:cNvPr>
          <p:cNvPicPr>
            <a:picLocks noChangeAspect="1"/>
          </p:cNvPicPr>
          <p:nvPr/>
        </p:nvPicPr>
        <p:blipFill>
          <a:blip r:embed="rId4"/>
          <a:stretch>
            <a:fillRect/>
          </a:stretch>
        </p:blipFill>
        <p:spPr>
          <a:xfrm>
            <a:off x="8359547" y="929511"/>
            <a:ext cx="3436987" cy="2759352"/>
          </a:xfrm>
          <a:prstGeom prst="rect">
            <a:avLst/>
          </a:prstGeom>
        </p:spPr>
      </p:pic>
      <p:pic>
        <p:nvPicPr>
          <p:cNvPr id="18" name="Picture 17">
            <a:extLst>
              <a:ext uri="{FF2B5EF4-FFF2-40B4-BE49-F238E27FC236}">
                <a16:creationId xmlns:a16="http://schemas.microsoft.com/office/drawing/2014/main" id="{471DF9FE-8ADF-502E-6E25-7D6763974038}"/>
              </a:ext>
            </a:extLst>
          </p:cNvPr>
          <p:cNvPicPr>
            <a:picLocks noChangeAspect="1"/>
          </p:cNvPicPr>
          <p:nvPr/>
        </p:nvPicPr>
        <p:blipFill>
          <a:blip r:embed="rId5"/>
          <a:stretch>
            <a:fillRect/>
          </a:stretch>
        </p:blipFill>
        <p:spPr>
          <a:xfrm>
            <a:off x="4584073" y="3920746"/>
            <a:ext cx="3546915" cy="2239627"/>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CED0F-ADEF-0997-9F0D-1181F271EDDF}"/>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2BC07437-BA4A-7A7F-AFBA-9B00DFA49158}"/>
              </a:ext>
            </a:extLst>
          </p:cNvPr>
          <p:cNvSpPr txBox="1"/>
          <p:nvPr/>
        </p:nvSpPr>
        <p:spPr>
          <a:xfrm>
            <a:off x="708212" y="636494"/>
            <a:ext cx="5235388" cy="369332"/>
          </a:xfrm>
          <a:prstGeom prst="rect">
            <a:avLst/>
          </a:prstGeom>
          <a:noFill/>
        </p:spPr>
        <p:txBody>
          <a:bodyPr wrap="square" rtlCol="0">
            <a:spAutoFit/>
          </a:bodyPr>
          <a:lstStyle/>
          <a:p>
            <a:pPr>
              <a:lnSpc>
                <a:spcPct val="100000"/>
              </a:lnSpc>
              <a:spcAft>
                <a:spcPts val="1500"/>
              </a:spcAft>
            </a:pPr>
            <a:r>
              <a:rPr lang="en-US" sz="1800" b="1" dirty="0">
                <a:cs typeface="Calibri"/>
              </a:rPr>
              <a:t>Project Objective &amp; Scope</a:t>
            </a:r>
            <a:endParaRPr lang="en-US" sz="1800" dirty="0">
              <a:cs typeface="Calibri"/>
            </a:endParaRPr>
          </a:p>
        </p:txBody>
      </p:sp>
      <p:sp>
        <p:nvSpPr>
          <p:cNvPr id="6" name="TextBox 5">
            <a:extLst>
              <a:ext uri="{FF2B5EF4-FFF2-40B4-BE49-F238E27FC236}">
                <a16:creationId xmlns:a16="http://schemas.microsoft.com/office/drawing/2014/main" id="{28A8FA15-2C7D-C1E5-344A-1940D101E75F}"/>
              </a:ext>
            </a:extLst>
          </p:cNvPr>
          <p:cNvSpPr txBox="1"/>
          <p:nvPr/>
        </p:nvSpPr>
        <p:spPr>
          <a:xfrm>
            <a:off x="7458635" y="1488141"/>
            <a:ext cx="3567953" cy="3970318"/>
          </a:xfrm>
          <a:prstGeom prst="rect">
            <a:avLst/>
          </a:prstGeom>
          <a:noFill/>
        </p:spPr>
        <p:txBody>
          <a:bodyPr wrap="square" rtlCol="0">
            <a:spAutoFit/>
          </a:bodyPr>
          <a:lstStyle/>
          <a:p>
            <a:pPr algn="just"/>
            <a:r>
              <a:rPr lang="en-US" b="0" i="0" dirty="0">
                <a:effectLst/>
                <a:latin typeface="Inter"/>
              </a:rPr>
              <a:t>The goal of this project was to examine a number of ML algorithms that were capable of adjusting to categorical data and attempting to predict student performance. Some parts of our problem that make it unique are: There are 3 classes and most of our data is categorical data and not purely quantitative. Our goal with this was to perform some initial data visualization and to determine which classifier handles this data the best.</a:t>
            </a:r>
          </a:p>
          <a:p>
            <a:endParaRPr lang="en-IN" dirty="0"/>
          </a:p>
        </p:txBody>
      </p:sp>
      <p:pic>
        <p:nvPicPr>
          <p:cNvPr id="7" name="Picture 6">
            <a:extLst>
              <a:ext uri="{FF2B5EF4-FFF2-40B4-BE49-F238E27FC236}">
                <a16:creationId xmlns:a16="http://schemas.microsoft.com/office/drawing/2014/main" id="{DB2E6894-46AD-BE40-8260-6E937295030F}"/>
              </a:ext>
            </a:extLst>
          </p:cNvPr>
          <p:cNvPicPr>
            <a:picLocks noChangeAspect="1"/>
          </p:cNvPicPr>
          <p:nvPr/>
        </p:nvPicPr>
        <p:blipFill>
          <a:blip r:embed="rId2"/>
          <a:stretch>
            <a:fillRect/>
          </a:stretch>
        </p:blipFill>
        <p:spPr>
          <a:xfrm>
            <a:off x="537883" y="1680883"/>
            <a:ext cx="6096000" cy="2926976"/>
          </a:xfrm>
          <a:prstGeom prst="rect">
            <a:avLst/>
          </a:prstGeom>
        </p:spPr>
      </p:pic>
    </p:spTree>
    <p:extLst>
      <p:ext uri="{BB962C8B-B14F-4D97-AF65-F5344CB8AC3E}">
        <p14:creationId xmlns:p14="http://schemas.microsoft.com/office/powerpoint/2010/main" val="358275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AAAFC4-0878-4352-072A-AEDBBDA08DBB}"/>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5" name="TextBox 4">
            <a:extLst>
              <a:ext uri="{FF2B5EF4-FFF2-40B4-BE49-F238E27FC236}">
                <a16:creationId xmlns:a16="http://schemas.microsoft.com/office/drawing/2014/main" id="{1DCE67F7-B3B9-8E31-987C-FC5C1F087A9E}"/>
              </a:ext>
            </a:extLst>
          </p:cNvPr>
          <p:cNvSpPr txBox="1"/>
          <p:nvPr/>
        </p:nvSpPr>
        <p:spPr>
          <a:xfrm>
            <a:off x="550863" y="448235"/>
            <a:ext cx="5240337" cy="646331"/>
          </a:xfrm>
          <a:prstGeom prst="rect">
            <a:avLst/>
          </a:prstGeom>
          <a:noFill/>
        </p:spPr>
        <p:txBody>
          <a:bodyPr wrap="square" rtlCol="0">
            <a:spAutoFit/>
          </a:bodyPr>
          <a:lstStyle/>
          <a:p>
            <a:r>
              <a:rPr lang="en-US" sz="1800" b="1" dirty="0">
                <a:cs typeface="Calibri"/>
              </a:rPr>
              <a:t>Data Description</a:t>
            </a:r>
          </a:p>
          <a:p>
            <a:endParaRPr lang="en-IN" dirty="0"/>
          </a:p>
        </p:txBody>
      </p:sp>
      <p:pic>
        <p:nvPicPr>
          <p:cNvPr id="8" name="Picture 7">
            <a:extLst>
              <a:ext uri="{FF2B5EF4-FFF2-40B4-BE49-F238E27FC236}">
                <a16:creationId xmlns:a16="http://schemas.microsoft.com/office/drawing/2014/main" id="{B9402994-0C5A-C741-D876-81A61B4C129F}"/>
              </a:ext>
            </a:extLst>
          </p:cNvPr>
          <p:cNvPicPr>
            <a:picLocks noChangeAspect="1"/>
          </p:cNvPicPr>
          <p:nvPr/>
        </p:nvPicPr>
        <p:blipFill>
          <a:blip r:embed="rId2"/>
          <a:stretch>
            <a:fillRect/>
          </a:stretch>
        </p:blipFill>
        <p:spPr>
          <a:xfrm>
            <a:off x="967778" y="1094566"/>
            <a:ext cx="9897856" cy="4769224"/>
          </a:xfrm>
          <a:prstGeom prst="rect">
            <a:avLst/>
          </a:prstGeom>
        </p:spPr>
      </p:pic>
    </p:spTree>
    <p:extLst>
      <p:ext uri="{BB962C8B-B14F-4D97-AF65-F5344CB8AC3E}">
        <p14:creationId xmlns:p14="http://schemas.microsoft.com/office/powerpoint/2010/main" val="64664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B46EC4-FF3A-C126-07A0-233CEA7CDC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extBox 4">
            <a:extLst>
              <a:ext uri="{FF2B5EF4-FFF2-40B4-BE49-F238E27FC236}">
                <a16:creationId xmlns:a16="http://schemas.microsoft.com/office/drawing/2014/main" id="{89165C61-31E3-73A5-C16E-629493E209BA}"/>
              </a:ext>
            </a:extLst>
          </p:cNvPr>
          <p:cNvSpPr txBox="1"/>
          <p:nvPr/>
        </p:nvSpPr>
        <p:spPr>
          <a:xfrm>
            <a:off x="833718" y="762000"/>
            <a:ext cx="5567082" cy="369332"/>
          </a:xfrm>
          <a:prstGeom prst="rect">
            <a:avLst/>
          </a:prstGeom>
          <a:noFill/>
        </p:spPr>
        <p:txBody>
          <a:bodyPr wrap="square" rtlCol="0">
            <a:spAutoFit/>
          </a:bodyPr>
          <a:lstStyle/>
          <a:p>
            <a:pPr>
              <a:lnSpc>
                <a:spcPct val="100000"/>
              </a:lnSpc>
              <a:spcAft>
                <a:spcPts val="1500"/>
              </a:spcAft>
            </a:pPr>
            <a:r>
              <a:rPr lang="en-US" sz="1800" b="1" dirty="0">
                <a:cs typeface="Calibri"/>
              </a:rPr>
              <a:t>Methodology</a:t>
            </a:r>
          </a:p>
        </p:txBody>
      </p:sp>
      <p:pic>
        <p:nvPicPr>
          <p:cNvPr id="6" name="Picture 5">
            <a:extLst>
              <a:ext uri="{FF2B5EF4-FFF2-40B4-BE49-F238E27FC236}">
                <a16:creationId xmlns:a16="http://schemas.microsoft.com/office/drawing/2014/main" id="{1FBA81FB-90EA-64F8-6163-5C5B04C2AEA4}"/>
              </a:ext>
            </a:extLst>
          </p:cNvPr>
          <p:cNvPicPr>
            <a:picLocks noChangeAspect="1"/>
          </p:cNvPicPr>
          <p:nvPr/>
        </p:nvPicPr>
        <p:blipFill>
          <a:blip r:embed="rId2"/>
          <a:stretch>
            <a:fillRect/>
          </a:stretch>
        </p:blipFill>
        <p:spPr>
          <a:xfrm>
            <a:off x="2358558" y="1759883"/>
            <a:ext cx="7708806" cy="3714750"/>
          </a:xfrm>
          <a:prstGeom prst="rect">
            <a:avLst/>
          </a:prstGeom>
        </p:spPr>
      </p:pic>
    </p:spTree>
    <p:extLst>
      <p:ext uri="{BB962C8B-B14F-4D97-AF65-F5344CB8AC3E}">
        <p14:creationId xmlns:p14="http://schemas.microsoft.com/office/powerpoint/2010/main" val="77528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3DD7D6-3F1A-C50C-4316-D80D86D6C6DB}"/>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6" name="TextBox 5">
            <a:extLst>
              <a:ext uri="{FF2B5EF4-FFF2-40B4-BE49-F238E27FC236}">
                <a16:creationId xmlns:a16="http://schemas.microsoft.com/office/drawing/2014/main" id="{B54F3DE2-79A7-68FE-66B6-095018F2522F}"/>
              </a:ext>
            </a:extLst>
          </p:cNvPr>
          <p:cNvSpPr txBox="1"/>
          <p:nvPr/>
        </p:nvSpPr>
        <p:spPr>
          <a:xfrm>
            <a:off x="869577" y="599148"/>
            <a:ext cx="5701553" cy="646331"/>
          </a:xfrm>
          <a:prstGeom prst="rect">
            <a:avLst/>
          </a:prstGeom>
          <a:noFill/>
        </p:spPr>
        <p:txBody>
          <a:bodyPr wrap="square" rtlCol="0">
            <a:spAutoFit/>
          </a:bodyPr>
          <a:lstStyle/>
          <a:p>
            <a:r>
              <a:rPr lang="en-US" sz="1800" b="1" dirty="0">
                <a:cs typeface="Calibri"/>
              </a:rPr>
              <a:t>Data Preprocessing</a:t>
            </a:r>
          </a:p>
          <a:p>
            <a:endParaRPr lang="en-IN" dirty="0"/>
          </a:p>
        </p:txBody>
      </p:sp>
      <p:pic>
        <p:nvPicPr>
          <p:cNvPr id="8" name="Picture 7">
            <a:extLst>
              <a:ext uri="{FF2B5EF4-FFF2-40B4-BE49-F238E27FC236}">
                <a16:creationId xmlns:a16="http://schemas.microsoft.com/office/drawing/2014/main" id="{F9D00A5C-48F1-D6DD-1321-0931E18B5136}"/>
              </a:ext>
            </a:extLst>
          </p:cNvPr>
          <p:cNvPicPr>
            <a:picLocks noChangeAspect="1"/>
          </p:cNvPicPr>
          <p:nvPr/>
        </p:nvPicPr>
        <p:blipFill>
          <a:blip r:embed="rId2"/>
          <a:stretch>
            <a:fillRect/>
          </a:stretch>
        </p:blipFill>
        <p:spPr>
          <a:xfrm>
            <a:off x="1599385" y="1407459"/>
            <a:ext cx="9351818" cy="4410636"/>
          </a:xfrm>
          <a:prstGeom prst="rect">
            <a:avLst/>
          </a:prstGeom>
        </p:spPr>
      </p:pic>
    </p:spTree>
    <p:extLst>
      <p:ext uri="{BB962C8B-B14F-4D97-AF65-F5344CB8AC3E}">
        <p14:creationId xmlns:p14="http://schemas.microsoft.com/office/powerpoint/2010/main" val="389318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2492" y="139812"/>
            <a:ext cx="9985108" cy="2986234"/>
          </a:xfrm>
        </p:spPr>
        <p:txBody>
          <a:bodyPr vert="horz" wrap="square" lIns="0" tIns="0" rIns="0" bIns="0" rtlCol="0" anchor="b" anchorCtr="0">
            <a:normAutofit/>
          </a:bodyPr>
          <a:lstStyle/>
          <a:p>
            <a:pPr>
              <a:lnSpc>
                <a:spcPct val="100000"/>
              </a:lnSpc>
            </a:pPr>
            <a:r>
              <a:rPr lang="en-US" sz="6600" b="1" dirty="0">
                <a:cs typeface="Calibri"/>
              </a:rPr>
              <a:t>          Models Used</a:t>
            </a:r>
            <a:br>
              <a:rPr lang="en-US" sz="6600" b="1" dirty="0">
                <a:cs typeface="Calibri"/>
              </a:rPr>
            </a:b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29034" y="2853773"/>
            <a:ext cx="5437187" cy="2265216"/>
          </a:xfrm>
        </p:spPr>
        <p:txBody>
          <a:bodyPr vert="horz" wrap="square" lIns="0" tIns="0" rIns="0" bIns="0" rtlCol="0">
            <a:normAutofit fontScale="85000" lnSpcReduction="10000"/>
          </a:bodyPr>
          <a:lstStyle/>
          <a:p>
            <a:pPr marL="0" indent="0">
              <a:lnSpc>
                <a:spcPct val="100000"/>
              </a:lnSpc>
              <a:buNone/>
            </a:pPr>
            <a:r>
              <a:rPr lang="en-US" dirty="0">
                <a:solidFill>
                  <a:schemeClr val="tx1"/>
                </a:solidFill>
                <a:latin typeface="+mj-lt"/>
                <a:ea typeface="+mj-ea"/>
                <a:cs typeface="+mj-cs"/>
              </a:rPr>
              <a:t>Data visualization </a:t>
            </a:r>
          </a:p>
          <a:p>
            <a:pPr marL="0" indent="0" algn="just">
              <a:lnSpc>
                <a:spcPct val="100000"/>
              </a:lnSpc>
              <a:buNone/>
            </a:pPr>
            <a:r>
              <a:rPr lang="en-US" b="0" i="0" dirty="0">
                <a:solidFill>
                  <a:schemeClr val="tx1"/>
                </a:solidFill>
                <a:effectLst/>
                <a:latin typeface="Google Sans"/>
              </a:rPr>
              <a:t>Data visualization is the representation of data through the use of common graphics, such as charts, plots, infographics, and even animations. These visual displays of information communicate complex data relationships and data-driven insights in a way that is easy to understand.</a:t>
            </a:r>
            <a:endParaRPr lang="en-US"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6" name="Picture 5">
            <a:extLst>
              <a:ext uri="{FF2B5EF4-FFF2-40B4-BE49-F238E27FC236}">
                <a16:creationId xmlns:a16="http://schemas.microsoft.com/office/drawing/2014/main" id="{D32EDDDD-BC01-7907-0364-6FDFD7CD0437}"/>
              </a:ext>
            </a:extLst>
          </p:cNvPr>
          <p:cNvPicPr>
            <a:picLocks noChangeAspect="1"/>
          </p:cNvPicPr>
          <p:nvPr/>
        </p:nvPicPr>
        <p:blipFill>
          <a:blip r:embed="rId4"/>
          <a:stretch>
            <a:fillRect/>
          </a:stretch>
        </p:blipFill>
        <p:spPr>
          <a:xfrm>
            <a:off x="6139628" y="2832854"/>
            <a:ext cx="5320465" cy="3926695"/>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8" name="TextBox 7">
            <a:extLst>
              <a:ext uri="{FF2B5EF4-FFF2-40B4-BE49-F238E27FC236}">
                <a16:creationId xmlns:a16="http://schemas.microsoft.com/office/drawing/2014/main" id="{229176B4-92BF-3587-1214-82EEED83B09E}"/>
              </a:ext>
            </a:extLst>
          </p:cNvPr>
          <p:cNvSpPr txBox="1"/>
          <p:nvPr/>
        </p:nvSpPr>
        <p:spPr>
          <a:xfrm>
            <a:off x="4312023" y="350787"/>
            <a:ext cx="7189694" cy="861774"/>
          </a:xfrm>
          <a:prstGeom prst="rect">
            <a:avLst/>
          </a:prstGeom>
          <a:noFill/>
        </p:spPr>
        <p:txBody>
          <a:bodyPr wrap="square" rtlCol="0">
            <a:spAutoFit/>
          </a:bodyPr>
          <a:lstStyle/>
          <a:p>
            <a:r>
              <a:rPr lang="en-IN" sz="3200" b="1" i="0" dirty="0">
                <a:effectLst/>
                <a:latin typeface="-apple-system"/>
              </a:rPr>
              <a:t>Linear</a:t>
            </a:r>
            <a:r>
              <a:rPr lang="en-IN" sz="3200" b="1" dirty="0">
                <a:latin typeface="-apple-system"/>
              </a:rPr>
              <a:t> </a:t>
            </a:r>
            <a:r>
              <a:rPr lang="en-IN" sz="3200" b="1" i="0" dirty="0">
                <a:effectLst/>
                <a:latin typeface="-apple-system"/>
              </a:rPr>
              <a:t>Regression:</a:t>
            </a:r>
          </a:p>
          <a:p>
            <a:endParaRPr lang="en-IN" dirty="0"/>
          </a:p>
        </p:txBody>
      </p:sp>
      <p:sp>
        <p:nvSpPr>
          <p:cNvPr id="9" name="TextBox 8">
            <a:extLst>
              <a:ext uri="{FF2B5EF4-FFF2-40B4-BE49-F238E27FC236}">
                <a16:creationId xmlns:a16="http://schemas.microsoft.com/office/drawing/2014/main" id="{A0E9941F-805B-519F-E8AF-DC587EBF14EF}"/>
              </a:ext>
            </a:extLst>
          </p:cNvPr>
          <p:cNvSpPr txBox="1"/>
          <p:nvPr/>
        </p:nvSpPr>
        <p:spPr>
          <a:xfrm>
            <a:off x="380532" y="2190546"/>
            <a:ext cx="3931491" cy="2862322"/>
          </a:xfrm>
          <a:prstGeom prst="rect">
            <a:avLst/>
          </a:prstGeom>
          <a:noFill/>
        </p:spPr>
        <p:txBody>
          <a:bodyPr wrap="square" rtlCol="0">
            <a:spAutoFit/>
          </a:bodyPr>
          <a:lstStyle/>
          <a:p>
            <a:r>
              <a:rPr lang="en-US" b="0" i="0" dirty="0">
                <a:effectLst/>
                <a:latin typeface="Google Sans"/>
              </a:rPr>
              <a:t>Linear regression is a data analysis technique that predicts the value of unknown data by using another related and known data value. It mathematically models the unknown or dependent variable and the known or independent variable as a linear equation.</a:t>
            </a:r>
            <a:endParaRPr lang="en-US" b="0" i="0" dirty="0">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IN" dirty="0"/>
          </a:p>
        </p:txBody>
      </p:sp>
      <p:pic>
        <p:nvPicPr>
          <p:cNvPr id="12" name="Picture 11">
            <a:extLst>
              <a:ext uri="{FF2B5EF4-FFF2-40B4-BE49-F238E27FC236}">
                <a16:creationId xmlns:a16="http://schemas.microsoft.com/office/drawing/2014/main" id="{96FE2EF1-4454-99CB-D518-8C86D0BC44B5}"/>
              </a:ext>
            </a:extLst>
          </p:cNvPr>
          <p:cNvPicPr>
            <a:picLocks noChangeAspect="1"/>
          </p:cNvPicPr>
          <p:nvPr/>
        </p:nvPicPr>
        <p:blipFill>
          <a:blip r:embed="rId2"/>
          <a:stretch>
            <a:fillRect/>
          </a:stretch>
        </p:blipFill>
        <p:spPr>
          <a:xfrm>
            <a:off x="4783823" y="1565896"/>
            <a:ext cx="7135221" cy="3726207"/>
          </a:xfrm>
          <a:prstGeom prst="rect">
            <a:avLst/>
          </a:prstGeom>
        </p:spPr>
      </p:pic>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{0647E272-147A-4FB7-9242-0BC4EA26D284}tf33713516_win32</Template>
  <TotalTime>121</TotalTime>
  <Words>773</Words>
  <Application>Microsoft Office PowerPoint</Application>
  <PresentationFormat>Widescreen</PresentationFormat>
  <Paragraphs>84</Paragraphs>
  <Slides>20</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-apple-system</vt:lpstr>
      <vt:lpstr>Arial</vt:lpstr>
      <vt:lpstr>Arial</vt:lpstr>
      <vt:lpstr>Calibri</vt:lpstr>
      <vt:lpstr>ElsevierGulliver</vt:lpstr>
      <vt:lpstr>Gill Sans MT</vt:lpstr>
      <vt:lpstr>Google Sans</vt:lpstr>
      <vt:lpstr>Inter</vt:lpstr>
      <vt:lpstr>Symbol</vt:lpstr>
      <vt:lpstr>Walbaum Display</vt:lpstr>
      <vt:lpstr>Wingdings</vt:lpstr>
      <vt:lpstr>3DFloatVTI</vt:lpstr>
      <vt:lpstr>Student Academic performance</vt:lpstr>
      <vt:lpstr>Introduction</vt:lpstr>
      <vt:lpstr>Agenda</vt:lpstr>
      <vt:lpstr>PowerPoint Presentation</vt:lpstr>
      <vt:lpstr>PowerPoint Presentation</vt:lpstr>
      <vt:lpstr>PowerPoint Presentation</vt:lpstr>
      <vt:lpstr>PowerPoint Presentation</vt:lpstr>
      <vt:lpstr>          Models Used </vt:lpstr>
      <vt:lpstr>PowerPoint Presentation</vt:lpstr>
      <vt:lpstr>PowerPoint Presentation</vt:lpstr>
      <vt:lpstr>PowerPoint Presentation</vt:lpstr>
      <vt:lpstr>PowerPoint Presentation</vt:lpstr>
      <vt:lpstr>PowerPoint Presentation</vt:lpstr>
      <vt:lpstr>NULL Values And OUTLIERS  </vt:lpstr>
      <vt:lpstr>    NULL Values And OUTLIERS Graph</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Academic performance</dc:title>
  <dc:creator>Arora, Pooja</dc:creator>
  <cp:lastModifiedBy>Vishwajit Kumar</cp:lastModifiedBy>
  <cp:revision>2</cp:revision>
  <dcterms:created xsi:type="dcterms:W3CDTF">2023-04-18T00:23:41Z</dcterms:created>
  <dcterms:modified xsi:type="dcterms:W3CDTF">2023-04-18T08:00:25Z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