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FCAE216-585F-4DEE-9ACF-C73E5ACCA5B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569063-F389-490F-9157-02167C8C33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0" y="320040"/>
            <a:ext cx="6937248" cy="1143000"/>
          </a:xfrm>
        </p:spPr>
        <p:txBody>
          <a:bodyPr/>
          <a:lstStyle/>
          <a:p>
            <a:r>
              <a:rPr lang="en-US" dirty="0" smtClean="0"/>
              <a:t>Housing – Price Prediction</a:t>
            </a:r>
            <a:endParaRPr lang="en-US" dirty="0"/>
          </a:p>
        </p:txBody>
      </p:sp>
      <p:pic>
        <p:nvPicPr>
          <p:cNvPr id="1029" name="Picture 5" descr="C:\Users\Arpita\AppData\Local\Microsoft\Windows\INetCache\IE\FNAHQ4T3\hous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696200" cy="3200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5562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BY: Arpita </a:t>
            </a:r>
            <a:r>
              <a:rPr lang="en-US" b="1" dirty="0" err="1" smtClean="0"/>
              <a:t>Rai</a:t>
            </a:r>
            <a:r>
              <a:rPr lang="en-US" b="1" dirty="0"/>
              <a:t> </a:t>
            </a:r>
            <a:r>
              <a:rPr lang="en-US" b="1" dirty="0" smtClean="0"/>
              <a:t>- INT33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0" cap="none" dirty="0" smtClean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2800" b="0" cap="none" dirty="0" smtClean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1676400"/>
            <a:ext cx="7162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Checking for Correlation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Plotting Correlation 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heatmap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Checking for Outliers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Removing Outliers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Scaling and splitting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Concatenating both train and test data.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72440"/>
            <a:ext cx="7242048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25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4000" b="1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Times New Roman" pitchFamily="18" charset="0"/>
              </a:rPr>
              <a:t>Data Inputs- Logic- Output Relationships 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/>
              <a:t>1. We </a:t>
            </a:r>
            <a:r>
              <a:rPr lang="en-IN" dirty="0"/>
              <a:t>compared the predicted and actual price the house</a:t>
            </a:r>
            <a:endParaRPr lang="en-US" dirty="0"/>
          </a:p>
          <a:p>
            <a:pPr lvl="0"/>
            <a:r>
              <a:rPr lang="en-IN" dirty="0" smtClean="0"/>
              <a:t>2: Gradient </a:t>
            </a:r>
            <a:r>
              <a:rPr lang="en-IN" dirty="0"/>
              <a:t>Boosting </a:t>
            </a:r>
            <a:r>
              <a:rPr lang="en-IN" dirty="0" err="1"/>
              <a:t>Regressor</a:t>
            </a:r>
            <a:r>
              <a:rPr lang="en-IN" dirty="0"/>
              <a:t> was the best suited model</a:t>
            </a:r>
            <a:endParaRPr lang="en-US" dirty="0"/>
          </a:p>
          <a:p>
            <a:pPr lvl="0"/>
            <a:r>
              <a:rPr lang="en-IN" dirty="0" smtClean="0"/>
              <a:t>3: It </a:t>
            </a:r>
            <a:r>
              <a:rPr lang="en-IN" dirty="0"/>
              <a:t>gave accuracy of 87.5</a:t>
            </a:r>
            <a:endParaRPr lang="en-US" dirty="0"/>
          </a:p>
          <a:p>
            <a:pPr lvl="0"/>
            <a:r>
              <a:rPr lang="en-IN" dirty="0" smtClean="0"/>
              <a:t>4: The </a:t>
            </a:r>
            <a:r>
              <a:rPr lang="en-IN" dirty="0"/>
              <a:t>target column is not having a negative correlation with any of </a:t>
            </a:r>
            <a:r>
              <a:rPr lang="en-IN" dirty="0" smtClean="0"/>
              <a:t>the</a:t>
            </a:r>
          </a:p>
          <a:p>
            <a:pPr lvl="0"/>
            <a:r>
              <a:rPr lang="en-IN" dirty="0"/>
              <a:t> </a:t>
            </a:r>
            <a:r>
              <a:rPr lang="en-IN" dirty="0" smtClean="0"/>
              <a:t>   existing </a:t>
            </a:r>
            <a:r>
              <a:rPr lang="en-IN" dirty="0"/>
              <a:t>feature and it has a positive relation with </a:t>
            </a:r>
            <a:r>
              <a:rPr lang="en-IN" dirty="0" err="1"/>
              <a:t>OverallQual</a:t>
            </a:r>
            <a:r>
              <a:rPr lang="en-IN" dirty="0"/>
              <a:t>.</a:t>
            </a:r>
            <a:endParaRPr lang="en-US" dirty="0"/>
          </a:p>
          <a:p>
            <a:pPr lvl="0"/>
            <a:r>
              <a:rPr lang="en-IN" dirty="0" smtClean="0"/>
              <a:t>5: We </a:t>
            </a:r>
            <a:r>
              <a:rPr lang="en-IN" dirty="0"/>
              <a:t>removed Outliers by using ZSCORE method.</a:t>
            </a:r>
            <a:endParaRPr lang="en-US" dirty="0"/>
          </a:p>
          <a:p>
            <a:pPr lvl="0"/>
            <a:r>
              <a:rPr lang="en-IN" dirty="0" smtClean="0"/>
              <a:t>6: If </a:t>
            </a:r>
            <a:r>
              <a:rPr lang="en-IN" dirty="0"/>
              <a:t>the house is built 140 years ago then its price is less and </a:t>
            </a:r>
            <a:r>
              <a:rPr lang="en-IN" dirty="0" smtClean="0"/>
              <a:t>between</a:t>
            </a:r>
          </a:p>
          <a:p>
            <a:pPr lvl="0"/>
            <a:r>
              <a:rPr lang="en-IN" dirty="0"/>
              <a:t> </a:t>
            </a:r>
            <a:r>
              <a:rPr lang="en-IN" dirty="0" smtClean="0"/>
              <a:t>   zero </a:t>
            </a:r>
            <a:r>
              <a:rPr lang="en-IN" dirty="0"/>
              <a:t>to twenty years the price is high</a:t>
            </a:r>
            <a:endParaRPr lang="en-US" dirty="0"/>
          </a:p>
          <a:p>
            <a:pPr lvl="0"/>
            <a:r>
              <a:rPr lang="en-IN" dirty="0"/>
              <a:t> </a:t>
            </a:r>
            <a:r>
              <a:rPr lang="en-IN" dirty="0" smtClean="0"/>
              <a:t>7: The </a:t>
            </a:r>
            <a:r>
              <a:rPr lang="en-IN" dirty="0"/>
              <a:t>newer house(which are built or renovated 10-20 year </a:t>
            </a:r>
            <a:r>
              <a:rPr lang="en-IN" dirty="0" smtClean="0"/>
              <a:t>ago)are</a:t>
            </a:r>
          </a:p>
          <a:p>
            <a:pPr lvl="0"/>
            <a:r>
              <a:rPr lang="en-IN" dirty="0"/>
              <a:t> </a:t>
            </a:r>
            <a:r>
              <a:rPr lang="en-IN" dirty="0" smtClean="0"/>
              <a:t>   having </a:t>
            </a:r>
            <a:r>
              <a:rPr lang="en-IN" dirty="0"/>
              <a:t>highest sales price.</a:t>
            </a:r>
            <a:endParaRPr lang="en-US" dirty="0"/>
          </a:p>
          <a:p>
            <a:pPr lvl="0"/>
            <a:r>
              <a:rPr lang="en-US" dirty="0" smtClean="0"/>
              <a:t>8: There </a:t>
            </a:r>
            <a:r>
              <a:rPr lang="en-US" dirty="0"/>
              <a:t>is a huge difference between 75th percentile and the </a:t>
            </a:r>
            <a:r>
              <a:rPr lang="en-US" dirty="0" smtClean="0"/>
              <a:t>maximum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value </a:t>
            </a:r>
            <a:r>
              <a:rPr lang="en-US" dirty="0"/>
              <a:t>in the features like </a:t>
            </a:r>
            <a:r>
              <a:rPr lang="en-US" dirty="0" err="1"/>
              <a:t>MSSubClass,LotFrontage,LotArea</a:t>
            </a:r>
            <a:r>
              <a:rPr lang="en-US" dirty="0"/>
              <a:t> etc.</a:t>
            </a:r>
          </a:p>
          <a:p>
            <a:pPr lvl="0"/>
            <a:r>
              <a:rPr lang="en-US" dirty="0" smtClean="0"/>
              <a:t>9: Mean </a:t>
            </a:r>
            <a:r>
              <a:rPr lang="en-US" dirty="0"/>
              <a:t>is greater than median in features like </a:t>
            </a:r>
            <a:r>
              <a:rPr lang="en-US" dirty="0" err="1"/>
              <a:t>MSSubClass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  MasVnrArea,BsmtFinSF1,BsmtFinSF2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819400"/>
            <a:ext cx="52578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9436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7801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Introduction of Housing Sector</a:t>
            </a:r>
          </a:p>
          <a:p>
            <a:endParaRPr lang="en-US" dirty="0"/>
          </a:p>
          <a:p>
            <a:r>
              <a:rPr lang="en-US" dirty="0" smtClean="0"/>
              <a:t>2: Project Details.</a:t>
            </a:r>
          </a:p>
          <a:p>
            <a:endParaRPr lang="en-US" dirty="0"/>
          </a:p>
          <a:p>
            <a:r>
              <a:rPr lang="en-US" dirty="0" smtClean="0"/>
              <a:t>3: Objectives.</a:t>
            </a:r>
          </a:p>
          <a:p>
            <a:endParaRPr lang="en-US" dirty="0"/>
          </a:p>
          <a:p>
            <a:r>
              <a:rPr lang="en-US" dirty="0" smtClean="0"/>
              <a:t>4: Methodology.</a:t>
            </a:r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: Conclusion.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7242048" cy="13716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 Basic HUMAN Need.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Major Contributor to World Economy.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Often Big Ticket Transactions.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One of important decisions of Human life cycle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HOUSING SECTOR: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242048" cy="670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Introduction:</a:t>
            </a:r>
            <a:br>
              <a:rPr lang="en-US" dirty="0" smtClean="0"/>
            </a:br>
            <a:r>
              <a:rPr lang="en-US" dirty="0" smtClean="0"/>
              <a:t>Surprise Housing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Wants Entry in Australian Housing Market.</a:t>
            </a:r>
          </a:p>
          <a:p>
            <a:endParaRPr lang="en-US" dirty="0"/>
          </a:p>
          <a:p>
            <a:r>
              <a:rPr lang="en-US" dirty="0" smtClean="0"/>
              <a:t>2. Wants to acquire properties at lower than actual value. </a:t>
            </a:r>
          </a:p>
          <a:p>
            <a:endParaRPr lang="en-US" dirty="0"/>
          </a:p>
          <a:p>
            <a:r>
              <a:rPr lang="en-US" dirty="0" smtClean="0"/>
              <a:t>3. Uses Data Analytics to acquire good properties.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88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Dataset : </a:t>
            </a:r>
            <a:r>
              <a:rPr lang="en-US" dirty="0" smtClean="0"/>
              <a:t>Housing Sales Report of Australia.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800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Used: </a:t>
            </a:r>
            <a:r>
              <a:rPr lang="en-US" dirty="0" smtClean="0"/>
              <a:t>Machine Learning.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IN" dirty="0"/>
              <a:t>Predict the actual value of the prospective properties and decide whether to invest in them or not</a:t>
            </a:r>
            <a:r>
              <a:rPr lang="en-IN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IN" dirty="0"/>
              <a:t>We also need to build model the price of houses with the available independent variables</a:t>
            </a:r>
            <a:r>
              <a:rPr lang="en-IN" dirty="0" smtClean="0"/>
              <a:t>.</a:t>
            </a:r>
          </a:p>
          <a:p>
            <a:pPr lvl="0"/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IN" dirty="0"/>
              <a:t>We need to find important features which affect the price positively or negatively.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used: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526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Mathematical/ Analytical </a:t>
            </a:r>
            <a:r>
              <a:rPr lang="en-IN" dirty="0" err="1"/>
              <a:t>Modeling</a:t>
            </a:r>
            <a:r>
              <a:rPr lang="en-IN" dirty="0"/>
              <a:t> of the Problem</a:t>
            </a:r>
            <a:endParaRPr lang="en-US" dirty="0"/>
          </a:p>
          <a:p>
            <a:endParaRPr lang="en-US" dirty="0" smtClean="0"/>
          </a:p>
          <a:p>
            <a:pPr lvl="0"/>
            <a:r>
              <a:rPr lang="en-IN" dirty="0"/>
              <a:t>Data </a:t>
            </a:r>
            <a:r>
              <a:rPr lang="en-IN" dirty="0" smtClean="0"/>
              <a:t>Sourcing and </a:t>
            </a:r>
            <a:r>
              <a:rPr lang="en-IN" dirty="0" err="1" smtClean="0"/>
              <a:t>formating</a:t>
            </a:r>
            <a:endParaRPr lang="en-US" dirty="0"/>
          </a:p>
          <a:p>
            <a:endParaRPr lang="en-US" dirty="0" smtClean="0"/>
          </a:p>
          <a:p>
            <a:pPr lvl="0"/>
            <a:r>
              <a:rPr lang="en-IN" dirty="0"/>
              <a:t>Data </a:t>
            </a:r>
            <a:r>
              <a:rPr lang="en-IN" dirty="0" smtClean="0"/>
              <a:t>Pre processing.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Data Input – output logic relationship.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96200" cy="1508760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/>
              <a:t>Mathematical/ Analytical </a:t>
            </a:r>
            <a:r>
              <a:rPr lang="en-IN" sz="2800" dirty="0" err="1" smtClean="0"/>
              <a:t>Modeling</a:t>
            </a:r>
            <a:r>
              <a:rPr lang="en-IN" sz="2800" dirty="0" smtClean="0"/>
              <a:t> of the Problem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746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regression models are used to examine relationships between </a:t>
            </a:r>
            <a:r>
              <a:rPr lang="en-IN" dirty="0" smtClean="0"/>
              <a:t>variables.</a:t>
            </a:r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most traditional regression models </a:t>
            </a:r>
            <a:r>
              <a:rPr lang="en-IN" dirty="0" err="1" smtClean="0"/>
              <a:t>arr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Linear regression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Decision </a:t>
            </a:r>
            <a:r>
              <a:rPr lang="en-IN" dirty="0"/>
              <a:t>tree </a:t>
            </a:r>
            <a:r>
              <a:rPr lang="en-IN" dirty="0" smtClean="0"/>
              <a:t>regression,</a:t>
            </a:r>
            <a:endParaRPr lang="en-US" sz="1400" dirty="0" smtClean="0"/>
          </a:p>
          <a:p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Random </a:t>
            </a:r>
            <a:r>
              <a:rPr lang="en-IN" dirty="0"/>
              <a:t>forest </a:t>
            </a:r>
            <a:r>
              <a:rPr lang="en-IN" dirty="0" smtClean="0"/>
              <a:t>regression</a:t>
            </a:r>
            <a:endParaRPr lang="en-US" sz="1400" dirty="0" smtClean="0"/>
          </a:p>
          <a:p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Gradient </a:t>
            </a:r>
            <a:r>
              <a:rPr lang="en-IN" dirty="0"/>
              <a:t>boosting </a:t>
            </a:r>
            <a:r>
              <a:rPr lang="en-IN" dirty="0" smtClean="0"/>
              <a:t>regression</a:t>
            </a:r>
            <a:endParaRPr lang="en-US" sz="1400" dirty="0" smtClean="0"/>
          </a:p>
          <a:p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KNN-</a:t>
            </a:r>
            <a:r>
              <a:rPr lang="en-IN" dirty="0" err="1" smtClean="0"/>
              <a:t>Neighbors</a:t>
            </a:r>
            <a:r>
              <a:rPr lang="en-IN" dirty="0"/>
              <a:t>.</a:t>
            </a:r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>Data Sourcing and </a:t>
            </a:r>
            <a:r>
              <a:rPr lang="en-IN" dirty="0" err="1" smtClean="0"/>
              <a:t>formating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is given by a US-based housing company named Surprise Housing . The company uses data analytics to purchase houses at a price below their actual values and flip them at a higher price. For the same purpose, the company has collected a data set from the sale of houses in Australia.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tep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3276600"/>
            <a:ext cx="7924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>Data Pre processing.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Importing libraries</a:t>
            </a:r>
            <a:endParaRPr lang="en-US" dirty="0"/>
          </a:p>
          <a:p>
            <a:pPr lvl="0"/>
            <a:r>
              <a:rPr lang="en-IN" dirty="0"/>
              <a:t>Importing data</a:t>
            </a:r>
            <a:endParaRPr lang="en-US" dirty="0"/>
          </a:p>
          <a:p>
            <a:pPr lvl="0"/>
            <a:r>
              <a:rPr lang="en-IN" dirty="0"/>
              <a:t>Checking Total Numbers of Rows and Column </a:t>
            </a:r>
            <a:endParaRPr lang="en-US" dirty="0"/>
          </a:p>
          <a:p>
            <a:pPr lvl="0"/>
            <a:r>
              <a:rPr lang="en-IN" dirty="0"/>
              <a:t>Checking All Column Name </a:t>
            </a:r>
            <a:endParaRPr lang="en-US" dirty="0"/>
          </a:p>
          <a:p>
            <a:pPr lvl="0"/>
            <a:r>
              <a:rPr lang="en-IN" dirty="0"/>
              <a:t>Checking Data Type of All Data </a:t>
            </a:r>
            <a:endParaRPr lang="en-US" dirty="0"/>
          </a:p>
          <a:p>
            <a:pPr lvl="0"/>
            <a:r>
              <a:rPr lang="en-IN" dirty="0"/>
              <a:t>Checking for Null Values </a:t>
            </a:r>
            <a:endParaRPr lang="en-US" dirty="0"/>
          </a:p>
          <a:p>
            <a:pPr lvl="0"/>
            <a:r>
              <a:rPr lang="en-IN" dirty="0"/>
              <a:t>Information about Data </a:t>
            </a:r>
            <a:endParaRPr lang="en-US" dirty="0"/>
          </a:p>
          <a:p>
            <a:pPr lvl="0"/>
            <a:r>
              <a:rPr lang="en-IN" dirty="0"/>
              <a:t>Checking total number of unique value </a:t>
            </a:r>
            <a:endParaRPr lang="en-US" dirty="0"/>
          </a:p>
          <a:p>
            <a:pPr lvl="0"/>
            <a:r>
              <a:rPr lang="en-IN" dirty="0"/>
              <a:t>Checking all value of each columns </a:t>
            </a:r>
            <a:endParaRPr lang="en-US" dirty="0"/>
          </a:p>
          <a:p>
            <a:pPr lvl="0"/>
            <a:r>
              <a:rPr lang="en-IN" dirty="0"/>
              <a:t>Handling Null Values by filling with mean and mode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</TotalTime>
  <Words>445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Housing – Price Prediction</vt:lpstr>
      <vt:lpstr>Index</vt:lpstr>
      <vt:lpstr> Basic HUMAN Need.  Major Contributor to World Economy.  Often Big Ticket Transactions.  One of important decisions of Human life cycle </vt:lpstr>
      <vt:lpstr>Project Introduction: Surprise Housing</vt:lpstr>
      <vt:lpstr>Objective:</vt:lpstr>
      <vt:lpstr>Methodologies used:</vt:lpstr>
      <vt:lpstr>Mathematical/ Analytical Modeling of the Problem </vt:lpstr>
      <vt:lpstr>Data Sourcing and formating </vt:lpstr>
      <vt:lpstr>Data Pre processing. </vt:lpstr>
      <vt:lpstr> </vt:lpstr>
      <vt:lpstr>Conclusion: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– Price Prediction</dc:title>
  <dc:creator>Arpita</dc:creator>
  <cp:lastModifiedBy>Arpita</cp:lastModifiedBy>
  <cp:revision>7</cp:revision>
  <dcterms:created xsi:type="dcterms:W3CDTF">2022-12-29T17:03:57Z</dcterms:created>
  <dcterms:modified xsi:type="dcterms:W3CDTF">2022-12-29T18:01:56Z</dcterms:modified>
</cp:coreProperties>
</file>