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21"/>
  </p:notesMasterIdLst>
  <p:sldIdLst>
    <p:sldId id="278" r:id="rId5"/>
    <p:sldId id="280" r:id="rId6"/>
    <p:sldId id="281" r:id="rId7"/>
    <p:sldId id="282" r:id="rId8"/>
    <p:sldId id="283" r:id="rId9"/>
    <p:sldId id="284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nalseth@outlook.com" initials="H" lastIdx="1" clrIdx="0">
    <p:extLst>
      <p:ext uri="{19B8F6BF-5375-455C-9EA6-DF929625EA0E}">
        <p15:presenceInfo xmlns="" xmlns:p15="http://schemas.microsoft.com/office/powerpoint/2012/main" userId="b21facb7c9bf25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264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am92.blogspot.com/2018/03/all-4u-hd-wallpaper-free-download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B0E8B-97B9-416D-ABD4-F3D49E0FDB34}"/>
              </a:ext>
            </a:extLst>
          </p:cNvPr>
          <p:cNvSpPr txBox="1"/>
          <p:nvPr/>
        </p:nvSpPr>
        <p:spPr>
          <a:xfrm>
            <a:off x="9" y="6866612"/>
            <a:ext cx="12191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mam92.blogspot.com/2018/03/all-4u-hd-wallpaper-free-download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15362" name="Picture 2" descr="DGCA Increase Fare Ba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2163707" cy="563009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0F2C0B-626B-478B-9409-82DAE911E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252" y="0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847344" y="5710535"/>
            <a:ext cx="10191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Flight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Price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Prediction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By: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Arpita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Rai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E272B6-0C1A-46E9-BA60-EC6BFDAF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BB7BB0-24C1-4BCF-8C66-9D737BAE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3" y="1740291"/>
            <a:ext cx="10511926" cy="4979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865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755BF7-23EB-49C9-97BE-8FDFBDD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6F2D33-8EA5-4DA4-BAF3-A8026C4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I have applied </a:t>
            </a:r>
            <a:r>
              <a:rPr lang="en-IN" dirty="0" smtClean="0"/>
              <a:t>5 algorithms to build the model</a:t>
            </a:r>
            <a:endParaRPr lang="en-IN" dirty="0"/>
          </a:p>
          <a:p>
            <a:r>
              <a:rPr lang="en-IN" dirty="0" smtClean="0"/>
              <a:t>K </a:t>
            </a:r>
            <a:r>
              <a:rPr lang="en-IN" dirty="0" err="1"/>
              <a:t>Neighbors</a:t>
            </a:r>
            <a:r>
              <a:rPr lang="en-IN" dirty="0"/>
              <a:t> </a:t>
            </a:r>
            <a:r>
              <a:rPr lang="en-IN" dirty="0" err="1" smtClean="0"/>
              <a:t>Regressor</a:t>
            </a:r>
            <a:endParaRPr lang="en-IN" dirty="0"/>
          </a:p>
          <a:p>
            <a:r>
              <a:rPr lang="en-IN" dirty="0"/>
              <a:t> SGD </a:t>
            </a:r>
            <a:r>
              <a:rPr lang="en-IN" dirty="0" err="1" smtClean="0"/>
              <a:t>Regressior</a:t>
            </a:r>
            <a:endParaRPr lang="en-IN" dirty="0"/>
          </a:p>
          <a:p>
            <a:r>
              <a:rPr lang="en-IN" dirty="0"/>
              <a:t>Decision Tree </a:t>
            </a:r>
            <a:r>
              <a:rPr lang="en-IN" dirty="0" err="1" smtClean="0"/>
              <a:t>Regressor</a:t>
            </a:r>
            <a:endParaRPr lang="en-IN" dirty="0"/>
          </a:p>
          <a:p>
            <a:r>
              <a:rPr lang="en-IN" dirty="0"/>
              <a:t>Random Forest </a:t>
            </a:r>
            <a:r>
              <a:rPr lang="en-IN" dirty="0" err="1" smtClean="0"/>
              <a:t>Regressor</a:t>
            </a:r>
            <a:endParaRPr lang="en-IN" dirty="0"/>
          </a:p>
          <a:p>
            <a:r>
              <a:rPr lang="en-IN" dirty="0"/>
              <a:t>Gradient Boosting </a:t>
            </a:r>
            <a:r>
              <a:rPr lang="en-IN" dirty="0" err="1" smtClean="0"/>
              <a:t>Regressor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8451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5_air_ticket_price_predi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76" y="438497"/>
            <a:ext cx="8078328" cy="2819794"/>
          </a:xfrm>
          <a:prstGeom prst="rect">
            <a:avLst/>
          </a:prstGeom>
        </p:spPr>
      </p:pic>
      <p:pic>
        <p:nvPicPr>
          <p:cNvPr id="5" name="Picture 4" descr="15_air_ticket_price_predi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36" y="3270684"/>
            <a:ext cx="8335539" cy="2876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810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84B0B6-6918-4E1F-91A4-6D38CC32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VALIDATION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92C37A-7274-41D5-93FC-F85DB0A83B42}"/>
              </a:ext>
            </a:extLst>
          </p:cNvPr>
          <p:cNvSpPr txBox="1"/>
          <p:nvPr/>
        </p:nvSpPr>
        <p:spPr>
          <a:xfrm>
            <a:off x="1725637" y="6077243"/>
            <a:ext cx="897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Helvetica Neue"/>
              </a:rPr>
              <a:t>The least difference between r2_score and cross validation score is for Random Forest Regressor, hence we will use that model.</a:t>
            </a:r>
            <a:endParaRPr lang="en-IN" dirty="0"/>
          </a:p>
        </p:txBody>
      </p:sp>
      <p:pic>
        <p:nvPicPr>
          <p:cNvPr id="5" name="Picture 4" descr="15_air_ticket_price_predi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1449977"/>
            <a:ext cx="8021170" cy="4323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425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2A351-4D8A-4634-B2A3-789F6DC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PARAMETER TUNING</a:t>
            </a:r>
          </a:p>
        </p:txBody>
      </p:sp>
      <p:pic>
        <p:nvPicPr>
          <p:cNvPr id="5" name="Picture 4" descr="15_air_ticket_price_predi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1114101"/>
            <a:ext cx="9154803" cy="51821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653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AFD25-D07C-40C6-9C92-6A355BBE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FD2EF3-B47D-4BA2-8DBC-4B0FF8E5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Jet Airway Airlines are more costly than others whereas SpiceJet and IndiGo are quite affordable. </a:t>
            </a:r>
            <a:endParaRPr lang="en-IN" dirty="0" smtClean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Flights </a:t>
            </a:r>
            <a:r>
              <a:rPr lang="en-IN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from metro cities are more in number and hence few are in budget and few are way too expensive</a:t>
            </a:r>
            <a:r>
              <a:rPr lang="en-IN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expensive flights usually come with layover(long/short), free meal and some other additional facilities as well.</a:t>
            </a:r>
          </a:p>
          <a:p>
            <a:r>
              <a:rPr lang="en-IN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trend of flight prices vary over various </a:t>
            </a:r>
            <a:r>
              <a:rPr lang="en-IN" dirty="0" err="1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months,on</a:t>
            </a:r>
            <a:r>
              <a:rPr lang="en-IN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holidays and on festivals. </a:t>
            </a:r>
            <a:endParaRPr lang="en-IN" dirty="0" smtClean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There </a:t>
            </a:r>
            <a:r>
              <a:rPr lang="en-IN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are two groups of airlines: the economic group and the luxurious group. </a:t>
            </a:r>
            <a:r>
              <a:rPr lang="en-IN" dirty="0" err="1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SpiceJet</a:t>
            </a:r>
            <a:r>
              <a:rPr lang="en-IN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AirAsia, IndiGo, Go Air are in the economical class, whereas Jet Airways and Air India in the other. </a:t>
            </a:r>
            <a:endParaRPr lang="en-IN" dirty="0" smtClean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r>
              <a:rPr lang="en-IN" dirty="0" err="1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Vistara</a:t>
            </a:r>
            <a:r>
              <a:rPr lang="en-IN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has </a:t>
            </a:r>
            <a:r>
              <a:rPr lang="en-IN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more spread out trend.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8967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8308" y="2170499"/>
            <a:ext cx="586542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117BD-F3CD-42F2-B1B5-21F8763E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7DA6C-77DC-461A-8CF3-A826C68F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Flight ticket prices </a:t>
            </a:r>
            <a:r>
              <a:rPr lang="en-IN" sz="22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IN" sz="2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hard to </a:t>
            </a:r>
            <a:r>
              <a:rPr lang="en-IN" sz="22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predict. We see a price of ticket today and after few days or few time the same flight’s price will change.</a:t>
            </a:r>
            <a:endParaRPr lang="en-IN" sz="22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en-IN" sz="2200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Anyone who has booked a flight ticket knows how unexpectedly the prices vary. </a:t>
            </a:r>
            <a:r>
              <a:rPr lang="en-IN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Airlines use </a:t>
            </a:r>
            <a:r>
              <a:rPr lang="en-IN" sz="2200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using sophisticated </a:t>
            </a:r>
            <a:r>
              <a:rPr lang="en-IN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quasi-academic tactics which they call </a:t>
            </a:r>
            <a:r>
              <a:rPr lang="en-IN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"revenue management"</a:t>
            </a:r>
            <a:r>
              <a:rPr lang="en-IN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or </a:t>
            </a:r>
            <a:r>
              <a:rPr lang="en-IN" sz="2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"yield management"</a:t>
            </a:r>
            <a:r>
              <a:rPr lang="en-IN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 The cheapest available ticket on a given flight gets more and less expensive over time. This usually happens as an attempt to maximize revenue based on -</a:t>
            </a:r>
            <a:endParaRPr lang="en-IN" sz="22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en-IN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Time of purchase patterns (making sure last-minute purchases are expensive)</a:t>
            </a:r>
            <a:endParaRPr lang="en-IN" sz="22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en-IN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Keeping the flight as full as they want it (raising prices on a flight which is filling up in order to reduce sales and hold back inventory for those </a:t>
            </a:r>
            <a:r>
              <a:rPr lang="en-IN" sz="2200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last-minute </a:t>
            </a:r>
            <a:r>
              <a:rPr lang="en-IN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expensive purchases)</a:t>
            </a:r>
            <a:endParaRPr lang="en-IN" sz="22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1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79217-34EB-449C-8702-5C4F6A25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C88A1A-57C4-4E01-9648-2F893D764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collect data of flight fares with other </a:t>
            </a:r>
            <a:r>
              <a:rPr lang="en-US" sz="2400" dirty="0" smtClean="0"/>
              <a:t>features through Web scraping. </a:t>
            </a:r>
            <a:r>
              <a:rPr lang="en-US" sz="2400" dirty="0" smtClean="0"/>
              <a:t>( Scraped data from Yatra.com)</a:t>
            </a:r>
          </a:p>
          <a:p>
            <a:r>
              <a:rPr lang="en-US" sz="2400" dirty="0" smtClean="0"/>
              <a:t>To build a model to predict fares of flights using Machine Learning.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98635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9B62C-FDB2-46EB-9779-CD873EDC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5705"/>
            <a:ext cx="10353762" cy="1257300"/>
          </a:xfrm>
        </p:spPr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B37EF-BD55-4DF6-9CE2-88E2E2AA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3005"/>
            <a:ext cx="10353762" cy="3714749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Data Collection is one of the most important aspect of this project. </a:t>
            </a:r>
            <a:endParaRPr lang="en-IN" dirty="0" smtClean="0">
              <a:solidFill>
                <a:schemeClr val="tx1"/>
              </a:solidFill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en-IN" dirty="0" smtClean="0">
                <a:latin typeface="Goudy Old Style" panose="02020502050305020303" pitchFamily="18" charset="0"/>
                <a:cs typeface="Calibri" panose="020F0502020204030204" pitchFamily="34" charset="0"/>
              </a:rPr>
              <a:t>I have scraped data from Yatra.com using Selenium.</a:t>
            </a:r>
          </a:p>
          <a:p>
            <a:pPr marL="457200">
              <a:lnSpc>
                <a:spcPct val="107000"/>
              </a:lnSpc>
              <a:spcAft>
                <a:spcPts val="750"/>
              </a:spcAft>
            </a:pPr>
            <a:r>
              <a:rPr lang="en-IN" dirty="0" smtClean="0">
                <a:latin typeface="Goudy Old Style" panose="02020502050305020303" pitchFamily="18" charset="0"/>
                <a:cs typeface="Calibri" panose="020F0502020204030204" pitchFamily="34" charset="0"/>
              </a:rPr>
              <a:t>In the dataset we have 1550 rows and 9 columns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687AACE-CFDC-4FF4-9B09-C1B01295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159" y="4112895"/>
            <a:ext cx="5731510" cy="27451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006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61724-5154-4A3B-ADAD-8E96EAE2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31341F-9525-490D-9C2E-22A02AFE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were no </a:t>
            </a:r>
            <a:r>
              <a:rPr lang="en-IN" dirty="0" smtClean="0"/>
              <a:t>null/missing </a:t>
            </a:r>
            <a:r>
              <a:rPr lang="en-IN" dirty="0"/>
              <a:t>values in the dataset.</a:t>
            </a:r>
          </a:p>
          <a:p>
            <a:r>
              <a:rPr lang="en-IN" dirty="0"/>
              <a:t>All the features are of object data type, hence no need to check for outliers and skewness. </a:t>
            </a:r>
          </a:p>
          <a:p>
            <a:r>
              <a:rPr lang="en-IN" dirty="0"/>
              <a:t>There are few repetitive tuples but they are in acceptable range.</a:t>
            </a:r>
          </a:p>
          <a:p>
            <a:r>
              <a:rPr lang="en-IN" dirty="0"/>
              <a:t>The target is tightly distributed.</a:t>
            </a:r>
          </a:p>
        </p:txBody>
      </p:sp>
    </p:spTree>
    <p:extLst>
      <p:ext uri="{BB962C8B-B14F-4D97-AF65-F5344CB8AC3E}">
        <p14:creationId xmlns="" xmlns:p14="http://schemas.microsoft.com/office/powerpoint/2010/main" val="326840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3AF99-ED60-4E97-A4DC-9E0BC6E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F0F8C-B293-4010-981C-AB247182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  Distribution Plot                                               Violin Plot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16FF396-1004-4DFE-858F-3CB770DB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22" y="3000374"/>
            <a:ext cx="447675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5F853C-F84A-41FF-9D12-C71D74B1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30" y="3000374"/>
            <a:ext cx="4476748" cy="30414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700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98F789-219C-4003-9857-401DFBEB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FE0536-08DD-4BEE-9E59-A0474C398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Airlines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436700-4A42-4E56-93A4-178E2B4B67A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0B5A36B-58E2-4499-9CF0-F9D543DC9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Total Stops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2396FA7-3200-43F4-B7C8-7AC8BF82417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A251AAE-8EDC-4E5B-A3E2-46A48307E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Additional Info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17CC4D7-E688-4E1B-944C-E68D68DAFEE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F18E36B-67A2-4FCC-BFEA-743532AF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2768110"/>
            <a:ext cx="4140926" cy="30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06A0470-DC32-491F-B0C9-6C663519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932" y="2768111"/>
            <a:ext cx="3317471" cy="3023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E4FA492-3208-42D9-84F6-5D1C8282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2768110"/>
            <a:ext cx="4127863" cy="3023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773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326C47-49EB-4BED-8BE7-A7230EE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2D3BA2A-70A3-4BFE-85CA-C58A3504A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69449"/>
            <a:ext cx="5868219" cy="311511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2EFB844-07BA-4224-939B-03611CEEA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8127" y="1969449"/>
            <a:ext cx="5449061" cy="3115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6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E14E3-579A-4766-88CE-88EE95C2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94AABF1-4060-4EB2-949B-4C339C42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47" y="1758460"/>
            <a:ext cx="3703838" cy="2300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2818862-6231-4F43-A956-61C3F644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47" y="4321453"/>
            <a:ext cx="3703838" cy="230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2C644B2-F89C-4B50-9305-4923809D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861" y="1726805"/>
            <a:ext cx="3703838" cy="2300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2DD5BCE-AEEA-42AB-BDAF-61A1C3BB0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862" y="4321452"/>
            <a:ext cx="3703838" cy="23000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695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380</Words>
  <Application>Microsoft Office PowerPoint</Application>
  <PresentationFormat>Custom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ABSTRACT</vt:lpstr>
      <vt:lpstr>OBJECTIVE</vt:lpstr>
      <vt:lpstr>DATA COLLECTION</vt:lpstr>
      <vt:lpstr>DATA CLEANING</vt:lpstr>
      <vt:lpstr>Exploratory Data Analysis</vt:lpstr>
      <vt:lpstr>Count Plot</vt:lpstr>
      <vt:lpstr>Pie Plot</vt:lpstr>
      <vt:lpstr>Bar Plot</vt:lpstr>
      <vt:lpstr>Heat Map</vt:lpstr>
      <vt:lpstr>MODEL BUILDING</vt:lpstr>
      <vt:lpstr>Slide 12</vt:lpstr>
      <vt:lpstr>CROSS VALIDATION SCORE</vt:lpstr>
      <vt:lpstr>HYPER PARAMETER TUNING</vt:lpstr>
      <vt:lpstr>CONCLUSION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Hinalseth@outlook.com</dc:creator>
  <cp:lastModifiedBy>Arpita</cp:lastModifiedBy>
  <cp:revision>8</cp:revision>
  <dcterms:created xsi:type="dcterms:W3CDTF">2022-02-27T20:02:46Z</dcterms:created>
  <dcterms:modified xsi:type="dcterms:W3CDTF">2023-01-12T16:39:43Z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