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96869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2157943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8658839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620557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7169785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9745100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24676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38338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0604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1202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88984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0282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71125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2106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508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12930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pPr/>
              <a:t>11/16/2022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4437275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917" y="276046"/>
            <a:ext cx="10075651" cy="5667554"/>
          </a:xfrm>
          <a:prstGeom prst="rect">
            <a:avLst/>
          </a:prstGeom>
        </p:spPr>
      </p:pic>
      <p:sp>
        <p:nvSpPr>
          <p:cNvPr id="5" name="Rectangle 4"/>
          <p:cNvSpPr/>
          <p:nvPr/>
        </p:nvSpPr>
        <p:spPr>
          <a:xfrm>
            <a:off x="511834" y="6015819"/>
            <a:ext cx="6096000" cy="738664"/>
          </a:xfrm>
          <a:prstGeom prst="rect">
            <a:avLst/>
          </a:prstGeom>
        </p:spPr>
        <p:txBody>
          <a:bodyPr>
            <a:spAutoFit/>
          </a:bodyPr>
          <a:lstStyle/>
          <a:p>
            <a:r>
              <a:rPr lang="en-US" b="1" dirty="0"/>
              <a:t>Presented By:</a:t>
            </a:r>
          </a:p>
          <a:p>
            <a:r>
              <a:rPr lang="en-US" sz="2400" b="1" dirty="0" err="1" smtClean="0"/>
              <a:t>Arpita</a:t>
            </a:r>
            <a:r>
              <a:rPr lang="en-US" sz="2400" b="1" dirty="0" smtClean="0"/>
              <a:t> </a:t>
            </a:r>
            <a:r>
              <a:rPr lang="en-US" sz="2400" b="1" dirty="0" err="1" smtClean="0"/>
              <a:t>Rai</a:t>
            </a:r>
            <a:endParaRPr lang="en-IN" sz="2400" b="1" dirty="0"/>
          </a:p>
        </p:txBody>
      </p:sp>
    </p:spTree>
    <p:extLst>
      <p:ext uri="{BB962C8B-B14F-4D97-AF65-F5344CB8AC3E}">
        <p14:creationId xmlns:p14="http://schemas.microsoft.com/office/powerpoint/2010/main" xmlns="" val="3030326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u="sng" dirty="0">
                <a:solidFill>
                  <a:schemeClr val="accent2">
                    <a:lumMod val="60000"/>
                    <a:lumOff val="40000"/>
                  </a:schemeClr>
                </a:solidFill>
                <a:latin typeface="Century" panose="02040604050505020304" pitchFamily="18" charset="0"/>
              </a:rPr>
              <a:t>Data Analysis Steps Done</a:t>
            </a:r>
            <a:endParaRPr lang="en-IN" sz="3200" u="sng" dirty="0">
              <a:solidFill>
                <a:schemeClr val="accent2">
                  <a:lumMod val="60000"/>
                  <a:lumOff val="40000"/>
                </a:schemeClr>
              </a:solidFill>
            </a:endParaRPr>
          </a:p>
        </p:txBody>
      </p:sp>
      <p:sp>
        <p:nvSpPr>
          <p:cNvPr id="7" name="Oval 6"/>
          <p:cNvSpPr/>
          <p:nvPr/>
        </p:nvSpPr>
        <p:spPr>
          <a:xfrm>
            <a:off x="1656272" y="1578634"/>
            <a:ext cx="2035834"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LIBRARIES</a:t>
            </a:r>
            <a:endParaRPr lang="en-IN" dirty="0"/>
          </a:p>
        </p:txBody>
      </p:sp>
      <p:sp>
        <p:nvSpPr>
          <p:cNvPr id="10" name="Oval 9"/>
          <p:cNvSpPr/>
          <p:nvPr/>
        </p:nvSpPr>
        <p:spPr>
          <a:xfrm>
            <a:off x="8066428" y="4180027"/>
            <a:ext cx="2449171"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FINDING NULL VALUES</a:t>
            </a:r>
            <a:endParaRPr lang="en-IN" dirty="0"/>
          </a:p>
        </p:txBody>
      </p:sp>
      <p:sp>
        <p:nvSpPr>
          <p:cNvPr id="11" name="Oval 10"/>
          <p:cNvSpPr/>
          <p:nvPr/>
        </p:nvSpPr>
        <p:spPr>
          <a:xfrm>
            <a:off x="4425351" y="4444044"/>
            <a:ext cx="2458528"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(EDA) VISUALIZATION</a:t>
            </a:r>
            <a:endParaRPr lang="en-IN" dirty="0"/>
          </a:p>
        </p:txBody>
      </p:sp>
      <p:sp>
        <p:nvSpPr>
          <p:cNvPr id="12" name="Oval 11"/>
          <p:cNvSpPr/>
          <p:nvPr/>
        </p:nvSpPr>
        <p:spPr>
          <a:xfrm>
            <a:off x="7903840" y="1656750"/>
            <a:ext cx="2611760"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IN" dirty="0"/>
          </a:p>
        </p:txBody>
      </p:sp>
      <p:sp>
        <p:nvSpPr>
          <p:cNvPr id="13" name="Oval 12"/>
          <p:cNvSpPr/>
          <p:nvPr/>
        </p:nvSpPr>
        <p:spPr>
          <a:xfrm>
            <a:off x="4671044" y="1578634"/>
            <a:ext cx="2035834"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DATASET</a:t>
            </a:r>
            <a:endParaRPr lang="en-IN" dirty="0"/>
          </a:p>
        </p:txBody>
      </p:sp>
      <p:sp>
        <p:nvSpPr>
          <p:cNvPr id="14" name="Oval 13"/>
          <p:cNvSpPr/>
          <p:nvPr/>
        </p:nvSpPr>
        <p:spPr>
          <a:xfrm>
            <a:off x="1000664" y="4370719"/>
            <a:ext cx="2366123"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LABEL ENCODING AND CORRELATION</a:t>
            </a:r>
            <a:endParaRPr lang="en-IN" dirty="0"/>
          </a:p>
        </p:txBody>
      </p:sp>
      <p:sp>
        <p:nvSpPr>
          <p:cNvPr id="15" name="Right Arrow 14"/>
          <p:cNvSpPr/>
          <p:nvPr/>
        </p:nvSpPr>
        <p:spPr>
          <a:xfrm>
            <a:off x="3761117" y="2129286"/>
            <a:ext cx="762303" cy="495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6957116" y="2129286"/>
            <a:ext cx="762303" cy="495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8921758" y="3338423"/>
            <a:ext cx="489661" cy="750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rot="10800000">
            <a:off x="3486684" y="4900334"/>
            <a:ext cx="857373" cy="553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rot="10800000">
            <a:off x="7046468" y="4900333"/>
            <a:ext cx="857373" cy="553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4024233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solidFill>
                  <a:schemeClr val="accent2">
                    <a:lumMod val="60000"/>
                    <a:lumOff val="40000"/>
                  </a:schemeClr>
                </a:solidFill>
                <a:latin typeface="Century" panose="02040604050505020304" pitchFamily="18" charset="0"/>
              </a:rPr>
              <a:t>Exploratory Data Analysis (EDA) Steps</a:t>
            </a:r>
            <a:endParaRPr lang="en-IN" sz="3200" u="sng" dirty="0">
              <a:solidFill>
                <a:schemeClr val="accent2">
                  <a:lumMod val="60000"/>
                  <a:lumOff val="40000"/>
                </a:schemeClr>
              </a:solidFill>
            </a:endParaRPr>
          </a:p>
        </p:txBody>
      </p:sp>
      <p:sp>
        <p:nvSpPr>
          <p:cNvPr id="4" name="Content Placeholder 3"/>
          <p:cNvSpPr>
            <a:spLocks noGrp="1"/>
          </p:cNvSpPr>
          <p:nvPr>
            <p:ph idx="1"/>
          </p:nvPr>
        </p:nvSpPr>
        <p:spPr>
          <a:xfrm>
            <a:off x="823983" y="1275614"/>
            <a:ext cx="8596668" cy="2100860"/>
          </a:xfrm>
        </p:spPr>
        <p:txBody>
          <a:bodyPr/>
          <a:lstStyle/>
          <a:p>
            <a:pPr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I have imported the dataset which was in excel format.</a:t>
            </a:r>
          </a:p>
          <a:p>
            <a:pPr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endParaRPr lang="en-IN" dirty="0"/>
          </a:p>
        </p:txBody>
      </p:sp>
      <p:pic>
        <p:nvPicPr>
          <p:cNvPr id="5" name="Picture 4">
            <a:extLst>
              <a:ext uri="{FF2B5EF4-FFF2-40B4-BE49-F238E27FC236}">
                <a16:creationId xmlns:lc="http://schemas.openxmlformats.org/drawingml/2006/lockedCanvas" xmlns:a16="http://schemas.microsoft.com/office/drawing/2014/main" xmlns="" id="{67E20AAD-3F93-4CF0-992E-4A9CBDFC12D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32887" y="2996119"/>
            <a:ext cx="9670618" cy="3861881"/>
          </a:xfrm>
          <a:prstGeom prst="rect">
            <a:avLst/>
          </a:prstGeom>
        </p:spPr>
      </p:pic>
    </p:spTree>
    <p:extLst>
      <p:ext uri="{BB962C8B-B14F-4D97-AF65-F5344CB8AC3E}">
        <p14:creationId xmlns:p14="http://schemas.microsoft.com/office/powerpoint/2010/main" xmlns="" val="100185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solidFill>
                  <a:schemeClr val="accent2">
                    <a:lumMod val="60000"/>
                    <a:lumOff val="40000"/>
                  </a:schemeClr>
                </a:solidFill>
                <a:latin typeface="Century" panose="02040604050505020304" pitchFamily="18" charset="0"/>
              </a:rPr>
              <a:t>Exploratory Data Analysis (EDA) Steps</a:t>
            </a:r>
            <a:endParaRPr lang="en-IN" sz="3200" u="sng" dirty="0">
              <a:solidFill>
                <a:schemeClr val="accent2">
                  <a:lumMod val="60000"/>
                  <a:lumOff val="40000"/>
                </a:schemeClr>
              </a:solidFill>
            </a:endParaRPr>
          </a:p>
        </p:txBody>
      </p:sp>
      <p:sp>
        <p:nvSpPr>
          <p:cNvPr id="3" name="Content Placeholder 2"/>
          <p:cNvSpPr>
            <a:spLocks noGrp="1"/>
          </p:cNvSpPr>
          <p:nvPr>
            <p:ph idx="1"/>
          </p:nvPr>
        </p:nvSpPr>
        <p:spPr>
          <a:xfrm>
            <a:off x="780851" y="1444596"/>
            <a:ext cx="8596668" cy="3880773"/>
          </a:xfrm>
        </p:spPr>
        <p:txBody>
          <a:bodyPr/>
          <a:lstStyle/>
          <a:p>
            <a:pPr marL="285750" indent="-285750"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Performed both </a:t>
            </a:r>
            <a:r>
              <a:rPr lang="en-US" dirty="0" err="1">
                <a:solidFill>
                  <a:schemeClr val="tx1">
                    <a:lumMod val="95000"/>
                    <a:lumOff val="5000"/>
                  </a:schemeClr>
                </a:solidFill>
                <a:latin typeface="Century" panose="02040604050505020304" pitchFamily="18" charset="0"/>
              </a:rPr>
              <a:t>univariate</a:t>
            </a:r>
            <a:r>
              <a:rPr lang="en-US" dirty="0">
                <a:solidFill>
                  <a:schemeClr val="tx1">
                    <a:lumMod val="95000"/>
                    <a:lumOff val="5000"/>
                  </a:schemeClr>
                </a:solidFill>
                <a:latin typeface="Century" panose="02040604050505020304" pitchFamily="18" charset="0"/>
              </a:rPr>
              <a:t> and bivariate analysis and </a:t>
            </a:r>
            <a:r>
              <a:rPr lang="en-IN" dirty="0">
                <a:solidFill>
                  <a:schemeClr val="tx1">
                    <a:lumMod val="95000"/>
                    <a:lumOff val="5000"/>
                  </a:schemeClr>
                </a:solidFill>
                <a:latin typeface="Century" panose="02040604050505020304" pitchFamily="18" charset="0"/>
                <a:cs typeface="Times New Roman" panose="02020603050405020304" pitchFamily="18" charset="0"/>
              </a:rPr>
              <a:t>v</a:t>
            </a:r>
            <a:r>
              <a:rPr lang="en-IN" dirty="0">
                <a:latin typeface="Century" panose="02040604050505020304" pitchFamily="18" charset="0"/>
                <a:ea typeface="Calibri" panose="020F0502020204030204" pitchFamily="34" charset="0"/>
                <a:cs typeface="Times New Roman" panose="02020603050405020304" pitchFamily="18" charset="0"/>
              </a:rPr>
              <a:t>isualized each feature using </a:t>
            </a:r>
            <a:r>
              <a:rPr lang="en-IN" dirty="0" err="1">
                <a:latin typeface="Century" panose="02040604050505020304" pitchFamily="18" charset="0"/>
                <a:ea typeface="Calibri" panose="020F0502020204030204" pitchFamily="34" charset="0"/>
                <a:cs typeface="Times New Roman" panose="02020603050405020304" pitchFamily="18" charset="0"/>
              </a:rPr>
              <a:t>seaborn</a:t>
            </a:r>
            <a:r>
              <a:rPr lang="en-IN" dirty="0">
                <a:latin typeface="Century" panose="02040604050505020304" pitchFamily="18" charset="0"/>
                <a:ea typeface="Calibri" panose="020F0502020204030204" pitchFamily="34" charset="0"/>
                <a:cs typeface="Times New Roman" panose="02020603050405020304" pitchFamily="18" charset="0"/>
              </a:rPr>
              <a:t> and </a:t>
            </a:r>
            <a:r>
              <a:rPr lang="en-IN" dirty="0" err="1">
                <a:latin typeface="Century" panose="02040604050505020304" pitchFamily="18" charset="0"/>
                <a:ea typeface="Calibri" panose="020F0502020204030204" pitchFamily="34" charset="0"/>
                <a:cs typeface="Times New Roman" panose="02020603050405020304" pitchFamily="18" charset="0"/>
              </a:rPr>
              <a:t>matplotlib</a:t>
            </a:r>
            <a:r>
              <a:rPr lang="en-IN" dirty="0">
                <a:latin typeface="Century" panose="02040604050505020304" pitchFamily="18" charset="0"/>
                <a:ea typeface="Calibri" panose="020F0502020204030204" pitchFamily="34" charset="0"/>
                <a:cs typeface="Times New Roman" panose="02020603050405020304" pitchFamily="18" charset="0"/>
              </a:rPr>
              <a:t> libraries by plotting count plot, pie plot, distribution plot, box plot and factor plot.</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xmlns="" val="4038782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5351"/>
          </a:xfrm>
        </p:spPr>
        <p:txBody>
          <a:bodyPr>
            <a:normAutofit fontScale="90000"/>
          </a:bodyPr>
          <a:lstStyle/>
          <a:p>
            <a:r>
              <a:rPr lang="en-US" sz="3200"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pic>
        <p:nvPicPr>
          <p:cNvPr id="4" name="Content Placeholder 3">
            <a:extLst>
              <a:ext uri="{FF2B5EF4-FFF2-40B4-BE49-F238E27FC236}">
                <a16:creationId xmlns:lc="http://schemas.openxmlformats.org/drawingml/2006/lockedCanvas" xmlns:a16="http://schemas.microsoft.com/office/drawing/2014/main" xmlns="" id="{3B32EA22-9C08-4C95-8F85-043917C70592}"/>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74453" y="1337095"/>
            <a:ext cx="9031856" cy="50809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80229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4143"/>
          </a:xfrm>
        </p:spPr>
        <p:txBody>
          <a:bodyPr>
            <a:normAutofit/>
          </a:bodyPr>
          <a:lstStyle/>
          <a:p>
            <a:r>
              <a:rPr lang="en-US" sz="3200" b="1" u="sng" dirty="0">
                <a:latin typeface="Century" panose="02040604050505020304" pitchFamily="18" charset="0"/>
              </a:rPr>
              <a:t>Observations from the above graphs</a:t>
            </a:r>
            <a:endParaRPr lang="en-IN" sz="3200" u="sng" dirty="0"/>
          </a:p>
        </p:txBody>
      </p:sp>
      <p:sp>
        <p:nvSpPr>
          <p:cNvPr id="3" name="Content Placeholder 2"/>
          <p:cNvSpPr>
            <a:spLocks noGrp="1"/>
          </p:cNvSpPr>
          <p:nvPr>
            <p:ph idx="1"/>
          </p:nvPr>
        </p:nvSpPr>
        <p:spPr>
          <a:xfrm>
            <a:off x="677334" y="1483743"/>
            <a:ext cx="8596668" cy="4718649"/>
          </a:xfrm>
        </p:spPr>
        <p:txBody>
          <a:bodyPr>
            <a:normAutofit/>
          </a:bodyPr>
          <a:lstStyle/>
          <a:p>
            <a:pPr>
              <a:buFont typeface="Wingdings" panose="05000000000000000000" pitchFamily="2" charset="2"/>
              <a:buChar char="ü"/>
            </a:pPr>
            <a:r>
              <a:rPr lang="en-US" dirty="0">
                <a:solidFill>
                  <a:srgbClr val="000000"/>
                </a:solidFill>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a:buFont typeface="Wingdings" panose="05000000000000000000" pitchFamily="2" charset="2"/>
              <a:buChar char="ü"/>
            </a:pPr>
            <a:r>
              <a:rPr lang="en-US" dirty="0">
                <a:solidFill>
                  <a:srgbClr val="000000"/>
                </a:solidFill>
                <a:latin typeface="Century" panose="02040604050505020304" pitchFamily="18" charset="0"/>
              </a:rPr>
              <a:t>Many customers whose age between 31-40 years and 21-30 years used Smartphones followed by Laptops to access the online shopping websites.</a:t>
            </a:r>
          </a:p>
          <a:p>
            <a:pPr>
              <a:buFont typeface="Wingdings" panose="05000000000000000000" pitchFamily="2" charset="2"/>
              <a:buChar char="ü"/>
            </a:pPr>
            <a:r>
              <a:rPr lang="en-US" dirty="0">
                <a:solidFill>
                  <a:srgbClr val="000000"/>
                </a:solidFill>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a:buFont typeface="Wingdings" panose="05000000000000000000" pitchFamily="2" charset="2"/>
              <a:buChar char="ü"/>
            </a:pPr>
            <a:r>
              <a:rPr lang="en-US" dirty="0">
                <a:solidFill>
                  <a:srgbClr val="000000"/>
                </a:solidFill>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xmlns="" val="591046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lc="http://schemas.openxmlformats.org/drawingml/2006/lockedCanvas" xmlns:a16="http://schemas.microsoft.com/office/drawing/2014/main" xmlns=""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3960" y="983410"/>
            <a:ext cx="9007812" cy="569279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1262332" y="172527"/>
            <a:ext cx="6096000" cy="861774"/>
          </a:xfrm>
          <a:prstGeom prst="rect">
            <a:avLst/>
          </a:prstGeom>
        </p:spPr>
        <p:txBody>
          <a:bodyPr>
            <a:spAutoFit/>
          </a:bodyPr>
          <a:lstStyle/>
          <a:p>
            <a:r>
              <a:rPr lang="en-US" sz="3200"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spTree>
    <p:extLst>
      <p:ext uri="{BB962C8B-B14F-4D97-AF65-F5344CB8AC3E}">
        <p14:creationId xmlns:p14="http://schemas.microsoft.com/office/powerpoint/2010/main" xmlns="" val="1204723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4143"/>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3" name="Content Placeholder 2"/>
          <p:cNvSpPr>
            <a:spLocks noGrp="1"/>
          </p:cNvSpPr>
          <p:nvPr>
            <p:ph idx="1"/>
          </p:nvPr>
        </p:nvSpPr>
        <p:spPr>
          <a:xfrm>
            <a:off x="677334" y="1423359"/>
            <a:ext cx="8596668" cy="4618004"/>
          </a:xfrm>
        </p:spPr>
        <p:txBody>
          <a:bodyPr>
            <a:normAutofit fontScale="92500" lnSpcReduction="10000"/>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used Smartphones 31-40 times in an year to access the ecommerce websites to shop the products.</a:t>
            </a:r>
          </a:p>
          <a:p>
            <a:pPr algn="just">
              <a:buFont typeface="Wingdings" panose="05000000000000000000" pitchFamily="2" charset="2"/>
              <a:buChar char="ü"/>
            </a:pPr>
            <a:r>
              <a:rPr lang="en-US" dirty="0">
                <a:solidFill>
                  <a:srgbClr val="000000"/>
                </a:solidFill>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algn="just">
              <a:buFont typeface="Wingdings" panose="05000000000000000000" pitchFamily="2" charset="2"/>
              <a:buChar char="ü"/>
            </a:pPr>
            <a:r>
              <a:rPr lang="en-US" dirty="0">
                <a:solidFill>
                  <a:srgbClr val="000000"/>
                </a:solidFill>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algn="just">
              <a:buFont typeface="Wingdings" panose="05000000000000000000" pitchFamily="2" charset="2"/>
              <a:buChar char="ü"/>
            </a:pPr>
            <a:r>
              <a:rPr lang="en-US" dirty="0">
                <a:solidFill>
                  <a:srgbClr val="000000"/>
                </a:solidFill>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xmlns="" val="3833630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7879"/>
          </a:xfrm>
        </p:spPr>
        <p:txBody>
          <a:bodyPr>
            <a:normAutofit fontScale="90000"/>
          </a:bodyPr>
          <a:lstStyle/>
          <a:p>
            <a:r>
              <a:rPr lang="en-US"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pic>
        <p:nvPicPr>
          <p:cNvPr id="4" name="Content Placeholder 3">
            <a:extLst>
              <a:ext uri="{FF2B5EF4-FFF2-40B4-BE49-F238E27FC236}">
                <a16:creationId xmlns:lc="http://schemas.openxmlformats.org/drawingml/2006/lockedCanvas" xmlns:a16="http://schemas.microsoft.com/office/drawing/2014/main" xmlns="" id="{7C60E8C8-529D-4022-835B-48A3E2210A39}"/>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57531" y="1483743"/>
            <a:ext cx="8082951" cy="47704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43528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7494"/>
          </a:xfrm>
        </p:spPr>
        <p:txBody>
          <a:bodyPr>
            <a:normAutofit/>
          </a:bodyPr>
          <a:lstStyle/>
          <a:p>
            <a:r>
              <a:rPr lang="en-US" sz="3200" b="1" u="sng" dirty="0">
                <a:latin typeface="Century" panose="02040604050505020304" pitchFamily="18" charset="0"/>
              </a:rPr>
              <a:t>Observations from the above graphs</a:t>
            </a:r>
            <a:endParaRPr lang="en-IN" sz="3200" dirty="0"/>
          </a:p>
        </p:txBody>
      </p:sp>
      <p:sp>
        <p:nvSpPr>
          <p:cNvPr id="3" name="Content Placeholder 2"/>
          <p:cNvSpPr>
            <a:spLocks noGrp="1"/>
          </p:cNvSpPr>
          <p:nvPr>
            <p:ph idx="1"/>
          </p:nvPr>
        </p:nvSpPr>
        <p:spPr>
          <a:xfrm>
            <a:off x="677334" y="1466491"/>
            <a:ext cx="8596668" cy="4574871"/>
          </a:xfrm>
        </p:spPr>
        <p:txBody>
          <a:bodyPr>
            <a:normAutofit fontScale="92500" lnSpcReduction="10000"/>
          </a:bodyPr>
          <a:lstStyle/>
          <a:p>
            <a:pPr algn="just">
              <a:buFont typeface="Wingdings" panose="05000000000000000000" pitchFamily="2" charset="2"/>
              <a:buChar char="ü"/>
            </a:pPr>
            <a:r>
              <a:rPr lang="en-US" dirty="0">
                <a:solidFill>
                  <a:srgbClr val="000000"/>
                </a:solidFill>
                <a:latin typeface="Century" panose="02040604050505020304" pitchFamily="18" charset="0"/>
              </a:rPr>
              <a:t>Search engine is the most used channel by the customers to arrive their </a:t>
            </a:r>
            <a:r>
              <a:rPr lang="en-US" dirty="0" smtClean="0">
                <a:solidFill>
                  <a:srgbClr val="000000"/>
                </a:solidFill>
                <a:latin typeface="Century" panose="02040604050505020304" pitchFamily="18" charset="0"/>
              </a:rPr>
              <a:t>favorite </a:t>
            </a:r>
            <a:r>
              <a:rPr lang="en-US" dirty="0">
                <a:solidFill>
                  <a:srgbClr val="000000"/>
                </a:solidFill>
                <a:latin typeface="Century" panose="02040604050505020304" pitchFamily="18" charset="0"/>
              </a:rPr>
              <a:t>store for the first time and after visit the website for the first time, most of them used the same channel to reach the online retail store to </a:t>
            </a:r>
            <a:r>
              <a:rPr lang="en-US" dirty="0" smtClean="0">
                <a:solidFill>
                  <a:srgbClr val="000000"/>
                </a:solidFill>
                <a:latin typeface="Century" panose="02040604050505020304" pitchFamily="18" charset="0"/>
              </a:rPr>
              <a:t>re-shopping </a:t>
            </a:r>
            <a:r>
              <a:rPr lang="en-US" dirty="0">
                <a:solidFill>
                  <a:srgbClr val="000000"/>
                </a:solidFill>
                <a:latin typeface="Century" panose="02040604050505020304" pitchFamily="18" charset="0"/>
              </a:rPr>
              <a:t>the products.</a:t>
            </a:r>
          </a:p>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the content on the website is easy to read and understand also they explored more than 15 </a:t>
            </a:r>
            <a:r>
              <a:rPr lang="en-US" dirty="0" err="1">
                <a:solidFill>
                  <a:srgbClr val="000000"/>
                </a:solidFill>
                <a:latin typeface="Century" panose="02040604050505020304" pitchFamily="18" charset="0"/>
              </a:rPr>
              <a:t>mins</a:t>
            </a:r>
            <a:r>
              <a:rPr lang="en-US" dirty="0">
                <a:solidFill>
                  <a:srgbClr val="000000"/>
                </a:solidFill>
                <a:latin typeface="Century" panose="02040604050505020304" pitchFamily="18" charset="0"/>
              </a:rPr>
              <a:t> before making the purchase decision and some of the customers strongly disagreed that the content is not good and they explored 6-10 </a:t>
            </a:r>
            <a:r>
              <a:rPr lang="en-US" dirty="0" err="1">
                <a:solidFill>
                  <a:srgbClr val="000000"/>
                </a:solidFill>
                <a:latin typeface="Century" panose="02040604050505020304" pitchFamily="18" charset="0"/>
              </a:rPr>
              <a:t>mins</a:t>
            </a:r>
            <a:r>
              <a:rPr lang="en-US" dirty="0">
                <a:solidFill>
                  <a:srgbClr val="000000"/>
                </a:solidFill>
                <a:latin typeface="Century" panose="02040604050505020304" pitchFamily="18" charset="0"/>
              </a:rPr>
              <a:t> before making the purchase decision. So ecommerce websites should enable some images and it should contain clear structure, so that the customers can easily read and understand the content of the product.</a:t>
            </a:r>
          </a:p>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algn="just">
              <a:buFont typeface="Wingdings" panose="05000000000000000000" pitchFamily="2" charset="2"/>
              <a:buChar char="ü"/>
            </a:pPr>
            <a:r>
              <a:rPr lang="en-US" dirty="0">
                <a:solidFill>
                  <a:srgbClr val="000000"/>
                </a:solidFill>
                <a:latin typeface="Century" panose="02040604050505020304" pitchFamily="18" charset="0"/>
              </a:rPr>
              <a:t>Sometimes the customers used to abandon their selected items and wants to leave without making payment and most of them making the payment using E-wallets methods.</a:t>
            </a:r>
          </a:p>
          <a:p>
            <a:endParaRPr lang="en-IN" dirty="0"/>
          </a:p>
        </p:txBody>
      </p:sp>
    </p:spTree>
    <p:extLst>
      <p:ext uri="{BB962C8B-B14F-4D97-AF65-F5344CB8AC3E}">
        <p14:creationId xmlns:p14="http://schemas.microsoft.com/office/powerpoint/2010/main" xmlns="" val="2455975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3977"/>
          </a:xfrm>
        </p:spPr>
        <p:txBody>
          <a:bodyPr>
            <a:normAutofit fontScale="90000"/>
          </a:bodyPr>
          <a:lstStyle/>
          <a:p>
            <a:r>
              <a:rPr lang="en-US"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pic>
        <p:nvPicPr>
          <p:cNvPr id="4" name="Content Placeholder 3">
            <a:extLst>
              <a:ext uri="{FF2B5EF4-FFF2-40B4-BE49-F238E27FC236}">
                <a16:creationId xmlns:lc="http://schemas.openxmlformats.org/drawingml/2006/lockedCanvas" xmlns:a16="http://schemas.microsoft.com/office/drawing/2014/main" xmlns="" id="{36FD65B7-3EDA-40EA-8DAA-E642880182B8}"/>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77334" y="1449238"/>
            <a:ext cx="9294802" cy="46927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11810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normAutofit fontScale="90000"/>
          </a:bodyPr>
          <a:lstStyle/>
          <a:p>
            <a:r>
              <a:rPr lang="en-US" b="1" dirty="0">
                <a:solidFill>
                  <a:srgbClr val="C00000"/>
                </a:solidFill>
                <a:latin typeface="Century" panose="02040604050505020304" pitchFamily="18" charset="0"/>
              </a:rPr>
              <a:t>AGENDA</a:t>
            </a:r>
            <a:r>
              <a:rPr lang="en-IN" b="1" dirty="0">
                <a:solidFill>
                  <a:srgbClr val="C00000"/>
                </a:solidFill>
                <a:latin typeface="Century" panose="02040604050505020304" pitchFamily="18" charset="0"/>
              </a:rPr>
              <a:t/>
            </a:r>
            <a:br>
              <a:rPr lang="en-IN" b="1" dirty="0">
                <a:solidFill>
                  <a:srgbClr val="C00000"/>
                </a:solidFill>
                <a:latin typeface="Century" panose="02040604050505020304" pitchFamily="18" charset="0"/>
              </a:rPr>
            </a:br>
            <a:endParaRPr lang="en-IN" dirty="0"/>
          </a:p>
        </p:txBody>
      </p:sp>
      <p:sp>
        <p:nvSpPr>
          <p:cNvPr id="3" name="Content Placeholder 2"/>
          <p:cNvSpPr>
            <a:spLocks noGrp="1"/>
          </p:cNvSpPr>
          <p:nvPr>
            <p:ph idx="1"/>
          </p:nvPr>
        </p:nvSpPr>
        <p:spPr>
          <a:xfrm>
            <a:off x="677334" y="1599872"/>
            <a:ext cx="8596668" cy="3880773"/>
          </a:xfrm>
        </p:spPr>
        <p:txBody>
          <a:bodyPr/>
          <a:lstStyle/>
          <a:p>
            <a:pPr marL="457200" indent="-457200">
              <a:buFont typeface="Wingdings" panose="05000000000000000000" pitchFamily="2" charset="2"/>
              <a:buChar char="q"/>
            </a:pPr>
            <a:r>
              <a:rPr lang="en-US" b="1" dirty="0">
                <a:latin typeface="Century" panose="02040604050505020304" pitchFamily="18" charset="0"/>
              </a:rPr>
              <a:t>Introduction</a:t>
            </a:r>
          </a:p>
          <a:p>
            <a:pPr marL="457200" indent="-457200">
              <a:buFont typeface="Wingdings" panose="05000000000000000000" pitchFamily="2" charset="2"/>
              <a:buChar char="q"/>
            </a:pPr>
            <a:r>
              <a:rPr lang="en-US" b="1" dirty="0">
                <a:latin typeface="Century" panose="02040604050505020304" pitchFamily="18" charset="0"/>
              </a:rPr>
              <a:t>Problem Statement</a:t>
            </a:r>
          </a:p>
          <a:p>
            <a:pPr marL="457200" indent="-457200">
              <a:buFont typeface="Wingdings" panose="05000000000000000000" pitchFamily="2" charset="2"/>
              <a:buChar char="q"/>
            </a:pPr>
            <a:r>
              <a:rPr lang="en-US" b="1" dirty="0">
                <a:latin typeface="Century" panose="02040604050505020304" pitchFamily="18" charset="0"/>
              </a:rPr>
              <a:t>Problem Understanding</a:t>
            </a:r>
          </a:p>
          <a:p>
            <a:pPr marL="457200" indent="-457200">
              <a:buFont typeface="Wingdings" panose="05000000000000000000" pitchFamily="2" charset="2"/>
              <a:buChar char="q"/>
            </a:pPr>
            <a:r>
              <a:rPr lang="en-US" b="1" dirty="0">
                <a:latin typeface="Century" panose="02040604050505020304" pitchFamily="18" charset="0"/>
              </a:rPr>
              <a:t>What is Customer Retention?</a:t>
            </a:r>
          </a:p>
          <a:p>
            <a:pPr marL="457200" indent="-457200">
              <a:buFont typeface="Wingdings" panose="05000000000000000000" pitchFamily="2" charset="2"/>
              <a:buChar char="q"/>
            </a:pPr>
            <a:r>
              <a:rPr lang="en-US"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b="1" dirty="0">
                <a:latin typeface="Century" panose="02040604050505020304" pitchFamily="18" charset="0"/>
              </a:rPr>
              <a:t>EDA Steps</a:t>
            </a:r>
          </a:p>
          <a:p>
            <a:pPr marL="457200" indent="-457200">
              <a:buFont typeface="Wingdings" panose="05000000000000000000" pitchFamily="2" charset="2"/>
              <a:buChar char="q"/>
            </a:pPr>
            <a:r>
              <a:rPr lang="en-US" b="1" dirty="0">
                <a:latin typeface="Century" panose="02040604050505020304" pitchFamily="18" charset="0"/>
              </a:rPr>
              <a:t>Visualizations</a:t>
            </a:r>
          </a:p>
          <a:p>
            <a:pPr marL="457200" indent="-457200">
              <a:buFont typeface="Wingdings" panose="05000000000000000000" pitchFamily="2" charset="2"/>
              <a:buChar char="q"/>
            </a:pPr>
            <a:r>
              <a:rPr lang="en-US" b="1" dirty="0">
                <a:latin typeface="Century" panose="02040604050505020304" pitchFamily="18" charset="0"/>
              </a:rPr>
              <a:t>Assumptions </a:t>
            </a:r>
          </a:p>
          <a:p>
            <a:pPr marL="457200" indent="-457200">
              <a:buFont typeface="Wingdings" panose="05000000000000000000" pitchFamily="2" charset="2"/>
              <a:buChar char="q"/>
            </a:pPr>
            <a:r>
              <a:rPr lang="en-US" b="1" dirty="0">
                <a:latin typeface="Century" panose="02040604050505020304" pitchFamily="18" charset="0"/>
              </a:rPr>
              <a:t>Conclusion</a:t>
            </a:r>
            <a:endParaRPr lang="en-IN" b="1" dirty="0">
              <a:latin typeface="Century" panose="02040604050505020304" pitchFamily="18" charset="0"/>
            </a:endParaRPr>
          </a:p>
          <a:p>
            <a:endParaRPr lang="en-IN" dirty="0"/>
          </a:p>
        </p:txBody>
      </p:sp>
    </p:spTree>
    <p:extLst>
      <p:ext uri="{BB962C8B-B14F-4D97-AF65-F5344CB8AC3E}">
        <p14:creationId xmlns:p14="http://schemas.microsoft.com/office/powerpoint/2010/main" xmlns="" val="2742534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615"/>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3" name="Content Placeholder 2"/>
          <p:cNvSpPr>
            <a:spLocks noGrp="1"/>
          </p:cNvSpPr>
          <p:nvPr>
            <p:ph idx="1"/>
          </p:nvPr>
        </p:nvSpPr>
        <p:spPr>
          <a:xfrm>
            <a:off x="677333" y="1388853"/>
            <a:ext cx="9277549" cy="4652509"/>
          </a:xfrm>
        </p:spPr>
        <p:txBody>
          <a:bodyPr>
            <a:normAutofit fontScale="92500" lnSpcReduction="20000"/>
          </a:bodyPr>
          <a:lstStyle/>
          <a:p>
            <a:pPr marL="285750" indent="-285750" algn="just">
              <a:buFont typeface="Wingdings" panose="05000000000000000000" pitchFamily="2" charset="2"/>
              <a:buChar char="ü"/>
            </a:pPr>
            <a:r>
              <a:rPr lang="en-US" dirty="0">
                <a:solidFill>
                  <a:srgbClr val="000000"/>
                </a:solidFill>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dirty="0">
              <a:solidFill>
                <a:srgbClr val="000000"/>
              </a:solidFill>
              <a:latin typeface="Century" panose="02040604050505020304" pitchFamily="18" charset="0"/>
            </a:endParaRPr>
          </a:p>
          <a:p>
            <a:pPr marL="285750" indent="-285750"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companies to provide various channels to communicate with the customers. The ecommerce websites should ask the feedback regarding their services, ratings of the products, reviews </a:t>
            </a:r>
            <a:r>
              <a:rPr lang="en-US" dirty="0" smtClean="0">
                <a:solidFill>
                  <a:srgbClr val="000000"/>
                </a:solidFill>
                <a:latin typeface="Century" panose="02040604050505020304" pitchFamily="18" charset="0"/>
              </a:rPr>
              <a:t>etc. </a:t>
            </a:r>
            <a:r>
              <a:rPr lang="en-US" dirty="0">
                <a:solidFill>
                  <a:srgbClr val="000000"/>
                </a:solidFill>
                <a:latin typeface="Century" panose="02040604050505020304" pitchFamily="18" charset="0"/>
              </a:rPr>
              <a:t>and also they try to communicate with the customers in different social platform then only customers get satisfied by the e-</a:t>
            </a:r>
            <a:r>
              <a:rPr lang="en-US" dirty="0" err="1">
                <a:solidFill>
                  <a:srgbClr val="000000"/>
                </a:solidFill>
                <a:latin typeface="Century" panose="02040604050505020304" pitchFamily="18" charset="0"/>
              </a:rPr>
              <a:t>tailers</a:t>
            </a:r>
            <a:r>
              <a:rPr lang="en-US" dirty="0">
                <a:solidFill>
                  <a:srgbClr val="000000"/>
                </a:solidFill>
                <a:latin typeface="Century" panose="02040604050505020304" pitchFamily="18" charset="0"/>
              </a:rPr>
              <a:t>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a:p>
            <a:endParaRPr lang="en-IN" dirty="0"/>
          </a:p>
        </p:txBody>
      </p:sp>
    </p:spTree>
    <p:extLst>
      <p:ext uri="{BB962C8B-B14F-4D97-AF65-F5344CB8AC3E}">
        <p14:creationId xmlns:p14="http://schemas.microsoft.com/office/powerpoint/2010/main" xmlns="" val="4229591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44747"/>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6" name="Content Placeholder 5"/>
          <p:cNvSpPr>
            <a:spLocks noGrp="1"/>
          </p:cNvSpPr>
          <p:nvPr>
            <p:ph idx="1"/>
          </p:nvPr>
        </p:nvSpPr>
        <p:spPr>
          <a:xfrm>
            <a:off x="677333" y="1354347"/>
            <a:ext cx="9199911" cy="4687015"/>
          </a:xfrm>
        </p:spPr>
        <p:txBody>
          <a:bodyPr>
            <a:normAutofit fontScale="92500" lnSpcReduction="20000"/>
          </a:bodyPr>
          <a:lstStyle/>
          <a:p>
            <a:pPr marL="285750" indent="-285750" algn="just">
              <a:buFont typeface="Wingdings" panose="05000000000000000000" pitchFamily="2" charset="2"/>
              <a:buChar char="ü"/>
            </a:pPr>
            <a:r>
              <a:rPr lang="en-US" dirty="0">
                <a:solidFill>
                  <a:srgbClr val="000000"/>
                </a:solidFill>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dirty="0">
              <a:solidFill>
                <a:srgbClr val="000000"/>
              </a:solidFill>
              <a:latin typeface="Century" panose="02040604050505020304" pitchFamily="18" charset="0"/>
            </a:endParaRPr>
          </a:p>
          <a:p>
            <a:pPr marL="285750" indent="-285750"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return and replacement policy of the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endParaRPr lang="en-IN" dirty="0"/>
          </a:p>
        </p:txBody>
      </p:sp>
    </p:spTree>
    <p:extLst>
      <p:ext uri="{BB962C8B-B14F-4D97-AF65-F5344CB8AC3E}">
        <p14:creationId xmlns:p14="http://schemas.microsoft.com/office/powerpoint/2010/main" xmlns="" val="3251824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normAutofit fontScale="90000"/>
          </a:bodyPr>
          <a:lstStyle/>
          <a:p>
            <a:r>
              <a:rPr lang="en-US" sz="3200"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pic>
        <p:nvPicPr>
          <p:cNvPr id="4" name="Content Placeholder 3">
            <a:extLst>
              <a:ext uri="{FF2B5EF4-FFF2-40B4-BE49-F238E27FC236}">
                <a16:creationId xmlns:lc="http://schemas.openxmlformats.org/drawingml/2006/lockedCanvas" xmlns:a16="http://schemas.microsoft.com/office/drawing/2014/main" xmlns="" id="{8AFA3359-2428-482E-943A-E5096752D92B}"/>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97147" y="1457864"/>
            <a:ext cx="9049110" cy="45841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1297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3" name="Content Placeholder 2"/>
          <p:cNvSpPr>
            <a:spLocks noGrp="1"/>
          </p:cNvSpPr>
          <p:nvPr>
            <p:ph idx="1"/>
          </p:nvPr>
        </p:nvSpPr>
        <p:spPr>
          <a:xfrm>
            <a:off x="677333" y="1440611"/>
            <a:ext cx="9225791" cy="4600751"/>
          </a:xfrm>
        </p:spPr>
        <p:txBody>
          <a:bodyPr>
            <a:normAutofit fontScale="92500" lnSpcReduction="20000"/>
          </a:bodyPr>
          <a:lstStyle/>
          <a:p>
            <a:pPr algn="just">
              <a:buFont typeface="Wingdings" panose="05000000000000000000" pitchFamily="2" charset="2"/>
              <a:buChar char="ü"/>
            </a:pPr>
            <a:r>
              <a:rPr lang="en-US" dirty="0">
                <a:solidFill>
                  <a:srgbClr val="000000"/>
                </a:solidFill>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a:t>
            </a:r>
            <a:r>
              <a:rPr lang="en-US" dirty="0" err="1">
                <a:solidFill>
                  <a:srgbClr val="000000"/>
                </a:solidFill>
                <a:latin typeface="Century" panose="02040604050505020304" pitchFamily="18" charset="0"/>
              </a:rPr>
              <a:t>tailers</a:t>
            </a:r>
            <a:r>
              <a:rPr lang="en-US" dirty="0">
                <a:solidFill>
                  <a:srgbClr val="000000"/>
                </a:solidFill>
                <a:latin typeface="Century" panose="02040604050505020304" pitchFamily="18" charset="0"/>
              </a:rPr>
              <a:t> must display all the information about the product then only customers get an idea to buy the products regularly.</a:t>
            </a:r>
          </a:p>
          <a:p>
            <a:pPr algn="just"/>
            <a:endParaRPr lang="en-US" dirty="0">
              <a:solidFill>
                <a:srgbClr val="000000"/>
              </a:solidFill>
              <a:latin typeface="Century" panose="02040604050505020304" pitchFamily="18" charset="0"/>
            </a:endParaRPr>
          </a:p>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net Benefit derived from shopping online can lead to users’ satisfaction also they believe that user satisfaction cannot exist without trust. The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xmlns="" val="2292803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3" name="Content Placeholder 2"/>
          <p:cNvSpPr>
            <a:spLocks noGrp="1"/>
          </p:cNvSpPr>
          <p:nvPr>
            <p:ph idx="1"/>
          </p:nvPr>
        </p:nvSpPr>
        <p:spPr>
          <a:xfrm>
            <a:off x="677333" y="1431985"/>
            <a:ext cx="9657111" cy="4609377"/>
          </a:xfrm>
        </p:spPr>
        <p:txBody>
          <a:bodyPr>
            <a:normAutofit lnSpcReduction="10000"/>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dirty="0">
              <a:solidFill>
                <a:srgbClr val="000000"/>
              </a:solidFill>
              <a:latin typeface="Century" panose="02040604050505020304" pitchFamily="18" charset="0"/>
            </a:endParaRPr>
          </a:p>
          <a:p>
            <a:pPr algn="just">
              <a:buFont typeface="Wingdings" panose="05000000000000000000" pitchFamily="2" charset="2"/>
              <a:buChar char="ü"/>
            </a:pPr>
            <a:r>
              <a:rPr lang="en-US" dirty="0">
                <a:solidFill>
                  <a:srgbClr val="000000"/>
                </a:solidFill>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a:p>
            <a:endParaRPr lang="en-IN" dirty="0"/>
          </a:p>
        </p:txBody>
      </p:sp>
    </p:spTree>
    <p:extLst>
      <p:ext uri="{BB962C8B-B14F-4D97-AF65-F5344CB8AC3E}">
        <p14:creationId xmlns:p14="http://schemas.microsoft.com/office/powerpoint/2010/main" xmlns="" val="2072110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591070" y="3068619"/>
            <a:ext cx="8596668" cy="3880773"/>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dirty="0">
              <a:solidFill>
                <a:srgbClr val="000000"/>
              </a:solidFill>
              <a:latin typeface="Century" panose="02040604050505020304" pitchFamily="18" charset="0"/>
            </a:endParaRPr>
          </a:p>
          <a:p>
            <a:pPr algn="just">
              <a:buFont typeface="Wingdings" panose="05000000000000000000" pitchFamily="2" charset="2"/>
              <a:buChar char="ü"/>
            </a:pPr>
            <a:r>
              <a:rPr lang="en-US" dirty="0">
                <a:solidFill>
                  <a:srgbClr val="000000"/>
                </a:solidFill>
                <a:latin typeface="Century" panose="02040604050505020304" pitchFamily="18" charset="0"/>
              </a:rPr>
              <a:t>Shopping online won't affect anyone's status and the customers agreed that shopping on preferred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enhances their social status.</a:t>
            </a:r>
          </a:p>
          <a:p>
            <a:endParaRPr lang="en-IN" dirty="0"/>
          </a:p>
        </p:txBody>
      </p:sp>
      <p:pic>
        <p:nvPicPr>
          <p:cNvPr id="4" name="Picture 3">
            <a:extLst>
              <a:ext uri="{FF2B5EF4-FFF2-40B4-BE49-F238E27FC236}">
                <a16:creationId xmlns:lc="http://schemas.openxmlformats.org/drawingml/2006/lockedCanvas" xmlns:a16="http://schemas.microsoft.com/office/drawing/2014/main" xmlns=""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2771"/>
            <a:ext cx="10344150" cy="30058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7034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77334" y="2660921"/>
            <a:ext cx="8596668" cy="3880773"/>
          </a:xfrm>
        </p:spPr>
        <p:txBody>
          <a:bodyPr>
            <a:normAutofit fontScale="92500"/>
          </a:bodyPr>
          <a:lstStyle/>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they felt gratified while shopping on their favorite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This is because the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companies can successfully make up for a mistake or a dissatisfied customer is to be equally expedient in addressing the customer’s needs.</a:t>
            </a:r>
          </a:p>
          <a:p>
            <a:pPr algn="just">
              <a:buFont typeface="Wingdings" panose="05000000000000000000" pitchFamily="2" charset="2"/>
              <a:buChar char="ü"/>
            </a:pPr>
            <a:r>
              <a:rPr lang="en-US" dirty="0">
                <a:solidFill>
                  <a:srgbClr val="000000"/>
                </a:solidFill>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a:p>
            <a:endParaRPr lang="en-IN" dirty="0"/>
          </a:p>
        </p:txBody>
      </p:sp>
      <p:pic>
        <p:nvPicPr>
          <p:cNvPr id="4" name="Picture 3">
            <a:extLst>
              <a:ext uri="{FF2B5EF4-FFF2-40B4-BE49-F238E27FC236}">
                <a16:creationId xmlns:lc="http://schemas.openxmlformats.org/drawingml/2006/lockedCanvas" xmlns:a16="http://schemas.microsoft.com/office/drawing/2014/main" xmlns=""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0344150" cy="27918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5850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64566" y="3954673"/>
            <a:ext cx="8596313" cy="3881438"/>
          </a:xfrm>
        </p:spPr>
        <p:txBody>
          <a:bodyPr/>
          <a:lstStyle/>
          <a:p>
            <a:r>
              <a:rPr lang="en-US" dirty="0">
                <a:solidFill>
                  <a:srgbClr val="000000"/>
                </a:solidFill>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a:p>
            <a:endParaRPr lang="en-IN" dirty="0"/>
          </a:p>
        </p:txBody>
      </p:sp>
      <p:pic>
        <p:nvPicPr>
          <p:cNvPr id="4" name="Picture 3">
            <a:extLst>
              <a:ext uri="{FF2B5EF4-FFF2-40B4-BE49-F238E27FC236}">
                <a16:creationId xmlns:lc="http://schemas.openxmlformats.org/drawingml/2006/lockedCanvas" xmlns:a16="http://schemas.microsoft.com/office/drawing/2014/main" xmlns="" id="{02F26369-7D21-4D61-9401-7CDE540B3F5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7952" y="345514"/>
            <a:ext cx="7558392" cy="32684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8448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lc="http://schemas.openxmlformats.org/drawingml/2006/lockedCanvas" xmlns:a16="http://schemas.microsoft.com/office/drawing/2014/main" xmlns=""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3913" y="104775"/>
            <a:ext cx="10544175" cy="6648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04507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4747"/>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a:t>
            </a:r>
            <a:r>
              <a:rPr lang="en-US" sz="3200" b="1" u="sng" dirty="0">
                <a:latin typeface="Century" panose="02040604050505020304" pitchFamily="18" charset="0"/>
              </a:rPr>
              <a:t>from</a:t>
            </a:r>
            <a:r>
              <a:rPr lang="en-US" b="1" u="sng" dirty="0">
                <a:latin typeface="Century" panose="02040604050505020304" pitchFamily="18" charset="0"/>
              </a:rPr>
              <a:t> the above graphs</a:t>
            </a:r>
            <a:endParaRPr lang="en-IN" b="1" dirty="0"/>
          </a:p>
        </p:txBody>
      </p:sp>
      <p:sp>
        <p:nvSpPr>
          <p:cNvPr id="3" name="Content Placeholder 2"/>
          <p:cNvSpPr>
            <a:spLocks noGrp="1"/>
          </p:cNvSpPr>
          <p:nvPr>
            <p:ph idx="1"/>
          </p:nvPr>
        </p:nvSpPr>
        <p:spPr>
          <a:xfrm>
            <a:off x="677333" y="1354347"/>
            <a:ext cx="9225791" cy="4687015"/>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algn="just">
              <a:buFont typeface="Wingdings" panose="05000000000000000000" pitchFamily="2" charset="2"/>
              <a:buChar char="ü"/>
            </a:pPr>
            <a:endParaRPr lang="en-US" dirty="0">
              <a:solidFill>
                <a:srgbClr val="000000"/>
              </a:solidFill>
              <a:latin typeface="Century" panose="02040604050505020304" pitchFamily="18" charset="0"/>
            </a:endParaRPr>
          </a:p>
          <a:p>
            <a:pPr algn="just">
              <a:buFont typeface="Wingdings" panose="05000000000000000000" pitchFamily="2" charset="2"/>
              <a:buChar char="ü"/>
            </a:pPr>
            <a:r>
              <a:rPr lang="en-US" dirty="0">
                <a:solidFill>
                  <a:srgbClr val="000000"/>
                </a:solidFill>
                <a:latin typeface="Century" panose="02040604050505020304" pitchFamily="18" charset="0"/>
              </a:rPr>
              <a:t>Amazon and </a:t>
            </a:r>
            <a:r>
              <a:rPr lang="en-US" dirty="0" err="1">
                <a:solidFill>
                  <a:srgbClr val="000000"/>
                </a:solidFill>
                <a:latin typeface="Century" panose="02040604050505020304" pitchFamily="18" charset="0"/>
              </a:rPr>
              <a:t>Flipkart</a:t>
            </a:r>
            <a:r>
              <a:rPr lang="en-US" dirty="0">
                <a:solidFill>
                  <a:srgbClr val="000000"/>
                </a:solidFill>
                <a:latin typeface="Century" panose="02040604050505020304" pitchFamily="18" charset="0"/>
              </a:rPr>
              <a:t> have high visual appealing web-page layout compared to others that means these websites provides some </a:t>
            </a:r>
            <a:r>
              <a:rPr lang="en-US" dirty="0" err="1">
                <a:solidFill>
                  <a:srgbClr val="000000"/>
                </a:solidFill>
                <a:latin typeface="Century" panose="02040604050505020304" pitchFamily="18" charset="0"/>
              </a:rPr>
              <a:t>colourful</a:t>
            </a:r>
            <a:r>
              <a:rPr lang="en-US" dirty="0">
                <a:solidFill>
                  <a:srgbClr val="000000"/>
                </a:solidFill>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a:p>
            <a:endParaRPr lang="en-IN" dirty="0"/>
          </a:p>
        </p:txBody>
      </p:sp>
    </p:spTree>
    <p:extLst>
      <p:ext uri="{BB962C8B-B14F-4D97-AF65-F5344CB8AC3E}">
        <p14:creationId xmlns:p14="http://schemas.microsoft.com/office/powerpoint/2010/main" xmlns="" val="1142116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07000"/>
              </a:lnSpc>
              <a:spcAft>
                <a:spcPts val="800"/>
              </a:spcAft>
            </a:pPr>
            <a:r>
              <a:rPr lang="en-IN" b="1" u="sng" dirty="0">
                <a:latin typeface="Century" panose="02040604050505020304" pitchFamily="18" charset="0"/>
                <a:ea typeface="Calibri" panose="020F0502020204030204" pitchFamily="34" charset="0"/>
                <a:cs typeface="Times New Roman" panose="02020603050405020304" pitchFamily="18" charset="0"/>
              </a:rPr>
              <a:t>INTRODUCTION</a:t>
            </a:r>
            <a:endParaRPr lang="en-IN" b="1"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979258" y="1427343"/>
            <a:ext cx="8596668" cy="4749169"/>
          </a:xfrm>
        </p:spPr>
        <p:txBody>
          <a:bodyPr>
            <a:normAutofit fontScale="85000" lnSpcReduction="10000"/>
          </a:bodyPr>
          <a:lstStyle/>
          <a:p>
            <a:pPr marL="285750" indent="-285750" algn="just">
              <a:lnSpc>
                <a:spcPct val="107000"/>
              </a:lnSpc>
              <a:spcAft>
                <a:spcPts val="800"/>
              </a:spcAft>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With the </a:t>
            </a:r>
            <a:r>
              <a:rPr lang="en-IN"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a:t>
            </a:r>
            <a:r>
              <a:rPr lang="en-IN" dirty="0" err="1">
                <a:solidFill>
                  <a:schemeClr val="tx1">
                    <a:lumMod val="95000"/>
                    <a:lumOff val="5000"/>
                  </a:schemeClr>
                </a:solidFill>
                <a:latin typeface="Century" panose="02040604050505020304" pitchFamily="18" charset="0"/>
                <a:cs typeface="Times New Roman" panose="02020603050405020304" pitchFamily="18" charset="0"/>
              </a:rPr>
              <a:t>etc</a:t>
            </a:r>
            <a:r>
              <a:rPr lang="en-IN" dirty="0">
                <a:solidFill>
                  <a:schemeClr val="tx1">
                    <a:lumMod val="95000"/>
                    <a:lumOff val="5000"/>
                  </a:schemeClr>
                </a:solidFill>
                <a:latin typeface="Century" panose="02040604050505020304" pitchFamily="18" charset="0"/>
                <a:cs typeface="Times New Roman" panose="02020603050405020304" pitchFamily="18" charset="0"/>
              </a:rPr>
              <a:t> of the customers on a good e-</a:t>
            </a:r>
            <a:r>
              <a:rPr lang="en-IN" dirty="0" err="1">
                <a:solidFill>
                  <a:schemeClr val="tx1">
                    <a:lumMod val="95000"/>
                    <a:lumOff val="5000"/>
                  </a:schemeClr>
                </a:solidFill>
                <a:latin typeface="Century" panose="02040604050505020304" pitchFamily="18" charset="0"/>
                <a:cs typeface="Times New Roman" panose="02020603050405020304" pitchFamily="18" charset="0"/>
              </a:rPr>
              <a:t>tailer</a:t>
            </a:r>
            <a:r>
              <a:rPr lang="en-IN" dirty="0">
                <a:solidFill>
                  <a:schemeClr val="tx1">
                    <a:lumMod val="95000"/>
                    <a:lumOff val="5000"/>
                  </a:schemeClr>
                </a:solidFill>
                <a:latin typeface="Century" panose="02040604050505020304" pitchFamily="18" charset="0"/>
                <a:cs typeface="Times New Roman" panose="02020603050405020304" pitchFamily="18" charset="0"/>
              </a:rPr>
              <a:t> store.</a:t>
            </a:r>
          </a:p>
          <a:p>
            <a:endParaRPr lang="en-IN" dirty="0"/>
          </a:p>
        </p:txBody>
      </p:sp>
    </p:spTree>
    <p:extLst>
      <p:ext uri="{BB962C8B-B14F-4D97-AF65-F5344CB8AC3E}">
        <p14:creationId xmlns:p14="http://schemas.microsoft.com/office/powerpoint/2010/main" xmlns="" val="2667906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5826" y="4272989"/>
            <a:ext cx="8596313" cy="2491626"/>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algn="just">
              <a:buFont typeface="Wingdings" panose="05000000000000000000" pitchFamily="2" charset="2"/>
              <a:buChar char="ü"/>
            </a:pPr>
            <a:r>
              <a:rPr lang="en-US" dirty="0">
                <a:solidFill>
                  <a:srgbClr val="000000"/>
                </a:solidFill>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pic>
        <p:nvPicPr>
          <p:cNvPr id="5" name="Picture 4">
            <a:extLst>
              <a:ext uri="{FF2B5EF4-FFF2-40B4-BE49-F238E27FC236}">
                <a16:creationId xmlns:lc="http://schemas.openxmlformats.org/drawingml/2006/lockedCanvas" xmlns:a16="http://schemas.microsoft.com/office/drawing/2014/main" xmlns="" id="{9291FEE1-59A9-455F-8DEA-91868F1CAF5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7484" y="80367"/>
            <a:ext cx="10848975" cy="41926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084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9124" y="4376738"/>
            <a:ext cx="8596313" cy="2481262"/>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dirty="0" err="1">
                <a:solidFill>
                  <a:srgbClr val="000000"/>
                </a:solidFill>
                <a:latin typeface="Century" panose="02040604050505020304" pitchFamily="18" charset="0"/>
              </a:rPr>
              <a:t>etc</a:t>
            </a:r>
            <a:r>
              <a:rPr lang="en-US" dirty="0">
                <a:solidFill>
                  <a:srgbClr val="000000"/>
                </a:solidFill>
                <a:latin typeface="Century" panose="02040604050505020304" pitchFamily="18" charset="0"/>
              </a:rPr>
              <a:t> provided by the ecommerce websites.</a:t>
            </a:r>
          </a:p>
          <a:p>
            <a:pPr algn="just">
              <a:buFont typeface="Wingdings" panose="05000000000000000000" pitchFamily="2" charset="2"/>
              <a:buChar char="ü"/>
            </a:pPr>
            <a:r>
              <a:rPr lang="en-US" dirty="0">
                <a:solidFill>
                  <a:srgbClr val="000000"/>
                </a:solidFill>
                <a:latin typeface="Century" panose="02040604050505020304" pitchFamily="18" charset="0"/>
              </a:rPr>
              <a:t>From the plot we can notice amazon site is more reliable and most of the customers complete their purchase on amazon very quickly.</a:t>
            </a:r>
          </a:p>
          <a:p>
            <a:endParaRPr lang="en-IN" dirty="0"/>
          </a:p>
        </p:txBody>
      </p:sp>
      <p:pic>
        <p:nvPicPr>
          <p:cNvPr id="4" name="Picture 3">
            <a:extLst>
              <a:ext uri="{FF2B5EF4-FFF2-40B4-BE49-F238E27FC236}">
                <a16:creationId xmlns:lc="http://schemas.openxmlformats.org/drawingml/2006/lockedCanvas" xmlns:a16="http://schemas.microsoft.com/office/drawing/2014/main" xmlns=""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1629" y="0"/>
            <a:ext cx="10734675" cy="43871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9857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0498" y="4626125"/>
            <a:ext cx="8596313" cy="2084387"/>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algn="just">
              <a:buFont typeface="Wingdings" panose="05000000000000000000" pitchFamily="2" charset="2"/>
              <a:buChar char="ü"/>
            </a:pPr>
            <a:r>
              <a:rPr lang="en-US" dirty="0">
                <a:solidFill>
                  <a:srgbClr val="000000"/>
                </a:solidFill>
                <a:latin typeface="Century" panose="02040604050505020304" pitchFamily="18" charset="0"/>
              </a:rPr>
              <a:t>Here amazon and flip kart have several payment options and amazon indeed has speedy order delivery compared to other websites.</a:t>
            </a:r>
          </a:p>
          <a:p>
            <a:endParaRPr lang="en-IN" dirty="0"/>
          </a:p>
        </p:txBody>
      </p:sp>
      <p:pic>
        <p:nvPicPr>
          <p:cNvPr id="4" name="Picture 3">
            <a:extLst>
              <a:ext uri="{FF2B5EF4-FFF2-40B4-BE49-F238E27FC236}">
                <a16:creationId xmlns:lc="http://schemas.openxmlformats.org/drawingml/2006/lockedCanvas" xmlns:a16="http://schemas.microsoft.com/office/drawing/2014/main" xmlns=""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327" y="-166267"/>
            <a:ext cx="7362825" cy="47923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49185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98740" y="4662907"/>
            <a:ext cx="8596313" cy="1970087"/>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customers trusts that amazon and flip kart keeps their financial information private and they never share any type of information to others.</a:t>
            </a:r>
          </a:p>
          <a:p>
            <a:pPr algn="just">
              <a:buFont typeface="Wingdings" panose="05000000000000000000" pitchFamily="2" charset="2"/>
              <a:buChar char="ü"/>
            </a:pPr>
            <a:r>
              <a:rPr lang="en-US" dirty="0">
                <a:solidFill>
                  <a:srgbClr val="000000"/>
                </a:solidFill>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dirty="0">
              <a:solidFill>
                <a:srgbClr val="303F9F"/>
              </a:solidFill>
              <a:latin typeface="Courier New" panose="02070309020205020404" pitchFamily="49" charset="0"/>
            </a:endParaRPr>
          </a:p>
          <a:p>
            <a:endParaRPr lang="en-IN" dirty="0"/>
          </a:p>
        </p:txBody>
      </p:sp>
      <p:pic>
        <p:nvPicPr>
          <p:cNvPr id="4" name="Picture 3">
            <a:extLst>
              <a:ext uri="{FF2B5EF4-FFF2-40B4-BE49-F238E27FC236}">
                <a16:creationId xmlns:lc="http://schemas.openxmlformats.org/drawingml/2006/lockedCanvas" xmlns:a16="http://schemas.microsoft.com/office/drawing/2014/main" xmlns=""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2130" y="102619"/>
            <a:ext cx="10620375" cy="44616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06617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1487" y="4361293"/>
            <a:ext cx="8596313" cy="2308225"/>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algn="just">
              <a:buFont typeface="Wingdings" panose="05000000000000000000" pitchFamily="2" charset="2"/>
              <a:buChar char="ü"/>
            </a:pPr>
            <a:r>
              <a:rPr lang="en-US" dirty="0">
                <a:solidFill>
                  <a:srgbClr val="000000"/>
                </a:solidFill>
                <a:latin typeface="Century" panose="02040604050505020304" pitchFamily="18" charset="0"/>
              </a:rPr>
              <a:t>When there is promotion or sales period, amazon and </a:t>
            </a:r>
            <a:r>
              <a:rPr lang="en-US" dirty="0" err="1">
                <a:solidFill>
                  <a:srgbClr val="000000"/>
                </a:solidFill>
                <a:latin typeface="Century" panose="02040604050505020304" pitchFamily="18" charset="0"/>
              </a:rPr>
              <a:t>Myntra</a:t>
            </a:r>
            <a:r>
              <a:rPr lang="en-US" dirty="0">
                <a:solidFill>
                  <a:srgbClr val="000000"/>
                </a:solidFill>
                <a:latin typeface="Century" panose="02040604050505020304" pitchFamily="18" charset="0"/>
              </a:rPr>
              <a:t> takes longer time to display the graphics and photos.</a:t>
            </a:r>
          </a:p>
          <a:p>
            <a:endParaRPr lang="en-IN" dirty="0"/>
          </a:p>
        </p:txBody>
      </p:sp>
      <p:pic>
        <p:nvPicPr>
          <p:cNvPr id="4" name="Picture 3">
            <a:extLst>
              <a:ext uri="{FF2B5EF4-FFF2-40B4-BE49-F238E27FC236}">
                <a16:creationId xmlns:lc="http://schemas.openxmlformats.org/drawingml/2006/lockedCanvas" xmlns:a16="http://schemas.microsoft.com/office/drawing/2014/main" xmlns=""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6345" y="-25880"/>
            <a:ext cx="9610725" cy="43871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78019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7751" y="4493708"/>
            <a:ext cx="8597900" cy="2049463"/>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When there is promotion and sales, </a:t>
            </a:r>
            <a:r>
              <a:rPr lang="en-US" dirty="0" err="1">
                <a:solidFill>
                  <a:srgbClr val="000000"/>
                </a:solidFill>
                <a:latin typeface="Century" panose="02040604050505020304" pitchFamily="18" charset="0"/>
              </a:rPr>
              <a:t>Myntra</a:t>
            </a:r>
            <a:r>
              <a:rPr lang="en-US" dirty="0">
                <a:solidFill>
                  <a:srgbClr val="000000"/>
                </a:solidFill>
                <a:latin typeface="Century" panose="02040604050505020304" pitchFamily="18" charset="0"/>
              </a:rPr>
              <a:t> takes time </a:t>
            </a:r>
            <a:r>
              <a:rPr lang="en-US" dirty="0" smtClean="0">
                <a:solidFill>
                  <a:srgbClr val="000000"/>
                </a:solidFill>
                <a:latin typeface="Century" panose="02040604050505020304" pitchFamily="18" charset="0"/>
              </a:rPr>
              <a:t>to </a:t>
            </a:r>
            <a:r>
              <a:rPr lang="en-US" dirty="0">
                <a:solidFill>
                  <a:srgbClr val="000000"/>
                </a:solidFill>
                <a:latin typeface="Century" panose="02040604050505020304" pitchFamily="18" charset="0"/>
              </a:rPr>
              <a:t>load the page and it has late declaration of price in these days.</a:t>
            </a:r>
          </a:p>
          <a:p>
            <a:pPr algn="just">
              <a:buFont typeface="Wingdings" panose="05000000000000000000" pitchFamily="2" charset="2"/>
              <a:buChar char="ü"/>
            </a:pPr>
            <a:r>
              <a:rPr lang="en-US" dirty="0" err="1">
                <a:solidFill>
                  <a:srgbClr val="000000"/>
                </a:solidFill>
                <a:latin typeface="Century" panose="02040604050505020304" pitchFamily="18" charset="0"/>
              </a:rPr>
              <a:t>Myntra</a:t>
            </a:r>
            <a:r>
              <a:rPr lang="en-US" dirty="0">
                <a:solidFill>
                  <a:srgbClr val="000000"/>
                </a:solidFill>
                <a:latin typeface="Century" panose="02040604050505020304" pitchFamily="18" charset="0"/>
              </a:rPr>
              <a:t> declare the late price in order to clear the sales and they fix the price by comparing with other websites and they end up sales by providing benefits to the customers. In this time most of the customers tries to shop in this website so it takes long loading time.</a:t>
            </a:r>
          </a:p>
          <a:p>
            <a:endParaRPr lang="en-IN" dirty="0"/>
          </a:p>
        </p:txBody>
      </p:sp>
      <p:pic>
        <p:nvPicPr>
          <p:cNvPr id="4" name="Picture 3">
            <a:extLst>
              <a:ext uri="{FF2B5EF4-FFF2-40B4-BE49-F238E27FC236}">
                <a16:creationId xmlns:lc="http://schemas.openxmlformats.org/drawingml/2006/lockedCanvas" xmlns:a16="http://schemas.microsoft.com/office/drawing/2014/main" xmlns=""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6415" y="44182"/>
            <a:ext cx="9467850" cy="44455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8734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2257" y="4852299"/>
            <a:ext cx="8597900" cy="962025"/>
          </a:xfrm>
        </p:spPr>
        <p:txBody>
          <a:bodyPr/>
          <a:lstStyle/>
          <a:p>
            <a:r>
              <a:rPr lang="en-US" dirty="0" err="1">
                <a:solidFill>
                  <a:srgbClr val="000000"/>
                </a:solidFill>
                <a:latin typeface="Century" panose="02040604050505020304" pitchFamily="18" charset="0"/>
              </a:rPr>
              <a:t>Snapdeal</a:t>
            </a:r>
            <a:r>
              <a:rPr lang="en-US" dirty="0">
                <a:solidFill>
                  <a:srgbClr val="000000"/>
                </a:solidFill>
                <a:latin typeface="Century" panose="02040604050505020304" pitchFamily="18" charset="0"/>
              </a:rPr>
              <a:t> has limited mode of payment on most of the products followed by Amazon. And </a:t>
            </a:r>
            <a:r>
              <a:rPr lang="en-US" dirty="0" err="1">
                <a:solidFill>
                  <a:srgbClr val="000000"/>
                </a:solidFill>
                <a:latin typeface="Century" panose="02040604050505020304" pitchFamily="18" charset="0"/>
              </a:rPr>
              <a:t>Paytm</a:t>
            </a:r>
            <a:r>
              <a:rPr lang="en-US" dirty="0">
                <a:solidFill>
                  <a:srgbClr val="000000"/>
                </a:solidFill>
                <a:latin typeface="Century" panose="02040604050505020304" pitchFamily="18" charset="0"/>
              </a:rPr>
              <a:t> takes more time to deliver the product. So this website may not satisfy the customers due to late delivery.</a:t>
            </a:r>
          </a:p>
          <a:p>
            <a:endParaRPr lang="en-IN" dirty="0"/>
          </a:p>
        </p:txBody>
      </p:sp>
      <p:pic>
        <p:nvPicPr>
          <p:cNvPr id="4" name="Picture 3">
            <a:extLst>
              <a:ext uri="{FF2B5EF4-FFF2-40B4-BE49-F238E27FC236}">
                <a16:creationId xmlns:lc="http://schemas.openxmlformats.org/drawingml/2006/lockedCanvas" xmlns:a16="http://schemas.microsoft.com/office/drawing/2014/main" xmlns=""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1460" y="449491"/>
            <a:ext cx="9020175" cy="42509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7827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05138" y="4192438"/>
            <a:ext cx="8596668" cy="2329132"/>
          </a:xfrm>
        </p:spPr>
        <p:txBody>
          <a:bodyPr>
            <a:normAutofit fontScale="92500"/>
          </a:bodyPr>
          <a:lstStyle/>
          <a:p>
            <a:pPr algn="just">
              <a:buFont typeface="Wingdings" panose="05000000000000000000" pitchFamily="2" charset="2"/>
              <a:buChar char="ü"/>
            </a:pPr>
            <a:r>
              <a:rPr lang="en-US" dirty="0">
                <a:solidFill>
                  <a:srgbClr val="000000"/>
                </a:solidFill>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algn="just">
              <a:buFont typeface="Wingdings" panose="05000000000000000000" pitchFamily="2" charset="2"/>
              <a:buChar char="ü"/>
            </a:pPr>
            <a:r>
              <a:rPr lang="en-US" dirty="0">
                <a:solidFill>
                  <a:srgbClr val="000000"/>
                </a:solidFill>
                <a:latin typeface="Century" panose="02040604050505020304" pitchFamily="18" charset="0"/>
              </a:rPr>
              <a:t>Amazon is the website which is more efficient as before and I suggest Amazon.com and </a:t>
            </a:r>
            <a:r>
              <a:rPr lang="en-US" dirty="0" err="1">
                <a:solidFill>
                  <a:srgbClr val="000000"/>
                </a:solidFill>
                <a:latin typeface="Century" panose="02040604050505020304" pitchFamily="18" charset="0"/>
              </a:rPr>
              <a:t>Flipkart</a:t>
            </a:r>
            <a:r>
              <a:rPr lang="en-US" dirty="0">
                <a:solidFill>
                  <a:srgbClr val="000000"/>
                </a:solidFill>
                <a:latin typeface="Century" panose="02040604050505020304" pitchFamily="18" charset="0"/>
              </a:rPr>
              <a:t> as a best Indian online retailer store for purchasing all types of products, as they provide enormous amounts of benefits.</a:t>
            </a:r>
          </a:p>
          <a:p>
            <a:endParaRPr lang="en-IN" dirty="0"/>
          </a:p>
        </p:txBody>
      </p:sp>
      <p:pic>
        <p:nvPicPr>
          <p:cNvPr id="4" name="Picture 3">
            <a:extLst>
              <a:ext uri="{FF2B5EF4-FFF2-40B4-BE49-F238E27FC236}">
                <a16:creationId xmlns:lc="http://schemas.openxmlformats.org/drawingml/2006/lockedCanvas" xmlns:a16="http://schemas.microsoft.com/office/drawing/2014/main" xmlns="" id="{D486E7B6-F772-4B12-BF54-E93BDCBDBA6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3285" y="0"/>
            <a:ext cx="11146496" cy="42801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90281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US" sz="3200" b="1" u="sng" dirty="0">
                <a:latin typeface="Century" panose="02040604050505020304" pitchFamily="18" charset="0"/>
              </a:rPr>
              <a:t>ASSUMPTIONS</a:t>
            </a:r>
            <a:endParaRPr lang="en-IN" sz="3200" b="1" u="sng" dirty="0">
              <a:latin typeface="Century" panose="02040604050505020304" pitchFamily="18" charset="0"/>
            </a:endParaRPr>
          </a:p>
        </p:txBody>
      </p:sp>
      <p:sp>
        <p:nvSpPr>
          <p:cNvPr id="3" name="Content Placeholder 2"/>
          <p:cNvSpPr>
            <a:spLocks noGrp="1"/>
          </p:cNvSpPr>
          <p:nvPr>
            <p:ph idx="1"/>
          </p:nvPr>
        </p:nvSpPr>
        <p:spPr>
          <a:xfrm>
            <a:off x="677334" y="1414733"/>
            <a:ext cx="8596668" cy="4675516"/>
          </a:xfrm>
        </p:spPr>
        <p:txBody>
          <a:bodyPr/>
          <a:lstStyle/>
          <a:p>
            <a:pPr algn="just">
              <a:spcBef>
                <a:spcPts val="1200"/>
              </a:spcBef>
            </a:pP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r>
              <a:rPr lang="en-IN" dirty="0" smtClean="0">
                <a:solidFill>
                  <a:srgbClr val="000000"/>
                </a:solidFill>
                <a:latin typeface="Century" panose="02040604050505020304" pitchFamily="18" charset="0"/>
                <a:ea typeface="Calibri" panose="020F0502020204030204" pitchFamily="34" charset="0"/>
                <a:cs typeface="Helvetica" panose="020B0604020202020204" pitchFamily="34" charset="0"/>
              </a:rPr>
              <a:t>.</a:t>
            </a:r>
          </a:p>
          <a:p>
            <a:pPr marL="285750" indent="-285750" algn="just">
              <a:spcBef>
                <a:spcPts val="1200"/>
              </a:spcBef>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a:p>
            <a:pPr marL="285750" indent="-285750" algn="just">
              <a:spcBef>
                <a:spcPts val="1200"/>
              </a:spcBef>
              <a:buFont typeface="Wingdings" panose="05000000000000000000" pitchFamily="2" charset="2"/>
              <a:buChar char="Ø"/>
            </a:pPr>
            <a:endParaRPr lang="en-IN" dirty="0"/>
          </a:p>
        </p:txBody>
      </p:sp>
    </p:spTree>
    <p:extLst>
      <p:ext uri="{BB962C8B-B14F-4D97-AF65-F5344CB8AC3E}">
        <p14:creationId xmlns:p14="http://schemas.microsoft.com/office/powerpoint/2010/main" xmlns="" val="1471271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2475" y="552750"/>
            <a:ext cx="8596313" cy="5334000"/>
          </a:xfrm>
        </p:spPr>
        <p:txBody>
          <a:bodyPr>
            <a:normAutofit/>
          </a:bodyPr>
          <a:lstStyle/>
          <a:p>
            <a:pPr algn="just">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dirty="0" smtClean="0">
                <a:solidFill>
                  <a:srgbClr val="000000"/>
                </a:solidFill>
                <a:latin typeface="Century" panose="02040604050505020304" pitchFamily="18" charset="0"/>
                <a:ea typeface="Calibri" panose="020F0502020204030204" pitchFamily="34" charset="0"/>
                <a:cs typeface="Helvetica" panose="020B0604020202020204" pitchFamily="34" charset="0"/>
              </a:rPr>
              <a:t>to </a:t>
            </a: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shop in the particular websites regularly.</a:t>
            </a:r>
          </a:p>
          <a:p>
            <a:pPr algn="just">
              <a:buFont typeface="Wingdings" panose="05000000000000000000" pitchFamily="2" charset="2"/>
              <a:buChar char="Ø"/>
            </a:pPr>
            <a:endParaRPr lang="en-IN"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algn="just">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algn="just">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a:t>
            </a:r>
            <a:r>
              <a:rPr lang="en-IN" dirty="0" err="1">
                <a:solidFill>
                  <a:srgbClr val="000000"/>
                </a:solidFill>
                <a:latin typeface="Century" panose="02040604050505020304" pitchFamily="18" charset="0"/>
                <a:ea typeface="Calibri" panose="020F0502020204030204" pitchFamily="34" charset="0"/>
                <a:cs typeface="Helvetica" panose="020B0604020202020204" pitchFamily="34" charset="0"/>
              </a:rPr>
              <a:t>tailer</a:t>
            </a: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 wants to keep the customer happy in order to build the successful business, but they easily fall into a trap of assuming that the customers will give feedback without being prompted. If the e-</a:t>
            </a:r>
            <a:r>
              <a:rPr lang="en-IN" dirty="0" err="1">
                <a:solidFill>
                  <a:srgbClr val="000000"/>
                </a:solidFill>
                <a:latin typeface="Century" panose="02040604050505020304" pitchFamily="18" charset="0"/>
                <a:ea typeface="Calibri" panose="020F0502020204030204" pitchFamily="34" charset="0"/>
                <a:cs typeface="Helvetica" panose="020B0604020202020204" pitchFamily="34" charset="0"/>
              </a:rPr>
              <a:t>tailers</a:t>
            </a: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 are doing something wrong, most of the customers won’t complain, they will just go elsewhere. So, it is important to ask customers how they really feel about their services.</a:t>
            </a:r>
          </a:p>
          <a:p>
            <a:endParaRPr lang="en-IN" dirty="0"/>
          </a:p>
        </p:txBody>
      </p:sp>
    </p:spTree>
    <p:extLst>
      <p:ext uri="{BB962C8B-B14F-4D97-AF65-F5344CB8AC3E}">
        <p14:creationId xmlns:p14="http://schemas.microsoft.com/office/powerpoint/2010/main" xmlns="" val="674139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615"/>
          </a:xfrm>
        </p:spPr>
        <p:txBody>
          <a:bodyPr>
            <a:normAutofit fontScale="90000"/>
          </a:bodyPr>
          <a:lstStyle/>
          <a:p>
            <a:pPr algn="ctr"/>
            <a:r>
              <a:rPr lang="en-US" b="1" u="sng" dirty="0">
                <a:latin typeface="Century" panose="02040604050505020304" pitchFamily="18" charset="0"/>
              </a:rPr>
              <a:t>PROBLEM STATEMENT</a:t>
            </a:r>
            <a:r>
              <a:rPr lang="en-IN" b="1" u="sng" dirty="0">
                <a:latin typeface="Century" panose="02040604050505020304" pitchFamily="18" charset="0"/>
              </a:rPr>
              <a:t/>
            </a:r>
            <a:br>
              <a:rPr lang="en-IN" b="1" u="sng" dirty="0">
                <a:latin typeface="Century" panose="02040604050505020304" pitchFamily="18" charset="0"/>
              </a:rPr>
            </a:br>
            <a:endParaRPr lang="en-IN" dirty="0"/>
          </a:p>
        </p:txBody>
      </p:sp>
      <p:sp>
        <p:nvSpPr>
          <p:cNvPr id="3" name="Content Placeholder 2"/>
          <p:cNvSpPr>
            <a:spLocks noGrp="1"/>
          </p:cNvSpPr>
          <p:nvPr>
            <p:ph idx="1"/>
          </p:nvPr>
        </p:nvSpPr>
        <p:spPr>
          <a:xfrm>
            <a:off x="677334" y="1311215"/>
            <a:ext cx="8596668" cy="4934310"/>
          </a:xfrm>
        </p:spPr>
        <p:txBody>
          <a:bodyPr>
            <a:normAutofit lnSpcReduction="10000"/>
          </a:bodyPr>
          <a:lstStyle/>
          <a:p>
            <a:pPr marL="285750" indent="-285750" algn="just">
              <a:buFont typeface="Wingdings" panose="05000000000000000000" pitchFamily="2" charset="2"/>
              <a:buChar char="Ø"/>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p>
        </p:txBody>
      </p:sp>
    </p:spTree>
    <p:extLst>
      <p:ext uri="{BB962C8B-B14F-4D97-AF65-F5344CB8AC3E}">
        <p14:creationId xmlns:p14="http://schemas.microsoft.com/office/powerpoint/2010/main" xmlns="" val="34741955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736"/>
          </a:xfrm>
        </p:spPr>
        <p:txBody>
          <a:bodyPr>
            <a:normAutofit fontScale="90000"/>
          </a:bodyPr>
          <a:lstStyle/>
          <a:p>
            <a:r>
              <a:rPr lang="en-US" b="1" u="sng" dirty="0">
                <a:latin typeface="Century" panose="02040604050505020304" pitchFamily="18" charset="0"/>
              </a:rPr>
              <a:t>CONCLUSION</a:t>
            </a:r>
            <a:r>
              <a:rPr lang="en-IN" b="1" u="sng" dirty="0">
                <a:latin typeface="Century" panose="02040604050505020304" pitchFamily="18" charset="0"/>
              </a:rPr>
              <a:t/>
            </a:r>
            <a:br>
              <a:rPr lang="en-IN" b="1" u="sng" dirty="0">
                <a:latin typeface="Century" panose="02040604050505020304" pitchFamily="18" charset="0"/>
              </a:rPr>
            </a:br>
            <a:endParaRPr lang="en-IN" dirty="0"/>
          </a:p>
        </p:txBody>
      </p:sp>
      <p:sp>
        <p:nvSpPr>
          <p:cNvPr id="3" name="Content Placeholder 2"/>
          <p:cNvSpPr>
            <a:spLocks noGrp="1"/>
          </p:cNvSpPr>
          <p:nvPr>
            <p:ph idx="1"/>
          </p:nvPr>
        </p:nvSpPr>
        <p:spPr>
          <a:xfrm>
            <a:off x="677334" y="1285337"/>
            <a:ext cx="8596668" cy="4756026"/>
          </a:xfrm>
        </p:spPr>
        <p:txBody>
          <a:bodyPr>
            <a:normAutofit fontScale="85000" lnSpcReduction="10000"/>
          </a:bodyPr>
          <a:lstStyle/>
          <a:p>
            <a:pPr algn="just">
              <a:buFont typeface="Wingdings" panose="05000000000000000000" pitchFamily="2" charset="2"/>
              <a:buChar char="Ø"/>
            </a:pP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a:t>
            </a:r>
            <a:r>
              <a:rPr lang="en-IN" dirty="0" err="1">
                <a:solidFill>
                  <a:srgbClr val="000000"/>
                </a:solidFill>
                <a:latin typeface="Century" panose="02040604050505020304" pitchFamily="18" charset="0"/>
                <a:ea typeface="Times New Roman" panose="02020603050405020304" pitchFamily="18" charset="0"/>
                <a:cs typeface="Helvetica" panose="020B0604020202020204" pitchFamily="34" charset="0"/>
              </a:rPr>
              <a:t>tailer</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the customers likely to shop more. In this project we have investigated ecommerce quality in online businesses and develop new knowledge to understand the most important dimensions of E-retail factor for customer activation and retention.</a:t>
            </a:r>
          </a:p>
          <a:p>
            <a:pPr algn="just">
              <a:buFont typeface="Wingdings" panose="05000000000000000000" pitchFamily="2" charset="2"/>
              <a:buChar char="Ø"/>
            </a:pP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 </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Tree>
    <p:extLst>
      <p:ext uri="{BB962C8B-B14F-4D97-AF65-F5344CB8AC3E}">
        <p14:creationId xmlns:p14="http://schemas.microsoft.com/office/powerpoint/2010/main" xmlns="" val="30041745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4784" y="493323"/>
            <a:ext cx="8829675" cy="5543550"/>
          </a:xfrm>
          <a:prstGeom prst="rect">
            <a:avLst/>
          </a:prstGeom>
        </p:spPr>
      </p:pic>
    </p:spTree>
    <p:extLst>
      <p:ext uri="{BB962C8B-B14F-4D97-AF65-F5344CB8AC3E}">
        <p14:creationId xmlns:p14="http://schemas.microsoft.com/office/powerpoint/2010/main" xmlns="" val="3629755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220358" y="2849412"/>
            <a:ext cx="8191500" cy="3933825"/>
          </a:xfrm>
          <a:prstGeom prst="rect">
            <a:avLst/>
          </a:prstGeom>
        </p:spPr>
      </p:pic>
      <p:sp>
        <p:nvSpPr>
          <p:cNvPr id="7" name="Text Placeholder 6"/>
          <p:cNvSpPr>
            <a:spLocks noGrp="1"/>
          </p:cNvSpPr>
          <p:nvPr>
            <p:ph type="body" idx="4294967295"/>
          </p:nvPr>
        </p:nvSpPr>
        <p:spPr>
          <a:xfrm>
            <a:off x="0" y="554038"/>
            <a:ext cx="9586913" cy="1990725"/>
          </a:xfrm>
        </p:spPr>
        <p:txBody>
          <a:bodyPr>
            <a:normAutofit fontScale="92500" lnSpcReduction="20000"/>
          </a:bodyPr>
          <a:lstStyle/>
          <a:p>
            <a:pPr algn="just">
              <a:lnSpc>
                <a:spcPct val="107000"/>
              </a:lnSpc>
              <a:spcAft>
                <a:spcPts val="800"/>
              </a:spcAft>
            </a:pPr>
            <a:r>
              <a:rPr lang="en-IN" b="1"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Utilitarian value: </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Hedonistic value</a:t>
            </a:r>
            <a:r>
              <a:rPr lang="en-IN" sz="1600" b="1"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a:t>
            </a:r>
            <a:r>
              <a:rPr lang="en-IN" sz="16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endParaRPr lang="en-IN" dirty="0"/>
          </a:p>
        </p:txBody>
      </p:sp>
    </p:spTree>
    <p:extLst>
      <p:ext uri="{BB962C8B-B14F-4D97-AF65-F5344CB8AC3E}">
        <p14:creationId xmlns:p14="http://schemas.microsoft.com/office/powerpoint/2010/main" xmlns="" val="1389523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736"/>
          </a:xfrm>
        </p:spPr>
        <p:txBody>
          <a:bodyPr>
            <a:normAutofit/>
          </a:bodyPr>
          <a:lstStyle/>
          <a:p>
            <a:r>
              <a:rPr lang="en-US" sz="3200" b="1" u="sng" dirty="0">
                <a:solidFill>
                  <a:schemeClr val="accent2">
                    <a:lumMod val="60000"/>
                    <a:lumOff val="40000"/>
                  </a:schemeClr>
                </a:solidFill>
                <a:latin typeface="Century" panose="02040604050505020304" pitchFamily="18" charset="0"/>
              </a:rPr>
              <a:t>Problem Understanding</a:t>
            </a:r>
            <a:endParaRPr lang="en-IN" sz="3200" u="sng" dirty="0">
              <a:solidFill>
                <a:schemeClr val="accent2">
                  <a:lumMod val="60000"/>
                  <a:lumOff val="40000"/>
                </a:schemeClr>
              </a:solidFill>
            </a:endParaRPr>
          </a:p>
        </p:txBody>
      </p:sp>
      <p:sp>
        <p:nvSpPr>
          <p:cNvPr id="3" name="Content Placeholder 2"/>
          <p:cNvSpPr>
            <a:spLocks noGrp="1"/>
          </p:cNvSpPr>
          <p:nvPr>
            <p:ph idx="1"/>
          </p:nvPr>
        </p:nvSpPr>
        <p:spPr>
          <a:xfrm>
            <a:off x="677334" y="1599872"/>
            <a:ext cx="8596668" cy="4240211"/>
          </a:xfrm>
        </p:spPr>
        <p:txBody>
          <a:bodyPr/>
          <a:lstStyle/>
          <a:p>
            <a:pPr marL="285750" indent="-285750" algn="just">
              <a:lnSpc>
                <a:spcPct val="107000"/>
              </a:lnSpc>
              <a:spcAft>
                <a:spcPts val="800"/>
              </a:spcAft>
              <a:buFont typeface="Wingdings" panose="05000000000000000000" pitchFamily="2" charset="2"/>
              <a:buChar char="v"/>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pc="5" dirty="0">
                <a:solidFill>
                  <a:schemeClr val="tx1">
                    <a:lumMod val="95000"/>
                    <a:lumOff val="5000"/>
                  </a:schemeClr>
                </a:solidFill>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a:t>
            </a:r>
            <a:r>
              <a:rPr lang="en-IN" spc="5" dirty="0" smtClean="0">
                <a:solidFill>
                  <a:schemeClr val="tx1">
                    <a:lumMod val="95000"/>
                    <a:lumOff val="5000"/>
                  </a:schemeClr>
                </a:solidFill>
                <a:latin typeface="Century" panose="02040604050505020304" pitchFamily="18" charset="0"/>
                <a:ea typeface="Calibri" panose="020F0502020204030204" pitchFamily="34" charset="0"/>
                <a:cs typeface="Open Sans" panose="020B0606030504020204" pitchFamily="34" charset="0"/>
              </a:rPr>
              <a:t>problem</a:t>
            </a:r>
            <a:endParaRPr lang="en-IN"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xmlns="" val="2422427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normAutofit fontScale="90000"/>
          </a:bodyPr>
          <a:lstStyle/>
          <a:p>
            <a:r>
              <a:rPr lang="en-IN" b="1" u="sng" dirty="0">
                <a:latin typeface="Century" panose="02040604050505020304" pitchFamily="18" charset="0"/>
                <a:ea typeface="Calibri" panose="020F0502020204030204" pitchFamily="34" charset="0"/>
                <a:cs typeface="Times New Roman" panose="02020603050405020304" pitchFamily="18" charset="0"/>
              </a:rPr>
              <a:t>What is Customer Retention?</a:t>
            </a:r>
            <a:r>
              <a:rPr lang="en-IN" b="1" dirty="0">
                <a:latin typeface="Century" panose="02040604050505020304" pitchFamily="18" charset="0"/>
                <a:ea typeface="Calibri" panose="020F0502020204030204" pitchFamily="34" charset="0"/>
                <a:cs typeface="Times New Roman" panose="02020603050405020304" pitchFamily="18" charset="0"/>
              </a:rPr>
              <a:t/>
            </a:r>
            <a:br>
              <a:rPr lang="en-IN" b="1" dirty="0">
                <a:latin typeface="Century" panose="020406040505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677334" y="1414733"/>
            <a:ext cx="8596668" cy="1406106"/>
          </a:xfrm>
        </p:spPr>
        <p:txBody>
          <a:bodyPr/>
          <a:lstStyle/>
          <a:p>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customer retention is the process of engaging existing customers to continue buying products or services from their business. The goal of customer retention is retaining as many as customer as possible in the company.</a:t>
            </a:r>
            <a:endParaRPr lang="en-IN" dirty="0">
              <a:solidFill>
                <a:schemeClr val="tx1">
                  <a:lumMod val="95000"/>
                  <a:lumOff val="5000"/>
                </a:schemeClr>
              </a:solidFill>
            </a:endParaRPr>
          </a:p>
          <a:p>
            <a:endParaRPr lang="en-IN" dirty="0"/>
          </a:p>
        </p:txBody>
      </p:sp>
      <p:pic>
        <p:nvPicPr>
          <p:cNvPr id="4" name="Picture 3"/>
          <p:cNvPicPr>
            <a:picLocks noChangeAspect="1"/>
          </p:cNvPicPr>
          <p:nvPr/>
        </p:nvPicPr>
        <p:blipFill>
          <a:blip r:embed="rId2"/>
          <a:stretch>
            <a:fillRect/>
          </a:stretch>
        </p:blipFill>
        <p:spPr>
          <a:xfrm>
            <a:off x="1672267" y="2613893"/>
            <a:ext cx="5086350" cy="3838575"/>
          </a:xfrm>
          <a:prstGeom prst="rect">
            <a:avLst/>
          </a:prstGeom>
        </p:spPr>
      </p:pic>
    </p:spTree>
    <p:extLst>
      <p:ext uri="{BB962C8B-B14F-4D97-AF65-F5344CB8AC3E}">
        <p14:creationId xmlns:p14="http://schemas.microsoft.com/office/powerpoint/2010/main" xmlns="" val="283227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9957" y="583781"/>
            <a:ext cx="8596313" cy="822325"/>
          </a:xfrm>
        </p:spPr>
        <p:txBody>
          <a:bodyPr>
            <a:normAutofit fontScale="90000"/>
          </a:bodyPr>
          <a:lstStyle/>
          <a:p>
            <a:r>
              <a:rPr lang="en-IN" b="1" u="sng" spc="5" dirty="0">
                <a:latin typeface="Century" panose="02040604050505020304" pitchFamily="18" charset="0"/>
                <a:ea typeface="Calibri" panose="020F0502020204030204" pitchFamily="34" charset="0"/>
                <a:cs typeface="Open Sans" panose="020B0606030504020204" pitchFamily="34" charset="0"/>
              </a:rPr>
              <a:t>Why is Customer Retention Important?</a:t>
            </a:r>
            <a:r>
              <a:rPr lang="en-IN" b="1" u="sng" dirty="0">
                <a:latin typeface="Calibri" panose="020F0502020204030204" pitchFamily="34" charset="0"/>
                <a:ea typeface="Calibri" panose="020F0502020204030204" pitchFamily="34" charset="0"/>
                <a:cs typeface="Times New Roman" panose="02020603050405020304" pitchFamily="18" charset="0"/>
              </a:rPr>
              <a:t/>
            </a:r>
            <a:br>
              <a:rPr lang="en-IN" b="1" u="sng" dirty="0">
                <a:latin typeface="Calibri" panose="020F0502020204030204" pitchFamily="34" charset="0"/>
                <a:ea typeface="Calibri" panose="020F0502020204030204" pitchFamily="34" charset="0"/>
                <a:cs typeface="Times New Roman" panose="02020603050405020304" pitchFamily="18" charset="0"/>
              </a:rPr>
            </a:br>
            <a:endParaRPr lang="en-IN" b="1" u="sng" dirty="0"/>
          </a:p>
        </p:txBody>
      </p:sp>
      <p:sp>
        <p:nvSpPr>
          <p:cNvPr id="6" name="Content Placeholder 5"/>
          <p:cNvSpPr>
            <a:spLocks noGrp="1"/>
          </p:cNvSpPr>
          <p:nvPr>
            <p:ph sz="half" idx="4294967295"/>
          </p:nvPr>
        </p:nvSpPr>
        <p:spPr>
          <a:xfrm>
            <a:off x="543464" y="1743075"/>
            <a:ext cx="4184650" cy="4572000"/>
          </a:xfrm>
        </p:spPr>
        <p:txBody>
          <a:bodyPr>
            <a:normAutofit fontScale="92500" lnSpcReduction="10000"/>
          </a:bodyPr>
          <a:lstStyle/>
          <a:p>
            <a:pPr lvl="0">
              <a:lnSpc>
                <a:spcPct val="107000"/>
              </a:lnSpc>
              <a:buFont typeface="Wingdings" panose="05000000000000000000" pitchFamily="2" charset="2"/>
              <a:buChar char=""/>
            </a:pPr>
            <a:r>
              <a:rPr lang="en-IN" spc="5" dirty="0">
                <a:solidFill>
                  <a:schemeClr val="tx1">
                    <a:lumMod val="95000"/>
                    <a:lumOff val="5000"/>
                  </a:schemeClr>
                </a:solidFill>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IN" spc="5" dirty="0">
                <a:solidFill>
                  <a:schemeClr val="tx1">
                    <a:lumMod val="95000"/>
                    <a:lumOff val="5000"/>
                  </a:schemeClr>
                </a:solidFill>
                <a:latin typeface="Century" panose="02040604050505020304" pitchFamily="18" charset="0"/>
                <a:ea typeface="Calibri" panose="020F0502020204030204" pitchFamily="34" charset="0"/>
                <a:cs typeface="Open Sans" panose="020B0606030504020204" pitchFamily="34" charset="0"/>
              </a:rPr>
              <a:t>It </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lvl="0">
              <a:lnSpc>
                <a:spcPct val="107000"/>
              </a:lnSpc>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lvl="0">
              <a:lnSpc>
                <a:spcPct val="107000"/>
              </a:lnSpc>
              <a:spcAft>
                <a:spcPts val="800"/>
              </a:spcAft>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9" name="Content Placeholder 8"/>
          <p:cNvPicPr>
            <a:picLocks noGrp="1" noChangeAspect="1"/>
          </p:cNvPicPr>
          <p:nvPr>
            <p:ph sz="quarter" idx="4294967295"/>
          </p:nvPr>
        </p:nvPicPr>
        <p:blipFill>
          <a:blip r:embed="rId2"/>
          <a:stretch>
            <a:fillRect/>
          </a:stretch>
        </p:blipFill>
        <p:spPr>
          <a:xfrm>
            <a:off x="5271190" y="1743075"/>
            <a:ext cx="4186237" cy="3952875"/>
          </a:xfrm>
          <a:prstGeom prst="rect">
            <a:avLst/>
          </a:prstGeom>
        </p:spPr>
      </p:pic>
    </p:spTree>
    <p:extLst>
      <p:ext uri="{BB962C8B-B14F-4D97-AF65-F5344CB8AC3E}">
        <p14:creationId xmlns:p14="http://schemas.microsoft.com/office/powerpoint/2010/main" xmlns="" val="4107149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8596668" cy="667109"/>
          </a:xfrm>
        </p:spPr>
        <p:txBody>
          <a:bodyPr>
            <a:normAutofit/>
          </a:bodyPr>
          <a:lstStyle/>
          <a:p>
            <a:r>
              <a:rPr lang="en-US" sz="3200" b="1" u="sng" dirty="0">
                <a:latin typeface="Century" panose="02040604050505020304" pitchFamily="18" charset="0"/>
              </a:rPr>
              <a:t>Benefits of Customer Retention</a:t>
            </a:r>
            <a:endParaRPr lang="en-IN" sz="3200" u="sng" dirty="0"/>
          </a:p>
        </p:txBody>
      </p:sp>
      <p:sp>
        <p:nvSpPr>
          <p:cNvPr id="4" name="Content Placeholder 3"/>
          <p:cNvSpPr>
            <a:spLocks noGrp="1"/>
          </p:cNvSpPr>
          <p:nvPr>
            <p:ph sz="half" idx="1"/>
          </p:nvPr>
        </p:nvSpPr>
        <p:spPr>
          <a:xfrm>
            <a:off x="677334" y="1444597"/>
            <a:ext cx="4184035" cy="4481750"/>
          </a:xfrm>
        </p:spPr>
        <p:txBody>
          <a:bodyPr>
            <a:normAutofit fontScale="85000" lnSpcReduction="10000"/>
          </a:bodyPr>
          <a:lstStyle/>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Retention is more cost effective than acquisition.</a:t>
            </a:r>
          </a:p>
          <a:p>
            <a:pPr algn="just">
              <a:buFont typeface="Wingdings" panose="05000000000000000000" pitchFamily="2" charset="2"/>
              <a:buChar char="ü"/>
            </a:pPr>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Loyal customers provide excellent word of mouth referrals.</a:t>
            </a:r>
          </a:p>
          <a:p>
            <a:pPr algn="just">
              <a:buFont typeface="Wingdings" panose="05000000000000000000" pitchFamily="2" charset="2"/>
              <a:buChar char="ü"/>
            </a:pPr>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Return customers are more profitable.</a:t>
            </a:r>
          </a:p>
          <a:p>
            <a:pPr algn="just">
              <a:buFont typeface="Wingdings" panose="05000000000000000000" pitchFamily="2" charset="2"/>
              <a:buChar char="ü"/>
            </a:pPr>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Regular customers provide more feedback.</a:t>
            </a:r>
          </a:p>
          <a:p>
            <a:pPr algn="just"/>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Your brand will stand out from the crowd.</a:t>
            </a:r>
          </a:p>
          <a:p>
            <a:pPr algn="just">
              <a:buFont typeface="Wingdings" panose="05000000000000000000" pitchFamily="2" charset="2"/>
              <a:buChar char="ü"/>
            </a:pPr>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Customers will explore your brand.</a:t>
            </a:r>
          </a:p>
          <a:p>
            <a:endParaRPr lang="en-IN" dirty="0"/>
          </a:p>
        </p:txBody>
      </p:sp>
      <p:pic>
        <p:nvPicPr>
          <p:cNvPr id="7" name="Picture 6"/>
          <p:cNvPicPr>
            <a:picLocks noChangeAspect="1"/>
          </p:cNvPicPr>
          <p:nvPr/>
        </p:nvPicPr>
        <p:blipFill>
          <a:blip r:embed="rId2"/>
          <a:stretch>
            <a:fillRect/>
          </a:stretch>
        </p:blipFill>
        <p:spPr>
          <a:xfrm>
            <a:off x="5089970" y="1300043"/>
            <a:ext cx="5296619" cy="4770857"/>
          </a:xfrm>
          <a:prstGeom prst="rect">
            <a:avLst/>
          </a:prstGeom>
        </p:spPr>
      </p:pic>
      <p:sp>
        <p:nvSpPr>
          <p:cNvPr id="8" name="Content Placeholder 7"/>
          <p:cNvSpPr>
            <a:spLocks noGrp="1"/>
          </p:cNvSpPr>
          <p:nvPr>
            <p:ph sz="half" idx="2"/>
          </p:nvPr>
        </p:nvSpPr>
        <p:spPr>
          <a:xfrm>
            <a:off x="5089970" y="2173857"/>
            <a:ext cx="4184034" cy="3867505"/>
          </a:xfrm>
        </p:spPr>
        <p:txBody>
          <a:bodyPr/>
          <a:lstStyle/>
          <a:p>
            <a:endParaRPr lang="en-IN" dirty="0"/>
          </a:p>
        </p:txBody>
      </p:sp>
    </p:spTree>
    <p:extLst>
      <p:ext uri="{BB962C8B-B14F-4D97-AF65-F5344CB8AC3E}">
        <p14:creationId xmlns:p14="http://schemas.microsoft.com/office/powerpoint/2010/main" xmlns="" val="729406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TotalTime>
  <Words>4121</Words>
  <Application>Microsoft Office PowerPoint</Application>
  <PresentationFormat>Custom</PresentationFormat>
  <Paragraphs>146</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Facet</vt:lpstr>
      <vt:lpstr>Slide 1</vt:lpstr>
      <vt:lpstr>AGENDA </vt:lpstr>
      <vt:lpstr>INTRODUCTION</vt:lpstr>
      <vt:lpstr>PROBLEM STATEMENT </vt:lpstr>
      <vt:lpstr>Slide 5</vt:lpstr>
      <vt:lpstr>Problem Understanding</vt:lpstr>
      <vt:lpstr>What is Customer Retention? </vt:lpstr>
      <vt:lpstr>Why is Customer Retention Important? </vt:lpstr>
      <vt:lpstr>Benefits of Customer Retention</vt:lpstr>
      <vt:lpstr>Data Analysis Steps Done</vt:lpstr>
      <vt:lpstr>Exploratory Data Analysis (EDA) Steps</vt:lpstr>
      <vt:lpstr>Exploratory Data Analysis (EDA) Steps</vt:lpstr>
      <vt:lpstr>VISUALIZATIONS </vt:lpstr>
      <vt:lpstr>Observations from the above graphs</vt:lpstr>
      <vt:lpstr>Slide 15</vt:lpstr>
      <vt:lpstr>Observations from the above graphs</vt:lpstr>
      <vt:lpstr>VISUALIZATIONS </vt:lpstr>
      <vt:lpstr>Observations from the above graphs</vt:lpstr>
      <vt:lpstr>VISUALIZATIONS </vt:lpstr>
      <vt:lpstr>Observations from the above graphs</vt:lpstr>
      <vt:lpstr>Observations from the above graphs</vt:lpstr>
      <vt:lpstr>VISUALIZATIONS </vt:lpstr>
      <vt:lpstr>Observations from the above graphs</vt:lpstr>
      <vt:lpstr>Observations from the above graphs</vt:lpstr>
      <vt:lpstr>Slide 25</vt:lpstr>
      <vt:lpstr>Slide 26</vt:lpstr>
      <vt:lpstr>Slide 27</vt:lpstr>
      <vt:lpstr>Slide 28</vt:lpstr>
      <vt:lpstr>Observations from the above graphs</vt:lpstr>
      <vt:lpstr>Slide 30</vt:lpstr>
      <vt:lpstr>Slide 31</vt:lpstr>
      <vt:lpstr>Slide 32</vt:lpstr>
      <vt:lpstr>Slide 33</vt:lpstr>
      <vt:lpstr>Slide 34</vt:lpstr>
      <vt:lpstr>Slide 35</vt:lpstr>
      <vt:lpstr>Slide 36</vt:lpstr>
      <vt:lpstr>Slide 37</vt:lpstr>
      <vt:lpstr>ASSUMPTIONS</vt:lpstr>
      <vt:lpstr>Slide 39</vt:lpstr>
      <vt:lpstr>CONCLUSION </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2022</dc:creator>
  <cp:lastModifiedBy>Arpita</cp:lastModifiedBy>
  <cp:revision>10</cp:revision>
  <dcterms:created xsi:type="dcterms:W3CDTF">2022-09-23T18:45:51Z</dcterms:created>
  <dcterms:modified xsi:type="dcterms:W3CDTF">2022-11-15T19:29:15Z</dcterms:modified>
</cp:coreProperties>
</file>