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323" r:id="rId4"/>
    <p:sldId id="318" r:id="rId5"/>
    <p:sldId id="319" r:id="rId6"/>
    <p:sldId id="363" r:id="rId7"/>
    <p:sldId id="364" r:id="rId8"/>
    <p:sldId id="365" r:id="rId9"/>
    <p:sldId id="366" r:id="rId10"/>
    <p:sldId id="361" r:id="rId11"/>
    <p:sldId id="362" r:id="rId12"/>
    <p:sldId id="367" r:id="rId13"/>
    <p:sldId id="370" r:id="rId14"/>
    <p:sldId id="368" r:id="rId15"/>
    <p:sldId id="369" r:id="rId16"/>
    <p:sldId id="360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Mon 02.03.20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 Practice. part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Levon</a:t>
            </a:r>
            <a:r>
              <a:rPr lang="en-US" dirty="0"/>
              <a:t> </a:t>
            </a:r>
            <a:r>
              <a:rPr lang="en-US" dirty="0" err="1"/>
              <a:t>Berberyan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Choosing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 fontScale="92500"/>
          </a:bodyPr>
          <a:lstStyle/>
          <a:p>
            <a:r>
              <a:rPr lang="en-US" dirty="0"/>
              <a:t>Clustering is an subjective task and there can be more than one correct clustering algorithm. </a:t>
            </a:r>
          </a:p>
          <a:p>
            <a:r>
              <a:rPr lang="en-US" dirty="0"/>
              <a:t>Every algorithm follows a different set of rules for defining the 'similarity' among data points. </a:t>
            </a:r>
          </a:p>
          <a:p>
            <a:r>
              <a:rPr lang="en-US" dirty="0"/>
              <a:t>The most appropriate clustering algorithm for a particular problem often needs to be chosen experimentally, unless there is a mathematical reason to prefer one clustering algorithm over another. </a:t>
            </a:r>
          </a:p>
          <a:p>
            <a:r>
              <a:rPr lang="en-US" dirty="0"/>
              <a:t>An algorithm might work well on a particular dataset but fail for a different kind of dataset.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K-Means falls under the category of </a:t>
            </a:r>
            <a:r>
              <a:rPr lang="en-US" dirty="0" err="1"/>
              <a:t>centroid</a:t>
            </a:r>
            <a:r>
              <a:rPr lang="en-US" dirty="0"/>
              <a:t>-based clustering.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K-Means Background (2 </a:t>
            </a:r>
            <a:r>
              <a:rPr lang="en-US" b="1" dirty="0" err="1"/>
              <a:t>centroids</a:t>
            </a:r>
            <a:r>
              <a:rPr lang="en-US" b="1" dirty="0"/>
              <a:t>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Taking any two </a:t>
            </a:r>
            <a:r>
              <a:rPr lang="en-US" dirty="0" err="1"/>
              <a:t>centroids</a:t>
            </a:r>
            <a:r>
              <a:rPr lang="en-US" dirty="0"/>
              <a:t> or data points (K=2) in its account initially.</a:t>
            </a:r>
          </a:p>
          <a:p>
            <a:r>
              <a:rPr lang="en-US" dirty="0"/>
              <a:t>After choosing the </a:t>
            </a:r>
            <a:r>
              <a:rPr lang="en-US" dirty="0" err="1"/>
              <a:t>centroids</a:t>
            </a:r>
            <a:r>
              <a:rPr lang="en-US" dirty="0"/>
              <a:t>, (say C1 and C2) the data points (coordinates) are assigned to any of the Clusters depending upon the distance between them and the </a:t>
            </a:r>
            <a:r>
              <a:rPr lang="en-US" dirty="0" err="1"/>
              <a:t>centroids</a:t>
            </a:r>
            <a:r>
              <a:rPr lang="en-US" dirty="0"/>
              <a:t>.</a:t>
            </a:r>
          </a:p>
          <a:p>
            <a:r>
              <a:rPr lang="en-US" dirty="0"/>
              <a:t>Assume that the algorithm chose P3 (1,2) and P6 (3,6) as </a:t>
            </a:r>
            <a:r>
              <a:rPr lang="en-US" dirty="0" err="1"/>
              <a:t>centroids</a:t>
            </a:r>
            <a:r>
              <a:rPr lang="en-US" dirty="0"/>
              <a:t> and cluster 1 and cluster 2 as well.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K-Means Background (2 </a:t>
            </a:r>
            <a:r>
              <a:rPr lang="en-US" b="1" dirty="0" err="1"/>
              <a:t>centroids</a:t>
            </a:r>
            <a:r>
              <a:rPr lang="en-US" b="1" dirty="0"/>
              <a:t>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For measuring the distances, you take the following distance measurement function (similarity measurement function): </a:t>
            </a:r>
          </a:p>
          <a:p>
            <a:r>
              <a:rPr lang="en-US" dirty="0"/>
              <a:t>d=|x2–x1|+|y2–y1|+|z2–z1|(Manhattan distance) , </a:t>
            </a:r>
          </a:p>
          <a:p>
            <a:r>
              <a:rPr lang="en-US" dirty="0"/>
              <a:t>where d is distance measurement between two objects, (x1,y1) and (x2,y2) are the X, Y coordinates of any two objects taken for distance measurement.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K-Means Background (2 </a:t>
            </a:r>
            <a:r>
              <a:rPr lang="en-US" b="1" dirty="0" err="1"/>
              <a:t>centroids</a:t>
            </a:r>
            <a:r>
              <a:rPr lang="en-US" b="1" dirty="0"/>
              <a:t>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An object which has a shorter distance between a </a:t>
            </a:r>
            <a:r>
              <a:rPr lang="en-US" dirty="0" err="1"/>
              <a:t>centroid</a:t>
            </a:r>
            <a:r>
              <a:rPr lang="en-US" dirty="0"/>
              <a:t> (say C1) than the other </a:t>
            </a:r>
            <a:r>
              <a:rPr lang="en-US" dirty="0" err="1"/>
              <a:t>centroid</a:t>
            </a:r>
            <a:r>
              <a:rPr lang="en-US" dirty="0"/>
              <a:t> (say C2) will fall into the cluster of C1.</a:t>
            </a:r>
          </a:p>
          <a:p>
            <a:endParaRPr lang="en-US" dirty="0"/>
          </a:p>
          <a:p>
            <a:r>
              <a:rPr lang="en-US" dirty="0"/>
              <a:t>For example we can have:</a:t>
            </a:r>
          </a:p>
          <a:p>
            <a:r>
              <a:rPr lang="en-US" dirty="0"/>
              <a:t>C1: P1, P4, P5</a:t>
            </a:r>
          </a:p>
          <a:p>
            <a:r>
              <a:rPr lang="en-US" dirty="0"/>
              <a:t>C2: P2, P3, P6</a:t>
            </a:r>
          </a:p>
        </p:txBody>
      </p:sp>
    </p:spTree>
    <p:extLst>
      <p:ext uri="{BB962C8B-B14F-4D97-AF65-F5344CB8AC3E}">
        <p14:creationId xmlns:p14="http://schemas.microsoft.com/office/powerpoint/2010/main" val="348749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K-Means Background (2 </a:t>
            </a:r>
            <a:r>
              <a:rPr lang="en-US" b="1" dirty="0" err="1"/>
              <a:t>centroids</a:t>
            </a:r>
            <a:r>
              <a:rPr lang="en-US" b="1" dirty="0"/>
              <a:t>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Update data points with following formula: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clusters are recalculated</a:t>
            </a:r>
          </a:p>
          <a:p>
            <a:r>
              <a:rPr lang="en-US" dirty="0"/>
              <a:t>Updating takes place until there is no change in the current cluster formation, it is the same as the previous formation.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uclidean-dis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67000"/>
            <a:ext cx="1342857" cy="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K-means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/>
              <a:t>There are some metrics for K-means performance measurement:</a:t>
            </a:r>
          </a:p>
          <a:p>
            <a:pPr lvl="1"/>
            <a:r>
              <a:rPr lang="en-US" dirty="0"/>
              <a:t>Adjusted rand index</a:t>
            </a:r>
          </a:p>
          <a:p>
            <a:pPr lvl="1"/>
            <a:r>
              <a:rPr lang="en-US" dirty="0"/>
              <a:t>Mutual information based scoring</a:t>
            </a:r>
          </a:p>
          <a:p>
            <a:pPr lvl="1"/>
            <a:r>
              <a:rPr lang="en-US" dirty="0"/>
              <a:t>Homogeneity, completeness and v-measure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THANKS FOR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Algorithms belonging to the family of Unsupervised Learning have no variable to predict tied to the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Clustering is the task of grouping together a set of objects in a way that objects in the same cluster are more similar to each other than to objects in other clusters. </a:t>
            </a:r>
          </a:p>
          <a:p>
            <a:pPr fontAlgn="base"/>
            <a:r>
              <a:rPr lang="en-US" dirty="0"/>
              <a:t>Similarity is a metric that reflects the strength of relationship between two data objects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Hard &amp;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Hard clustering: in hard clustering, each data object or point either belongs to a cluster completely or not.</a:t>
            </a:r>
          </a:p>
          <a:p>
            <a:pPr fontAlgn="base"/>
            <a:r>
              <a:rPr lang="en-US" dirty="0"/>
              <a:t>Soft clustering: in soft clustering, a data point can belong to more than one cluster with some probability or likelihood value.</a:t>
            </a:r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Clusters can be formed different ways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Main Clustering solving methods:</a:t>
            </a:r>
          </a:p>
          <a:p>
            <a:pPr lvl="1" fontAlgn="base"/>
            <a:r>
              <a:rPr lang="en-US" dirty="0"/>
              <a:t>Connectivity-based</a:t>
            </a:r>
          </a:p>
          <a:p>
            <a:pPr lvl="1" fontAlgn="base"/>
            <a:r>
              <a:rPr lang="en-US" dirty="0" err="1"/>
              <a:t>Centroid</a:t>
            </a:r>
            <a:r>
              <a:rPr lang="en-US" dirty="0"/>
              <a:t>-based</a:t>
            </a:r>
          </a:p>
          <a:p>
            <a:pPr lvl="1" fontAlgn="base"/>
            <a:r>
              <a:rPr lang="en-US" dirty="0"/>
              <a:t>Distribution-based</a:t>
            </a:r>
          </a:p>
          <a:p>
            <a:pPr lvl="1" fontAlgn="base"/>
            <a:r>
              <a:rPr lang="en-US" dirty="0" err="1"/>
              <a:t>Centroid</a:t>
            </a:r>
            <a:r>
              <a:rPr lang="en-US" dirty="0"/>
              <a:t>-based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Clustering Algorithms: Connectivity-based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Data points that are closer in the data space are more related (similar) than to data points farther away. </a:t>
            </a:r>
          </a:p>
          <a:p>
            <a:pPr fontAlgn="base"/>
            <a:r>
              <a:rPr lang="en-US" dirty="0"/>
              <a:t>The clusters are formed by connecting data points according to their distance.</a:t>
            </a:r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Clustering Algorithms: </a:t>
            </a:r>
            <a:r>
              <a:rPr lang="en-US" b="1" dirty="0" err="1"/>
              <a:t>Centroid</a:t>
            </a:r>
            <a:r>
              <a:rPr lang="en-US" b="1" dirty="0"/>
              <a:t>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Clusters are represented by a central vector or a </a:t>
            </a:r>
            <a:r>
              <a:rPr lang="en-US" dirty="0" err="1"/>
              <a:t>centroid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This </a:t>
            </a:r>
            <a:r>
              <a:rPr lang="en-US" dirty="0" err="1"/>
              <a:t>centroid</a:t>
            </a:r>
            <a:r>
              <a:rPr lang="en-US" dirty="0"/>
              <a:t> might not necessarily be a member of the dataset. </a:t>
            </a:r>
          </a:p>
          <a:p>
            <a:pPr fontAlgn="base"/>
            <a:r>
              <a:rPr lang="en-US" dirty="0"/>
              <a:t>This is an iterative clustering algorithms in which the notion of similarity is derived by how close a data point is to the </a:t>
            </a:r>
            <a:r>
              <a:rPr lang="en-US" dirty="0" err="1"/>
              <a:t>centroid</a:t>
            </a:r>
            <a:r>
              <a:rPr lang="en-US" dirty="0"/>
              <a:t> of the cluster. </a:t>
            </a:r>
          </a:p>
          <a:p>
            <a:pPr fontAlgn="base"/>
            <a:r>
              <a:rPr lang="en-US" dirty="0"/>
              <a:t>k-means is a </a:t>
            </a:r>
            <a:r>
              <a:rPr lang="en-US" dirty="0" err="1"/>
              <a:t>centroid</a:t>
            </a:r>
            <a:r>
              <a:rPr lang="en-US" dirty="0"/>
              <a:t>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Clustering Algorithms: Distribution-based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This clustering is very closely related to statistics: distributional modeling. </a:t>
            </a:r>
          </a:p>
          <a:p>
            <a:pPr fontAlgn="base"/>
            <a:r>
              <a:rPr lang="en-US" dirty="0"/>
              <a:t>Clustering is based on the notion of how probable is it for a data point to belong to a certain distribution, such as the Gaussian distribution, for example. </a:t>
            </a:r>
          </a:p>
          <a:p>
            <a:pPr fontAlgn="base"/>
            <a:r>
              <a:rPr lang="en-US" dirty="0"/>
              <a:t>Data points in a cluster belong to the same distribution. </a:t>
            </a:r>
          </a:p>
          <a:p>
            <a:pPr fontAlgn="base"/>
            <a:r>
              <a:rPr lang="en-US" dirty="0"/>
              <a:t>These models have a strong </a:t>
            </a:r>
            <a:r>
              <a:rPr lang="en-US" dirty="0" err="1"/>
              <a:t>theoritical</a:t>
            </a:r>
            <a:r>
              <a:rPr lang="en-US" dirty="0"/>
              <a:t> foundation, however they often suffer from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Clustering Algorithms: Density-based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Density-based methods search the data space for areas of varied density of data points.</a:t>
            </a:r>
          </a:p>
          <a:p>
            <a:pPr fontAlgn="base"/>
            <a:r>
              <a:rPr lang="en-US" dirty="0"/>
              <a:t>Clusters are defined as areas of higher density within the data space compared to other regions. </a:t>
            </a:r>
          </a:p>
          <a:p>
            <a:pPr fontAlgn="base"/>
            <a:r>
              <a:rPr lang="en-US" dirty="0"/>
              <a:t>Data points in the sparse areas are usually considered to be noise and/or border points. </a:t>
            </a:r>
          </a:p>
          <a:p>
            <a:pPr fontAlgn="base"/>
            <a:r>
              <a:rPr lang="en-US" dirty="0"/>
              <a:t>The drawback with these methods is that they expect some kind of density guide or parameters to detect cluster borders.</a:t>
            </a:r>
          </a:p>
        </p:txBody>
      </p:sp>
    </p:spTree>
    <p:extLst>
      <p:ext uri="{BB962C8B-B14F-4D97-AF65-F5344CB8AC3E}">
        <p14:creationId xmlns:p14="http://schemas.microsoft.com/office/powerpoint/2010/main" val="350360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6272</TotalTime>
  <Words>756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Tw Cen MT</vt:lpstr>
      <vt:lpstr>Wingdings</vt:lpstr>
      <vt:lpstr>Wingdings 2</vt:lpstr>
      <vt:lpstr>Median</vt:lpstr>
      <vt:lpstr>AI in Practice. part 8</vt:lpstr>
      <vt:lpstr>Unsupervised Learning</vt:lpstr>
      <vt:lpstr>Clustering</vt:lpstr>
      <vt:lpstr>Hard &amp; Soft Clustering</vt:lpstr>
      <vt:lpstr>Clustering Algorithms</vt:lpstr>
      <vt:lpstr>Clustering Algorithms: Connectivity-based</vt:lpstr>
      <vt:lpstr>Clustering Algorithms: Centroid-based</vt:lpstr>
      <vt:lpstr>Clustering Algorithms: Distribution-based</vt:lpstr>
      <vt:lpstr>Clustering Algorithms: Density-based</vt:lpstr>
      <vt:lpstr>Choosing Clustering Algorithm</vt:lpstr>
      <vt:lpstr>K-Means Clustering</vt:lpstr>
      <vt:lpstr>K-Means Background (2 centroids example)</vt:lpstr>
      <vt:lpstr>K-Means Background (2 centroids example)</vt:lpstr>
      <vt:lpstr>K-Means Background (2 centroids example)</vt:lpstr>
      <vt:lpstr>K-Means Background (2 centroids example)</vt:lpstr>
      <vt:lpstr>K-means performance measurement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Practice. part1</dc:title>
  <dc:creator>Levon</dc:creator>
  <cp:lastModifiedBy>Arpine</cp:lastModifiedBy>
  <cp:revision>886</cp:revision>
  <dcterms:created xsi:type="dcterms:W3CDTF">2006-08-16T00:00:00Z</dcterms:created>
  <dcterms:modified xsi:type="dcterms:W3CDTF">2020-03-02T18:58:59Z</dcterms:modified>
</cp:coreProperties>
</file>