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1AD6-1872-F7F1-12D6-308FC410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8F8A-D688-F654-59C9-CCC7C299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3EB-5154-B277-4DB8-8F6E9013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8009-25F0-FE47-2D1C-6DE1DB1B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5D69-0E61-E583-431A-D1376BC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1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B174-9757-3AA8-6766-7DDEC6B6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CC84-C72D-A70B-3DFA-5E040B95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D798D-C9DE-3306-0945-483A7037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3B4E-42F7-8205-F8BD-B8F9795B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0210-2B5D-E98C-B743-080DAF6E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29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6B73E-B593-DF06-F604-982DC0CAD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83BFF-8579-1014-BA56-AE754D36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F148-442F-0858-303F-3A10DBCB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1ED9-5958-6A24-73D3-0784395D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6C9B-2B77-1190-1886-A5F294B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1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FFC1-AF2B-CEA5-6501-7AF91770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83D8-D43B-676A-4DE5-42085352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59DB-ED38-A39C-C759-424EB4E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A27B-2310-0ACC-F0C5-24536BA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2EE6C-0045-05ED-7677-68F24EF5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38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4BF-86C0-F4FE-7BE6-0A510220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9DFD-AED9-772D-CD77-B61CA4BA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E609-3EDB-61F9-AA5D-FEFB4539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300-43FB-DB02-89BC-619807EC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4117-B233-59B9-E840-B60C09ED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5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4AD3-1D09-F8D7-E756-E122F014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78D6-6E7A-28CA-8287-4D392ECD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DB27B-BD76-2584-E2A7-4CCB25B5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038D3-1A22-2E88-4FC8-0484A873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F37D-8BA4-7B0F-A37A-4B900668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1A4AA-ED8F-6D25-49C6-66902934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7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7B4F-E002-7166-CED8-000DCC5B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7348-1921-B9DF-1A0B-77BCE0A7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2E2B-C2C1-C846-A47C-28FA6289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3DBB3-5304-FF35-DD76-A7687AB67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C3453-4837-95D2-DEFD-898562CA1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34BC3-9D31-BF47-5DC8-5CCCDBB3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801F0-A146-2CDE-E693-F0E3A53A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F810E-69A1-ED3C-3C77-8BBCACE7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8FD4-BC41-F0B3-6C57-CDBAD0F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2F130-EBBD-1279-3067-3CB40881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D87D-81E7-5649-8399-76716FFF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55B4-943B-EA2B-154C-2EBDA592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4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CC055-4790-3FCC-0271-E1736325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6EE53-0661-5EEF-86BD-374EB75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6710-1AE6-73C7-69BF-7F97F3E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79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618C-136E-E6DB-5A27-97F2E4CE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ED00-2939-574F-593F-91C21D10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8492D-80D5-0D3D-CE23-DEB5D724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8009-421C-B403-E4B6-3D51A841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0D73C-3C8F-6E18-7B0A-A10C65F4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A5E6F-202E-DF83-F2B2-C503CBB5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4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66C8-E2DD-4181-A8CE-15EBD89A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2971A-51BF-1685-6350-2DD5A3C9D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B0CF-7EBF-FD2F-86E6-F988E1675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A355-9C91-155E-D06C-48A21282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F313-D4D5-B305-8CDC-5AF94FBF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4710-A274-324B-2864-802341C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15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39AC-2F93-CB6A-11EE-91DE74FB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90BB5-1A77-4A73-7E0E-183083CD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E87D-6268-F947-1EEE-2B74A22F6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7668-1354-4994-92A2-5D039FB41316}" type="datetimeFigureOut">
              <a:rPr lang="en-AU" smtClean="0"/>
              <a:t>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E404-6A4F-7AEB-C9ED-6D5DDE9F2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D7F6-BD4F-109B-1B96-32655FCD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3A0F-373C-40D0-AE95-C54CC4B629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52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29C761-1C8D-A181-E1E8-4CBDCD5CF834}"/>
              </a:ext>
            </a:extLst>
          </p:cNvPr>
          <p:cNvSpPr txBox="1">
            <a:spLocks/>
          </p:cNvSpPr>
          <p:nvPr/>
        </p:nvSpPr>
        <p:spPr>
          <a:xfrm>
            <a:off x="579533" y="433553"/>
            <a:ext cx="10864702" cy="1369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000" dirty="0">
                <a:solidFill>
                  <a:schemeClr val="accent6">
                    <a:lumMod val="75000"/>
                  </a:schemeClr>
                </a:solidFill>
              </a:rPr>
              <a:t>Term Frequency – Inverse Document Frequency</a:t>
            </a:r>
            <a:br>
              <a:rPr lang="en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" sz="4000" dirty="0">
                <a:solidFill>
                  <a:schemeClr val="accent6">
                    <a:lumMod val="75000"/>
                  </a:schemeClr>
                </a:solidFill>
              </a:rPr>
              <a:t> TF-IDF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DAADB8-E4E8-5A96-3E1B-5B980D65AC7E}"/>
              </a:ext>
            </a:extLst>
          </p:cNvPr>
          <p:cNvCxnSpPr/>
          <p:nvPr/>
        </p:nvCxnSpPr>
        <p:spPr>
          <a:xfrm>
            <a:off x="2492508" y="2160517"/>
            <a:ext cx="703875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D01650-CE56-5DA4-2A2C-171034350CFA}"/>
              </a:ext>
            </a:extLst>
          </p:cNvPr>
          <p:cNvSpPr txBox="1"/>
          <p:nvPr/>
        </p:nvSpPr>
        <p:spPr>
          <a:xfrm>
            <a:off x="579533" y="2564245"/>
            <a:ext cx="10698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by:</a:t>
            </a:r>
          </a:p>
          <a:p>
            <a:pPr algn="ctr"/>
            <a:r>
              <a:rPr lang="en-US" sz="2000" dirty="0"/>
              <a:t>Arpit Gole 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err="1"/>
              <a:t>Organised</a:t>
            </a:r>
            <a:r>
              <a:rPr lang="en-US" sz="2000" dirty="0"/>
              <a:t> by:</a:t>
            </a:r>
            <a:br>
              <a:rPr lang="en-US" sz="2000" dirty="0"/>
            </a:br>
            <a:r>
              <a:rPr lang="en-US" sz="2000" dirty="0"/>
              <a:t>AI &amp; ML Student Club</a:t>
            </a:r>
          </a:p>
          <a:p>
            <a:pPr algn="ctr"/>
            <a:endParaRPr lang="en-US" sz="2000" dirty="0"/>
          </a:p>
        </p:txBody>
      </p:sp>
      <p:pic>
        <p:nvPicPr>
          <p:cNvPr id="16" name="Picture 15" descr="Diagram&#10;&#10;Description automatically generated with low confidence">
            <a:extLst>
              <a:ext uri="{FF2B5EF4-FFF2-40B4-BE49-F238E27FC236}">
                <a16:creationId xmlns:a16="http://schemas.microsoft.com/office/drawing/2014/main" id="{2036D179-D4B7-BEBC-7EBE-F8A2FFF7A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3" b="17429"/>
          <a:stretch/>
        </p:blipFill>
        <p:spPr>
          <a:xfrm>
            <a:off x="4751884" y="4644000"/>
            <a:ext cx="2520000" cy="16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1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1CE95-C31D-461C-87EA-7BCF3E8F00F3}"/>
              </a:ext>
            </a:extLst>
          </p:cNvPr>
          <p:cNvSpPr txBox="1">
            <a:spLocks/>
          </p:cNvSpPr>
          <p:nvPr/>
        </p:nvSpPr>
        <p:spPr>
          <a:xfrm>
            <a:off x="1524000" y="651935"/>
            <a:ext cx="9144000" cy="855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Importance of the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D1C2E7-B715-5EC2-16FB-7BFB80291B90}"/>
              </a:ext>
            </a:extLst>
          </p:cNvPr>
          <p:cNvSpPr txBox="1">
            <a:spLocks/>
          </p:cNvSpPr>
          <p:nvPr/>
        </p:nvSpPr>
        <p:spPr>
          <a:xfrm>
            <a:off x="820800" y="1951200"/>
            <a:ext cx="9979200" cy="39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Let’s focus on a real-world problem of searching a particular token (word) in any given document/set of documents, basically corpus of text.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Naïve way – Search the token in the corpus of the text linearly.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For large corpus in puts lots of strain on the computing resource.</a:t>
            </a:r>
            <a:br>
              <a:rPr lang="en-US" dirty="0">
                <a:latin typeface="Athelas" panose="02000503000000020003" pitchFamily="2" charset="77"/>
                <a:cs typeface="Al Tarikh" pitchFamily="2" charset="-78"/>
              </a:rPr>
            </a:br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  <a:p>
            <a:pPr marL="342900" indent="-342900"/>
            <a:r>
              <a:rPr lang="en-US" dirty="0">
                <a:latin typeface="Athelas" panose="02000503000000020003" pitchFamily="2" charset="77"/>
                <a:cs typeface="Al Tarikh" pitchFamily="2" charset="-78"/>
              </a:rPr>
              <a:t>A faster way to achieve this is to use TF-IDF for information retrieval.</a:t>
            </a:r>
          </a:p>
          <a:p>
            <a:pPr marL="342900" indent="-342900"/>
            <a:endParaRPr lang="en-US" dirty="0">
              <a:latin typeface="Athelas" panose="02000503000000020003" pitchFamily="2" charset="77"/>
              <a:cs typeface="Al Tarik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02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Vector Semantics and 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pPr algn="l"/>
            <a:r>
              <a:rPr lang="en-AU" dirty="0"/>
              <a:t>Vector Semantics – The representation of the meaning of the corpus of text in the form of vectors.</a:t>
            </a:r>
          </a:p>
          <a:p>
            <a:pPr algn="l"/>
            <a:r>
              <a:rPr lang="en-AU" dirty="0"/>
              <a:t>There are many different techniques to achieve vector semantics.</a:t>
            </a:r>
          </a:p>
          <a:p>
            <a:pPr algn="l"/>
            <a:r>
              <a:rPr lang="en-AU" dirty="0"/>
              <a:t>Naïve way – count the no. of words</a:t>
            </a:r>
            <a:br>
              <a:rPr lang="en-AU" dirty="0"/>
            </a:br>
            <a:r>
              <a:rPr lang="en-AU" dirty="0"/>
              <a:t>in the corpus.</a:t>
            </a:r>
          </a:p>
          <a:p>
            <a:pPr algn="l"/>
            <a:r>
              <a:rPr lang="en-AU" dirty="0"/>
              <a:t>Yes, histogram of a word count</a:t>
            </a:r>
            <a:br>
              <a:rPr lang="en-AU" dirty="0"/>
            </a:br>
            <a:r>
              <a:rPr lang="en-AU" dirty="0"/>
              <a:t> is a form of vector representation.</a:t>
            </a:r>
          </a:p>
          <a:p>
            <a:pPr algn="l"/>
            <a:r>
              <a:rPr lang="en-AU" dirty="0"/>
              <a:t>It roughly captures the meaning of the </a:t>
            </a:r>
            <a:br>
              <a:rPr lang="en-AU" dirty="0"/>
            </a:br>
            <a:r>
              <a:rPr lang="en-AU" dirty="0"/>
              <a:t>corpus.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EDEB5-36AD-A83A-836A-305DA900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24" y="3024548"/>
            <a:ext cx="4861270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FF71-C3EF-3501-326D-29E412C7C1E2}"/>
              </a:ext>
            </a:extLst>
          </p:cNvPr>
          <p:cNvSpPr txBox="1"/>
          <p:nvPr/>
        </p:nvSpPr>
        <p:spPr>
          <a:xfrm>
            <a:off x="8429904" y="5992296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Bag-of-word model </a:t>
            </a:r>
          </a:p>
        </p:txBody>
      </p:sp>
    </p:spTree>
    <p:extLst>
      <p:ext uri="{BB962C8B-B14F-4D97-AF65-F5344CB8AC3E}">
        <p14:creationId xmlns:p14="http://schemas.microsoft.com/office/powerpoint/2010/main" val="171974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However,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Different words may have different importance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Some words occur much more frequently but is less meaningful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TF-IDF</a:t>
            </a:r>
          </a:p>
          <a:p>
            <a:pPr marL="457200" lvl="1" indent="0">
              <a:buNone/>
            </a:pPr>
            <a:r>
              <a:rPr lang="en-AU" sz="2000" b="0" i="0" u="none" strike="noStrike" baseline="0" dirty="0">
                <a:solidFill>
                  <a:srgbClr val="000000"/>
                </a:solidFill>
              </a:rPr>
              <a:t>– A weighting scheme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Increase the weight of important words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Decrease the weight of irrelevant words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• The property of important words for a document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Often occurred in the document 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But less likely to be observed in the other document</a:t>
            </a:r>
          </a:p>
          <a:p>
            <a:pPr algn="l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1947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F6480F-A845-B700-AB22-E79F4D9BFB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9267"/>
                <a:ext cx="10515600" cy="4847695"/>
              </a:xfrm>
            </p:spPr>
            <p:txBody>
              <a:bodyPr>
                <a:noAutofit/>
              </a:bodyPr>
              <a:lstStyle/>
              <a:p>
                <a:r>
                  <a:rPr lang="en-AU" sz="24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TF-IDF</a:t>
                </a:r>
              </a:p>
              <a:p>
                <a:pPr marL="457200" lvl="1" indent="0">
                  <a:buNone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Product of two terms: TF and IDF</a:t>
                </a:r>
              </a:p>
              <a:p>
                <a:pPr marL="457200" lvl="1" indent="0">
                  <a:buNone/>
                </a:pP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TF: Term frequency</a:t>
                </a:r>
              </a:p>
              <a:p>
                <a:pPr marL="0" indent="0">
                  <a:buNone/>
                </a:pPr>
                <a:endParaRPr lang="en-AU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AU" sz="1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br>
                  <a:rPr lang="en-AU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IDF: I</a:t>
                </a: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nverse document frequency</a:t>
                </a: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The document frequency of a term t is simply the number documents it occurs</a:t>
                </a:r>
              </a:p>
              <a:p>
                <a:pPr lvl="1"/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Inverse document frequency (IDF)  </a:t>
                </a:r>
                <a14:m>
                  <m:oMath xmlns:m="http://schemas.openxmlformats.org/officeDocument/2006/math">
                    <m:r>
                      <a:rPr lang="en-AU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AU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, with N as the total number of documents</a:t>
                </a:r>
              </a:p>
              <a:p>
                <a:pPr marL="457200" lvl="1" indent="0">
                  <a:buNone/>
                </a:pPr>
                <a:br>
                  <a:rPr lang="en-AU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–</a:t>
                </a:r>
                <a:r>
                  <a:rPr lang="en-AU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Putting together</a:t>
                </a:r>
                <a:br>
                  <a:rPr lang="en-AU" sz="2000" b="0" i="0" u="none" strike="noStrike" baseline="0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</a:br>
                <a:endParaRPr lang="en-AU" sz="2000" b="0" i="0" u="none" strike="noStrike" baseline="0" dirty="0">
                  <a:solidFill>
                    <a:srgbClr val="0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1F6480F-A845-B700-AB22-E79F4D9BF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9267"/>
                <a:ext cx="10515600" cy="4847695"/>
              </a:xfrm>
              <a:blipFill>
                <a:blip r:embed="rId2"/>
                <a:stretch>
                  <a:fillRect l="-812" t="-17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84D9F8-E367-CC13-A462-358A9DB65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2551927"/>
            <a:ext cx="5347796" cy="796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0DCD9-A25C-A812-5864-020BAAD5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22" y="5190373"/>
            <a:ext cx="3057676" cy="9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TF-IDF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pPr algn="l"/>
            <a:endParaRPr lang="en-AU" sz="24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The dimensionality of TF-IDF is |V|, i.e., size of the vocabulary.</a:t>
            </a: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High-dimensional but sparse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In a document, only a small fraction of words occur</a:t>
            </a: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Challenges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store them efficient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maintain the efficient storage with increasing documents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– How to search relevant document efficiently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Solution: </a:t>
            </a:r>
            <a:r>
              <a:rPr lang="en-US" sz="2400" b="1" i="0" u="none" strike="noStrike" baseline="0" dirty="0">
                <a:solidFill>
                  <a:srgbClr val="000000"/>
                </a:solidFill>
              </a:rPr>
              <a:t>Inverted file/Inverted index</a:t>
            </a:r>
          </a:p>
          <a:p>
            <a:endParaRPr lang="en-AU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Inverted File</a:t>
            </a:r>
            <a:endParaRPr lang="en-AU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F6480F-A845-B700-AB22-E79F4D9B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267"/>
            <a:ext cx="10515600" cy="4847695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Inverted file is a data structure which stores the document ID in which a word occurs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 – It is called Inverted file because it collect the occurrence information of each word in different documents.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Each word can be seen as a “document’’ and document ID becomes “word”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The TF-IDF of each word in each document can also be stored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Optional, we can store the paragraph ID, sentence ID to make fine-gain retrieval</a:t>
            </a:r>
            <a:br>
              <a:rPr lang="en-US" sz="2000" b="0" i="0" u="none" strike="noStrike" baseline="0" dirty="0">
                <a:solidFill>
                  <a:srgbClr val="000000"/>
                </a:solidFill>
              </a:rPr>
            </a:br>
            <a:endParaRPr lang="en-AU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AU" sz="2400" b="0" i="0" u="none" strike="noStrike" baseline="0" dirty="0">
                <a:solidFill>
                  <a:srgbClr val="000000"/>
                </a:solidFill>
              </a:rPr>
              <a:t>Use Inverted File for fast retrieval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Given a query, breaking it down into a set of words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For each word, find its occurred documents, accumulate the TF-IDF for each occurred document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– Rank the documents by the accumulated TF-IDF</a:t>
            </a:r>
          </a:p>
          <a:p>
            <a:endParaRPr lang="en-AU" sz="2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1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12334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Working of Inverted File</a:t>
            </a:r>
            <a:endParaRPr lang="en-AU" sz="4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D5A46C-A4C2-BDB9-C70E-FC3C3B2EF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118" y="1004887"/>
            <a:ext cx="9327763" cy="4848225"/>
          </a:xfrm>
        </p:spPr>
      </p:pic>
    </p:spTree>
    <p:extLst>
      <p:ext uri="{BB962C8B-B14F-4D97-AF65-F5344CB8AC3E}">
        <p14:creationId xmlns:p14="http://schemas.microsoft.com/office/powerpoint/2010/main" val="23881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54E62A-FBD8-A335-1D90-282669C8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1034600" cy="6162000"/>
          </a:xfrm>
        </p:spPr>
        <p:txBody>
          <a:bodyPr>
            <a:normAutofit/>
          </a:bodyPr>
          <a:lstStyle/>
          <a:p>
            <a:pPr algn="ctr"/>
            <a:r>
              <a:rPr lang="en-AU" sz="4000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br>
              <a:rPr lang="en-AU" sz="4000" dirty="0">
                <a:solidFill>
                  <a:schemeClr val="accent6">
                    <a:lumMod val="75000"/>
                  </a:schemeClr>
                </a:solidFill>
              </a:rPr>
            </a:b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79760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503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Athelas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Vector Semantics and TF-IDF</vt:lpstr>
      <vt:lpstr>TF-IDF</vt:lpstr>
      <vt:lpstr>TF-IDF</vt:lpstr>
      <vt:lpstr>TF-IDF</vt:lpstr>
      <vt:lpstr>Inverted File</vt:lpstr>
      <vt:lpstr>Working of Inverted File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</dc:creator>
  <cp:lastModifiedBy>Arpit</cp:lastModifiedBy>
  <cp:revision>17</cp:revision>
  <dcterms:created xsi:type="dcterms:W3CDTF">2022-09-06T19:42:58Z</dcterms:created>
  <dcterms:modified xsi:type="dcterms:W3CDTF">2022-09-06T21:21:09Z</dcterms:modified>
</cp:coreProperties>
</file>