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3" r:id="rId12"/>
    <p:sldId id="264" r:id="rId13"/>
  </p:sldIdLst>
  <p:sldSz cx="18288000" cy="10287000"/>
  <p:notesSz cx="6858000" cy="9144000"/>
  <p:embeddedFontLst>
    <p:embeddedFont>
      <p:font typeface="Canva Sans" panose="020B0604020202020204" charset="0"/>
      <p:regular r:id="rId14"/>
    </p:embeddedFont>
    <p:embeddedFont>
      <p:font typeface="Canva Sans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6" d="100"/>
          <a:sy n="66" d="100"/>
        </p:scale>
        <p:origin x="101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010081" y="315677"/>
            <a:ext cx="2898297" cy="2774040"/>
          </a:xfrm>
          <a:custGeom>
            <a:avLst/>
            <a:gdLst/>
            <a:ahLst/>
            <a:cxnLst/>
            <a:rect l="l" t="t" r="r" b="b"/>
            <a:pathLst>
              <a:path w="2898297" h="2774040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771244" y="6747869"/>
            <a:ext cx="5505900" cy="3223454"/>
          </a:xfrm>
          <a:custGeom>
            <a:avLst/>
            <a:gdLst/>
            <a:ahLst/>
            <a:cxnLst/>
            <a:rect l="l" t="t" r="r" b="b"/>
            <a:pathLst>
              <a:path w="5505900" h="3223454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806439" y="7718631"/>
            <a:ext cx="1930215" cy="2057400"/>
          </a:xfrm>
          <a:custGeom>
            <a:avLst/>
            <a:gdLst/>
            <a:ahLst/>
            <a:cxnLst/>
            <a:rect l="l" t="t" r="r" b="b"/>
            <a:pathLst>
              <a:path w="1930215" h="2057400">
                <a:moveTo>
                  <a:pt x="0" y="0"/>
                </a:moveTo>
                <a:lnTo>
                  <a:pt x="1930215" y="0"/>
                </a:lnTo>
                <a:lnTo>
                  <a:pt x="193021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6781800" y="6103577"/>
            <a:ext cx="5259348" cy="1047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Presented by: Arpit Sharma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Date: 08 August 2025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91586" y="3848534"/>
            <a:ext cx="14072414" cy="863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Understanding JSF (Jakarta Server Faces)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691586" y="4811713"/>
            <a:ext cx="12904827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F582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Key Concepts, Features, and Usage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5464C-BA01-AF98-5011-0C86B49E6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87BB124-8DFD-61B0-74E6-A3BC52625165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692F7BA-DD05-2734-DBFA-D4562B77EACC}"/>
              </a:ext>
            </a:extLst>
          </p:cNvPr>
          <p:cNvSpPr/>
          <p:nvPr/>
        </p:nvSpPr>
        <p:spPr>
          <a:xfrm>
            <a:off x="15010081" y="315677"/>
            <a:ext cx="2898297" cy="2774040"/>
          </a:xfrm>
          <a:custGeom>
            <a:avLst/>
            <a:gdLst/>
            <a:ahLst/>
            <a:cxnLst/>
            <a:rect l="l" t="t" r="r" b="b"/>
            <a:pathLst>
              <a:path w="2898297" h="2774040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93F985C8-11E7-F723-8DC1-F3CADD7ABB91}"/>
              </a:ext>
            </a:extLst>
          </p:cNvPr>
          <p:cNvSpPr/>
          <p:nvPr/>
        </p:nvSpPr>
        <p:spPr>
          <a:xfrm>
            <a:off x="-771244" y="6747869"/>
            <a:ext cx="5505900" cy="3223454"/>
          </a:xfrm>
          <a:custGeom>
            <a:avLst/>
            <a:gdLst/>
            <a:ahLst/>
            <a:cxnLst/>
            <a:rect l="l" t="t" r="r" b="b"/>
            <a:pathLst>
              <a:path w="5505900" h="3223454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117381B4-4088-8A7E-A3BE-764F3BF1A360}"/>
              </a:ext>
            </a:extLst>
          </p:cNvPr>
          <p:cNvSpPr/>
          <p:nvPr/>
        </p:nvSpPr>
        <p:spPr>
          <a:xfrm>
            <a:off x="15806439" y="7718631"/>
            <a:ext cx="1930215" cy="2057400"/>
          </a:xfrm>
          <a:custGeom>
            <a:avLst/>
            <a:gdLst/>
            <a:ahLst/>
            <a:cxnLst/>
            <a:rect l="l" t="t" r="r" b="b"/>
            <a:pathLst>
              <a:path w="1930215" h="2057400">
                <a:moveTo>
                  <a:pt x="0" y="0"/>
                </a:moveTo>
                <a:lnTo>
                  <a:pt x="1930215" y="0"/>
                </a:lnTo>
                <a:lnTo>
                  <a:pt x="193021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2B2E3E3-CD41-83E3-2828-DFA0F99601B9}"/>
              </a:ext>
            </a:extLst>
          </p:cNvPr>
          <p:cNvSpPr txBox="1"/>
          <p:nvPr/>
        </p:nvSpPr>
        <p:spPr>
          <a:xfrm>
            <a:off x="3200400" y="845738"/>
            <a:ext cx="12067877" cy="863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F582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Available Scopes for Managed Bean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5E71CF4-23D8-7252-FD16-030957D4FF3B}"/>
              </a:ext>
            </a:extLst>
          </p:cNvPr>
          <p:cNvSpPr txBox="1"/>
          <p:nvPr/>
        </p:nvSpPr>
        <p:spPr>
          <a:xfrm>
            <a:off x="2004496" y="1992414"/>
            <a:ext cx="13283254" cy="7948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99"/>
              </a:lnSpc>
            </a:pPr>
            <a:r>
              <a:rPr lang="en-US" sz="33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@ApplicationScoped</a:t>
            </a:r>
          </a:p>
          <a:p>
            <a:pPr algn="just">
              <a:lnSpc>
                <a:spcPts val="5099"/>
              </a:lnSpc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ts val="5099"/>
              </a:lnSpc>
            </a:pPr>
            <a:r>
              <a:rPr lang="en-US" sz="3200" dirty="0">
                <a:solidFill>
                  <a:schemeClr val="bg1"/>
                </a:solidFill>
              </a:rPr>
              <a:t>The bean is created </a:t>
            </a:r>
            <a:r>
              <a:rPr lang="en-US" sz="3200" b="1" dirty="0">
                <a:solidFill>
                  <a:schemeClr val="bg1"/>
                </a:solidFill>
              </a:rPr>
              <a:t>once for the entire application</a:t>
            </a:r>
            <a:r>
              <a:rPr lang="en-US" sz="3200" dirty="0">
                <a:solidFill>
                  <a:schemeClr val="bg1"/>
                </a:solidFill>
              </a:rPr>
              <a:t> and shared across </a:t>
            </a:r>
            <a:r>
              <a:rPr lang="en-US" sz="3200" b="1" dirty="0">
                <a:solidFill>
                  <a:schemeClr val="bg1"/>
                </a:solidFill>
              </a:rPr>
              <a:t>all users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ts val="5099"/>
              </a:lnSpc>
            </a:pPr>
            <a:r>
              <a:rPr lang="en-US" sz="3200" b="1" dirty="0">
                <a:solidFill>
                  <a:schemeClr val="bg1"/>
                </a:solidFill>
              </a:rPr>
              <a:t>Annotation:  </a:t>
            </a:r>
            <a:r>
              <a:rPr lang="en-US" sz="3200" dirty="0">
                <a:solidFill>
                  <a:schemeClr val="bg1"/>
                </a:solidFill>
              </a:rPr>
              <a:t>@ApplicationScoped</a:t>
            </a:r>
          </a:p>
          <a:p>
            <a:pPr>
              <a:lnSpc>
                <a:spcPts val="5099"/>
              </a:lnSpc>
            </a:pPr>
            <a:endParaRPr lang="en-US" sz="33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Merits: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Very efficient for shared, read-only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Only one instance for the whole app (low object creation overhead).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400" b="1" dirty="0">
                <a:solidFill>
                  <a:schemeClr val="bg1"/>
                </a:solidFill>
              </a:rPr>
              <a:t>Demerits: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All users share the same bean — not suitable for user-specific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Must be thread-safe — multiple users may access it at the same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Can cause memory issues if holding large datasets</a:t>
            </a:r>
            <a:r>
              <a:rPr lang="en-US" sz="3600" dirty="0"/>
              <a:t>.</a:t>
            </a:r>
          </a:p>
          <a:p>
            <a:endParaRPr lang="en-US" sz="3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319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010081" y="315677"/>
            <a:ext cx="2898297" cy="2774040"/>
          </a:xfrm>
          <a:custGeom>
            <a:avLst/>
            <a:gdLst/>
            <a:ahLst/>
            <a:cxnLst/>
            <a:rect l="l" t="t" r="r" b="b"/>
            <a:pathLst>
              <a:path w="2898297" h="2774040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771244" y="6747869"/>
            <a:ext cx="5505900" cy="3223454"/>
          </a:xfrm>
          <a:custGeom>
            <a:avLst/>
            <a:gdLst/>
            <a:ahLst/>
            <a:cxnLst/>
            <a:rect l="l" t="t" r="r" b="b"/>
            <a:pathLst>
              <a:path w="5505900" h="3223454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806439" y="7718631"/>
            <a:ext cx="1930215" cy="2057400"/>
          </a:xfrm>
          <a:custGeom>
            <a:avLst/>
            <a:gdLst/>
            <a:ahLst/>
            <a:cxnLst/>
            <a:rect l="l" t="t" r="r" b="b"/>
            <a:pathLst>
              <a:path w="1930215" h="2057400">
                <a:moveTo>
                  <a:pt x="0" y="0"/>
                </a:moveTo>
                <a:lnTo>
                  <a:pt x="1930215" y="0"/>
                </a:lnTo>
                <a:lnTo>
                  <a:pt x="193021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183529" y="1028700"/>
            <a:ext cx="9920942" cy="863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F582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AJAX, Its Benefits and Usage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21462" y="2003604"/>
            <a:ext cx="11696938" cy="443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99"/>
              </a:lnSpc>
            </a:pPr>
            <a:r>
              <a:rPr lang="en-US" sz="33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AJAX:</a:t>
            </a: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Asynchronous JavaScript and XML</a:t>
            </a:r>
          </a:p>
          <a:p>
            <a:pPr algn="just">
              <a:lnSpc>
                <a:spcPts val="509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-&gt; Allows partial updates without reloading the full page.</a:t>
            </a:r>
          </a:p>
          <a:p>
            <a:pPr algn="just">
              <a:lnSpc>
                <a:spcPts val="5099"/>
              </a:lnSpc>
            </a:pPr>
            <a:r>
              <a:rPr lang="en-US" sz="33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Benefits:</a:t>
            </a:r>
          </a:p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Improved responsiveness</a:t>
            </a:r>
          </a:p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Reduced server roundtrips</a:t>
            </a:r>
          </a:p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Enhanced UX</a:t>
            </a:r>
          </a:p>
          <a:p>
            <a:pPr algn="just">
              <a:lnSpc>
                <a:spcPts val="5099"/>
              </a:lnSpc>
            </a:pPr>
            <a:endParaRPr lang="en-US" sz="33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321462" y="6394092"/>
            <a:ext cx="10678716" cy="3156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99"/>
              </a:lnSpc>
            </a:pPr>
            <a:r>
              <a:rPr lang="en-US" sz="33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Usage in JSF:</a:t>
            </a:r>
          </a:p>
          <a:p>
            <a:pPr algn="just">
              <a:lnSpc>
                <a:spcPts val="509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&lt;</a:t>
            </a:r>
            <a:r>
              <a:rPr lang="en-US" sz="3399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h:inputText</a:t>
            </a: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value="#{bean.name}"&gt;</a:t>
            </a:r>
          </a:p>
          <a:p>
            <a:pPr algn="just">
              <a:lnSpc>
                <a:spcPts val="509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&lt;</a:t>
            </a:r>
            <a:r>
              <a:rPr lang="en-US" sz="3399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f:ajax</a:t>
            </a: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event="blur" render="output" /&gt;</a:t>
            </a:r>
          </a:p>
          <a:p>
            <a:pPr algn="just">
              <a:lnSpc>
                <a:spcPts val="509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&lt;/</a:t>
            </a:r>
            <a:r>
              <a:rPr lang="en-US" sz="3399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h:inputText</a:t>
            </a: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&gt;</a:t>
            </a:r>
          </a:p>
          <a:p>
            <a:pPr algn="just">
              <a:lnSpc>
                <a:spcPts val="509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&lt;</a:t>
            </a:r>
            <a:r>
              <a:rPr lang="en-US" sz="3399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h:outputText</a:t>
            </a: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id="output" value="#{bean.name}" /&gt;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010081" y="315677"/>
            <a:ext cx="2898297" cy="2774040"/>
          </a:xfrm>
          <a:custGeom>
            <a:avLst/>
            <a:gdLst/>
            <a:ahLst/>
            <a:cxnLst/>
            <a:rect l="l" t="t" r="r" b="b"/>
            <a:pathLst>
              <a:path w="2898297" h="2774040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771244" y="6747869"/>
            <a:ext cx="5505900" cy="3223454"/>
          </a:xfrm>
          <a:custGeom>
            <a:avLst/>
            <a:gdLst/>
            <a:ahLst/>
            <a:cxnLst/>
            <a:rect l="l" t="t" r="r" b="b"/>
            <a:pathLst>
              <a:path w="5505900" h="3223454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806439" y="7718631"/>
            <a:ext cx="1930215" cy="2057400"/>
          </a:xfrm>
          <a:custGeom>
            <a:avLst/>
            <a:gdLst/>
            <a:ahLst/>
            <a:cxnLst/>
            <a:rect l="l" t="t" r="r" b="b"/>
            <a:pathLst>
              <a:path w="1930215" h="2057400">
                <a:moveTo>
                  <a:pt x="0" y="0"/>
                </a:moveTo>
                <a:lnTo>
                  <a:pt x="1930215" y="0"/>
                </a:lnTo>
                <a:lnTo>
                  <a:pt x="193021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5336123" y="4152900"/>
            <a:ext cx="7576423" cy="16775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010081" y="315677"/>
            <a:ext cx="2898297" cy="2774040"/>
          </a:xfrm>
          <a:custGeom>
            <a:avLst/>
            <a:gdLst/>
            <a:ahLst/>
            <a:cxnLst/>
            <a:rect l="l" t="t" r="r" b="b"/>
            <a:pathLst>
              <a:path w="2898297" h="2774040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771244" y="6747869"/>
            <a:ext cx="5505900" cy="3223454"/>
          </a:xfrm>
          <a:custGeom>
            <a:avLst/>
            <a:gdLst/>
            <a:ahLst/>
            <a:cxnLst/>
            <a:rect l="l" t="t" r="r" b="b"/>
            <a:pathLst>
              <a:path w="5505900" h="3223454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806439" y="7718631"/>
            <a:ext cx="1930215" cy="2057400"/>
          </a:xfrm>
          <a:custGeom>
            <a:avLst/>
            <a:gdLst/>
            <a:ahLst/>
            <a:cxnLst/>
            <a:rect l="l" t="t" r="r" b="b"/>
            <a:pathLst>
              <a:path w="1930215" h="2057400">
                <a:moveTo>
                  <a:pt x="0" y="0"/>
                </a:moveTo>
                <a:lnTo>
                  <a:pt x="1930215" y="0"/>
                </a:lnTo>
                <a:lnTo>
                  <a:pt x="193021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7213342" y="923925"/>
            <a:ext cx="3861316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F582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is JSF?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81707" y="2450672"/>
            <a:ext cx="14596349" cy="5071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99"/>
              </a:lnSpc>
            </a:pPr>
            <a:r>
              <a:rPr lang="en-US" sz="33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Jakarta Server Faces (JSF)</a:t>
            </a: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is a Java-based web framework for building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server-side UI components.</a:t>
            </a:r>
          </a:p>
          <a:p>
            <a:pPr algn="just">
              <a:lnSpc>
                <a:spcPts val="5099"/>
              </a:lnSpc>
            </a:pPr>
            <a:endParaRPr lang="en-US" sz="339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 Component-based MVC architecture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 Manages UI rendering, validation, navigation, and state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 Integrated with Jakarta EE (CDI, JPA, EJB)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 Supports Facelets, EL, and AJAX</a:t>
            </a:r>
          </a:p>
          <a:p>
            <a:pPr algn="just">
              <a:lnSpc>
                <a:spcPts val="5099"/>
              </a:lnSpc>
            </a:pPr>
            <a:endParaRPr lang="en-US" sz="339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010081" y="315677"/>
            <a:ext cx="2898297" cy="2774040"/>
          </a:xfrm>
          <a:custGeom>
            <a:avLst/>
            <a:gdLst/>
            <a:ahLst/>
            <a:cxnLst/>
            <a:rect l="l" t="t" r="r" b="b"/>
            <a:pathLst>
              <a:path w="2898297" h="2774040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780769" y="6747869"/>
            <a:ext cx="5505900" cy="3223454"/>
          </a:xfrm>
          <a:custGeom>
            <a:avLst/>
            <a:gdLst/>
            <a:ahLst/>
            <a:cxnLst/>
            <a:rect l="l" t="t" r="r" b="b"/>
            <a:pathLst>
              <a:path w="5505900" h="3223454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806439" y="7718631"/>
            <a:ext cx="1930215" cy="2057400"/>
          </a:xfrm>
          <a:custGeom>
            <a:avLst/>
            <a:gdLst/>
            <a:ahLst/>
            <a:cxnLst/>
            <a:rect l="l" t="t" r="r" b="b"/>
            <a:pathLst>
              <a:path w="1930215" h="2057400">
                <a:moveTo>
                  <a:pt x="0" y="0"/>
                </a:moveTo>
                <a:lnTo>
                  <a:pt x="1930215" y="0"/>
                </a:lnTo>
                <a:lnTo>
                  <a:pt x="193021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053780" y="839097"/>
            <a:ext cx="10180439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F582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Merits and Demerits of using JSF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24216" y="2247818"/>
            <a:ext cx="10382532" cy="3794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99"/>
              </a:lnSpc>
            </a:pPr>
            <a:r>
              <a:rPr lang="en-US" sz="33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Merits</a:t>
            </a:r>
          </a:p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Component-based &amp; reusable UI elements</a:t>
            </a:r>
          </a:p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Tight Jakarta EE integration</a:t>
            </a:r>
          </a:p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Built-in AJAX &amp; validation support</a:t>
            </a:r>
          </a:p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Large ecosystem (PrimeFaces, OmniFaces)</a:t>
            </a:r>
          </a:p>
          <a:p>
            <a:pPr algn="just">
              <a:lnSpc>
                <a:spcPts val="5099"/>
              </a:lnSpc>
            </a:pPr>
            <a:endParaRPr lang="en-US" sz="339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343266" y="5866336"/>
            <a:ext cx="10382532" cy="3794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99"/>
              </a:lnSpc>
            </a:pPr>
            <a:r>
              <a:rPr lang="en-US" sz="33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Demerits</a:t>
            </a:r>
          </a:p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Steep learning curve for beginners</a:t>
            </a:r>
          </a:p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Heavy memory usage due to stateful design</a:t>
            </a:r>
          </a:p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Limited flexibility for modern SPAs</a:t>
            </a:r>
          </a:p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Can be slow in large applications</a:t>
            </a:r>
          </a:p>
          <a:p>
            <a:pPr algn="just">
              <a:lnSpc>
                <a:spcPts val="5099"/>
              </a:lnSpc>
            </a:pPr>
            <a:endParaRPr lang="en-US" sz="339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010081" y="315677"/>
            <a:ext cx="2898297" cy="2774040"/>
          </a:xfrm>
          <a:custGeom>
            <a:avLst/>
            <a:gdLst/>
            <a:ahLst/>
            <a:cxnLst/>
            <a:rect l="l" t="t" r="r" b="b"/>
            <a:pathLst>
              <a:path w="2898297" h="2774040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771244" y="6747869"/>
            <a:ext cx="5505900" cy="3223454"/>
          </a:xfrm>
          <a:custGeom>
            <a:avLst/>
            <a:gdLst/>
            <a:ahLst/>
            <a:cxnLst/>
            <a:rect l="l" t="t" r="r" b="b"/>
            <a:pathLst>
              <a:path w="5505900" h="3223454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806439" y="7718631"/>
            <a:ext cx="1930215" cy="2057400"/>
          </a:xfrm>
          <a:custGeom>
            <a:avLst/>
            <a:gdLst/>
            <a:ahLst/>
            <a:cxnLst/>
            <a:rect l="l" t="t" r="r" b="b"/>
            <a:pathLst>
              <a:path w="1930215" h="2057400">
                <a:moveTo>
                  <a:pt x="0" y="0"/>
                </a:moveTo>
                <a:lnTo>
                  <a:pt x="1930215" y="0"/>
                </a:lnTo>
                <a:lnTo>
                  <a:pt x="193021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6583085" y="839097"/>
            <a:ext cx="5913715" cy="863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F582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Life Cycle of JSF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97916" y="2250887"/>
            <a:ext cx="14473119" cy="6347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9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JSF's lifecycle has</a:t>
            </a:r>
            <a:r>
              <a:rPr lang="en-US" sz="33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6 key phases</a:t>
            </a: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marL="734059" lvl="1" indent="-367030" algn="just">
              <a:lnSpc>
                <a:spcPts val="5099"/>
              </a:lnSpc>
              <a:buAutoNum type="arabicPeriod"/>
            </a:pPr>
            <a:r>
              <a:rPr lang="en-US" sz="33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Restore View</a:t>
            </a: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– Builds/restores component tree</a:t>
            </a:r>
          </a:p>
          <a:p>
            <a:pPr marL="734059" lvl="1" indent="-367030" algn="just">
              <a:lnSpc>
                <a:spcPts val="5099"/>
              </a:lnSpc>
              <a:buAutoNum type="arabicPeriod"/>
            </a:pPr>
            <a:r>
              <a:rPr lang="en-US" sz="33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Apply Request Values</a:t>
            </a: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– Maps input data to components</a:t>
            </a:r>
          </a:p>
          <a:p>
            <a:pPr marL="734059" lvl="1" indent="-367030" algn="just">
              <a:lnSpc>
                <a:spcPts val="5099"/>
              </a:lnSpc>
              <a:buAutoNum type="arabicPeriod"/>
            </a:pPr>
            <a:r>
              <a:rPr lang="en-US" sz="33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Process Validations </a:t>
            </a: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– Validates form input</a:t>
            </a:r>
          </a:p>
          <a:p>
            <a:pPr marL="734059" lvl="1" indent="-367030" algn="just">
              <a:lnSpc>
                <a:spcPts val="5099"/>
              </a:lnSpc>
              <a:buAutoNum type="arabicPeriod"/>
            </a:pPr>
            <a:r>
              <a:rPr lang="en-US" sz="33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Update Model Values</a:t>
            </a: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– Sets values in backing beans</a:t>
            </a:r>
          </a:p>
          <a:p>
            <a:pPr marL="734059" lvl="1" indent="-367030" algn="just">
              <a:lnSpc>
                <a:spcPts val="5099"/>
              </a:lnSpc>
              <a:buAutoNum type="arabicPeriod"/>
            </a:pPr>
            <a:r>
              <a:rPr lang="en-US" sz="33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Invoke Application</a:t>
            </a: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– Executes business logic/navigation</a:t>
            </a:r>
          </a:p>
          <a:p>
            <a:pPr marL="734059" lvl="1" indent="-367030" algn="just">
              <a:lnSpc>
                <a:spcPts val="5099"/>
              </a:lnSpc>
              <a:buAutoNum type="arabicPeriod"/>
            </a:pPr>
            <a:r>
              <a:rPr lang="en-US" sz="33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Render Response</a:t>
            </a: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– Builds HTML UI for the client</a:t>
            </a:r>
          </a:p>
          <a:p>
            <a:pPr algn="just">
              <a:lnSpc>
                <a:spcPts val="5099"/>
              </a:lnSpc>
            </a:pPr>
            <a:endParaRPr lang="en-US" sz="33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509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Each phase allows for custom processing via listeners or interceptors.</a:t>
            </a:r>
          </a:p>
          <a:p>
            <a:pPr algn="just">
              <a:lnSpc>
                <a:spcPts val="5099"/>
              </a:lnSpc>
            </a:pPr>
            <a:endParaRPr lang="en-US" sz="33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010081" y="315677"/>
            <a:ext cx="2898297" cy="2774040"/>
          </a:xfrm>
          <a:custGeom>
            <a:avLst/>
            <a:gdLst/>
            <a:ahLst/>
            <a:cxnLst/>
            <a:rect l="l" t="t" r="r" b="b"/>
            <a:pathLst>
              <a:path w="2898297" h="2774040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771244" y="6747869"/>
            <a:ext cx="5505900" cy="3223454"/>
          </a:xfrm>
          <a:custGeom>
            <a:avLst/>
            <a:gdLst/>
            <a:ahLst/>
            <a:cxnLst/>
            <a:rect l="l" t="t" r="r" b="b"/>
            <a:pathLst>
              <a:path w="5505900" h="3223454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806439" y="7718631"/>
            <a:ext cx="1930215" cy="2057400"/>
          </a:xfrm>
          <a:custGeom>
            <a:avLst/>
            <a:gdLst/>
            <a:ahLst/>
            <a:cxnLst/>
            <a:rect l="l" t="t" r="r" b="b"/>
            <a:pathLst>
              <a:path w="1930215" h="2057400">
                <a:moveTo>
                  <a:pt x="0" y="0"/>
                </a:moveTo>
                <a:lnTo>
                  <a:pt x="1930215" y="0"/>
                </a:lnTo>
                <a:lnTo>
                  <a:pt x="193021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6764834" y="923925"/>
            <a:ext cx="5350966" cy="863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F582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 of JSF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73208" y="2560320"/>
            <a:ext cx="11408330" cy="5071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Component-Based UI: Modular and reusable design</a:t>
            </a:r>
          </a:p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Templating with Facelets</a:t>
            </a:r>
          </a:p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Built-in Form Handling &amp; Validation</a:t>
            </a:r>
          </a:p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Integrated AJAX Support (&lt;f:ajax&gt;)</a:t>
            </a:r>
          </a:p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Rich Event Model</a:t>
            </a:r>
          </a:p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Internationalization Support</a:t>
            </a:r>
          </a:p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Custom Component Creation</a:t>
            </a:r>
          </a:p>
          <a:p>
            <a:pPr algn="just">
              <a:lnSpc>
                <a:spcPts val="5099"/>
              </a:lnSpc>
            </a:pPr>
            <a:endParaRPr lang="en-US" sz="339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010081" y="315677"/>
            <a:ext cx="2898297" cy="2774040"/>
          </a:xfrm>
          <a:custGeom>
            <a:avLst/>
            <a:gdLst/>
            <a:ahLst/>
            <a:cxnLst/>
            <a:rect l="l" t="t" r="r" b="b"/>
            <a:pathLst>
              <a:path w="2898297" h="2774040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771244" y="6747869"/>
            <a:ext cx="5505900" cy="3223454"/>
          </a:xfrm>
          <a:custGeom>
            <a:avLst/>
            <a:gdLst/>
            <a:ahLst/>
            <a:cxnLst/>
            <a:rect l="l" t="t" r="r" b="b"/>
            <a:pathLst>
              <a:path w="5505900" h="3223454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806439" y="7718631"/>
            <a:ext cx="1930215" cy="2057400"/>
          </a:xfrm>
          <a:custGeom>
            <a:avLst/>
            <a:gdLst/>
            <a:ahLst/>
            <a:cxnLst/>
            <a:rect l="l" t="t" r="r" b="b"/>
            <a:pathLst>
              <a:path w="1930215" h="2057400">
                <a:moveTo>
                  <a:pt x="0" y="0"/>
                </a:moveTo>
                <a:lnTo>
                  <a:pt x="1930215" y="0"/>
                </a:lnTo>
                <a:lnTo>
                  <a:pt x="193021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5858589" y="923925"/>
            <a:ext cx="6570822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F582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Managed Bean in JSF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81707" y="2322692"/>
            <a:ext cx="15088941" cy="3794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9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Managed Bean is a Java class managed by JSF, used as a model or controller in the MVC pattern.</a:t>
            </a:r>
          </a:p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Annotated with @ManagedBean or @Named</a:t>
            </a:r>
          </a:p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Used in EL to bind data between UI and backend</a:t>
            </a:r>
          </a:p>
          <a:p>
            <a:pPr marL="734059" lvl="1" indent="-367030" algn="just">
              <a:lnSpc>
                <a:spcPts val="509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Typically stores UI state and actions</a:t>
            </a:r>
          </a:p>
          <a:p>
            <a:pPr algn="just">
              <a:lnSpc>
                <a:spcPts val="5099"/>
              </a:lnSpc>
            </a:pPr>
            <a:endParaRPr lang="en-US" sz="33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981707" y="5981271"/>
            <a:ext cx="5398236" cy="3794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99"/>
              </a:lnSpc>
            </a:pPr>
            <a:r>
              <a:rPr lang="en-US" sz="33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Example: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@ManagedBean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public class UserBean {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private String name;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// Getters and setters</a:t>
            </a:r>
          </a:p>
          <a:p>
            <a:pPr algn="just">
              <a:lnSpc>
                <a:spcPts val="50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010081" y="315677"/>
            <a:ext cx="2898297" cy="2774040"/>
          </a:xfrm>
          <a:custGeom>
            <a:avLst/>
            <a:gdLst/>
            <a:ahLst/>
            <a:cxnLst/>
            <a:rect l="l" t="t" r="r" b="b"/>
            <a:pathLst>
              <a:path w="2898297" h="2774040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771244" y="6747869"/>
            <a:ext cx="5505900" cy="3223454"/>
          </a:xfrm>
          <a:custGeom>
            <a:avLst/>
            <a:gdLst/>
            <a:ahLst/>
            <a:cxnLst/>
            <a:rect l="l" t="t" r="r" b="b"/>
            <a:pathLst>
              <a:path w="5505900" h="3223454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806439" y="7718631"/>
            <a:ext cx="1930215" cy="2057400"/>
          </a:xfrm>
          <a:custGeom>
            <a:avLst/>
            <a:gdLst/>
            <a:ahLst/>
            <a:cxnLst/>
            <a:rect l="l" t="t" r="r" b="b"/>
            <a:pathLst>
              <a:path w="1930215" h="2057400">
                <a:moveTo>
                  <a:pt x="0" y="0"/>
                </a:moveTo>
                <a:lnTo>
                  <a:pt x="1930215" y="0"/>
                </a:lnTo>
                <a:lnTo>
                  <a:pt x="193021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200400" y="571777"/>
            <a:ext cx="12067877" cy="863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F582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Available Scopes for Managed Bean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63614" y="1666642"/>
            <a:ext cx="13283254" cy="8312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4350" indent="-514350" algn="just">
              <a:lnSpc>
                <a:spcPts val="5099"/>
              </a:lnSpc>
              <a:buAutoNum type="arabicPeriod"/>
            </a:pPr>
            <a:r>
              <a:rPr lang="en-US" sz="33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@RequestScoped</a:t>
            </a:r>
          </a:p>
          <a:p>
            <a:pPr algn="just">
              <a:lnSpc>
                <a:spcPts val="5099"/>
              </a:lnSpc>
            </a:pPr>
            <a:endParaRPr lang="en-US" sz="3399" b="1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>
              <a:lnSpc>
                <a:spcPts val="5099"/>
              </a:lnSpc>
            </a:pPr>
            <a:r>
              <a:rPr lang="en-US" sz="3200" dirty="0">
                <a:solidFill>
                  <a:schemeClr val="bg1"/>
                </a:solidFill>
              </a:rPr>
              <a:t>The bean is created </a:t>
            </a:r>
            <a:r>
              <a:rPr lang="en-US" sz="3200" b="1" dirty="0">
                <a:solidFill>
                  <a:schemeClr val="bg1"/>
                </a:solidFill>
              </a:rPr>
              <a:t>once per HTTP request</a:t>
            </a:r>
            <a:r>
              <a:rPr lang="en-US" sz="3200" dirty="0">
                <a:solidFill>
                  <a:schemeClr val="bg1"/>
                </a:solidFill>
              </a:rPr>
              <a:t> and destroyed after the response is sent.</a:t>
            </a:r>
          </a:p>
          <a:p>
            <a:pPr algn="just">
              <a:lnSpc>
                <a:spcPts val="5099"/>
              </a:lnSpc>
            </a:pPr>
            <a:r>
              <a:rPr lang="en-US" sz="3200" b="1" dirty="0">
                <a:solidFill>
                  <a:schemeClr val="bg1"/>
                </a:solidFill>
              </a:rPr>
              <a:t>Annotation:  </a:t>
            </a:r>
            <a:r>
              <a:rPr lang="en-US" sz="3200" dirty="0">
                <a:solidFill>
                  <a:schemeClr val="bg1"/>
                </a:solidFill>
              </a:rPr>
              <a:t>@RequestScoped</a:t>
            </a:r>
          </a:p>
          <a:p>
            <a:pPr algn="just">
              <a:lnSpc>
                <a:spcPts val="5099"/>
              </a:lnSpc>
            </a:pPr>
            <a:endParaRPr lang="en-US" sz="2000" b="1" dirty="0">
              <a:solidFill>
                <a:schemeClr val="bg1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r>
              <a:rPr lang="en-US" sz="3400" b="1" dirty="0">
                <a:solidFill>
                  <a:schemeClr val="bg1"/>
                </a:solidFill>
              </a:rPr>
              <a:t>Merits:</a:t>
            </a:r>
            <a:endParaRPr lang="en-US" sz="3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Lightweight (short lifetime, minimal memory use).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No risk of stale data — always fresh for each request.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Thread-safe because a new bean is created for each request.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3400" b="1" dirty="0">
                <a:solidFill>
                  <a:schemeClr val="bg1"/>
                </a:solidFill>
              </a:rPr>
              <a:t>Demerits:</a:t>
            </a:r>
            <a:endParaRPr lang="en-US" sz="3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Cannot share data between multiple requests.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Re-creation of bean for every request can be costly if setup logic is heavy</a:t>
            </a:r>
            <a:r>
              <a:rPr lang="en-US" sz="3200" dirty="0"/>
              <a:t>.</a:t>
            </a:r>
          </a:p>
          <a:p>
            <a:pPr algn="just">
              <a:lnSpc>
                <a:spcPts val="5099"/>
              </a:lnSpc>
            </a:pPr>
            <a:endParaRPr lang="en-US" sz="33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BB787-CD2A-477F-5E4C-4F0D8CA63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69CFF37-31CF-5D01-355E-6BB979A7EF6F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5C549A5-6183-6E66-6C85-5D3157944749}"/>
              </a:ext>
            </a:extLst>
          </p:cNvPr>
          <p:cNvSpPr/>
          <p:nvPr/>
        </p:nvSpPr>
        <p:spPr>
          <a:xfrm>
            <a:off x="15010081" y="315677"/>
            <a:ext cx="2898297" cy="2774040"/>
          </a:xfrm>
          <a:custGeom>
            <a:avLst/>
            <a:gdLst/>
            <a:ahLst/>
            <a:cxnLst/>
            <a:rect l="l" t="t" r="r" b="b"/>
            <a:pathLst>
              <a:path w="2898297" h="2774040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3289E3FB-FA6C-C1BC-4BF3-2D9BE3FA9414}"/>
              </a:ext>
            </a:extLst>
          </p:cNvPr>
          <p:cNvSpPr/>
          <p:nvPr/>
        </p:nvSpPr>
        <p:spPr>
          <a:xfrm>
            <a:off x="-771244" y="6747869"/>
            <a:ext cx="5505900" cy="3223454"/>
          </a:xfrm>
          <a:custGeom>
            <a:avLst/>
            <a:gdLst/>
            <a:ahLst/>
            <a:cxnLst/>
            <a:rect l="l" t="t" r="r" b="b"/>
            <a:pathLst>
              <a:path w="5505900" h="3223454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8677C1E-0F5C-2A07-001D-F5550844BBB8}"/>
              </a:ext>
            </a:extLst>
          </p:cNvPr>
          <p:cNvSpPr/>
          <p:nvPr/>
        </p:nvSpPr>
        <p:spPr>
          <a:xfrm>
            <a:off x="15806439" y="7718631"/>
            <a:ext cx="1930215" cy="2057400"/>
          </a:xfrm>
          <a:custGeom>
            <a:avLst/>
            <a:gdLst/>
            <a:ahLst/>
            <a:cxnLst/>
            <a:rect l="l" t="t" r="r" b="b"/>
            <a:pathLst>
              <a:path w="1930215" h="2057400">
                <a:moveTo>
                  <a:pt x="0" y="0"/>
                </a:moveTo>
                <a:lnTo>
                  <a:pt x="1930215" y="0"/>
                </a:lnTo>
                <a:lnTo>
                  <a:pt x="193021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135CC1F-7219-B15B-027A-FAED57E76C19}"/>
              </a:ext>
            </a:extLst>
          </p:cNvPr>
          <p:cNvSpPr txBox="1"/>
          <p:nvPr/>
        </p:nvSpPr>
        <p:spPr>
          <a:xfrm>
            <a:off x="3110061" y="584364"/>
            <a:ext cx="12067877" cy="863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F582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Available Scopes for Managed Bean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2C4D675-6B39-427C-B227-D5099168B907}"/>
              </a:ext>
            </a:extLst>
          </p:cNvPr>
          <p:cNvSpPr txBox="1"/>
          <p:nvPr/>
        </p:nvSpPr>
        <p:spPr>
          <a:xfrm>
            <a:off x="2004496" y="1992414"/>
            <a:ext cx="13283254" cy="8048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99"/>
              </a:lnSpc>
            </a:pPr>
            <a:r>
              <a:rPr lang="en-US" sz="33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@ViewScoped </a:t>
            </a:r>
            <a:r>
              <a:rPr lang="en-US" sz="3400" b="1" dirty="0">
                <a:solidFill>
                  <a:schemeClr val="bg1"/>
                </a:solidFill>
              </a:rPr>
              <a:t>(JSF-specific)</a:t>
            </a:r>
          </a:p>
          <a:p>
            <a:pPr algn="just">
              <a:lnSpc>
                <a:spcPts val="5099"/>
              </a:lnSpc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ts val="5099"/>
              </a:lnSpc>
            </a:pPr>
            <a:r>
              <a:rPr lang="en-US" sz="3200" dirty="0">
                <a:solidFill>
                  <a:schemeClr val="bg1"/>
                </a:solidFill>
              </a:rPr>
              <a:t>The bean lives as long as the user is interacting with the </a:t>
            </a:r>
            <a:r>
              <a:rPr lang="en-US" sz="3200" b="1" dirty="0">
                <a:solidFill>
                  <a:schemeClr val="bg1"/>
                </a:solidFill>
              </a:rPr>
              <a:t>same JSF view/page</a:t>
            </a:r>
            <a:r>
              <a:rPr lang="en-US" sz="3200" dirty="0">
                <a:solidFill>
                  <a:schemeClr val="bg1"/>
                </a:solidFill>
              </a:rPr>
              <a:t>. It survives multiple requests (e.g., AJAX calls) on the same page.</a:t>
            </a:r>
            <a:endParaRPr lang="en-US" sz="3200" b="1" dirty="0">
              <a:solidFill>
                <a:schemeClr val="bg1"/>
              </a:solidFill>
            </a:endParaRPr>
          </a:p>
          <a:p>
            <a:pPr algn="just">
              <a:lnSpc>
                <a:spcPts val="5099"/>
              </a:lnSpc>
            </a:pPr>
            <a:r>
              <a:rPr lang="en-US" sz="3200" b="1" dirty="0">
                <a:solidFill>
                  <a:schemeClr val="bg1"/>
                </a:solidFill>
              </a:rPr>
              <a:t>Annotation:  </a:t>
            </a:r>
            <a:r>
              <a:rPr lang="en-US" sz="3200" dirty="0">
                <a:solidFill>
                  <a:schemeClr val="bg1"/>
                </a:solidFill>
              </a:rPr>
              <a:t>@ViewScoped</a:t>
            </a:r>
            <a:endParaRPr lang="en-US" sz="3200" b="1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5099"/>
              </a:lnSpc>
            </a:pPr>
            <a:endParaRPr lang="en-US" sz="33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r>
              <a:rPr lang="en-US" sz="3400" b="1" dirty="0">
                <a:solidFill>
                  <a:schemeClr val="bg1"/>
                </a:solidFill>
              </a:rPr>
              <a:t>Merits:</a:t>
            </a:r>
            <a:endParaRPr lang="en-US" sz="3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Good for maintaining state while staying on the same page.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Reduces need to reload data repeatedly while the view is active.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400" b="1" dirty="0">
                <a:solidFill>
                  <a:schemeClr val="bg1"/>
                </a:solidFill>
              </a:rPr>
              <a:t>Demerits: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State lost if the user navigates away from the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Requires JSF view state saving to be configured correctly.</a:t>
            </a:r>
          </a:p>
          <a:p>
            <a:endParaRPr lang="en-US" sz="3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3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37D34-2EF5-31B7-AFCB-3E8F0FA5B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B1024F8-C479-5906-308F-0A083C691AD3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08CBD8A0-10A1-6693-FBC8-FE088257DD88}"/>
              </a:ext>
            </a:extLst>
          </p:cNvPr>
          <p:cNvSpPr/>
          <p:nvPr/>
        </p:nvSpPr>
        <p:spPr>
          <a:xfrm>
            <a:off x="15010081" y="315677"/>
            <a:ext cx="2898297" cy="2774040"/>
          </a:xfrm>
          <a:custGeom>
            <a:avLst/>
            <a:gdLst/>
            <a:ahLst/>
            <a:cxnLst/>
            <a:rect l="l" t="t" r="r" b="b"/>
            <a:pathLst>
              <a:path w="2898297" h="2774040">
                <a:moveTo>
                  <a:pt x="0" y="0"/>
                </a:moveTo>
                <a:lnTo>
                  <a:pt x="2898298" y="0"/>
                </a:lnTo>
                <a:lnTo>
                  <a:pt x="2898298" y="2774040"/>
                </a:lnTo>
                <a:lnTo>
                  <a:pt x="0" y="27740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D9662B97-D09E-0B94-94E4-4F8E33C9519B}"/>
              </a:ext>
            </a:extLst>
          </p:cNvPr>
          <p:cNvSpPr/>
          <p:nvPr/>
        </p:nvSpPr>
        <p:spPr>
          <a:xfrm>
            <a:off x="-771244" y="6747869"/>
            <a:ext cx="5505900" cy="3223454"/>
          </a:xfrm>
          <a:custGeom>
            <a:avLst/>
            <a:gdLst/>
            <a:ahLst/>
            <a:cxnLst/>
            <a:rect l="l" t="t" r="r" b="b"/>
            <a:pathLst>
              <a:path w="5505900" h="3223454">
                <a:moveTo>
                  <a:pt x="0" y="0"/>
                </a:moveTo>
                <a:lnTo>
                  <a:pt x="5505901" y="0"/>
                </a:lnTo>
                <a:lnTo>
                  <a:pt x="5505901" y="3223454"/>
                </a:lnTo>
                <a:lnTo>
                  <a:pt x="0" y="32234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9BA0303-7B9A-A2E8-D8E8-AC0E602B135E}"/>
              </a:ext>
            </a:extLst>
          </p:cNvPr>
          <p:cNvSpPr/>
          <p:nvPr/>
        </p:nvSpPr>
        <p:spPr>
          <a:xfrm>
            <a:off x="15806439" y="7718631"/>
            <a:ext cx="1930215" cy="2057400"/>
          </a:xfrm>
          <a:custGeom>
            <a:avLst/>
            <a:gdLst/>
            <a:ahLst/>
            <a:cxnLst/>
            <a:rect l="l" t="t" r="r" b="b"/>
            <a:pathLst>
              <a:path w="1930215" h="2057400">
                <a:moveTo>
                  <a:pt x="0" y="0"/>
                </a:moveTo>
                <a:lnTo>
                  <a:pt x="1930215" y="0"/>
                </a:lnTo>
                <a:lnTo>
                  <a:pt x="193021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ECEE424-4241-9F20-E482-39231990C2FE}"/>
              </a:ext>
            </a:extLst>
          </p:cNvPr>
          <p:cNvSpPr txBox="1"/>
          <p:nvPr/>
        </p:nvSpPr>
        <p:spPr>
          <a:xfrm>
            <a:off x="3183587" y="566221"/>
            <a:ext cx="12067877" cy="863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F582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Available Scopes for Managed Bean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02A231F-8590-6DDC-6533-711E12F145C2}"/>
              </a:ext>
            </a:extLst>
          </p:cNvPr>
          <p:cNvSpPr txBox="1"/>
          <p:nvPr/>
        </p:nvSpPr>
        <p:spPr>
          <a:xfrm>
            <a:off x="1981706" y="1797630"/>
            <a:ext cx="13283254" cy="8386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99"/>
              </a:lnSpc>
            </a:pPr>
            <a:r>
              <a:rPr lang="en-US" sz="33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@SessionScoped</a:t>
            </a:r>
          </a:p>
          <a:p>
            <a:pPr algn="just">
              <a:lnSpc>
                <a:spcPts val="5099"/>
              </a:lnSpc>
            </a:pP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ts val="5099"/>
              </a:lnSpc>
            </a:pPr>
            <a:r>
              <a:rPr lang="en-US" sz="3200" dirty="0">
                <a:solidFill>
                  <a:schemeClr val="bg1"/>
                </a:solidFill>
              </a:rPr>
              <a:t>The bean lives for the </a:t>
            </a:r>
            <a:r>
              <a:rPr lang="en-US" sz="3200" b="1" dirty="0">
                <a:solidFill>
                  <a:schemeClr val="bg1"/>
                </a:solidFill>
              </a:rPr>
              <a:t>entire HTTP session</a:t>
            </a:r>
            <a:r>
              <a:rPr lang="en-US" sz="3200" dirty="0">
                <a:solidFill>
                  <a:schemeClr val="bg1"/>
                </a:solidFill>
              </a:rPr>
              <a:t> of the user. It is created once per user session and destroyed when the session ends or times out.</a:t>
            </a:r>
          </a:p>
          <a:p>
            <a:pPr>
              <a:lnSpc>
                <a:spcPts val="5099"/>
              </a:lnSpc>
            </a:pPr>
            <a:r>
              <a:rPr lang="en-US" sz="3200" b="1" dirty="0">
                <a:solidFill>
                  <a:schemeClr val="bg1"/>
                </a:solidFill>
              </a:rPr>
              <a:t>Annotation:  </a:t>
            </a:r>
            <a:r>
              <a:rPr lang="en-US" sz="3200" dirty="0">
                <a:solidFill>
                  <a:schemeClr val="bg1"/>
                </a:solidFill>
              </a:rPr>
              <a:t>@SessionScoped</a:t>
            </a:r>
          </a:p>
          <a:p>
            <a:pPr>
              <a:lnSpc>
                <a:spcPts val="5099"/>
              </a:lnSpc>
            </a:pPr>
            <a:endParaRPr lang="en-US" sz="3400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r>
              <a:rPr lang="en-US" sz="3400" b="1" dirty="0">
                <a:solidFill>
                  <a:schemeClr val="bg1"/>
                </a:solidFill>
              </a:rPr>
              <a:t>Merits:</a:t>
            </a:r>
            <a:endParaRPr lang="en-US" sz="3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Maintains state across multiple pages and requests for the same user.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Ideal for storing user-specific preferences or login info.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400" b="1" dirty="0">
                <a:solidFill>
                  <a:schemeClr val="bg1"/>
                </a:solidFill>
              </a:rPr>
              <a:t>Demerits: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Higher memory usage (bean stored in session for each user).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Risk of stale data if session lasts too long.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Must be thread-safe — multiple requests from the same session can run in parallel.</a:t>
            </a:r>
          </a:p>
        </p:txBody>
      </p:sp>
    </p:spTree>
    <p:extLst>
      <p:ext uri="{BB962C8B-B14F-4D97-AF65-F5344CB8AC3E}">
        <p14:creationId xmlns:p14="http://schemas.microsoft.com/office/powerpoint/2010/main" val="162721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766</Words>
  <Application>Microsoft Office PowerPoint</Application>
  <PresentationFormat>Custom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Arial</vt:lpstr>
      <vt:lpstr>Canva Sans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JSF_Presentation</dc:title>
  <cp:lastModifiedBy>Sharma, Arpit (Student)</cp:lastModifiedBy>
  <cp:revision>5</cp:revision>
  <dcterms:created xsi:type="dcterms:W3CDTF">2006-08-16T00:00:00Z</dcterms:created>
  <dcterms:modified xsi:type="dcterms:W3CDTF">2025-08-08T17:48:01Z</dcterms:modified>
  <dc:identifier>DAGvezlPes4</dc:identifier>
</cp:coreProperties>
</file>