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9" r:id="rId2"/>
    <p:sldId id="260" r:id="rId3"/>
    <p:sldId id="265" r:id="rId4"/>
    <p:sldId id="266" r:id="rId5"/>
    <p:sldId id="256" r:id="rId6"/>
    <p:sldId id="257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5C57E-46CC-4E8F-865A-3D7B29C753CF}" v="31" dt="2025-07-03T04:32:50.688"/>
    <p1510:client id="{0D2AC814-CD76-4141-94D4-8FE0B7E1AE5D}" v="8" dt="2025-07-03T06:55:09.270"/>
    <p1510:client id="{9AEA6799-1252-C913-67C0-E491DE189215}" v="583" dt="2025-07-01T07:00:26.398"/>
    <p1510:client id="{DD2082A8-F5E7-416B-9ADE-AC15F9327CD2}" v="529" dt="2025-07-02T16:59:30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0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8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5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A9F8-0436-77A3-A7D0-D719337B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9960-7FD6-2398-FEA3-AC59A6E9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41346"/>
            <a:ext cx="10691265" cy="42205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Wi-Fi and 802.11 Protocol Overview</a:t>
            </a:r>
          </a:p>
          <a:p>
            <a:r>
              <a:rPr lang="en-US" b="1" dirty="0">
                <a:ea typeface="+mn-lt"/>
                <a:cs typeface="+mn-lt"/>
              </a:rPr>
              <a:t>Wi-Fi</a:t>
            </a:r>
            <a:r>
              <a:rPr lang="en-US" dirty="0">
                <a:ea typeface="+mn-lt"/>
                <a:cs typeface="+mn-lt"/>
              </a:rPr>
              <a:t> is a wireless networking technology that allows devices to communicate over </a:t>
            </a:r>
            <a:r>
              <a:rPr lang="en-US" b="1" dirty="0">
                <a:ea typeface="+mn-lt"/>
                <a:cs typeface="+mn-lt"/>
              </a:rPr>
              <a:t>radio waves</a:t>
            </a:r>
            <a:r>
              <a:rPr lang="en-US" dirty="0">
                <a:ea typeface="+mn-lt"/>
                <a:cs typeface="+mn-lt"/>
              </a:rPr>
              <a:t> without physical cables.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Based on </a:t>
            </a:r>
            <a:r>
              <a:rPr lang="en-US" b="1" dirty="0">
                <a:ea typeface="+mn-lt"/>
                <a:cs typeface="+mn-lt"/>
              </a:rPr>
              <a:t>IEEE 802.11 standards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Commonly used for local area networking (WLAN) in homes, offices, and public areas.</a:t>
            </a:r>
            <a:endParaRPr lang="en-US" dirty="0"/>
          </a:p>
          <a:p>
            <a:r>
              <a:rPr lang="en-US" dirty="0"/>
              <a:t>For car based communication 802.11p standard used.</a:t>
            </a:r>
          </a:p>
          <a:p>
            <a:r>
              <a:rPr lang="en-US" dirty="0"/>
              <a:t>📘 IEEE 802.11 Standard:</a:t>
            </a:r>
          </a:p>
          <a:p>
            <a:r>
              <a:rPr lang="en-US" dirty="0">
                <a:ea typeface="+mn-lt"/>
                <a:cs typeface="+mn-lt"/>
              </a:rPr>
              <a:t>A family of specifications that define the </a:t>
            </a:r>
            <a:r>
              <a:rPr lang="en-US" b="1" dirty="0">
                <a:ea typeface="+mn-lt"/>
                <a:cs typeface="+mn-lt"/>
              </a:rPr>
              <a:t>PHY (physical)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MAC (medium access control)</a:t>
            </a:r>
            <a:r>
              <a:rPr lang="en-US" dirty="0">
                <a:ea typeface="+mn-lt"/>
                <a:cs typeface="+mn-lt"/>
              </a:rPr>
              <a:t> layers for wireless LANs.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Published by the </a:t>
            </a:r>
            <a:r>
              <a:rPr lang="en-US" b="1" dirty="0">
                <a:ea typeface="+mn-lt"/>
                <a:cs typeface="+mn-lt"/>
              </a:rPr>
              <a:t>Institute of Electrical and Electronics Engineers (IEEE)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4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2A63-8D2A-E8C1-BA78-71E1FDB4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803501"/>
            <a:ext cx="10691265" cy="55335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3. </a:t>
            </a:r>
            <a:r>
              <a:rPr lang="en-US" b="1" dirty="0"/>
              <a:t>Identifier Field (1 byte)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Structure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ID[5:0] + P0 + P1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6 bits: Actual </a:t>
            </a:r>
            <a:r>
              <a:rPr lang="en-US" b="1" dirty="0">
                <a:ea typeface="+mn-lt"/>
                <a:cs typeface="+mn-lt"/>
              </a:rPr>
              <a:t>Message ID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2 bits: </a:t>
            </a:r>
            <a:r>
              <a:rPr lang="en-US" b="1" dirty="0">
                <a:ea typeface="+mn-lt"/>
                <a:cs typeface="+mn-lt"/>
              </a:rPr>
              <a:t>Parity bits</a:t>
            </a:r>
            <a:r>
              <a:rPr lang="en-US" dirty="0">
                <a:ea typeface="+mn-lt"/>
                <a:cs typeface="+mn-lt"/>
              </a:rPr>
              <a:t> (calculated for error detection)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Range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0x00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>
                <a:latin typeface="Consolas"/>
              </a:rPr>
              <a:t>0x3F</a:t>
            </a:r>
            <a:r>
              <a:rPr lang="en-US" dirty="0">
                <a:ea typeface="+mn-lt"/>
                <a:cs typeface="+mn-lt"/>
              </a:rPr>
              <a:t> (for actual IDs)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>
                <a:ea typeface="+mn-lt"/>
                <a:cs typeface="+mn-lt"/>
              </a:rPr>
              <a:t> (1 byte)</a:t>
            </a:r>
            <a:br>
              <a:rPr lang="en-US" dirty="0"/>
            </a:br>
            <a:endParaRPr lang="en-US"/>
          </a:p>
          <a:p>
            <a:r>
              <a:rPr lang="en-US" dirty="0"/>
              <a:t>4. </a:t>
            </a:r>
            <a:r>
              <a:rPr lang="en-US" b="1" dirty="0"/>
              <a:t>Data Field (1–8 bytes)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Payload</a:t>
            </a:r>
            <a:r>
              <a:rPr lang="en-US" dirty="0">
                <a:ea typeface="+mn-lt"/>
                <a:cs typeface="+mn-lt"/>
              </a:rPr>
              <a:t>: Variable length (depends on message type)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Engine ON: </a:t>
            </a:r>
            <a:r>
              <a:rPr lang="en-US" dirty="0">
                <a:latin typeface="Consolas"/>
              </a:rPr>
              <a:t>0x01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Door Status: </a:t>
            </a:r>
            <a:r>
              <a:rPr lang="en-US" dirty="0">
                <a:latin typeface="Consolas"/>
              </a:rPr>
              <a:t>[0x00, 0x01]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1 to 8 bytes</a:t>
            </a:r>
            <a:br>
              <a:rPr lang="en-US" dirty="0"/>
            </a:br>
            <a:endParaRPr lang="en-US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3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FDF0-941A-777E-CCAB-AB46363D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27" y="744884"/>
            <a:ext cx="10691265" cy="4583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5. </a:t>
            </a:r>
            <a:r>
              <a:rPr lang="en-US" b="1" dirty="0"/>
              <a:t>Checksum Field (1 byte)</a:t>
            </a:r>
            <a:endParaRPr lang="en-US" dirty="0"/>
          </a:p>
          <a:p>
            <a:r>
              <a:rPr lang="en-US" dirty="0"/>
              <a:t>Data bytes only (</a:t>
            </a:r>
            <a:r>
              <a:rPr lang="en-US" dirty="0">
                <a:latin typeface="Consolas"/>
              </a:rPr>
              <a:t>Classic Checksum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Or </a:t>
            </a:r>
            <a:r>
              <a:rPr lang="en-US" sz="2000" b="1" dirty="0"/>
              <a:t>Data + ID</a:t>
            </a:r>
            <a:r>
              <a:rPr lang="en-US" sz="2000" dirty="0"/>
              <a:t> (</a:t>
            </a:r>
            <a:r>
              <a:rPr lang="en-US" sz="2000" dirty="0">
                <a:latin typeface="Consolas"/>
              </a:rPr>
              <a:t>Enhanced Checksum</a:t>
            </a:r>
            <a:r>
              <a:rPr lang="en-US" sz="2000" dirty="0"/>
              <a:t>) – used in LIN 2.0+</a:t>
            </a:r>
          </a:p>
          <a:p>
            <a:r>
              <a:rPr lang="en-US" b="1" dirty="0"/>
              <a:t>Size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/>
              <a:t> (1 byte)</a:t>
            </a:r>
          </a:p>
        </p:txBody>
      </p:sp>
    </p:spTree>
    <p:extLst>
      <p:ext uri="{BB962C8B-B14F-4D97-AF65-F5344CB8AC3E}">
        <p14:creationId xmlns:p14="http://schemas.microsoft.com/office/powerpoint/2010/main" val="7843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FB32-7CCB-2B44-9300-7F8AF3A9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26239"/>
            <a:ext cx="10691265" cy="4935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📶 How Wi-Fi (802.11) Works:</a:t>
            </a:r>
          </a:p>
          <a:p>
            <a:r>
              <a:rPr lang="en-US" b="1" dirty="0">
                <a:ea typeface="+mn-lt"/>
                <a:cs typeface="+mn-lt"/>
              </a:rPr>
              <a:t>Access Point (AP)</a:t>
            </a:r>
            <a:r>
              <a:rPr lang="en-US" dirty="0">
                <a:ea typeface="+mn-lt"/>
                <a:cs typeface="+mn-lt"/>
              </a:rPr>
              <a:t>: Acts as the central device; broadcasts SSID and manages wireless communication.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Client Devices</a:t>
            </a:r>
            <a:r>
              <a:rPr lang="en-US" dirty="0">
                <a:ea typeface="+mn-lt"/>
                <a:cs typeface="+mn-lt"/>
              </a:rPr>
              <a:t> (e.g., laptops, phones): Scan for available networks and connect to the AP.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Channel Selection</a:t>
            </a:r>
            <a:r>
              <a:rPr lang="en-US" dirty="0">
                <a:ea typeface="+mn-lt"/>
                <a:cs typeface="+mn-lt"/>
              </a:rPr>
              <a:t>: Devices communicate on a </a:t>
            </a:r>
            <a:r>
              <a:rPr lang="en-US" b="1" dirty="0">
                <a:ea typeface="+mn-lt"/>
                <a:cs typeface="+mn-lt"/>
              </a:rPr>
              <a:t>specific channel</a:t>
            </a:r>
            <a:r>
              <a:rPr lang="en-US" dirty="0">
                <a:ea typeface="+mn-lt"/>
                <a:cs typeface="+mn-lt"/>
              </a:rPr>
              <a:t> within the 2.4 GHz or 5 GHz (and now 6 GHz) bands.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MAC Layer</a:t>
            </a:r>
            <a:r>
              <a:rPr lang="en-US" dirty="0">
                <a:ea typeface="+mn-lt"/>
                <a:cs typeface="+mn-lt"/>
              </a:rPr>
              <a:t>: Manages access to the medium using </a:t>
            </a:r>
            <a:r>
              <a:rPr lang="en-US" b="1" dirty="0">
                <a:ea typeface="+mn-lt"/>
                <a:cs typeface="+mn-lt"/>
              </a:rPr>
              <a:t>CSMA/CA</a:t>
            </a:r>
            <a:r>
              <a:rPr lang="en-US" dirty="0">
                <a:ea typeface="+mn-lt"/>
                <a:cs typeface="+mn-lt"/>
              </a:rPr>
              <a:t> (Carrier Sense Multiple Access with Collision Avoidance).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Encryption</a:t>
            </a:r>
            <a:r>
              <a:rPr lang="en-US" dirty="0">
                <a:ea typeface="+mn-lt"/>
                <a:cs typeface="+mn-lt"/>
              </a:rPr>
              <a:t>: Ensures secure communication (e.g., </a:t>
            </a:r>
            <a:r>
              <a:rPr lang="en-US" b="1" dirty="0">
                <a:ea typeface="+mn-lt"/>
                <a:cs typeface="+mn-lt"/>
              </a:rPr>
              <a:t>WPA3</a:t>
            </a:r>
            <a:r>
              <a:rPr lang="en-US" dirty="0">
                <a:ea typeface="+mn-lt"/>
                <a:cs typeface="+mn-lt"/>
              </a:rPr>
              <a:t>, WPA2).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3E0E-0165-4ED2-0AB5-9621D93C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686" y="827138"/>
            <a:ext cx="9042636" cy="6656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Different Wi-Fi versions: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DCFAD1-B7AF-EE88-E6A1-D211751E4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013192"/>
              </p:ext>
            </p:extLst>
          </p:nvPr>
        </p:nvGraphicFramePr>
        <p:xfrm>
          <a:off x="12491" y="749508"/>
          <a:ext cx="12162572" cy="610701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16979">
                  <a:extLst>
                    <a:ext uri="{9D8B030D-6E8A-4147-A177-3AD203B41FA5}">
                      <a16:colId xmlns:a16="http://schemas.microsoft.com/office/drawing/2014/main" val="2411121808"/>
                    </a:ext>
                  </a:extLst>
                </a:gridCol>
                <a:gridCol w="1762164">
                  <a:extLst>
                    <a:ext uri="{9D8B030D-6E8A-4147-A177-3AD203B41FA5}">
                      <a16:colId xmlns:a16="http://schemas.microsoft.com/office/drawing/2014/main" val="1266588745"/>
                    </a:ext>
                  </a:extLst>
                </a:gridCol>
                <a:gridCol w="1926604">
                  <a:extLst>
                    <a:ext uri="{9D8B030D-6E8A-4147-A177-3AD203B41FA5}">
                      <a16:colId xmlns:a16="http://schemas.microsoft.com/office/drawing/2014/main" val="1750675335"/>
                    </a:ext>
                  </a:extLst>
                </a:gridCol>
                <a:gridCol w="2469516">
                  <a:extLst>
                    <a:ext uri="{9D8B030D-6E8A-4147-A177-3AD203B41FA5}">
                      <a16:colId xmlns:a16="http://schemas.microsoft.com/office/drawing/2014/main" val="1622213063"/>
                    </a:ext>
                  </a:extLst>
                </a:gridCol>
                <a:gridCol w="2148468">
                  <a:extLst>
                    <a:ext uri="{9D8B030D-6E8A-4147-A177-3AD203B41FA5}">
                      <a16:colId xmlns:a16="http://schemas.microsoft.com/office/drawing/2014/main" val="4099254293"/>
                    </a:ext>
                  </a:extLst>
                </a:gridCol>
                <a:gridCol w="2038841">
                  <a:extLst>
                    <a:ext uri="{9D8B030D-6E8A-4147-A177-3AD203B41FA5}">
                      <a16:colId xmlns:a16="http://schemas.microsoft.com/office/drawing/2014/main" val="1272415731"/>
                    </a:ext>
                  </a:extLst>
                </a:gridCol>
              </a:tblGrid>
              <a:tr h="1456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Name (Wi-Fi version)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Year Released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Max Speed (Theoretical)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Frequency Bands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63627" marR="90896" marT="18179" marB="13634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12500"/>
                  </a:ext>
                </a:extLst>
              </a:tr>
              <a:tr h="877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1997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First standard, now obsolete.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76758"/>
                  </a:ext>
                </a:extLst>
              </a:tr>
              <a:tr h="1158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802.11b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1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11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First widely adopted Wi-Fi standard.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60715"/>
                  </a:ext>
                </a:extLst>
              </a:tr>
              <a:tr h="1158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802.11a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2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1999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54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Faster than 11b, but with shorter range.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612015"/>
                  </a:ext>
                </a:extLst>
              </a:tr>
              <a:tr h="1456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802.11g</a:t>
                      </a:r>
                    </a:p>
                  </a:txBody>
                  <a:tcPr marL="63627" marR="90896" marT="18179" marB="136344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Wi-Fi 3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2003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54 Mbps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2.4 GHz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</a:rPr>
                        <a:t>Combined benefits of 802.11a and 11b.</a:t>
                      </a:r>
                    </a:p>
                  </a:txBody>
                  <a:tcPr marL="63627" marR="90896" marT="18179" marB="1363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4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14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EF624B-3E4D-C2B1-145D-165A4AE03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628027"/>
              </p:ext>
            </p:extLst>
          </p:nvPr>
        </p:nvGraphicFramePr>
        <p:xfrm>
          <a:off x="12491" y="37475"/>
          <a:ext cx="12226604" cy="680093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471830">
                  <a:extLst>
                    <a:ext uri="{9D8B030D-6E8A-4147-A177-3AD203B41FA5}">
                      <a16:colId xmlns:a16="http://schemas.microsoft.com/office/drawing/2014/main" val="3752884187"/>
                    </a:ext>
                  </a:extLst>
                </a:gridCol>
                <a:gridCol w="1744579">
                  <a:extLst>
                    <a:ext uri="{9D8B030D-6E8A-4147-A177-3AD203B41FA5}">
                      <a16:colId xmlns:a16="http://schemas.microsoft.com/office/drawing/2014/main" val="1233422265"/>
                    </a:ext>
                  </a:extLst>
                </a:gridCol>
                <a:gridCol w="1560632">
                  <a:extLst>
                    <a:ext uri="{9D8B030D-6E8A-4147-A177-3AD203B41FA5}">
                      <a16:colId xmlns:a16="http://schemas.microsoft.com/office/drawing/2014/main" val="615071868"/>
                    </a:ext>
                  </a:extLst>
                </a:gridCol>
                <a:gridCol w="2000416">
                  <a:extLst>
                    <a:ext uri="{9D8B030D-6E8A-4147-A177-3AD203B41FA5}">
                      <a16:colId xmlns:a16="http://schemas.microsoft.com/office/drawing/2014/main" val="1025284471"/>
                    </a:ext>
                  </a:extLst>
                </a:gridCol>
                <a:gridCol w="1740350">
                  <a:extLst>
                    <a:ext uri="{9D8B030D-6E8A-4147-A177-3AD203B41FA5}">
                      <a16:colId xmlns:a16="http://schemas.microsoft.com/office/drawing/2014/main" val="1639803106"/>
                    </a:ext>
                  </a:extLst>
                </a:gridCol>
                <a:gridCol w="3708797">
                  <a:extLst>
                    <a:ext uri="{9D8B030D-6E8A-4147-A177-3AD203B41FA5}">
                      <a16:colId xmlns:a16="http://schemas.microsoft.com/office/drawing/2014/main" val="1100163734"/>
                    </a:ext>
                  </a:extLst>
                </a:gridCol>
              </a:tblGrid>
              <a:tr h="1262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Protocol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Name (Wi-Fi version)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Year Released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Max Speed (Theoretical)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Frequency Bands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 dirty="0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57540" marR="82200" marT="16440" marB="1233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844686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802.11n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4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2009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600 Mbps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 &amp; 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Introduced MIMO (Multiple-Input, Multiple-Output).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77519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802.11ac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5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2013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1.3–6.9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Beamforming, wider channels, MU-MIMO.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68215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802.11ax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6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~9.6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 &amp; 5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Higher efficiency, OFDMA, improved performance in crowded areas.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566497"/>
                  </a:ext>
                </a:extLst>
              </a:tr>
              <a:tr h="1036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802.11ax (Wi-Fi 6E)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6E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~9.6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2.4, 5 &amp; 6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Extension of Wi-Fi 6 into the 6 GHz band.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33404"/>
                  </a:ext>
                </a:extLst>
              </a:tr>
              <a:tr h="13754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802.11be</a:t>
                      </a:r>
                    </a:p>
                  </a:txBody>
                  <a:tcPr marL="57540" marR="82200" marT="16440" marB="123301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Wi-Fi 7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2024 (est.)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~46 Gbps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2.4, 5 &amp; 6 GHz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Multi-link operation, 320 MHz channels, 4096-QAM, extreme speed &amp; low latency.</a:t>
                      </a:r>
                    </a:p>
                  </a:txBody>
                  <a:tcPr marL="57540" marR="82200" marT="16440" marB="1233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6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7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r>
              <a:rPr lang="en-US" sz="4000"/>
              <a:t>Structure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470768-5D03-1C29-C752-E3B6D3B3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94" y="929"/>
            <a:ext cx="11570090" cy="541437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983B-ED4C-FB6F-117D-C18F8C61E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1338-5444-F752-C5A8-EF9DE49D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77"/>
            <a:ext cx="10691265" cy="46660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1. Frame Level (Capture Summary)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Size on wire</a:t>
            </a:r>
            <a:r>
              <a:rPr lang="en-US" dirty="0">
                <a:ea typeface="+mn-lt"/>
                <a:cs typeface="+mn-lt"/>
              </a:rPr>
              <a:t>: 1082 bytes (8656 bits) — this is the total size of the packet as transmitted on the physical medium.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 captured</a:t>
            </a:r>
            <a:r>
              <a:rPr lang="en-US" dirty="0">
                <a:ea typeface="+mn-lt"/>
                <a:cs typeface="+mn-lt"/>
              </a:rPr>
              <a:t>: 1082 bytes — full packet was captured.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Interface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\Device\NPF_{ABEDD698-8BBF-46B9-B72B-DD49082C0B6A}</a:t>
            </a:r>
            <a:r>
              <a:rPr lang="en-US" dirty="0">
                <a:ea typeface="+mn-lt"/>
                <a:cs typeface="+mn-lt"/>
              </a:rPr>
              <a:t> — the network interface that captured the packet.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2. Layer 2 – Data Link Layer (Ethernet II)</a:t>
            </a:r>
            <a:endParaRPr lang="en-US" dirty="0"/>
          </a:p>
          <a:p>
            <a:r>
              <a:rPr lang="en-US" b="1" dirty="0"/>
              <a:t>Source MAC address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64:6e:e0:4c:8e:7a</a:t>
            </a:r>
            <a:r>
              <a:rPr lang="en-US" dirty="0"/>
              <a:t> → vendor lookup suggests it's an </a:t>
            </a:r>
            <a:r>
              <a:rPr lang="en-US" b="1" dirty="0"/>
              <a:t>Intel</a:t>
            </a:r>
            <a:r>
              <a:rPr lang="en-US" dirty="0"/>
              <a:t> device.</a:t>
            </a:r>
          </a:p>
          <a:p>
            <a:r>
              <a:rPr lang="en-US" b="1" dirty="0"/>
              <a:t>Destination MAC address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a8:6e:84:21:9a:7d</a:t>
            </a:r>
            <a:r>
              <a:rPr lang="en-US" dirty="0"/>
              <a:t> → likely a </a:t>
            </a:r>
            <a:r>
              <a:rPr lang="en-US" b="1" dirty="0"/>
              <a:t>TP-Link</a:t>
            </a:r>
            <a:r>
              <a:rPr lang="en-US" dirty="0"/>
              <a:t> device.</a:t>
            </a:r>
          </a:p>
          <a:p>
            <a:r>
              <a:rPr lang="en-US" b="1" dirty="0"/>
              <a:t>Ethernet Type</a:t>
            </a:r>
            <a:r>
              <a:rPr lang="en-US" dirty="0"/>
              <a:t>: The type isn't listed, but based on the next layer being IP, it would be </a:t>
            </a:r>
            <a:r>
              <a:rPr lang="en-US" dirty="0">
                <a:latin typeface="Consolas"/>
              </a:rPr>
              <a:t>0x0800</a:t>
            </a:r>
            <a:r>
              <a:rPr lang="en-US" dirty="0"/>
              <a:t> (IPv4).</a:t>
            </a:r>
          </a:p>
          <a:p>
            <a:pPr marL="0" indent="0">
              <a:buNone/>
            </a:pPr>
            <a:br>
              <a:rPr lang="en-US" dirty="0"/>
            </a:br>
            <a:endParaRPr lang="en-US" sz="120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972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56FB-4B9F-9DF6-4FF9-72473ECD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744886"/>
            <a:ext cx="10691265" cy="543974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400" b="1" dirty="0"/>
              <a:t>3. Layer 3 – Network Layer (IPv4)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Source IP address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192.168.0.197</a:t>
            </a:r>
            <a:r>
              <a:rPr lang="en-US" sz="2400" dirty="0">
                <a:ea typeface="+mn-lt"/>
                <a:cs typeface="+mn-lt"/>
              </a:rPr>
              <a:t> → a </a:t>
            </a:r>
            <a:r>
              <a:rPr lang="en-US" sz="2400" b="1" dirty="0">
                <a:ea typeface="+mn-lt"/>
                <a:cs typeface="+mn-lt"/>
              </a:rPr>
              <a:t>private/internal</a:t>
            </a:r>
            <a:r>
              <a:rPr lang="en-US" sz="2400" dirty="0">
                <a:ea typeface="+mn-lt"/>
                <a:cs typeface="+mn-lt"/>
              </a:rPr>
              <a:t> IP address.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Destination IP address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23.54.83.208</a:t>
            </a:r>
            <a:r>
              <a:rPr lang="en-US" sz="2400" dirty="0">
                <a:ea typeface="+mn-lt"/>
                <a:cs typeface="+mn-lt"/>
              </a:rPr>
              <a:t> → a </a:t>
            </a:r>
            <a:r>
              <a:rPr lang="en-US" sz="2400" b="1" dirty="0">
                <a:ea typeface="+mn-lt"/>
                <a:cs typeface="+mn-lt"/>
              </a:rPr>
              <a:t>public</a:t>
            </a:r>
            <a:r>
              <a:rPr lang="en-US" sz="2400" dirty="0">
                <a:ea typeface="+mn-lt"/>
                <a:cs typeface="+mn-lt"/>
              </a:rPr>
              <a:t> IP address, likely a content delivery network (e.g., Akamai or another CDN).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This tells us the device is reaching out from a local network to a public server.</a:t>
            </a:r>
            <a:br>
              <a:rPr lang="en-US" dirty="0"/>
            </a:br>
            <a:endParaRPr lang="en-US" sz="2400"/>
          </a:p>
          <a:p>
            <a:r>
              <a:rPr lang="en-US" sz="2400" b="1" dirty="0"/>
              <a:t>4. Layer 4 – Transport Layer (UDP)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Protocol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b="1" dirty="0">
                <a:ea typeface="+mn-lt"/>
                <a:cs typeface="+mn-lt"/>
              </a:rPr>
              <a:t>UDP (User Datagram Protocol)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Source port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51419</a:t>
            </a:r>
            <a:r>
              <a:rPr lang="en-US" sz="2400" dirty="0">
                <a:ea typeface="+mn-lt"/>
                <a:cs typeface="+mn-lt"/>
              </a:rPr>
              <a:t> → usually a </a:t>
            </a:r>
            <a:r>
              <a:rPr lang="en-US" sz="2400" b="1" dirty="0">
                <a:ea typeface="+mn-lt"/>
                <a:cs typeface="+mn-lt"/>
              </a:rPr>
              <a:t>random high port</a:t>
            </a:r>
            <a:r>
              <a:rPr lang="en-US" sz="2400" dirty="0">
                <a:ea typeface="+mn-lt"/>
                <a:cs typeface="+mn-lt"/>
              </a:rPr>
              <a:t>, used by client.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Destination port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dirty="0">
                <a:latin typeface="Consolas"/>
              </a:rPr>
              <a:t>443</a:t>
            </a:r>
            <a:r>
              <a:rPr lang="en-US" sz="2400" dirty="0">
                <a:ea typeface="+mn-lt"/>
                <a:cs typeface="+mn-lt"/>
              </a:rPr>
              <a:t> → commonly used for </a:t>
            </a:r>
            <a:r>
              <a:rPr lang="en-US" sz="2400" b="1" dirty="0">
                <a:ea typeface="+mn-lt"/>
                <a:cs typeface="+mn-lt"/>
              </a:rPr>
              <a:t>HTTPS</a:t>
            </a:r>
            <a:r>
              <a:rPr lang="en-US" sz="2400" dirty="0">
                <a:ea typeface="+mn-lt"/>
                <a:cs typeface="+mn-lt"/>
              </a:rPr>
              <a:t> (but HTTPS usually uses TCP, so this may be a special use case like </a:t>
            </a:r>
            <a:r>
              <a:rPr lang="en-US" sz="2400" b="1" dirty="0">
                <a:ea typeface="+mn-lt"/>
                <a:cs typeface="+mn-lt"/>
              </a:rPr>
              <a:t>QUIC</a:t>
            </a:r>
            <a:r>
              <a:rPr lang="en-US" sz="2400" dirty="0">
                <a:ea typeface="+mn-lt"/>
                <a:cs typeface="+mn-lt"/>
              </a:rPr>
              <a:t> over UDP).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⚠️ Port 443 using UDP strongly suggests the use of </a:t>
            </a:r>
            <a:r>
              <a:rPr lang="en-US" sz="2400" b="1" dirty="0">
                <a:ea typeface="+mn-lt"/>
                <a:cs typeface="+mn-lt"/>
              </a:rPr>
              <a:t>QUIC</a:t>
            </a:r>
            <a:r>
              <a:rPr lang="en-US" sz="2400" dirty="0">
                <a:ea typeface="+mn-lt"/>
                <a:cs typeface="+mn-lt"/>
              </a:rPr>
              <a:t> protocol (used by HTTP/3), which allows HTTP traffic over UDP for performance improvements.</a:t>
            </a:r>
            <a:br>
              <a:rPr lang="en-US" dirty="0"/>
            </a:br>
            <a:endParaRPr lang="en-US" sz="2400"/>
          </a:p>
          <a:p>
            <a:r>
              <a:rPr lang="en-US" sz="2400" b="1" dirty="0"/>
              <a:t>5. Layer 7 – Application Layer (Data)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Data length</a:t>
            </a:r>
            <a:r>
              <a:rPr lang="en-US" sz="2400" dirty="0">
                <a:ea typeface="+mn-lt"/>
                <a:cs typeface="+mn-lt"/>
              </a:rPr>
              <a:t>: 1040 bytes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Since the protocol is UDP and the destination port is 443, this is most likely </a:t>
            </a:r>
            <a:r>
              <a:rPr lang="en-US" sz="2400" b="1" dirty="0">
                <a:ea typeface="+mn-lt"/>
                <a:cs typeface="+mn-lt"/>
              </a:rPr>
              <a:t>HTTP/3 over QUIC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exact content of the data isn't shown here, but this is typically encrypted in modern HTTPS traffic.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A519-C2FE-338B-1865-815B6A64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 (Local interconnect network) protocol:</a:t>
            </a:r>
          </a:p>
        </p:txBody>
      </p:sp>
      <p:pic>
        <p:nvPicPr>
          <p:cNvPr id="4" name="Content Placeholder 3" descr="A diagram of a chain&#10;&#10;AI-generated content may be incorrect.">
            <a:extLst>
              <a:ext uri="{FF2B5EF4-FFF2-40B4-BE49-F238E27FC236}">
                <a16:creationId xmlns:a16="http://schemas.microsoft.com/office/drawing/2014/main" id="{31D6A397-F3C5-E076-65A1-D50C6DFF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50" y="2221992"/>
            <a:ext cx="6776250" cy="3739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8CFAD-DA31-642F-7C59-54C156E950FE}"/>
              </a:ext>
            </a:extLst>
          </p:cNvPr>
          <p:cNvSpPr txBox="1"/>
          <p:nvPr/>
        </p:nvSpPr>
        <p:spPr>
          <a:xfrm>
            <a:off x="7476261" y="1564294"/>
            <a:ext cx="448457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EEF0FF"/>
                </a:solidFill>
              </a:rPr>
              <a:t>-</a:t>
            </a:r>
          </a:p>
          <a:p>
            <a:r>
              <a:rPr lang="en-US" dirty="0"/>
              <a:t>-Master-Slave architecture</a:t>
            </a:r>
          </a:p>
          <a:p>
            <a:r>
              <a:rPr lang="en-US" dirty="0"/>
              <a:t>-Speed up to 20kbit/s</a:t>
            </a:r>
          </a:p>
          <a:p>
            <a:r>
              <a:rPr lang="en-US" dirty="0"/>
              <a:t>-Single wire communication for data transmission</a:t>
            </a:r>
          </a:p>
          <a:p>
            <a:r>
              <a:rPr lang="en-US" dirty="0"/>
              <a:t>-provide less security as compared to CAN protocol</a:t>
            </a:r>
          </a:p>
          <a:p>
            <a:r>
              <a:rPr lang="en-US" dirty="0"/>
              <a:t>-Used in application where require less security like window up/down, wiper etc.</a:t>
            </a:r>
          </a:p>
          <a:p>
            <a:r>
              <a:rPr lang="en-US" dirty="0"/>
              <a:t>-There are different version of LIN such as LIN 1.0.1.1,1.2,2.0.2.1.2.2 and 3.0 </a:t>
            </a:r>
          </a:p>
          <a:p>
            <a:r>
              <a:rPr lang="en-US" dirty="0"/>
              <a:t>-Out of which 2.1 and 2.2A are widely because of more </a:t>
            </a:r>
            <a:r>
              <a:rPr lang="en-US" dirty="0" err="1"/>
              <a:t>flexibilty</a:t>
            </a:r>
            <a:r>
              <a:rPr lang="en-US" dirty="0"/>
              <a:t> and improved performance and 3.0 currently is development phase not widely adopted in </a:t>
            </a:r>
          </a:p>
          <a:p>
            <a:r>
              <a:rPr lang="en-US" dirty="0"/>
              <a:t>Automotive.</a:t>
            </a:r>
          </a:p>
        </p:txBody>
      </p:sp>
    </p:spTree>
    <p:extLst>
      <p:ext uri="{BB962C8B-B14F-4D97-AF65-F5344CB8AC3E}">
        <p14:creationId xmlns:p14="http://schemas.microsoft.com/office/powerpoint/2010/main" val="25362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CCC8-7E7B-54B6-179E-8D6AD1FA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structure: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9A66-35AB-1497-5910-97FB16AD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7900"/>
            <a:ext cx="10691265" cy="4243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Break Field (13+ bits)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Signals the start of a new LIN message.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How</a:t>
            </a:r>
            <a:r>
              <a:rPr lang="en-US" dirty="0">
                <a:ea typeface="+mn-lt"/>
                <a:cs typeface="+mn-lt"/>
              </a:rPr>
              <a:t>: Transmits a dominant low signal for </a:t>
            </a:r>
            <a:r>
              <a:rPr lang="en-US" b="1" dirty="0">
                <a:ea typeface="+mn-lt"/>
                <a:cs typeface="+mn-lt"/>
              </a:rPr>
              <a:t>at least 13 bit times</a:t>
            </a:r>
            <a:r>
              <a:rPr lang="en-US" dirty="0">
                <a:ea typeface="+mn-lt"/>
                <a:cs typeface="+mn-lt"/>
              </a:rPr>
              <a:t> (longer than normal "start bit").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Sync Field (1 byte)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Value</a:t>
            </a:r>
            <a:r>
              <a:rPr lang="en-US" dirty="0">
                <a:ea typeface="+mn-lt"/>
                <a:cs typeface="+mn-lt"/>
              </a:rPr>
              <a:t>: Always </a:t>
            </a:r>
            <a:r>
              <a:rPr lang="en-US" dirty="0">
                <a:latin typeface="Consolas"/>
              </a:rPr>
              <a:t>0x55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>
                <a:latin typeface="Consolas"/>
              </a:rPr>
              <a:t>01010101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Allows slaves to measure and sync to master's baud rate.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Size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>
                <a:latin typeface="Consolas"/>
              </a:rPr>
              <a:t>8 bits</a:t>
            </a:r>
            <a:r>
              <a:rPr lang="en-US" dirty="0">
                <a:ea typeface="+mn-lt"/>
                <a:cs typeface="+mn-lt"/>
              </a:rPr>
              <a:t> (1 byte)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703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WIFI</vt:lpstr>
      <vt:lpstr>PowerPoint Presentation</vt:lpstr>
      <vt:lpstr>Different Wi-Fi versions:</vt:lpstr>
      <vt:lpstr>PowerPoint Presentation</vt:lpstr>
      <vt:lpstr>Structure</vt:lpstr>
      <vt:lpstr>Explanation</vt:lpstr>
      <vt:lpstr>PowerPoint Presentation</vt:lpstr>
      <vt:lpstr>LIN (Local interconnect network) protocol:</vt:lpstr>
      <vt:lpstr>Frame structure: 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212</cp:revision>
  <dcterms:created xsi:type="dcterms:W3CDTF">2025-07-01T06:21:54Z</dcterms:created>
  <dcterms:modified xsi:type="dcterms:W3CDTF">2025-07-04T11:35:03Z</dcterms:modified>
</cp:coreProperties>
</file>