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1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8" r:id="rId29"/>
    <p:sldId id="289" r:id="rId30"/>
    <p:sldId id="290" r:id="rId31"/>
    <p:sldId id="292" r:id="rId32"/>
    <p:sldId id="293" r:id="rId33"/>
    <p:sldId id="294" r:id="rId34"/>
    <p:sldId id="295" r:id="rId35"/>
    <p:sldId id="296" r:id="rId36"/>
    <p:sldId id="297" r:id="rId37"/>
    <p:sldId id="299" r:id="rId38"/>
    <p:sldId id="300" r:id="rId39"/>
    <p:sldId id="301" r:id="rId40"/>
    <p:sldId id="302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24" r:id="rId61"/>
    <p:sldId id="325" r:id="rId62"/>
    <p:sldId id="326" r:id="rId6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86"/>
  </p:normalViewPr>
  <p:slideViewPr>
    <p:cSldViewPr>
      <p:cViewPr varScale="1">
        <p:scale>
          <a:sx n="67" d="100"/>
          <a:sy n="67" d="100"/>
        </p:scale>
        <p:origin x="232" y="5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2E54-04F1-474F-96E4-1C28E9027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1FE43-0529-6941-A5C4-3EAB891AE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99AA1-4C71-8E4B-8B33-B558EA1BD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5F4A9-BA97-374B-B158-2B182034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4D56F-806E-6E4E-8385-C0DCFAE4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80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2A07-2AB4-CB4B-80E5-A4C2E39A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E8766-055F-6846-8143-E98CC13E7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7B64F-02FD-0844-8C99-852A00FD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04254-C322-094C-BE89-ECA08E17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08584-50D1-3242-8BC7-290AD79D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89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44752-FB0D-CB43-9EC1-FF6440E520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D5303-6DDE-A84D-9F0D-F8E85F525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67DA0-37B2-B449-9A00-CF77EFB3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C63ED-7323-654D-9310-5F95BAC6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D0EFC-6932-9F4E-B3F3-7ED3C2C2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85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74793" y="383972"/>
            <a:ext cx="8106412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481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08C3-D87B-2744-B338-7643A36C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33F6D-63A0-864A-ABF3-AA25060E2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BE02E-5AA2-6D48-8FB2-49261F77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F667-F048-6C45-82A6-93A220CE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83DF6-5B10-474C-92A0-7E547BAA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6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B96A-B408-A44C-87DE-8D8E5740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B30C4-CA2E-9646-9297-EBA6D7752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0F44A-B9B9-1F44-8B09-140271C8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582C-0B9A-A444-9EC7-5C0E3D6E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BD7D6-8F20-D84B-8D06-A971A9C5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10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984C-3597-804C-8475-9888D323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B1AB-5631-0043-82D8-0260473FC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A4508-552E-9045-96F8-23206E0D7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BC988-C805-224B-9A36-E69B0F07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7C1F3-DB01-EE4D-B2D0-744B96C2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B6E9-18A6-A345-A835-179766D3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44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CC8A-A264-E546-AE49-72F5BE5B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6BF6A-CECD-BA41-9ED8-FD378B6BC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72405-9EB8-5E43-9A5B-05BDC09F9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73EC6-DCE0-F94F-948C-F13AF1C49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3FFAA3-CD70-0F4D-9057-8671B3983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4E0C6-E945-414F-83E4-E0DCD2E5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20B65-3B0C-FA4D-A9DE-5D0FCA81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55F16B-8886-9E46-BEDA-7141068A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75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F8F0-D675-EF40-BBC0-3235470A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3C107-786A-6F40-8E5B-B9BFB179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6C489-5B97-7B47-A746-12BEB09B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68D91-EA6B-534B-A32B-3A812929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4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9F350-68F6-D04D-8012-4D48518A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6921B-EF41-9C42-AE6A-63AAAA86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57961-1A81-314F-BABA-E0EC535E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61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A34D-BC39-244B-AD53-6D98B5D1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3C75-729C-834D-BA4F-F2AAE10A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3E45A-39BB-9248-8475-EBB45B26B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3554D-E843-774D-9D5C-727DC3BF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15EE3-B2CB-9A41-A14C-DEEB706D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53C7F-147E-D747-AE17-9D579022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8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706A-22E3-194E-9C8C-BD657931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72EA0-9F37-034E-A47E-ED9CD9EB0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AD17C-246C-6342-A2B9-AB2B1E3BA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370AB-8849-7B42-9B8D-608A1846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65E37-1BA2-164E-9356-85E445F9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D6834-D415-3441-9CAB-2E30FBC0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6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078D5-E38D-7842-8570-A57F295E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955E7-0D3A-7C47-9721-B415D7549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24EEB-77B1-0C44-BE23-CCFFCE016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8E84-C8C8-9442-94C2-6CBF1EC5D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512ED-0D13-4142-9265-6B2AC7205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56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4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87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86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5.jp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jpg"/><Relationship Id="rId4" Type="http://schemas.openxmlformats.org/officeDocument/2006/relationships/image" Target="../media/image9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jpg"/><Relationship Id="rId4" Type="http://schemas.openxmlformats.org/officeDocument/2006/relationships/image" Target="../media/image90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6800" y="3962400"/>
            <a:ext cx="4926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Data</a:t>
            </a:r>
            <a:r>
              <a:rPr spc="-10" dirty="0"/>
              <a:t> </a:t>
            </a:r>
            <a:r>
              <a:rPr spc="-120" dirty="0"/>
              <a:t>Manipulation</a:t>
            </a:r>
            <a:r>
              <a:rPr spc="-5" dirty="0"/>
              <a:t> </a:t>
            </a:r>
            <a:r>
              <a:rPr spc="-160" dirty="0"/>
              <a:t>with</a:t>
            </a:r>
            <a:r>
              <a:rPr spc="-10" dirty="0"/>
              <a:t> </a:t>
            </a:r>
            <a:r>
              <a:rPr spc="-80" dirty="0"/>
              <a:t>Pandas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6400" y="152182"/>
            <a:ext cx="6767826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>
                <a:solidFill>
                  <a:srgbClr val="3E3E3E"/>
                </a:solidFill>
              </a:rPr>
              <a:t>How</a:t>
            </a:r>
            <a:r>
              <a:rPr spc="-25" dirty="0">
                <a:solidFill>
                  <a:srgbClr val="3E3E3E"/>
                </a:solidFill>
              </a:rPr>
              <a:t> </a:t>
            </a:r>
            <a:r>
              <a:rPr spc="-155" dirty="0">
                <a:solidFill>
                  <a:srgbClr val="3E3E3E"/>
                </a:solidFill>
              </a:rPr>
              <a:t>to</a:t>
            </a:r>
            <a:r>
              <a:rPr spc="-20" dirty="0">
                <a:solidFill>
                  <a:srgbClr val="3E3E3E"/>
                </a:solidFill>
              </a:rPr>
              <a:t> </a:t>
            </a:r>
            <a:r>
              <a:rPr spc="-60" dirty="0">
                <a:solidFill>
                  <a:srgbClr val="3E3E3E"/>
                </a:solidFill>
              </a:rPr>
              <a:t>Create</a:t>
            </a:r>
            <a:r>
              <a:rPr spc="-25" dirty="0">
                <a:solidFill>
                  <a:srgbClr val="3E3E3E"/>
                </a:solidFill>
              </a:rPr>
              <a:t> </a:t>
            </a:r>
            <a:r>
              <a:rPr spc="-90" dirty="0">
                <a:solidFill>
                  <a:srgbClr val="3E3E3E"/>
                </a:solidFill>
              </a:rPr>
              <a:t>Series?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54810" y="5708650"/>
            <a:ext cx="6164580" cy="1818639"/>
          </a:xfrm>
          <a:prstGeom prst="rect">
            <a:avLst/>
          </a:prstGeom>
          <a:solidFill>
            <a:srgbClr val="FFFFFF"/>
          </a:solidFill>
          <a:ln w="12700">
            <a:solidFill>
              <a:srgbClr val="42709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R="95250" algn="ctr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pd.Series(data,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index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[index])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4810" y="4859020"/>
            <a:ext cx="6164580" cy="84328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224790" rIns="0" bIns="0" rtlCol="0">
            <a:spAutoFit/>
          </a:bodyPr>
          <a:lstStyle/>
          <a:p>
            <a:pPr marR="71755" algn="ctr">
              <a:lnSpc>
                <a:spcPct val="100000"/>
              </a:lnSpc>
              <a:spcBef>
                <a:spcPts val="177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Basic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858500" y="5921924"/>
          <a:ext cx="418337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47279" y="1403352"/>
            <a:ext cx="8693785" cy="215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0" dirty="0">
                <a:solidFill>
                  <a:srgbClr val="3E3E3E"/>
                </a:solidFill>
                <a:latin typeface="Times New Roman"/>
                <a:cs typeface="Times New Roman"/>
              </a:rPr>
              <a:t>Key</a:t>
            </a:r>
            <a:r>
              <a:rPr sz="2200" spc="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35" dirty="0">
                <a:solidFill>
                  <a:srgbClr val="3E3E3E"/>
                </a:solidFill>
                <a:latin typeface="Times New Roman"/>
                <a:cs typeface="Times New Roman"/>
              </a:rPr>
              <a:t>points</a:t>
            </a:r>
            <a:r>
              <a:rPr sz="2200" spc="20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80" dirty="0">
                <a:solidFill>
                  <a:srgbClr val="3E3E3E"/>
                </a:solidFill>
                <a:latin typeface="Times New Roman"/>
                <a:cs typeface="Times New Roman"/>
              </a:rPr>
              <a:t>to</a:t>
            </a:r>
            <a:r>
              <a:rPr sz="2200" spc="2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60" dirty="0">
                <a:solidFill>
                  <a:srgbClr val="3E3E3E"/>
                </a:solidFill>
                <a:latin typeface="Times New Roman"/>
                <a:cs typeface="Times New Roman"/>
              </a:rPr>
              <a:t>note</a:t>
            </a:r>
            <a:r>
              <a:rPr sz="2200" spc="26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55" dirty="0">
                <a:solidFill>
                  <a:srgbClr val="3E3E3E"/>
                </a:solidFill>
                <a:latin typeface="Times New Roman"/>
                <a:cs typeface="Times New Roman"/>
              </a:rPr>
              <a:t>while</a:t>
            </a:r>
            <a:r>
              <a:rPr sz="2200" spc="26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35" dirty="0">
                <a:solidFill>
                  <a:srgbClr val="3E3E3E"/>
                </a:solidFill>
                <a:latin typeface="Times New Roman"/>
                <a:cs typeface="Times New Roman"/>
              </a:rPr>
              <a:t>creating</a:t>
            </a:r>
            <a:r>
              <a:rPr sz="2200" spc="1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200" spc="26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35" dirty="0">
                <a:solidFill>
                  <a:srgbClr val="3E3E3E"/>
                </a:solidFill>
                <a:latin typeface="Times New Roman"/>
                <a:cs typeface="Times New Roman"/>
              </a:rPr>
              <a:t>series</a:t>
            </a:r>
            <a:r>
              <a:rPr sz="2200" spc="2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are:</a:t>
            </a:r>
            <a:r>
              <a:rPr sz="2200" spc="-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buSzPct val="104545"/>
              <a:buFont typeface="Arial"/>
              <a:buChar char="•"/>
              <a:tabLst>
                <a:tab pos="120650" algn="l"/>
              </a:tabLst>
            </a:pPr>
            <a:r>
              <a:rPr sz="2200" spc="-114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35" dirty="0">
                <a:solidFill>
                  <a:srgbClr val="3E3E3E"/>
                </a:solidFill>
                <a:latin typeface="Times New Roman"/>
                <a:cs typeface="Times New Roman"/>
              </a:rPr>
              <a:t>p</a:t>
            </a:r>
            <a:r>
              <a:rPr sz="2200" spc="22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200" spc="19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Times New Roman"/>
                <a:cs typeface="Times New Roman"/>
              </a:rPr>
              <a:t>P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200" spc="254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200" spc="235" dirty="0">
                <a:solidFill>
                  <a:srgbClr val="3E3E3E"/>
                </a:solidFill>
                <a:latin typeface="Times New Roman"/>
                <a:cs typeface="Times New Roman"/>
              </a:rPr>
              <a:t>d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2200" spc="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2200" spc="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200" spc="19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2200" spc="2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200" spc="260" dirty="0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200" spc="27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200" spc="-55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n </a:t>
            </a:r>
            <a:r>
              <a:rPr sz="2200" spc="-26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Times New Roman"/>
                <a:cs typeface="Times New Roman"/>
              </a:rPr>
              <a:t>li</a:t>
            </a:r>
            <a:r>
              <a:rPr sz="2200" spc="235" dirty="0">
                <a:solidFill>
                  <a:srgbClr val="3E3E3E"/>
                </a:solidFill>
                <a:latin typeface="Times New Roman"/>
                <a:cs typeface="Times New Roman"/>
              </a:rPr>
              <a:t>b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2200" spc="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3E3E3E"/>
                </a:solidFill>
                <a:latin typeface="Times New Roman"/>
                <a:cs typeface="Times New Roman"/>
              </a:rPr>
              <a:t>(</a:t>
            </a:r>
            <a:r>
              <a:rPr sz="2200" spc="-114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35" dirty="0">
                <a:solidFill>
                  <a:srgbClr val="3E3E3E"/>
                </a:solidFill>
                <a:latin typeface="Times New Roman"/>
                <a:cs typeface="Times New Roman"/>
              </a:rPr>
              <a:t>p</a:t>
            </a:r>
            <a:r>
              <a:rPr sz="2200" spc="22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200" spc="19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35" dirty="0">
                <a:solidFill>
                  <a:srgbClr val="3E3E3E"/>
                </a:solidFill>
                <a:latin typeface="Times New Roman"/>
                <a:cs typeface="Times New Roman"/>
              </a:rPr>
              <a:t>p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200" spc="254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200" spc="235" dirty="0">
                <a:solidFill>
                  <a:srgbClr val="3E3E3E"/>
                </a:solidFill>
                <a:latin typeface="Times New Roman"/>
                <a:cs typeface="Times New Roman"/>
              </a:rPr>
              <a:t>d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2200" spc="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2200" spc="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35" dirty="0">
                <a:solidFill>
                  <a:srgbClr val="3E3E3E"/>
                </a:solidFill>
                <a:latin typeface="Times New Roman"/>
                <a:cs typeface="Times New Roman"/>
              </a:rPr>
              <a:t>pd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)</a:t>
            </a:r>
            <a:r>
              <a:rPr sz="2200" spc="-31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1080"/>
              </a:spcBef>
              <a:buSzPct val="104545"/>
              <a:buFont typeface="Arial"/>
              <a:buChar char="•"/>
              <a:tabLst>
                <a:tab pos="120650" algn="l"/>
              </a:tabLst>
            </a:pPr>
            <a:r>
              <a:rPr sz="2200" spc="-114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p</a:t>
            </a:r>
            <a:r>
              <a:rPr sz="2200" spc="22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200" spc="19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7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200" spc="254" dirty="0">
                <a:solidFill>
                  <a:srgbClr val="3E3E3E"/>
                </a:solidFill>
                <a:latin typeface="Times New Roman"/>
                <a:cs typeface="Times New Roman"/>
              </a:rPr>
              <a:t>u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95" dirty="0">
                <a:solidFill>
                  <a:srgbClr val="3E3E3E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2200" spc="4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Times New Roman"/>
                <a:cs typeface="Times New Roman"/>
              </a:rPr>
              <a:t>w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sz="2200" spc="-29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Times New Roman"/>
                <a:cs typeface="Times New Roman"/>
              </a:rPr>
              <a:t>il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200" spc="27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Times New Roman"/>
                <a:cs typeface="Times New Roman"/>
              </a:rPr>
              <a:t>w</a:t>
            </a:r>
            <a:r>
              <a:rPr sz="2200" spc="22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sz="2200" spc="55" dirty="0">
                <a:solidFill>
                  <a:srgbClr val="3E3E3E"/>
                </a:solidFill>
                <a:latin typeface="Times New Roman"/>
                <a:cs typeface="Times New Roman"/>
              </a:rPr>
              <a:t>k</a:t>
            </a:r>
            <a:r>
              <a:rPr sz="2200" spc="-55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200" spc="254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g</a:t>
            </a:r>
            <a:r>
              <a:rPr sz="2200" spc="1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3E3E3E"/>
                </a:solidFill>
                <a:latin typeface="Times New Roman"/>
                <a:cs typeface="Times New Roman"/>
              </a:rPr>
              <a:t>w</a:t>
            </a:r>
            <a:r>
              <a:rPr sz="2200" spc="-55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sz="2200" spc="27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54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da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rr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ys</a:t>
            </a:r>
            <a:r>
              <a:rPr sz="2200" spc="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3E3E3E"/>
                </a:solidFill>
                <a:latin typeface="Times New Roman"/>
                <a:cs typeface="Times New Roman"/>
              </a:rPr>
              <a:t>(</a:t>
            </a:r>
            <a:r>
              <a:rPr sz="2200" spc="-114" dirty="0">
                <a:solidFill>
                  <a:srgbClr val="3E3E3E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p</a:t>
            </a:r>
            <a:r>
              <a:rPr sz="2200" spc="220" dirty="0">
                <a:solidFill>
                  <a:srgbClr val="3E3E3E"/>
                </a:solidFill>
                <a:latin typeface="Times New Roman"/>
                <a:cs typeface="Times New Roman"/>
              </a:rPr>
              <a:t>o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200" spc="19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54" dirty="0">
                <a:solidFill>
                  <a:srgbClr val="3E3E3E"/>
                </a:solidFill>
                <a:latin typeface="Times New Roman"/>
                <a:cs typeface="Times New Roman"/>
              </a:rPr>
              <a:t>nu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2200" spc="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2200" spc="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54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p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120014" indent="-107950">
              <a:lnSpc>
                <a:spcPct val="100000"/>
              </a:lnSpc>
              <a:spcBef>
                <a:spcPts val="1080"/>
              </a:spcBef>
              <a:buSzPct val="104545"/>
              <a:buFont typeface="Arial"/>
              <a:buChar char="•"/>
              <a:tabLst>
                <a:tab pos="120650" algn="l"/>
              </a:tabLst>
            </a:pPr>
            <a:r>
              <a:rPr sz="2200" spc="-19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p</a:t>
            </a:r>
            <a:r>
              <a:rPr sz="2200" spc="-31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p</a:t>
            </a:r>
            <a:r>
              <a:rPr sz="2200" spc="-55" dirty="0">
                <a:solidFill>
                  <a:srgbClr val="3E3E3E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2200" spc="5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200" spc="260" dirty="0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200" spc="27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8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y</a:t>
            </a:r>
            <a:r>
              <a:rPr sz="2200" spc="26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x</a:t>
            </a:r>
            <a:r>
              <a:rPr sz="2200" spc="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200" spc="260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d</a:t>
            </a:r>
            <a:r>
              <a:rPr sz="2200" spc="26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pa</a:t>
            </a:r>
            <a:r>
              <a:rPr sz="2200" spc="18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2200" spc="229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200" spc="260" dirty="0">
                <a:solidFill>
                  <a:srgbClr val="3E3E3E"/>
                </a:solidFill>
                <a:latin typeface="Times New Roman"/>
                <a:cs typeface="Times New Roman"/>
              </a:rPr>
              <a:t>h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200" spc="27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da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a </a:t>
            </a:r>
            <a:r>
              <a:rPr sz="2200" spc="-254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200" spc="-2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3E3E3E"/>
                </a:solidFill>
                <a:latin typeface="Times New Roman"/>
                <a:cs typeface="Times New Roman"/>
              </a:rPr>
              <a:t>l</a:t>
            </a:r>
            <a:r>
              <a:rPr sz="2200" spc="26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60" dirty="0">
                <a:solidFill>
                  <a:srgbClr val="3E3E3E"/>
                </a:solidFill>
                <a:latin typeface="Times New Roman"/>
                <a:cs typeface="Times New Roman"/>
              </a:rPr>
              <a:t>en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2200" spc="19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r>
              <a:rPr sz="2200" spc="23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r</a:t>
            </a:r>
            <a:r>
              <a:rPr sz="2200" spc="95" dirty="0">
                <a:solidFill>
                  <a:srgbClr val="3E3E3E"/>
                </a:solidFill>
                <a:latin typeface="Times New Roman"/>
                <a:cs typeface="Times New Roman"/>
              </a:rPr>
              <a:t>g</a:t>
            </a:r>
            <a:r>
              <a:rPr sz="2200" spc="260" dirty="0">
                <a:solidFill>
                  <a:srgbClr val="3E3E3E"/>
                </a:solidFill>
                <a:latin typeface="Times New Roman"/>
                <a:cs typeface="Times New Roman"/>
              </a:rPr>
              <a:t>u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200" spc="260" dirty="0">
                <a:solidFill>
                  <a:srgbClr val="3E3E3E"/>
                </a:solidFill>
                <a:latin typeface="Times New Roman"/>
                <a:cs typeface="Times New Roman"/>
              </a:rPr>
              <a:t>e</a:t>
            </a:r>
            <a:r>
              <a:rPr sz="2200" spc="254" dirty="0">
                <a:solidFill>
                  <a:srgbClr val="3E3E3E"/>
                </a:solidFill>
                <a:latin typeface="Times New Roman"/>
                <a:cs typeface="Times New Roman"/>
              </a:rPr>
              <a:t>n</a:t>
            </a:r>
            <a:r>
              <a:rPr sz="2200" spc="165" dirty="0">
                <a:solidFill>
                  <a:srgbClr val="3E3E3E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E3E3E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194290" y="4992370"/>
            <a:ext cx="5427980" cy="2534920"/>
          </a:xfrm>
          <a:custGeom>
            <a:avLst/>
            <a:gdLst/>
            <a:ahLst/>
            <a:cxnLst/>
            <a:rect l="l" t="t" r="r" b="b"/>
            <a:pathLst>
              <a:path w="5427980" h="2534920">
                <a:moveTo>
                  <a:pt x="0" y="0"/>
                </a:moveTo>
                <a:lnTo>
                  <a:pt x="5427979" y="0"/>
                </a:lnTo>
                <a:lnTo>
                  <a:pt x="5427979" y="2534920"/>
                </a:lnTo>
                <a:lnTo>
                  <a:pt x="0" y="253492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4270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423126" y="6856710"/>
            <a:ext cx="8210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00" dirty="0">
                <a:latin typeface="Times New Roman"/>
                <a:cs typeface="Times New Roman"/>
              </a:rPr>
              <a:t>Series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293100" y="6022338"/>
            <a:ext cx="1428750" cy="76200"/>
            <a:chOff x="8293100" y="6022338"/>
            <a:chExt cx="1428750" cy="76200"/>
          </a:xfrm>
        </p:grpSpPr>
        <p:sp>
          <p:nvSpPr>
            <p:cNvPr id="11" name="object 11"/>
            <p:cNvSpPr/>
            <p:nvPr/>
          </p:nvSpPr>
          <p:spPr>
            <a:xfrm>
              <a:off x="8293100" y="6060439"/>
              <a:ext cx="1377950" cy="0"/>
            </a:xfrm>
            <a:custGeom>
              <a:avLst/>
              <a:gdLst/>
              <a:ahLst/>
              <a:cxnLst/>
              <a:rect l="l" t="t" r="r" b="b"/>
              <a:pathLst>
                <a:path w="1377950">
                  <a:moveTo>
                    <a:pt x="0" y="0"/>
                  </a:moveTo>
                  <a:lnTo>
                    <a:pt x="1377581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45276" y="602233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25400" y="38100"/>
                  </a:ln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3099" y="152182"/>
            <a:ext cx="7986997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solidFill>
                  <a:srgbClr val="3E3E3E"/>
                </a:solidFill>
              </a:rPr>
              <a:t>Creating</a:t>
            </a:r>
            <a:r>
              <a:rPr spc="-15" dirty="0">
                <a:solidFill>
                  <a:srgbClr val="3E3E3E"/>
                </a:solidFill>
              </a:rPr>
              <a:t> </a:t>
            </a:r>
            <a:r>
              <a:rPr spc="-80" dirty="0">
                <a:solidFill>
                  <a:srgbClr val="3E3E3E"/>
                </a:solidFill>
              </a:rPr>
              <a:t>Series</a:t>
            </a:r>
            <a:r>
              <a:rPr spc="-5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from</a:t>
            </a:r>
            <a:r>
              <a:rPr spc="-5" dirty="0">
                <a:solidFill>
                  <a:srgbClr val="3E3E3E"/>
                </a:solidFill>
              </a:rPr>
              <a:t> </a:t>
            </a:r>
            <a:r>
              <a:rPr dirty="0">
                <a:solidFill>
                  <a:srgbClr val="3E3E3E"/>
                </a:solidFill>
              </a:rPr>
              <a:t>a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165" dirty="0">
                <a:solidFill>
                  <a:srgbClr val="3E3E3E"/>
                </a:solidFill>
              </a:rPr>
              <a:t>List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700" y="1493532"/>
            <a:ext cx="13365479" cy="553718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76983" y="1939518"/>
            <a:ext cx="5958205" cy="1332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Import</a:t>
            </a: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libraries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00">
              <a:latin typeface="Arial"/>
              <a:cs typeface="Arial"/>
            </a:endParaRPr>
          </a:p>
          <a:p>
            <a:pPr marL="260858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Pass</a:t>
            </a:r>
            <a:r>
              <a:rPr sz="2400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list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as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an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argument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6102" y="6435318"/>
            <a:ext cx="1330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5586" y="4892116"/>
            <a:ext cx="148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r>
              <a:rPr sz="24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value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7908" y="5670575"/>
            <a:ext cx="771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33B0A"/>
                </a:solidFill>
                <a:latin typeface="Arial"/>
                <a:cs typeface="Arial"/>
              </a:rPr>
              <a:t>Index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75460" y="2032012"/>
            <a:ext cx="9123680" cy="4729480"/>
            <a:chOff x="1775460" y="2032012"/>
            <a:chExt cx="9123680" cy="47294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5912" y="2032012"/>
              <a:ext cx="1346186" cy="2158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50400" y="2992120"/>
              <a:ext cx="1348739" cy="2158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0379" y="4980952"/>
              <a:ext cx="1346199" cy="2158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9892" y="6545580"/>
              <a:ext cx="1348727" cy="2158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5460" y="5438140"/>
              <a:ext cx="1346199" cy="21589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873760" y="7566659"/>
            <a:ext cx="14364335" cy="1018540"/>
            <a:chOff x="873760" y="7566659"/>
            <a:chExt cx="14364335" cy="1018540"/>
          </a:xfrm>
        </p:grpSpPr>
        <p:sp>
          <p:nvSpPr>
            <p:cNvPr id="16" name="object 16"/>
            <p:cNvSpPr/>
            <p:nvPr/>
          </p:nvSpPr>
          <p:spPr>
            <a:xfrm>
              <a:off x="1550669" y="7613649"/>
              <a:ext cx="13672819" cy="922019"/>
            </a:xfrm>
            <a:custGeom>
              <a:avLst/>
              <a:gdLst/>
              <a:ahLst/>
              <a:cxnLst/>
              <a:rect l="l" t="t" r="r" b="b"/>
              <a:pathLst>
                <a:path w="13672819" h="922020">
                  <a:moveTo>
                    <a:pt x="0" y="153669"/>
                  </a:moveTo>
                  <a:lnTo>
                    <a:pt x="7833" y="105096"/>
                  </a:lnTo>
                  <a:lnTo>
                    <a:pt x="29648" y="62912"/>
                  </a:lnTo>
                  <a:lnTo>
                    <a:pt x="62912" y="29648"/>
                  </a:lnTo>
                  <a:lnTo>
                    <a:pt x="105096" y="7833"/>
                  </a:lnTo>
                  <a:lnTo>
                    <a:pt x="153670" y="0"/>
                  </a:lnTo>
                  <a:lnTo>
                    <a:pt x="13519150" y="0"/>
                  </a:lnTo>
                  <a:lnTo>
                    <a:pt x="13567723" y="7833"/>
                  </a:lnTo>
                  <a:lnTo>
                    <a:pt x="13609907" y="29648"/>
                  </a:lnTo>
                  <a:lnTo>
                    <a:pt x="13643171" y="62912"/>
                  </a:lnTo>
                  <a:lnTo>
                    <a:pt x="13664986" y="105096"/>
                  </a:lnTo>
                  <a:lnTo>
                    <a:pt x="13672819" y="153669"/>
                  </a:lnTo>
                  <a:lnTo>
                    <a:pt x="13672819" y="768349"/>
                  </a:lnTo>
                  <a:lnTo>
                    <a:pt x="13664986" y="816923"/>
                  </a:lnTo>
                  <a:lnTo>
                    <a:pt x="13643171" y="859107"/>
                  </a:lnTo>
                  <a:lnTo>
                    <a:pt x="13609907" y="892371"/>
                  </a:lnTo>
                  <a:lnTo>
                    <a:pt x="13567723" y="914186"/>
                  </a:lnTo>
                  <a:lnTo>
                    <a:pt x="13519150" y="922019"/>
                  </a:lnTo>
                  <a:lnTo>
                    <a:pt x="153670" y="922019"/>
                  </a:lnTo>
                  <a:lnTo>
                    <a:pt x="105096" y="914186"/>
                  </a:lnTo>
                  <a:lnTo>
                    <a:pt x="62912" y="892371"/>
                  </a:lnTo>
                  <a:lnTo>
                    <a:pt x="29648" y="859107"/>
                  </a:lnTo>
                  <a:lnTo>
                    <a:pt x="7833" y="816923"/>
                  </a:lnTo>
                  <a:lnTo>
                    <a:pt x="0" y="768349"/>
                  </a:lnTo>
                  <a:lnTo>
                    <a:pt x="0" y="153669"/>
                  </a:lnTo>
                  <a:close/>
                </a:path>
              </a:pathLst>
            </a:custGeom>
            <a:ln w="28575">
              <a:solidFill>
                <a:srgbClr val="00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3760" y="7566659"/>
              <a:ext cx="1069339" cy="101853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132465" y="7847863"/>
            <a:ext cx="108794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Arial"/>
                <a:cs typeface="Arial"/>
              </a:rPr>
              <a:t>We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 have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not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03030"/>
                </a:solidFill>
                <a:latin typeface="Arial"/>
                <a:cs typeface="Arial"/>
              </a:rPr>
              <a:t>created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index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03030"/>
                </a:solidFill>
                <a:latin typeface="Arial"/>
                <a:cs typeface="Arial"/>
              </a:rPr>
              <a:t>for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 data but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notice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03030"/>
                </a:solidFill>
                <a:latin typeface="Arial"/>
                <a:cs typeface="Arial"/>
              </a:rPr>
              <a:t>that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data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alignment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is done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automatically.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2400" y="152182"/>
            <a:ext cx="1043940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solidFill>
                  <a:srgbClr val="3E3E3E"/>
                </a:solidFill>
              </a:rPr>
              <a:t>Creating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80" dirty="0">
                <a:solidFill>
                  <a:srgbClr val="3E3E3E"/>
                </a:solidFill>
              </a:rPr>
              <a:t>Series</a:t>
            </a:r>
            <a:r>
              <a:rPr spc="-5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from</a:t>
            </a:r>
            <a:r>
              <a:rPr dirty="0">
                <a:solidFill>
                  <a:srgbClr val="3E3E3E"/>
                </a:solidFill>
              </a:rPr>
              <a:t> </a:t>
            </a:r>
            <a:r>
              <a:rPr spc="-80" dirty="0">
                <a:solidFill>
                  <a:srgbClr val="3E3E3E"/>
                </a:solidFill>
              </a:rPr>
              <a:t>an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120" dirty="0">
                <a:solidFill>
                  <a:srgbClr val="3E3E3E"/>
                </a:solidFill>
              </a:rPr>
              <a:t>ndarray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920" y="2435860"/>
            <a:ext cx="14640558" cy="52755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86357" y="1938906"/>
            <a:ext cx="289052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ndarray</a:t>
            </a:r>
            <a:r>
              <a:rPr sz="245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for</a:t>
            </a:r>
            <a:r>
              <a:rPr sz="245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countries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4472" y="3579736"/>
            <a:ext cx="2716530" cy="776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2450" spc="5" dirty="0">
                <a:solidFill>
                  <a:srgbClr val="833B0A"/>
                </a:solidFill>
                <a:latin typeface="Arial"/>
                <a:cs typeface="Arial"/>
              </a:rPr>
              <a:t>Pass</a:t>
            </a:r>
            <a:r>
              <a:rPr sz="2450" spc="-3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ndarray</a:t>
            </a:r>
            <a:r>
              <a:rPr sz="2450" spc="-3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as</a:t>
            </a:r>
            <a:r>
              <a:rPr sz="2450" spc="-2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an </a:t>
            </a:r>
            <a:r>
              <a:rPr sz="2450" spc="-67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argument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0913" y="5342409"/>
            <a:ext cx="1137285" cy="776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countrie  </a:t>
            </a:r>
            <a:r>
              <a:rPr sz="2450" spc="5" dirty="0">
                <a:solidFill>
                  <a:srgbClr val="833B0A"/>
                </a:solidFill>
                <a:latin typeface="Arial"/>
                <a:cs typeface="Arial"/>
              </a:rPr>
              <a:t>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1023" y="7380013"/>
            <a:ext cx="136271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Data</a:t>
            </a:r>
            <a:r>
              <a:rPr sz="2450" spc="-6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type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93820" y="2010702"/>
            <a:ext cx="3481070" cy="5642610"/>
            <a:chOff x="3893820" y="2010702"/>
            <a:chExt cx="3481070" cy="564261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2806" y="2010702"/>
              <a:ext cx="1071884" cy="6655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9340" y="3652520"/>
              <a:ext cx="1224279" cy="1955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2632" y="5501640"/>
              <a:ext cx="1112507" cy="1777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3820" y="7457440"/>
              <a:ext cx="1224279" cy="195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0600" y="209331"/>
            <a:ext cx="751773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solidFill>
                  <a:srgbClr val="3E3E3E"/>
                </a:solidFill>
              </a:rPr>
              <a:t>Creating</a:t>
            </a:r>
            <a:r>
              <a:rPr spc="-15" dirty="0">
                <a:solidFill>
                  <a:srgbClr val="3E3E3E"/>
                </a:solidFill>
              </a:rPr>
              <a:t> </a:t>
            </a:r>
            <a:r>
              <a:rPr spc="-80" dirty="0">
                <a:solidFill>
                  <a:srgbClr val="3E3E3E"/>
                </a:solidFill>
              </a:rPr>
              <a:t>Series</a:t>
            </a:r>
            <a:r>
              <a:rPr spc="-5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from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165" dirty="0">
                <a:solidFill>
                  <a:srgbClr val="3E3E3E"/>
                </a:solidFill>
              </a:rPr>
              <a:t>dict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680" y="2905760"/>
            <a:ext cx="14282419" cy="50952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20674" y="5877485"/>
            <a:ext cx="70294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5" dirty="0">
                <a:solidFill>
                  <a:srgbClr val="833B0A"/>
                </a:solidFill>
                <a:latin typeface="Arial"/>
                <a:cs typeface="Arial"/>
              </a:rPr>
              <a:t>GDP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8398" y="6895037"/>
            <a:ext cx="111887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Country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98590" y="7590171"/>
            <a:ext cx="136271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Data</a:t>
            </a:r>
            <a:r>
              <a:rPr sz="2450" spc="-6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type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91788" y="4727466"/>
            <a:ext cx="4852035" cy="1149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00"/>
              </a:spcBef>
            </a:pP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Countries have been passed as an </a:t>
            </a:r>
            <a:r>
              <a:rPr sz="2450" spc="-67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index and </a:t>
            </a:r>
            <a:r>
              <a:rPr sz="2450" spc="5" dirty="0">
                <a:solidFill>
                  <a:srgbClr val="833B0A"/>
                </a:solidFill>
                <a:latin typeface="Arial"/>
                <a:cs typeface="Arial"/>
              </a:rPr>
              <a:t>GDP </a:t>
            </a: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as the actual </a:t>
            </a:r>
            <a:r>
              <a:rPr sz="2450" spc="-5" dirty="0">
                <a:solidFill>
                  <a:srgbClr val="833B0A"/>
                </a:solidFill>
                <a:latin typeface="Arial"/>
                <a:cs typeface="Arial"/>
              </a:rPr>
              <a:t>data </a:t>
            </a: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 value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92212" y="2626372"/>
            <a:ext cx="10929620" cy="5191760"/>
            <a:chOff x="1092212" y="2626372"/>
            <a:chExt cx="10929620" cy="51917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88292" y="5984240"/>
              <a:ext cx="1112506" cy="1777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20221" y="4145280"/>
              <a:ext cx="101598" cy="6273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4120" y="7640320"/>
              <a:ext cx="1112519" cy="1777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2212" y="6474460"/>
              <a:ext cx="899147" cy="1447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46839" y="2626372"/>
              <a:ext cx="111759" cy="69340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116807" y="1196930"/>
            <a:ext cx="10382885" cy="177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series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also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created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with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dict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input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faster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operations.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Arial"/>
              <a:cs typeface="Arial"/>
            </a:endParaRPr>
          </a:p>
          <a:p>
            <a:pPr marL="6774180" marR="5080">
              <a:lnSpc>
                <a:spcPct val="100699"/>
              </a:lnSpc>
            </a:pP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dict for countries and their </a:t>
            </a:r>
            <a:r>
              <a:rPr sz="2450" spc="-67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gdp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1419" y="2113280"/>
            <a:ext cx="14208759" cy="48996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46463" y="340194"/>
            <a:ext cx="8275709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solidFill>
                  <a:srgbClr val="3E3E3E"/>
                </a:solidFill>
              </a:rPr>
              <a:t>Creating</a:t>
            </a:r>
            <a:r>
              <a:rPr spc="-20" dirty="0">
                <a:solidFill>
                  <a:srgbClr val="3E3E3E"/>
                </a:solidFill>
              </a:rPr>
              <a:t> </a:t>
            </a:r>
            <a:r>
              <a:rPr spc="-80" dirty="0">
                <a:solidFill>
                  <a:srgbClr val="3E3E3E"/>
                </a:solidFill>
              </a:rPr>
              <a:t>Series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from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80" dirty="0">
                <a:solidFill>
                  <a:srgbClr val="3E3E3E"/>
                </a:solidFill>
              </a:rPr>
              <a:t>Scalar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692383" y="1955256"/>
            <a:ext cx="167513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Scalar</a:t>
            </a:r>
            <a:r>
              <a:rPr sz="2450" spc="-4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50" spc="-5" dirty="0">
                <a:solidFill>
                  <a:srgbClr val="833B0A"/>
                </a:solidFill>
                <a:latin typeface="Arial"/>
                <a:cs typeface="Arial"/>
              </a:rPr>
              <a:t>input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67067" y="4998539"/>
            <a:ext cx="68516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Data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74303" y="5954545"/>
            <a:ext cx="77216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spc="-5" dirty="0">
                <a:solidFill>
                  <a:srgbClr val="833B0A"/>
                </a:solidFill>
                <a:latin typeface="Arial"/>
                <a:cs typeface="Arial"/>
              </a:rPr>
              <a:t>index</a:t>
            </a:r>
            <a:endParaRPr sz="2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1932" y="7326068"/>
            <a:ext cx="136271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Data</a:t>
            </a:r>
            <a:r>
              <a:rPr sz="2450" spc="-6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type</a:t>
            </a:r>
            <a:endParaRPr sz="2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94632" y="4141571"/>
            <a:ext cx="79057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Index</a:t>
            </a:r>
            <a:endParaRPr sz="24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67858" y="3177730"/>
            <a:ext cx="758189" cy="1168552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201419" y="2205354"/>
            <a:ext cx="8498840" cy="5710555"/>
            <a:chOff x="1201419" y="2205354"/>
            <a:chExt cx="8498840" cy="571055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75972" y="5118100"/>
              <a:ext cx="1224266" cy="1955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4502" y="2205354"/>
              <a:ext cx="1215414" cy="6123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54906" y="6893674"/>
              <a:ext cx="985901" cy="10216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1419" y="5593079"/>
              <a:ext cx="1226819" cy="1955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21609" y="4522469"/>
              <a:ext cx="2760980" cy="2491740"/>
            </a:xfrm>
            <a:custGeom>
              <a:avLst/>
              <a:gdLst/>
              <a:ahLst/>
              <a:cxnLst/>
              <a:rect l="l" t="t" r="r" b="b"/>
              <a:pathLst>
                <a:path w="2760979" h="2491740">
                  <a:moveTo>
                    <a:pt x="0" y="0"/>
                  </a:moveTo>
                  <a:lnTo>
                    <a:pt x="2760980" y="0"/>
                  </a:lnTo>
                  <a:lnTo>
                    <a:pt x="2760980" y="2491740"/>
                  </a:lnTo>
                  <a:lnTo>
                    <a:pt x="0" y="24917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801" y="31316"/>
            <a:ext cx="9008076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>
                <a:solidFill>
                  <a:srgbClr val="3E3E3E"/>
                </a:solidFill>
              </a:rPr>
              <a:t>Accessing</a:t>
            </a:r>
            <a:r>
              <a:rPr spc="-20" dirty="0">
                <a:solidFill>
                  <a:srgbClr val="3E3E3E"/>
                </a:solidFill>
              </a:rPr>
              <a:t> </a:t>
            </a:r>
            <a:r>
              <a:rPr spc="-100" dirty="0">
                <a:solidFill>
                  <a:srgbClr val="3E3E3E"/>
                </a:solidFill>
              </a:rPr>
              <a:t>Elements</a:t>
            </a:r>
            <a:r>
              <a:rPr spc="-15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in</a:t>
            </a:r>
            <a:r>
              <a:rPr spc="-20" dirty="0">
                <a:solidFill>
                  <a:srgbClr val="3E3E3E"/>
                </a:solidFill>
              </a:rPr>
              <a:t> </a:t>
            </a:r>
            <a:r>
              <a:rPr spc="-80" dirty="0">
                <a:solidFill>
                  <a:srgbClr val="3E3E3E"/>
                </a:solidFill>
              </a:rPr>
              <a:t>Series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4751" y="1111444"/>
            <a:ext cx="136893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can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be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accessed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through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different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functions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like loc,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iloc by passing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data element position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or index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range.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91180" y="2054860"/>
            <a:ext cx="10261600" cy="6266180"/>
            <a:chOff x="3091180" y="2054860"/>
            <a:chExt cx="10261600" cy="62661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180" y="2054860"/>
              <a:ext cx="10261586" cy="62661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7420" y="2641600"/>
              <a:ext cx="1224280" cy="1777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07960" y="3919220"/>
              <a:ext cx="1224279" cy="177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97720" y="6268720"/>
              <a:ext cx="1224279" cy="1777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7260" y="7564120"/>
              <a:ext cx="1224279" cy="1752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75150" y="2962910"/>
              <a:ext cx="3990340" cy="5219700"/>
            </a:xfrm>
            <a:custGeom>
              <a:avLst/>
              <a:gdLst/>
              <a:ahLst/>
              <a:cxnLst/>
              <a:rect l="l" t="t" r="r" b="b"/>
              <a:pathLst>
                <a:path w="3990340" h="5219700">
                  <a:moveTo>
                    <a:pt x="45720" y="1163319"/>
                  </a:moveTo>
                  <a:lnTo>
                    <a:pt x="3990340" y="1163319"/>
                  </a:lnTo>
                  <a:lnTo>
                    <a:pt x="3990340" y="2877819"/>
                  </a:lnTo>
                  <a:lnTo>
                    <a:pt x="45720" y="2877819"/>
                  </a:lnTo>
                  <a:lnTo>
                    <a:pt x="45720" y="1163319"/>
                  </a:lnTo>
                  <a:close/>
                </a:path>
                <a:path w="3990340" h="5219700">
                  <a:moveTo>
                    <a:pt x="0" y="0"/>
                  </a:moveTo>
                  <a:lnTo>
                    <a:pt x="3942079" y="0"/>
                  </a:lnTo>
                  <a:lnTo>
                    <a:pt x="3942079" y="365760"/>
                  </a:lnTo>
                  <a:lnTo>
                    <a:pt x="0" y="365760"/>
                  </a:lnTo>
                  <a:lnTo>
                    <a:pt x="0" y="0"/>
                  </a:lnTo>
                  <a:close/>
                </a:path>
                <a:path w="3990340" h="5219700">
                  <a:moveTo>
                    <a:pt x="12700" y="3769359"/>
                  </a:moveTo>
                  <a:lnTo>
                    <a:pt x="2656840" y="3769359"/>
                  </a:lnTo>
                  <a:lnTo>
                    <a:pt x="2656840" y="4015740"/>
                  </a:lnTo>
                  <a:lnTo>
                    <a:pt x="12700" y="4015740"/>
                  </a:lnTo>
                  <a:lnTo>
                    <a:pt x="12700" y="3769359"/>
                  </a:lnTo>
                  <a:close/>
                </a:path>
                <a:path w="3990340" h="5219700">
                  <a:moveTo>
                    <a:pt x="66039" y="4975859"/>
                  </a:moveTo>
                  <a:lnTo>
                    <a:pt x="2697479" y="4975859"/>
                  </a:lnTo>
                  <a:lnTo>
                    <a:pt x="2697479" y="5219700"/>
                  </a:lnTo>
                  <a:lnTo>
                    <a:pt x="66039" y="5219700"/>
                  </a:lnTo>
                  <a:lnTo>
                    <a:pt x="66039" y="4975859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1400" y="317967"/>
            <a:ext cx="923985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3E3E3E"/>
                </a:solidFill>
              </a:rPr>
              <a:t>Vectorizing</a:t>
            </a:r>
            <a:r>
              <a:rPr spc="-15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Operations</a:t>
            </a:r>
            <a:r>
              <a:rPr spc="-15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in</a:t>
            </a:r>
            <a:r>
              <a:rPr spc="-20" dirty="0">
                <a:solidFill>
                  <a:srgbClr val="3E3E3E"/>
                </a:solidFill>
              </a:rPr>
              <a:t> </a:t>
            </a:r>
            <a:r>
              <a:rPr spc="-80" dirty="0">
                <a:solidFill>
                  <a:srgbClr val="3E3E3E"/>
                </a:solidFill>
              </a:rPr>
              <a:t>Series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20240" y="1902460"/>
            <a:ext cx="10957560" cy="6454140"/>
            <a:chOff x="1920240" y="1902460"/>
            <a:chExt cx="10957560" cy="64541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0240" y="1902460"/>
              <a:ext cx="10957559" cy="645413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50869" y="3681730"/>
              <a:ext cx="2054860" cy="4592320"/>
            </a:xfrm>
            <a:custGeom>
              <a:avLst/>
              <a:gdLst/>
              <a:ahLst/>
              <a:cxnLst/>
              <a:rect l="l" t="t" r="r" b="b"/>
              <a:pathLst>
                <a:path w="2054860" h="4592320">
                  <a:moveTo>
                    <a:pt x="0" y="0"/>
                  </a:moveTo>
                  <a:lnTo>
                    <a:pt x="2042159" y="0"/>
                  </a:lnTo>
                  <a:lnTo>
                    <a:pt x="2042159" y="1526539"/>
                  </a:lnTo>
                  <a:lnTo>
                    <a:pt x="0" y="1526539"/>
                  </a:lnTo>
                  <a:lnTo>
                    <a:pt x="0" y="0"/>
                  </a:lnTo>
                  <a:close/>
                </a:path>
                <a:path w="2054860" h="4592320">
                  <a:moveTo>
                    <a:pt x="12700" y="3065780"/>
                  </a:moveTo>
                  <a:lnTo>
                    <a:pt x="2054859" y="3065780"/>
                  </a:lnTo>
                  <a:lnTo>
                    <a:pt x="2054859" y="4592320"/>
                  </a:lnTo>
                  <a:lnTo>
                    <a:pt x="12700" y="4592320"/>
                  </a:lnTo>
                  <a:lnTo>
                    <a:pt x="12700" y="3065780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0192" y="6314440"/>
              <a:ext cx="1226807" cy="1955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8332" y="4246880"/>
              <a:ext cx="1224266" cy="1955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001697" y="1250212"/>
            <a:ext cx="84093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Vectorized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operations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are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performed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by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data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element’s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position.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3739" y="2405380"/>
            <a:ext cx="1224279" cy="19557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268342" y="1921304"/>
            <a:ext cx="1974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33B0A"/>
                </a:solidFill>
                <a:latin typeface="Arial"/>
                <a:cs typeface="Arial"/>
              </a:rPr>
              <a:t>Add</a:t>
            </a:r>
            <a:r>
              <a:rPr sz="2400" spc="-5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33B0A"/>
                </a:solidFill>
                <a:latin typeface="Arial"/>
                <a:cs typeface="Arial"/>
              </a:rPr>
              <a:t>series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68400" y="191336"/>
            <a:ext cx="911285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3E3E3E"/>
                </a:solidFill>
              </a:rPr>
              <a:t>Vectorizing</a:t>
            </a:r>
            <a:r>
              <a:rPr spc="-15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Operations</a:t>
            </a:r>
            <a:r>
              <a:rPr spc="-15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in</a:t>
            </a:r>
            <a:r>
              <a:rPr spc="-20" dirty="0">
                <a:solidFill>
                  <a:srgbClr val="3E3E3E"/>
                </a:solidFill>
              </a:rPr>
              <a:t> </a:t>
            </a:r>
            <a:r>
              <a:rPr spc="-80" dirty="0">
                <a:solidFill>
                  <a:srgbClr val="3E3E3E"/>
                </a:solidFill>
              </a:rPr>
              <a:t>Series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68400" y="1897379"/>
            <a:ext cx="13893800" cy="4541520"/>
            <a:chOff x="1168400" y="1897379"/>
            <a:chExt cx="13893800" cy="454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8400" y="1897379"/>
              <a:ext cx="13893799" cy="4533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44469" y="3986529"/>
              <a:ext cx="2649220" cy="2446020"/>
            </a:xfrm>
            <a:custGeom>
              <a:avLst/>
              <a:gdLst/>
              <a:ahLst/>
              <a:cxnLst/>
              <a:rect l="l" t="t" r="r" b="b"/>
              <a:pathLst>
                <a:path w="2649220" h="2446020">
                  <a:moveTo>
                    <a:pt x="0" y="0"/>
                  </a:moveTo>
                  <a:lnTo>
                    <a:pt x="2649220" y="0"/>
                  </a:lnTo>
                  <a:lnTo>
                    <a:pt x="2649220" y="2446020"/>
                  </a:lnTo>
                  <a:lnTo>
                    <a:pt x="0" y="244602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5079" y="5110480"/>
              <a:ext cx="1224279" cy="1955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65600" y="152182"/>
            <a:ext cx="4745352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3E3E3E"/>
                </a:solidFill>
              </a:rPr>
              <a:t>Data</a:t>
            </a:r>
            <a:r>
              <a:rPr lang="en-US" spc="-60" dirty="0">
                <a:solidFill>
                  <a:srgbClr val="3E3E3E"/>
                </a:solidFill>
              </a:rPr>
              <a:t> </a:t>
            </a:r>
            <a:r>
              <a:rPr spc="-60" dirty="0">
                <a:solidFill>
                  <a:srgbClr val="3E3E3E"/>
                </a:solidFill>
              </a:rPr>
              <a:t>Fr</a:t>
            </a:r>
            <a:r>
              <a:rPr lang="en-US" spc="-60" dirty="0">
                <a:solidFill>
                  <a:srgbClr val="3E3E3E"/>
                </a:solidFill>
              </a:rPr>
              <a:t>a</a:t>
            </a:r>
            <a:r>
              <a:rPr spc="-60" dirty="0">
                <a:solidFill>
                  <a:srgbClr val="3E3E3E"/>
                </a:solidFill>
              </a:rPr>
              <a:t>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86735" y="1724454"/>
            <a:ext cx="121253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DataFram</a:t>
            </a:r>
            <a:r>
              <a:rPr sz="2200" dirty="0">
                <a:latin typeface="Arial"/>
                <a:cs typeface="Arial"/>
              </a:rPr>
              <a:t>e </a:t>
            </a:r>
            <a:r>
              <a:rPr sz="2200" spc="-2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</a:t>
            </a:r>
            <a:r>
              <a:rPr sz="2200" dirty="0">
                <a:latin typeface="Arial"/>
                <a:cs typeface="Arial"/>
              </a:rPr>
              <a:t>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two</a:t>
            </a:r>
            <a:r>
              <a:rPr sz="2200" spc="-270" dirty="0">
                <a:latin typeface="Arial"/>
                <a:cs typeface="Arial"/>
              </a:rPr>
              <a:t> </a:t>
            </a:r>
            <a:r>
              <a:rPr sz="2200" spc="-35" dirty="0">
                <a:latin typeface="Arial"/>
                <a:cs typeface="Arial"/>
              </a:rPr>
              <a:t>-</a:t>
            </a:r>
            <a:r>
              <a:rPr sz="2200" spc="-5" dirty="0">
                <a:latin typeface="Arial"/>
                <a:cs typeface="Arial"/>
              </a:rPr>
              <a:t>dimensiona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5" dirty="0">
                <a:latin typeface="Arial"/>
                <a:cs typeface="Arial"/>
              </a:rPr>
              <a:t> labele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dat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structure </a:t>
            </a:r>
            <a:r>
              <a:rPr sz="2200" spc="-5" dirty="0">
                <a:latin typeface="Arial"/>
                <a:cs typeface="Arial"/>
              </a:rPr>
              <a:t>wit</a:t>
            </a:r>
            <a:r>
              <a:rPr sz="2200" dirty="0">
                <a:latin typeface="Arial"/>
                <a:cs typeface="Arial"/>
              </a:rPr>
              <a:t>h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columns </a:t>
            </a:r>
            <a:r>
              <a:rPr sz="2200" spc="-5" dirty="0">
                <a:latin typeface="Arial"/>
                <a:cs typeface="Arial"/>
              </a:rPr>
              <a:t>o</a:t>
            </a:r>
            <a:r>
              <a:rPr sz="2200" dirty="0">
                <a:latin typeface="Arial"/>
                <a:cs typeface="Arial"/>
              </a:rPr>
              <a:t>f</a:t>
            </a:r>
            <a:r>
              <a:rPr sz="2200" spc="-5" dirty="0">
                <a:latin typeface="Arial"/>
                <a:cs typeface="Arial"/>
              </a:rPr>
              <a:t> potentiall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5" dirty="0">
                <a:latin typeface="Arial"/>
                <a:cs typeface="Arial"/>
              </a:rPr>
              <a:t> differen</a:t>
            </a:r>
            <a:r>
              <a:rPr sz="2200" dirty="0">
                <a:latin typeface="Arial"/>
                <a:cs typeface="Arial"/>
              </a:rPr>
              <a:t>t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types.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430000" y="4490715"/>
            <a:ext cx="3616960" cy="3093720"/>
            <a:chOff x="11430000" y="4490715"/>
            <a:chExt cx="3616960" cy="3093720"/>
          </a:xfrm>
        </p:grpSpPr>
        <p:sp>
          <p:nvSpPr>
            <p:cNvPr id="6" name="object 6"/>
            <p:cNvSpPr/>
            <p:nvPr/>
          </p:nvSpPr>
          <p:spPr>
            <a:xfrm>
              <a:off x="11436350" y="4497065"/>
              <a:ext cx="2819400" cy="2209800"/>
            </a:xfrm>
            <a:custGeom>
              <a:avLst/>
              <a:gdLst/>
              <a:ahLst/>
              <a:cxnLst/>
              <a:rect l="l" t="t" r="r" b="b"/>
              <a:pathLst>
                <a:path w="2819400" h="2209800">
                  <a:moveTo>
                    <a:pt x="0" y="368312"/>
                  </a:moveTo>
                  <a:lnTo>
                    <a:pt x="2869" y="322111"/>
                  </a:lnTo>
                  <a:lnTo>
                    <a:pt x="11248" y="277623"/>
                  </a:lnTo>
                  <a:lnTo>
                    <a:pt x="24791" y="235193"/>
                  </a:lnTo>
                  <a:lnTo>
                    <a:pt x="43153" y="195165"/>
                  </a:lnTo>
                  <a:lnTo>
                    <a:pt x="65988" y="157886"/>
                  </a:lnTo>
                  <a:lnTo>
                    <a:pt x="92952" y="123700"/>
                  </a:lnTo>
                  <a:lnTo>
                    <a:pt x="123700" y="92952"/>
                  </a:lnTo>
                  <a:lnTo>
                    <a:pt x="157886" y="65988"/>
                  </a:lnTo>
                  <a:lnTo>
                    <a:pt x="195165" y="43153"/>
                  </a:lnTo>
                  <a:lnTo>
                    <a:pt x="235193" y="24791"/>
                  </a:lnTo>
                  <a:lnTo>
                    <a:pt x="277623" y="11248"/>
                  </a:lnTo>
                  <a:lnTo>
                    <a:pt x="322111" y="2869"/>
                  </a:lnTo>
                  <a:lnTo>
                    <a:pt x="368312" y="0"/>
                  </a:lnTo>
                  <a:lnTo>
                    <a:pt x="2451087" y="0"/>
                  </a:lnTo>
                  <a:lnTo>
                    <a:pt x="2497288" y="2869"/>
                  </a:lnTo>
                  <a:lnTo>
                    <a:pt x="2541776" y="11248"/>
                  </a:lnTo>
                  <a:lnTo>
                    <a:pt x="2584206" y="24791"/>
                  </a:lnTo>
                  <a:lnTo>
                    <a:pt x="2624234" y="43153"/>
                  </a:lnTo>
                  <a:lnTo>
                    <a:pt x="2661513" y="65988"/>
                  </a:lnTo>
                  <a:lnTo>
                    <a:pt x="2695699" y="92952"/>
                  </a:lnTo>
                  <a:lnTo>
                    <a:pt x="2726447" y="123700"/>
                  </a:lnTo>
                  <a:lnTo>
                    <a:pt x="2753411" y="157886"/>
                  </a:lnTo>
                  <a:lnTo>
                    <a:pt x="2776246" y="195165"/>
                  </a:lnTo>
                  <a:lnTo>
                    <a:pt x="2794608" y="235193"/>
                  </a:lnTo>
                  <a:lnTo>
                    <a:pt x="2808151" y="277623"/>
                  </a:lnTo>
                  <a:lnTo>
                    <a:pt x="2816530" y="322111"/>
                  </a:lnTo>
                  <a:lnTo>
                    <a:pt x="2819400" y="368312"/>
                  </a:lnTo>
                  <a:lnTo>
                    <a:pt x="2819400" y="1841499"/>
                  </a:lnTo>
                  <a:lnTo>
                    <a:pt x="2816530" y="1887698"/>
                  </a:lnTo>
                  <a:lnTo>
                    <a:pt x="2808151" y="1932183"/>
                  </a:lnTo>
                  <a:lnTo>
                    <a:pt x="2794608" y="1974612"/>
                  </a:lnTo>
                  <a:lnTo>
                    <a:pt x="2776246" y="2014638"/>
                  </a:lnTo>
                  <a:lnTo>
                    <a:pt x="2753411" y="2051916"/>
                  </a:lnTo>
                  <a:lnTo>
                    <a:pt x="2726447" y="2086101"/>
                  </a:lnTo>
                  <a:lnTo>
                    <a:pt x="2695699" y="2116848"/>
                  </a:lnTo>
                  <a:lnTo>
                    <a:pt x="2661513" y="2143812"/>
                  </a:lnTo>
                  <a:lnTo>
                    <a:pt x="2624234" y="2166647"/>
                  </a:lnTo>
                  <a:lnTo>
                    <a:pt x="2584206" y="2185008"/>
                  </a:lnTo>
                  <a:lnTo>
                    <a:pt x="2541776" y="2198551"/>
                  </a:lnTo>
                  <a:lnTo>
                    <a:pt x="2497288" y="2206930"/>
                  </a:lnTo>
                  <a:lnTo>
                    <a:pt x="2451087" y="2209799"/>
                  </a:lnTo>
                  <a:lnTo>
                    <a:pt x="368312" y="2209799"/>
                  </a:lnTo>
                  <a:lnTo>
                    <a:pt x="322111" y="2206930"/>
                  </a:lnTo>
                  <a:lnTo>
                    <a:pt x="277623" y="2198551"/>
                  </a:lnTo>
                  <a:lnTo>
                    <a:pt x="235193" y="2185008"/>
                  </a:lnTo>
                  <a:lnTo>
                    <a:pt x="195165" y="2166647"/>
                  </a:lnTo>
                  <a:lnTo>
                    <a:pt x="157886" y="2143812"/>
                  </a:lnTo>
                  <a:lnTo>
                    <a:pt x="123700" y="2116848"/>
                  </a:lnTo>
                  <a:lnTo>
                    <a:pt x="92952" y="2086101"/>
                  </a:lnTo>
                  <a:lnTo>
                    <a:pt x="65988" y="2051916"/>
                  </a:lnTo>
                  <a:lnTo>
                    <a:pt x="43153" y="2014638"/>
                  </a:lnTo>
                  <a:lnTo>
                    <a:pt x="24791" y="1974612"/>
                  </a:lnTo>
                  <a:lnTo>
                    <a:pt x="11248" y="1932183"/>
                  </a:lnTo>
                  <a:lnTo>
                    <a:pt x="2869" y="1887698"/>
                  </a:lnTo>
                  <a:lnTo>
                    <a:pt x="0" y="1841499"/>
                  </a:lnTo>
                  <a:lnTo>
                    <a:pt x="0" y="368312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82830" y="6511291"/>
              <a:ext cx="2557780" cy="1066800"/>
            </a:xfrm>
            <a:custGeom>
              <a:avLst/>
              <a:gdLst/>
              <a:ahLst/>
              <a:cxnLst/>
              <a:rect l="l" t="t" r="r" b="b"/>
              <a:pathLst>
                <a:path w="2557780" h="1066800">
                  <a:moveTo>
                    <a:pt x="2451100" y="0"/>
                  </a:moveTo>
                  <a:lnTo>
                    <a:pt x="106680" y="0"/>
                  </a:lnTo>
                  <a:lnTo>
                    <a:pt x="65156" y="8383"/>
                  </a:lnTo>
                  <a:lnTo>
                    <a:pt x="31246" y="31246"/>
                  </a:lnTo>
                  <a:lnTo>
                    <a:pt x="8383" y="65156"/>
                  </a:lnTo>
                  <a:lnTo>
                    <a:pt x="0" y="106679"/>
                  </a:lnTo>
                  <a:lnTo>
                    <a:pt x="0" y="960119"/>
                  </a:lnTo>
                  <a:lnTo>
                    <a:pt x="8383" y="1001643"/>
                  </a:lnTo>
                  <a:lnTo>
                    <a:pt x="31246" y="1035553"/>
                  </a:lnTo>
                  <a:lnTo>
                    <a:pt x="65156" y="1058416"/>
                  </a:lnTo>
                  <a:lnTo>
                    <a:pt x="106680" y="1066799"/>
                  </a:lnTo>
                  <a:lnTo>
                    <a:pt x="2451100" y="1066799"/>
                  </a:lnTo>
                  <a:lnTo>
                    <a:pt x="2492623" y="1058416"/>
                  </a:lnTo>
                  <a:lnTo>
                    <a:pt x="2526533" y="1035553"/>
                  </a:lnTo>
                  <a:lnTo>
                    <a:pt x="2549396" y="1001643"/>
                  </a:lnTo>
                  <a:lnTo>
                    <a:pt x="2557780" y="960119"/>
                  </a:lnTo>
                  <a:lnTo>
                    <a:pt x="2557780" y="106679"/>
                  </a:lnTo>
                  <a:lnTo>
                    <a:pt x="2549396" y="65156"/>
                  </a:lnTo>
                  <a:lnTo>
                    <a:pt x="2526533" y="31246"/>
                  </a:lnTo>
                  <a:lnTo>
                    <a:pt x="2492623" y="8383"/>
                  </a:lnTo>
                  <a:lnTo>
                    <a:pt x="245110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82830" y="6511291"/>
              <a:ext cx="2557780" cy="1066800"/>
            </a:xfrm>
            <a:custGeom>
              <a:avLst/>
              <a:gdLst/>
              <a:ahLst/>
              <a:cxnLst/>
              <a:rect l="l" t="t" r="r" b="b"/>
              <a:pathLst>
                <a:path w="2557780" h="1066800">
                  <a:moveTo>
                    <a:pt x="0" y="106679"/>
                  </a:moveTo>
                  <a:lnTo>
                    <a:pt x="8383" y="65156"/>
                  </a:lnTo>
                  <a:lnTo>
                    <a:pt x="31246" y="31246"/>
                  </a:lnTo>
                  <a:lnTo>
                    <a:pt x="65156" y="8383"/>
                  </a:lnTo>
                  <a:lnTo>
                    <a:pt x="106680" y="0"/>
                  </a:lnTo>
                  <a:lnTo>
                    <a:pt x="2451100" y="0"/>
                  </a:lnTo>
                  <a:lnTo>
                    <a:pt x="2492623" y="8383"/>
                  </a:lnTo>
                  <a:lnTo>
                    <a:pt x="2526533" y="31246"/>
                  </a:lnTo>
                  <a:lnTo>
                    <a:pt x="2549396" y="65156"/>
                  </a:lnTo>
                  <a:lnTo>
                    <a:pt x="2557780" y="106679"/>
                  </a:lnTo>
                  <a:lnTo>
                    <a:pt x="2557780" y="960119"/>
                  </a:lnTo>
                  <a:lnTo>
                    <a:pt x="2549396" y="1001643"/>
                  </a:lnTo>
                  <a:lnTo>
                    <a:pt x="2526533" y="1035553"/>
                  </a:lnTo>
                  <a:lnTo>
                    <a:pt x="2492623" y="1058416"/>
                  </a:lnTo>
                  <a:lnTo>
                    <a:pt x="2451100" y="1066799"/>
                  </a:lnTo>
                  <a:lnTo>
                    <a:pt x="106680" y="1066799"/>
                  </a:lnTo>
                  <a:lnTo>
                    <a:pt x="65156" y="1058416"/>
                  </a:lnTo>
                  <a:lnTo>
                    <a:pt x="31246" y="1035553"/>
                  </a:lnTo>
                  <a:lnTo>
                    <a:pt x="8383" y="1001643"/>
                  </a:lnTo>
                  <a:lnTo>
                    <a:pt x="0" y="960119"/>
                  </a:lnTo>
                  <a:lnTo>
                    <a:pt x="0" y="1066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09500" y="6540500"/>
              <a:ext cx="2499360" cy="1005840"/>
            </a:xfrm>
            <a:custGeom>
              <a:avLst/>
              <a:gdLst/>
              <a:ahLst/>
              <a:cxnLst/>
              <a:rect l="l" t="t" r="r" b="b"/>
              <a:pathLst>
                <a:path w="2499359" h="1005840">
                  <a:moveTo>
                    <a:pt x="2499359" y="0"/>
                  </a:moveTo>
                  <a:lnTo>
                    <a:pt x="0" y="0"/>
                  </a:lnTo>
                  <a:lnTo>
                    <a:pt x="0" y="1005840"/>
                  </a:lnTo>
                  <a:lnTo>
                    <a:pt x="2499359" y="1005840"/>
                  </a:lnTo>
                  <a:lnTo>
                    <a:pt x="249935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044075" y="6847810"/>
            <a:ext cx="1295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DataFrame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9380" y="4556766"/>
            <a:ext cx="5126990" cy="3705860"/>
            <a:chOff x="1389380" y="4556766"/>
            <a:chExt cx="5126990" cy="3705860"/>
          </a:xfrm>
        </p:grpSpPr>
        <p:sp>
          <p:nvSpPr>
            <p:cNvPr id="12" name="object 12"/>
            <p:cNvSpPr/>
            <p:nvPr/>
          </p:nvSpPr>
          <p:spPr>
            <a:xfrm>
              <a:off x="2849878" y="6096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95730" y="4563116"/>
              <a:ext cx="2887980" cy="2209800"/>
            </a:xfrm>
            <a:custGeom>
              <a:avLst/>
              <a:gdLst/>
              <a:ahLst/>
              <a:cxnLst/>
              <a:rect l="l" t="t" r="r" b="b"/>
              <a:pathLst>
                <a:path w="2887979" h="2209800">
                  <a:moveTo>
                    <a:pt x="0" y="368300"/>
                  </a:moveTo>
                  <a:lnTo>
                    <a:pt x="2869" y="322099"/>
                  </a:lnTo>
                  <a:lnTo>
                    <a:pt x="11248" y="277611"/>
                  </a:lnTo>
                  <a:lnTo>
                    <a:pt x="24791" y="235182"/>
                  </a:lnTo>
                  <a:lnTo>
                    <a:pt x="43152" y="195156"/>
                  </a:lnTo>
                  <a:lnTo>
                    <a:pt x="65987" y="157878"/>
                  </a:lnTo>
                  <a:lnTo>
                    <a:pt x="92951" y="123693"/>
                  </a:lnTo>
                  <a:lnTo>
                    <a:pt x="123698" y="92947"/>
                  </a:lnTo>
                  <a:lnTo>
                    <a:pt x="157883" y="65984"/>
                  </a:lnTo>
                  <a:lnTo>
                    <a:pt x="195161" y="43150"/>
                  </a:lnTo>
                  <a:lnTo>
                    <a:pt x="235187" y="24789"/>
                  </a:lnTo>
                  <a:lnTo>
                    <a:pt x="277616" y="11247"/>
                  </a:lnTo>
                  <a:lnTo>
                    <a:pt x="322101" y="2869"/>
                  </a:lnTo>
                  <a:lnTo>
                    <a:pt x="368300" y="0"/>
                  </a:lnTo>
                  <a:lnTo>
                    <a:pt x="2519680" y="0"/>
                  </a:lnTo>
                  <a:lnTo>
                    <a:pt x="2565878" y="2869"/>
                  </a:lnTo>
                  <a:lnTo>
                    <a:pt x="2610363" y="11247"/>
                  </a:lnTo>
                  <a:lnTo>
                    <a:pt x="2652792" y="24789"/>
                  </a:lnTo>
                  <a:lnTo>
                    <a:pt x="2692818" y="43150"/>
                  </a:lnTo>
                  <a:lnTo>
                    <a:pt x="2730096" y="65984"/>
                  </a:lnTo>
                  <a:lnTo>
                    <a:pt x="2764281" y="92947"/>
                  </a:lnTo>
                  <a:lnTo>
                    <a:pt x="2795028" y="123693"/>
                  </a:lnTo>
                  <a:lnTo>
                    <a:pt x="2821992" y="157878"/>
                  </a:lnTo>
                  <a:lnTo>
                    <a:pt x="2844827" y="195156"/>
                  </a:lnTo>
                  <a:lnTo>
                    <a:pt x="2863188" y="235182"/>
                  </a:lnTo>
                  <a:lnTo>
                    <a:pt x="2876731" y="277611"/>
                  </a:lnTo>
                  <a:lnTo>
                    <a:pt x="2885110" y="322099"/>
                  </a:lnTo>
                  <a:lnTo>
                    <a:pt x="2887980" y="368300"/>
                  </a:lnTo>
                  <a:lnTo>
                    <a:pt x="2887980" y="1841487"/>
                  </a:lnTo>
                  <a:lnTo>
                    <a:pt x="2885110" y="1887688"/>
                  </a:lnTo>
                  <a:lnTo>
                    <a:pt x="2876731" y="1932176"/>
                  </a:lnTo>
                  <a:lnTo>
                    <a:pt x="2863188" y="1974606"/>
                  </a:lnTo>
                  <a:lnTo>
                    <a:pt x="2844827" y="2014634"/>
                  </a:lnTo>
                  <a:lnTo>
                    <a:pt x="2821992" y="2051913"/>
                  </a:lnTo>
                  <a:lnTo>
                    <a:pt x="2795028" y="2086099"/>
                  </a:lnTo>
                  <a:lnTo>
                    <a:pt x="2764281" y="2116847"/>
                  </a:lnTo>
                  <a:lnTo>
                    <a:pt x="2730096" y="2143811"/>
                  </a:lnTo>
                  <a:lnTo>
                    <a:pt x="2692818" y="2166646"/>
                  </a:lnTo>
                  <a:lnTo>
                    <a:pt x="2652792" y="2185008"/>
                  </a:lnTo>
                  <a:lnTo>
                    <a:pt x="2610363" y="2198551"/>
                  </a:lnTo>
                  <a:lnTo>
                    <a:pt x="2565878" y="2206930"/>
                  </a:lnTo>
                  <a:lnTo>
                    <a:pt x="2519680" y="2209800"/>
                  </a:lnTo>
                  <a:lnTo>
                    <a:pt x="368300" y="2209800"/>
                  </a:lnTo>
                  <a:lnTo>
                    <a:pt x="322101" y="2206930"/>
                  </a:lnTo>
                  <a:lnTo>
                    <a:pt x="277616" y="2198551"/>
                  </a:lnTo>
                  <a:lnTo>
                    <a:pt x="235187" y="2185008"/>
                  </a:lnTo>
                  <a:lnTo>
                    <a:pt x="195161" y="2166646"/>
                  </a:lnTo>
                  <a:lnTo>
                    <a:pt x="157883" y="2143811"/>
                  </a:lnTo>
                  <a:lnTo>
                    <a:pt x="123698" y="2116847"/>
                  </a:lnTo>
                  <a:lnTo>
                    <a:pt x="92951" y="2086099"/>
                  </a:lnTo>
                  <a:lnTo>
                    <a:pt x="65987" y="2051913"/>
                  </a:lnTo>
                  <a:lnTo>
                    <a:pt x="43152" y="2014634"/>
                  </a:lnTo>
                  <a:lnTo>
                    <a:pt x="24791" y="1974606"/>
                  </a:lnTo>
                  <a:lnTo>
                    <a:pt x="11248" y="1932176"/>
                  </a:lnTo>
                  <a:lnTo>
                    <a:pt x="2869" y="1887688"/>
                  </a:lnTo>
                  <a:lnTo>
                    <a:pt x="0" y="1841487"/>
                  </a:lnTo>
                  <a:lnTo>
                    <a:pt x="0" y="36830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01338" y="7455513"/>
              <a:ext cx="2614930" cy="807085"/>
            </a:xfrm>
            <a:custGeom>
              <a:avLst/>
              <a:gdLst/>
              <a:ahLst/>
              <a:cxnLst/>
              <a:rect l="l" t="t" r="r" b="b"/>
              <a:pathLst>
                <a:path w="2614929" h="807084">
                  <a:moveTo>
                    <a:pt x="69672" y="0"/>
                  </a:moveTo>
                  <a:lnTo>
                    <a:pt x="0" y="39535"/>
                  </a:lnTo>
                  <a:lnTo>
                    <a:pt x="25627" y="82937"/>
                  </a:lnTo>
                  <a:lnTo>
                    <a:pt x="52566" y="125293"/>
                  </a:lnTo>
                  <a:lnTo>
                    <a:pt x="80783" y="166581"/>
                  </a:lnTo>
                  <a:lnTo>
                    <a:pt x="110245" y="206780"/>
                  </a:lnTo>
                  <a:lnTo>
                    <a:pt x="140917" y="245871"/>
                  </a:lnTo>
                  <a:lnTo>
                    <a:pt x="172766" y="283832"/>
                  </a:lnTo>
                  <a:lnTo>
                    <a:pt x="205759" y="320643"/>
                  </a:lnTo>
                  <a:lnTo>
                    <a:pt x="239861" y="356284"/>
                  </a:lnTo>
                  <a:lnTo>
                    <a:pt x="275040" y="390733"/>
                  </a:lnTo>
                  <a:lnTo>
                    <a:pt x="311261" y="423971"/>
                  </a:lnTo>
                  <a:lnTo>
                    <a:pt x="348491" y="455976"/>
                  </a:lnTo>
                  <a:lnTo>
                    <a:pt x="386696" y="486728"/>
                  </a:lnTo>
                  <a:lnTo>
                    <a:pt x="425843" y="516207"/>
                  </a:lnTo>
                  <a:lnTo>
                    <a:pt x="465897" y="544392"/>
                  </a:lnTo>
                  <a:lnTo>
                    <a:pt x="506826" y="571262"/>
                  </a:lnTo>
                  <a:lnTo>
                    <a:pt x="548596" y="596797"/>
                  </a:lnTo>
                  <a:lnTo>
                    <a:pt x="591173" y="620977"/>
                  </a:lnTo>
                  <a:lnTo>
                    <a:pt x="634523" y="643780"/>
                  </a:lnTo>
                  <a:lnTo>
                    <a:pt x="678613" y="665186"/>
                  </a:lnTo>
                  <a:lnTo>
                    <a:pt x="723409" y="685174"/>
                  </a:lnTo>
                  <a:lnTo>
                    <a:pt x="768877" y="703725"/>
                  </a:lnTo>
                  <a:lnTo>
                    <a:pt x="814985" y="720817"/>
                  </a:lnTo>
                  <a:lnTo>
                    <a:pt x="861697" y="736429"/>
                  </a:lnTo>
                  <a:lnTo>
                    <a:pt x="908981" y="750542"/>
                  </a:lnTo>
                  <a:lnTo>
                    <a:pt x="956803" y="763135"/>
                  </a:lnTo>
                  <a:lnTo>
                    <a:pt x="1005129" y="774187"/>
                  </a:lnTo>
                  <a:lnTo>
                    <a:pt x="1053926" y="783677"/>
                  </a:lnTo>
                  <a:lnTo>
                    <a:pt x="1103160" y="791585"/>
                  </a:lnTo>
                  <a:lnTo>
                    <a:pt x="1152797" y="797890"/>
                  </a:lnTo>
                  <a:lnTo>
                    <a:pt x="1202804" y="802573"/>
                  </a:lnTo>
                  <a:lnTo>
                    <a:pt x="1253147" y="805611"/>
                  </a:lnTo>
                  <a:lnTo>
                    <a:pt x="1303563" y="806984"/>
                  </a:lnTo>
                  <a:lnTo>
                    <a:pt x="1353788" y="806691"/>
                  </a:lnTo>
                  <a:lnTo>
                    <a:pt x="1403787" y="804748"/>
                  </a:lnTo>
                  <a:lnTo>
                    <a:pt x="1453525" y="801174"/>
                  </a:lnTo>
                  <a:lnTo>
                    <a:pt x="1502967" y="795986"/>
                  </a:lnTo>
                  <a:lnTo>
                    <a:pt x="1552076" y="789201"/>
                  </a:lnTo>
                  <a:lnTo>
                    <a:pt x="1600818" y="780838"/>
                  </a:lnTo>
                  <a:lnTo>
                    <a:pt x="1649158" y="770913"/>
                  </a:lnTo>
                  <a:lnTo>
                    <a:pt x="1697059" y="759444"/>
                  </a:lnTo>
                  <a:lnTo>
                    <a:pt x="1744487" y="746449"/>
                  </a:lnTo>
                  <a:lnTo>
                    <a:pt x="1791407" y="731946"/>
                  </a:lnTo>
                  <a:lnTo>
                    <a:pt x="1837783" y="715951"/>
                  </a:lnTo>
                  <a:lnTo>
                    <a:pt x="1883580" y="698482"/>
                  </a:lnTo>
                  <a:lnTo>
                    <a:pt x="1928762" y="679558"/>
                  </a:lnTo>
                  <a:lnTo>
                    <a:pt x="1973295" y="659195"/>
                  </a:lnTo>
                  <a:lnTo>
                    <a:pt x="2017142" y="637410"/>
                  </a:lnTo>
                  <a:lnTo>
                    <a:pt x="2060269" y="614223"/>
                  </a:lnTo>
                  <a:lnTo>
                    <a:pt x="2102640" y="589649"/>
                  </a:lnTo>
                  <a:lnTo>
                    <a:pt x="2144220" y="563707"/>
                  </a:lnTo>
                  <a:lnTo>
                    <a:pt x="2184974" y="536414"/>
                  </a:lnTo>
                  <a:lnTo>
                    <a:pt x="2224866" y="507788"/>
                  </a:lnTo>
                  <a:lnTo>
                    <a:pt x="2263861" y="477847"/>
                  </a:lnTo>
                  <a:lnTo>
                    <a:pt x="2301924" y="446607"/>
                  </a:lnTo>
                  <a:lnTo>
                    <a:pt x="2339019" y="414086"/>
                  </a:lnTo>
                  <a:lnTo>
                    <a:pt x="2375111" y="380302"/>
                  </a:lnTo>
                  <a:lnTo>
                    <a:pt x="2410165" y="345273"/>
                  </a:lnTo>
                  <a:lnTo>
                    <a:pt x="2444145" y="309015"/>
                  </a:lnTo>
                  <a:lnTo>
                    <a:pt x="2477017" y="271548"/>
                  </a:lnTo>
                  <a:lnTo>
                    <a:pt x="2508744" y="232887"/>
                  </a:lnTo>
                  <a:lnTo>
                    <a:pt x="2539292" y="193051"/>
                  </a:lnTo>
                  <a:lnTo>
                    <a:pt x="2568625" y="152057"/>
                  </a:lnTo>
                  <a:lnTo>
                    <a:pt x="2614917" y="178320"/>
                  </a:lnTo>
                  <a:lnTo>
                    <a:pt x="2604439" y="19761"/>
                  </a:lnTo>
                  <a:lnTo>
                    <a:pt x="2452370" y="86080"/>
                  </a:lnTo>
                  <a:lnTo>
                    <a:pt x="2498661" y="112344"/>
                  </a:lnTo>
                  <a:lnTo>
                    <a:pt x="2469810" y="152211"/>
                  </a:lnTo>
                  <a:lnTo>
                    <a:pt x="2439743" y="190907"/>
                  </a:lnTo>
                  <a:lnTo>
                    <a:pt x="2408496" y="228413"/>
                  </a:lnTo>
                  <a:lnTo>
                    <a:pt x="2376107" y="264712"/>
                  </a:lnTo>
                  <a:lnTo>
                    <a:pt x="2342612" y="299786"/>
                  </a:lnTo>
                  <a:lnTo>
                    <a:pt x="2308048" y="333615"/>
                  </a:lnTo>
                  <a:lnTo>
                    <a:pt x="2272451" y="366183"/>
                  </a:lnTo>
                  <a:lnTo>
                    <a:pt x="2235859" y="397472"/>
                  </a:lnTo>
                  <a:lnTo>
                    <a:pt x="2198307" y="427462"/>
                  </a:lnTo>
                  <a:lnTo>
                    <a:pt x="2159833" y="456136"/>
                  </a:lnTo>
                  <a:lnTo>
                    <a:pt x="2120473" y="483477"/>
                  </a:lnTo>
                  <a:lnTo>
                    <a:pt x="2080263" y="509466"/>
                  </a:lnTo>
                  <a:lnTo>
                    <a:pt x="2039242" y="534084"/>
                  </a:lnTo>
                  <a:lnTo>
                    <a:pt x="1997445" y="557314"/>
                  </a:lnTo>
                  <a:lnTo>
                    <a:pt x="1954909" y="579139"/>
                  </a:lnTo>
                  <a:lnTo>
                    <a:pt x="1911671" y="599538"/>
                  </a:lnTo>
                  <a:lnTo>
                    <a:pt x="1867767" y="618496"/>
                  </a:lnTo>
                  <a:lnTo>
                    <a:pt x="1823234" y="635993"/>
                  </a:lnTo>
                  <a:lnTo>
                    <a:pt x="1778109" y="652012"/>
                  </a:lnTo>
                  <a:lnTo>
                    <a:pt x="1732429" y="666534"/>
                  </a:lnTo>
                  <a:lnTo>
                    <a:pt x="1686229" y="679542"/>
                  </a:lnTo>
                  <a:lnTo>
                    <a:pt x="1639548" y="691017"/>
                  </a:lnTo>
                  <a:lnTo>
                    <a:pt x="1592421" y="700941"/>
                  </a:lnTo>
                  <a:lnTo>
                    <a:pt x="1544886" y="709297"/>
                  </a:lnTo>
                  <a:lnTo>
                    <a:pt x="1496979" y="716065"/>
                  </a:lnTo>
                  <a:lnTo>
                    <a:pt x="1448736" y="721229"/>
                  </a:lnTo>
                  <a:lnTo>
                    <a:pt x="1400195" y="724770"/>
                  </a:lnTo>
                  <a:lnTo>
                    <a:pt x="1351392" y="726670"/>
                  </a:lnTo>
                  <a:lnTo>
                    <a:pt x="1302363" y="726911"/>
                  </a:lnTo>
                  <a:lnTo>
                    <a:pt x="1253147" y="725474"/>
                  </a:lnTo>
                  <a:lnTo>
                    <a:pt x="1204009" y="722362"/>
                  </a:lnTo>
                  <a:lnTo>
                    <a:pt x="1155213" y="717598"/>
                  </a:lnTo>
                  <a:lnTo>
                    <a:pt x="1106796" y="711202"/>
                  </a:lnTo>
                  <a:lnTo>
                    <a:pt x="1058790" y="703195"/>
                  </a:lnTo>
                  <a:lnTo>
                    <a:pt x="1011232" y="693601"/>
                  </a:lnTo>
                  <a:lnTo>
                    <a:pt x="964156" y="682439"/>
                  </a:lnTo>
                  <a:lnTo>
                    <a:pt x="917598" y="669731"/>
                  </a:lnTo>
                  <a:lnTo>
                    <a:pt x="871591" y="655498"/>
                  </a:lnTo>
                  <a:lnTo>
                    <a:pt x="826171" y="639763"/>
                  </a:lnTo>
                  <a:lnTo>
                    <a:pt x="781372" y="622546"/>
                  </a:lnTo>
                  <a:lnTo>
                    <a:pt x="737230" y="603869"/>
                  </a:lnTo>
                  <a:lnTo>
                    <a:pt x="693780" y="583752"/>
                  </a:lnTo>
                  <a:lnTo>
                    <a:pt x="651056" y="562219"/>
                  </a:lnTo>
                  <a:lnTo>
                    <a:pt x="609093" y="539289"/>
                  </a:lnTo>
                  <a:lnTo>
                    <a:pt x="567926" y="514984"/>
                  </a:lnTo>
                  <a:lnTo>
                    <a:pt x="527590" y="489327"/>
                  </a:lnTo>
                  <a:lnTo>
                    <a:pt x="488120" y="462337"/>
                  </a:lnTo>
                  <a:lnTo>
                    <a:pt x="449551" y="434037"/>
                  </a:lnTo>
                  <a:lnTo>
                    <a:pt x="411917" y="404447"/>
                  </a:lnTo>
                  <a:lnTo>
                    <a:pt x="375254" y="373590"/>
                  </a:lnTo>
                  <a:lnTo>
                    <a:pt x="339596" y="341487"/>
                  </a:lnTo>
                  <a:lnTo>
                    <a:pt x="304978" y="308158"/>
                  </a:lnTo>
                  <a:lnTo>
                    <a:pt x="271436" y="273626"/>
                  </a:lnTo>
                  <a:lnTo>
                    <a:pt x="239003" y="237912"/>
                  </a:lnTo>
                  <a:lnTo>
                    <a:pt x="207716" y="201037"/>
                  </a:lnTo>
                  <a:lnTo>
                    <a:pt x="177608" y="163023"/>
                  </a:lnTo>
                  <a:lnTo>
                    <a:pt x="148715" y="123891"/>
                  </a:lnTo>
                  <a:lnTo>
                    <a:pt x="121071" y="83662"/>
                  </a:lnTo>
                  <a:lnTo>
                    <a:pt x="94712" y="42357"/>
                  </a:lnTo>
                  <a:lnTo>
                    <a:pt x="69672" y="0"/>
                  </a:lnTo>
                  <a:close/>
                </a:path>
              </a:pathLst>
            </a:custGeom>
            <a:solidFill>
              <a:srgbClr val="B3C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0790" y="6376668"/>
              <a:ext cx="2687320" cy="1066800"/>
            </a:xfrm>
            <a:custGeom>
              <a:avLst/>
              <a:gdLst/>
              <a:ahLst/>
              <a:cxnLst/>
              <a:rect l="l" t="t" r="r" b="b"/>
              <a:pathLst>
                <a:path w="2687320" h="1066800">
                  <a:moveTo>
                    <a:pt x="2580640" y="0"/>
                  </a:moveTo>
                  <a:lnTo>
                    <a:pt x="106680" y="0"/>
                  </a:lnTo>
                  <a:lnTo>
                    <a:pt x="65156" y="8383"/>
                  </a:lnTo>
                  <a:lnTo>
                    <a:pt x="31246" y="31246"/>
                  </a:lnTo>
                  <a:lnTo>
                    <a:pt x="8383" y="65156"/>
                  </a:lnTo>
                  <a:lnTo>
                    <a:pt x="0" y="106680"/>
                  </a:lnTo>
                  <a:lnTo>
                    <a:pt x="0" y="960120"/>
                  </a:lnTo>
                  <a:lnTo>
                    <a:pt x="8383" y="1001643"/>
                  </a:lnTo>
                  <a:lnTo>
                    <a:pt x="31246" y="1035553"/>
                  </a:lnTo>
                  <a:lnTo>
                    <a:pt x="65156" y="1058416"/>
                  </a:lnTo>
                  <a:lnTo>
                    <a:pt x="106680" y="1066800"/>
                  </a:lnTo>
                  <a:lnTo>
                    <a:pt x="2580640" y="1066800"/>
                  </a:lnTo>
                  <a:lnTo>
                    <a:pt x="2622163" y="1058416"/>
                  </a:lnTo>
                  <a:lnTo>
                    <a:pt x="2656073" y="1035553"/>
                  </a:lnTo>
                  <a:lnTo>
                    <a:pt x="2678936" y="1001643"/>
                  </a:lnTo>
                  <a:lnTo>
                    <a:pt x="2687320" y="960120"/>
                  </a:lnTo>
                  <a:lnTo>
                    <a:pt x="2687320" y="106680"/>
                  </a:lnTo>
                  <a:lnTo>
                    <a:pt x="2678936" y="65156"/>
                  </a:lnTo>
                  <a:lnTo>
                    <a:pt x="2656073" y="31246"/>
                  </a:lnTo>
                  <a:lnTo>
                    <a:pt x="2622163" y="8383"/>
                  </a:lnTo>
                  <a:lnTo>
                    <a:pt x="258064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10790" y="6376668"/>
              <a:ext cx="2687320" cy="1066800"/>
            </a:xfrm>
            <a:custGeom>
              <a:avLst/>
              <a:gdLst/>
              <a:ahLst/>
              <a:cxnLst/>
              <a:rect l="l" t="t" r="r" b="b"/>
              <a:pathLst>
                <a:path w="2687320" h="1066800">
                  <a:moveTo>
                    <a:pt x="0" y="106680"/>
                  </a:moveTo>
                  <a:lnTo>
                    <a:pt x="8383" y="65156"/>
                  </a:lnTo>
                  <a:lnTo>
                    <a:pt x="31246" y="31246"/>
                  </a:lnTo>
                  <a:lnTo>
                    <a:pt x="65156" y="8383"/>
                  </a:lnTo>
                  <a:lnTo>
                    <a:pt x="106680" y="0"/>
                  </a:lnTo>
                  <a:lnTo>
                    <a:pt x="2580640" y="0"/>
                  </a:lnTo>
                  <a:lnTo>
                    <a:pt x="2622163" y="8383"/>
                  </a:lnTo>
                  <a:lnTo>
                    <a:pt x="2656073" y="31246"/>
                  </a:lnTo>
                  <a:lnTo>
                    <a:pt x="2678936" y="65156"/>
                  </a:lnTo>
                  <a:lnTo>
                    <a:pt x="2687320" y="106680"/>
                  </a:lnTo>
                  <a:lnTo>
                    <a:pt x="2687320" y="960120"/>
                  </a:lnTo>
                  <a:lnTo>
                    <a:pt x="2678936" y="1001643"/>
                  </a:lnTo>
                  <a:lnTo>
                    <a:pt x="2656073" y="1035553"/>
                  </a:lnTo>
                  <a:lnTo>
                    <a:pt x="2622163" y="1058416"/>
                  </a:lnTo>
                  <a:lnTo>
                    <a:pt x="2580640" y="1066800"/>
                  </a:lnTo>
                  <a:lnTo>
                    <a:pt x="106680" y="1066800"/>
                  </a:lnTo>
                  <a:lnTo>
                    <a:pt x="65156" y="1058416"/>
                  </a:lnTo>
                  <a:lnTo>
                    <a:pt x="31246" y="1035553"/>
                  </a:lnTo>
                  <a:lnTo>
                    <a:pt x="8383" y="1001643"/>
                  </a:lnTo>
                  <a:lnTo>
                    <a:pt x="0" y="960120"/>
                  </a:lnTo>
                  <a:lnTo>
                    <a:pt x="0" y="10668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2540" y="6405880"/>
              <a:ext cx="2623820" cy="1005840"/>
            </a:xfrm>
            <a:custGeom>
              <a:avLst/>
              <a:gdLst/>
              <a:ahLst/>
              <a:cxnLst/>
              <a:rect l="l" t="t" r="r" b="b"/>
              <a:pathLst>
                <a:path w="2623820" h="1005840">
                  <a:moveTo>
                    <a:pt x="2623819" y="0"/>
                  </a:moveTo>
                  <a:lnTo>
                    <a:pt x="0" y="0"/>
                  </a:lnTo>
                  <a:lnTo>
                    <a:pt x="0" y="1005840"/>
                  </a:lnTo>
                  <a:lnTo>
                    <a:pt x="2623819" y="1005840"/>
                  </a:lnTo>
                  <a:lnTo>
                    <a:pt x="262381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141410" y="6713171"/>
            <a:ext cx="1324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381" y="4834047"/>
            <a:ext cx="19685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100" dirty="0">
                <a:latin typeface="Times New Roman"/>
                <a:cs typeface="Times New Roman"/>
              </a:rPr>
              <a:t>g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3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15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  <a:p>
            <a:pPr marL="355600" marR="802005" indent="-342900">
              <a:lnSpc>
                <a:spcPts val="2420"/>
              </a:lnSpc>
              <a:spcBef>
                <a:spcPts val="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8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  </a:t>
            </a:r>
            <a:r>
              <a:rPr sz="2000" spc="114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j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31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75" dirty="0">
                <a:latin typeface="Times New Roman"/>
                <a:cs typeface="Times New Roman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43320" y="3792218"/>
            <a:ext cx="3949700" cy="3000375"/>
            <a:chOff x="6243320" y="3792218"/>
            <a:chExt cx="3949700" cy="3000375"/>
          </a:xfrm>
        </p:grpSpPr>
        <p:sp>
          <p:nvSpPr>
            <p:cNvPr id="21" name="object 21"/>
            <p:cNvSpPr/>
            <p:nvPr/>
          </p:nvSpPr>
          <p:spPr>
            <a:xfrm>
              <a:off x="6249670" y="4575816"/>
              <a:ext cx="2887980" cy="2209800"/>
            </a:xfrm>
            <a:custGeom>
              <a:avLst/>
              <a:gdLst/>
              <a:ahLst/>
              <a:cxnLst/>
              <a:rect l="l" t="t" r="r" b="b"/>
              <a:pathLst>
                <a:path w="2887979" h="2209800">
                  <a:moveTo>
                    <a:pt x="0" y="368300"/>
                  </a:moveTo>
                  <a:lnTo>
                    <a:pt x="2869" y="322099"/>
                  </a:lnTo>
                  <a:lnTo>
                    <a:pt x="11248" y="277611"/>
                  </a:lnTo>
                  <a:lnTo>
                    <a:pt x="24791" y="235182"/>
                  </a:lnTo>
                  <a:lnTo>
                    <a:pt x="43152" y="195156"/>
                  </a:lnTo>
                  <a:lnTo>
                    <a:pt x="65987" y="157878"/>
                  </a:lnTo>
                  <a:lnTo>
                    <a:pt x="92951" y="123693"/>
                  </a:lnTo>
                  <a:lnTo>
                    <a:pt x="123698" y="92947"/>
                  </a:lnTo>
                  <a:lnTo>
                    <a:pt x="157883" y="65984"/>
                  </a:lnTo>
                  <a:lnTo>
                    <a:pt x="195161" y="43150"/>
                  </a:lnTo>
                  <a:lnTo>
                    <a:pt x="235187" y="24789"/>
                  </a:lnTo>
                  <a:lnTo>
                    <a:pt x="277616" y="11247"/>
                  </a:lnTo>
                  <a:lnTo>
                    <a:pt x="322101" y="2869"/>
                  </a:lnTo>
                  <a:lnTo>
                    <a:pt x="368300" y="0"/>
                  </a:lnTo>
                  <a:lnTo>
                    <a:pt x="2519680" y="0"/>
                  </a:lnTo>
                  <a:lnTo>
                    <a:pt x="2565878" y="2869"/>
                  </a:lnTo>
                  <a:lnTo>
                    <a:pt x="2610363" y="11247"/>
                  </a:lnTo>
                  <a:lnTo>
                    <a:pt x="2652792" y="24789"/>
                  </a:lnTo>
                  <a:lnTo>
                    <a:pt x="2692818" y="43150"/>
                  </a:lnTo>
                  <a:lnTo>
                    <a:pt x="2730096" y="65984"/>
                  </a:lnTo>
                  <a:lnTo>
                    <a:pt x="2764281" y="92947"/>
                  </a:lnTo>
                  <a:lnTo>
                    <a:pt x="2795028" y="123693"/>
                  </a:lnTo>
                  <a:lnTo>
                    <a:pt x="2821992" y="157878"/>
                  </a:lnTo>
                  <a:lnTo>
                    <a:pt x="2844827" y="195156"/>
                  </a:lnTo>
                  <a:lnTo>
                    <a:pt x="2863188" y="235182"/>
                  </a:lnTo>
                  <a:lnTo>
                    <a:pt x="2876731" y="277611"/>
                  </a:lnTo>
                  <a:lnTo>
                    <a:pt x="2885110" y="322099"/>
                  </a:lnTo>
                  <a:lnTo>
                    <a:pt x="2887980" y="368300"/>
                  </a:lnTo>
                  <a:lnTo>
                    <a:pt x="2887980" y="1841487"/>
                  </a:lnTo>
                  <a:lnTo>
                    <a:pt x="2885110" y="1887688"/>
                  </a:lnTo>
                  <a:lnTo>
                    <a:pt x="2876731" y="1932176"/>
                  </a:lnTo>
                  <a:lnTo>
                    <a:pt x="2863188" y="1974606"/>
                  </a:lnTo>
                  <a:lnTo>
                    <a:pt x="2844827" y="2014634"/>
                  </a:lnTo>
                  <a:lnTo>
                    <a:pt x="2821992" y="2051913"/>
                  </a:lnTo>
                  <a:lnTo>
                    <a:pt x="2795028" y="2086099"/>
                  </a:lnTo>
                  <a:lnTo>
                    <a:pt x="2764281" y="2116847"/>
                  </a:lnTo>
                  <a:lnTo>
                    <a:pt x="2730096" y="2143811"/>
                  </a:lnTo>
                  <a:lnTo>
                    <a:pt x="2692818" y="2166646"/>
                  </a:lnTo>
                  <a:lnTo>
                    <a:pt x="2652792" y="2185008"/>
                  </a:lnTo>
                  <a:lnTo>
                    <a:pt x="2610363" y="2198551"/>
                  </a:lnTo>
                  <a:lnTo>
                    <a:pt x="2565878" y="2206930"/>
                  </a:lnTo>
                  <a:lnTo>
                    <a:pt x="2519680" y="2209800"/>
                  </a:lnTo>
                  <a:lnTo>
                    <a:pt x="368300" y="2209800"/>
                  </a:lnTo>
                  <a:lnTo>
                    <a:pt x="322101" y="2206930"/>
                  </a:lnTo>
                  <a:lnTo>
                    <a:pt x="277616" y="2198551"/>
                  </a:lnTo>
                  <a:lnTo>
                    <a:pt x="235187" y="2185008"/>
                  </a:lnTo>
                  <a:lnTo>
                    <a:pt x="195161" y="2166646"/>
                  </a:lnTo>
                  <a:lnTo>
                    <a:pt x="157883" y="2143811"/>
                  </a:lnTo>
                  <a:lnTo>
                    <a:pt x="123698" y="2116847"/>
                  </a:lnTo>
                  <a:lnTo>
                    <a:pt x="92951" y="2086099"/>
                  </a:lnTo>
                  <a:lnTo>
                    <a:pt x="65987" y="2051913"/>
                  </a:lnTo>
                  <a:lnTo>
                    <a:pt x="43152" y="2014634"/>
                  </a:lnTo>
                  <a:lnTo>
                    <a:pt x="24791" y="1974606"/>
                  </a:lnTo>
                  <a:lnTo>
                    <a:pt x="11248" y="1932176"/>
                  </a:lnTo>
                  <a:lnTo>
                    <a:pt x="2869" y="1887688"/>
                  </a:lnTo>
                  <a:lnTo>
                    <a:pt x="0" y="1841487"/>
                  </a:lnTo>
                  <a:lnTo>
                    <a:pt x="0" y="368300"/>
                  </a:lnTo>
                  <a:close/>
                </a:path>
              </a:pathLst>
            </a:custGeom>
            <a:ln w="1270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99350" y="3798568"/>
              <a:ext cx="2687320" cy="1066800"/>
            </a:xfrm>
            <a:custGeom>
              <a:avLst/>
              <a:gdLst/>
              <a:ahLst/>
              <a:cxnLst/>
              <a:rect l="l" t="t" r="r" b="b"/>
              <a:pathLst>
                <a:path w="2687320" h="1066800">
                  <a:moveTo>
                    <a:pt x="2580640" y="0"/>
                  </a:moveTo>
                  <a:lnTo>
                    <a:pt x="106680" y="0"/>
                  </a:lnTo>
                  <a:lnTo>
                    <a:pt x="65156" y="8383"/>
                  </a:lnTo>
                  <a:lnTo>
                    <a:pt x="31246" y="31246"/>
                  </a:lnTo>
                  <a:lnTo>
                    <a:pt x="8383" y="65156"/>
                  </a:lnTo>
                  <a:lnTo>
                    <a:pt x="0" y="106679"/>
                  </a:lnTo>
                  <a:lnTo>
                    <a:pt x="0" y="960119"/>
                  </a:lnTo>
                  <a:lnTo>
                    <a:pt x="8383" y="1001643"/>
                  </a:lnTo>
                  <a:lnTo>
                    <a:pt x="31246" y="1035553"/>
                  </a:lnTo>
                  <a:lnTo>
                    <a:pt x="65156" y="1058416"/>
                  </a:lnTo>
                  <a:lnTo>
                    <a:pt x="106680" y="1066799"/>
                  </a:lnTo>
                  <a:lnTo>
                    <a:pt x="2580640" y="1066799"/>
                  </a:lnTo>
                  <a:lnTo>
                    <a:pt x="2622163" y="1058416"/>
                  </a:lnTo>
                  <a:lnTo>
                    <a:pt x="2656073" y="1035553"/>
                  </a:lnTo>
                  <a:lnTo>
                    <a:pt x="2678936" y="1001643"/>
                  </a:lnTo>
                  <a:lnTo>
                    <a:pt x="2687320" y="960119"/>
                  </a:lnTo>
                  <a:lnTo>
                    <a:pt x="2687320" y="106679"/>
                  </a:lnTo>
                  <a:lnTo>
                    <a:pt x="2678936" y="65156"/>
                  </a:lnTo>
                  <a:lnTo>
                    <a:pt x="2656073" y="31246"/>
                  </a:lnTo>
                  <a:lnTo>
                    <a:pt x="2622163" y="8383"/>
                  </a:lnTo>
                  <a:lnTo>
                    <a:pt x="2580640" y="0"/>
                  </a:lnTo>
                  <a:close/>
                </a:path>
              </a:pathLst>
            </a:custGeom>
            <a:solidFill>
              <a:srgbClr val="58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99350" y="3798568"/>
              <a:ext cx="2687320" cy="1066800"/>
            </a:xfrm>
            <a:custGeom>
              <a:avLst/>
              <a:gdLst/>
              <a:ahLst/>
              <a:cxnLst/>
              <a:rect l="l" t="t" r="r" b="b"/>
              <a:pathLst>
                <a:path w="2687320" h="1066800">
                  <a:moveTo>
                    <a:pt x="0" y="106679"/>
                  </a:moveTo>
                  <a:lnTo>
                    <a:pt x="8383" y="65156"/>
                  </a:lnTo>
                  <a:lnTo>
                    <a:pt x="31246" y="31246"/>
                  </a:lnTo>
                  <a:lnTo>
                    <a:pt x="65156" y="8383"/>
                  </a:lnTo>
                  <a:lnTo>
                    <a:pt x="106680" y="0"/>
                  </a:lnTo>
                  <a:lnTo>
                    <a:pt x="2580640" y="0"/>
                  </a:lnTo>
                  <a:lnTo>
                    <a:pt x="2622163" y="8383"/>
                  </a:lnTo>
                  <a:lnTo>
                    <a:pt x="2656073" y="31246"/>
                  </a:lnTo>
                  <a:lnTo>
                    <a:pt x="2678936" y="65156"/>
                  </a:lnTo>
                  <a:lnTo>
                    <a:pt x="2687320" y="106679"/>
                  </a:lnTo>
                  <a:lnTo>
                    <a:pt x="2687320" y="960119"/>
                  </a:lnTo>
                  <a:lnTo>
                    <a:pt x="2678936" y="1001643"/>
                  </a:lnTo>
                  <a:lnTo>
                    <a:pt x="2656073" y="1035553"/>
                  </a:lnTo>
                  <a:lnTo>
                    <a:pt x="2622163" y="1058416"/>
                  </a:lnTo>
                  <a:lnTo>
                    <a:pt x="2580640" y="1066799"/>
                  </a:lnTo>
                  <a:lnTo>
                    <a:pt x="106680" y="1066799"/>
                  </a:lnTo>
                  <a:lnTo>
                    <a:pt x="65156" y="1058416"/>
                  </a:lnTo>
                  <a:lnTo>
                    <a:pt x="31246" y="1035553"/>
                  </a:lnTo>
                  <a:lnTo>
                    <a:pt x="8383" y="1001643"/>
                  </a:lnTo>
                  <a:lnTo>
                    <a:pt x="0" y="960119"/>
                  </a:lnTo>
                  <a:lnTo>
                    <a:pt x="0" y="10667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149587" y="4134745"/>
            <a:ext cx="119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31008" y="4980940"/>
            <a:ext cx="165481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70" dirty="0">
                <a:latin typeface="Times New Roman"/>
                <a:cs typeface="Times New Roman"/>
              </a:rPr>
              <a:t>ndarray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spc="7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85" dirty="0">
                <a:latin typeface="Times New Roman"/>
                <a:cs typeface="Times New Roman"/>
              </a:rPr>
              <a:t>L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85" dirty="0">
                <a:solidFill>
                  <a:srgbClr val="FF0000"/>
                </a:solidFill>
                <a:latin typeface="Times New Roman"/>
                <a:cs typeface="Times New Roman"/>
              </a:rPr>
              <a:t>Series</a:t>
            </a:r>
            <a:r>
              <a:rPr sz="2000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000" spc="229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14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spc="-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7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000" spc="15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000" spc="229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000" spc="-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1506200" y="4975843"/>
          <a:ext cx="2320923" cy="112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608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ts val="235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4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403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108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12245014" y="6091939"/>
            <a:ext cx="1469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b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l</a:t>
            </a:r>
            <a:r>
              <a:rPr sz="2000" spc="-70" dirty="0">
                <a:latin typeface="Times New Roman"/>
                <a:cs typeface="Times New Roman"/>
              </a:rPr>
              <a:t>(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spc="220" dirty="0">
                <a:latin typeface="Times New Roman"/>
                <a:cs typeface="Times New Roman"/>
              </a:rPr>
              <a:t>nd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40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876047" y="589280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25400" y="38100"/>
                </a:ln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97840" y="2861529"/>
            <a:ext cx="2902585" cy="920750"/>
          </a:xfrm>
          <a:custGeom>
            <a:avLst/>
            <a:gdLst/>
            <a:ahLst/>
            <a:cxnLst/>
            <a:rect l="l" t="t" r="r" b="b"/>
            <a:pathLst>
              <a:path w="2902584" h="920750">
                <a:moveTo>
                  <a:pt x="1446039" y="0"/>
                </a:moveTo>
                <a:lnTo>
                  <a:pt x="1397444" y="1190"/>
                </a:lnTo>
                <a:lnTo>
                  <a:pt x="1348902" y="3820"/>
                </a:lnTo>
                <a:lnTo>
                  <a:pt x="1300635" y="7875"/>
                </a:lnTo>
                <a:lnTo>
                  <a:pt x="1252668" y="13337"/>
                </a:lnTo>
                <a:lnTo>
                  <a:pt x="1205026" y="20193"/>
                </a:lnTo>
                <a:lnTo>
                  <a:pt x="1157734" y="28425"/>
                </a:lnTo>
                <a:lnTo>
                  <a:pt x="1110816" y="38019"/>
                </a:lnTo>
                <a:lnTo>
                  <a:pt x="1064297" y="48958"/>
                </a:lnTo>
                <a:lnTo>
                  <a:pt x="1018202" y="61228"/>
                </a:lnTo>
                <a:lnTo>
                  <a:pt x="972555" y="74813"/>
                </a:lnTo>
                <a:lnTo>
                  <a:pt x="927382" y="89697"/>
                </a:lnTo>
                <a:lnTo>
                  <a:pt x="882706" y="105864"/>
                </a:lnTo>
                <a:lnTo>
                  <a:pt x="838553" y="123299"/>
                </a:lnTo>
                <a:lnTo>
                  <a:pt x="794948" y="141987"/>
                </a:lnTo>
                <a:lnTo>
                  <a:pt x="751915" y="161912"/>
                </a:lnTo>
                <a:lnTo>
                  <a:pt x="709478" y="183057"/>
                </a:lnTo>
                <a:lnTo>
                  <a:pt x="667664" y="205409"/>
                </a:lnTo>
                <a:lnTo>
                  <a:pt x="626495" y="228950"/>
                </a:lnTo>
                <a:lnTo>
                  <a:pt x="585998" y="253666"/>
                </a:lnTo>
                <a:lnTo>
                  <a:pt x="546197" y="279541"/>
                </a:lnTo>
                <a:lnTo>
                  <a:pt x="507116" y="306559"/>
                </a:lnTo>
                <a:lnTo>
                  <a:pt x="468780" y="334704"/>
                </a:lnTo>
                <a:lnTo>
                  <a:pt x="431215" y="363962"/>
                </a:lnTo>
                <a:lnTo>
                  <a:pt x="394444" y="394317"/>
                </a:lnTo>
                <a:lnTo>
                  <a:pt x="358493" y="425752"/>
                </a:lnTo>
                <a:lnTo>
                  <a:pt x="323386" y="458253"/>
                </a:lnTo>
                <a:lnTo>
                  <a:pt x="289148" y="491803"/>
                </a:lnTo>
                <a:lnTo>
                  <a:pt x="255803" y="526388"/>
                </a:lnTo>
                <a:lnTo>
                  <a:pt x="223377" y="561991"/>
                </a:lnTo>
                <a:lnTo>
                  <a:pt x="191894" y="598597"/>
                </a:lnTo>
                <a:lnTo>
                  <a:pt x="161379" y="636191"/>
                </a:lnTo>
                <a:lnTo>
                  <a:pt x="131857" y="674757"/>
                </a:lnTo>
                <a:lnTo>
                  <a:pt x="103352" y="714279"/>
                </a:lnTo>
                <a:lnTo>
                  <a:pt x="75889" y="754741"/>
                </a:lnTo>
                <a:lnTo>
                  <a:pt x="49493" y="796129"/>
                </a:lnTo>
                <a:lnTo>
                  <a:pt x="24188" y="838426"/>
                </a:lnTo>
                <a:lnTo>
                  <a:pt x="0" y="881617"/>
                </a:lnTo>
                <a:lnTo>
                  <a:pt x="68097" y="920276"/>
                </a:lnTo>
                <a:lnTo>
                  <a:pt x="92478" y="876719"/>
                </a:lnTo>
                <a:lnTo>
                  <a:pt x="118048" y="834116"/>
                </a:lnTo>
                <a:lnTo>
                  <a:pt x="144778" y="792483"/>
                </a:lnTo>
                <a:lnTo>
                  <a:pt x="172641" y="751839"/>
                </a:lnTo>
                <a:lnTo>
                  <a:pt x="201609" y="712202"/>
                </a:lnTo>
                <a:lnTo>
                  <a:pt x="231653" y="673588"/>
                </a:lnTo>
                <a:lnTo>
                  <a:pt x="262747" y="636016"/>
                </a:lnTo>
                <a:lnTo>
                  <a:pt x="294863" y="599503"/>
                </a:lnTo>
                <a:lnTo>
                  <a:pt x="327972" y="564066"/>
                </a:lnTo>
                <a:lnTo>
                  <a:pt x="362046" y="529724"/>
                </a:lnTo>
                <a:lnTo>
                  <a:pt x="397059" y="496494"/>
                </a:lnTo>
                <a:lnTo>
                  <a:pt x="432981" y="464393"/>
                </a:lnTo>
                <a:lnTo>
                  <a:pt x="469785" y="433439"/>
                </a:lnTo>
                <a:lnTo>
                  <a:pt x="507444" y="403650"/>
                </a:lnTo>
                <a:lnTo>
                  <a:pt x="545929" y="375043"/>
                </a:lnTo>
                <a:lnTo>
                  <a:pt x="585213" y="347636"/>
                </a:lnTo>
                <a:lnTo>
                  <a:pt x="625268" y="321446"/>
                </a:lnTo>
                <a:lnTo>
                  <a:pt x="666066" y="296491"/>
                </a:lnTo>
                <a:lnTo>
                  <a:pt x="707579" y="272789"/>
                </a:lnTo>
                <a:lnTo>
                  <a:pt x="749779" y="250357"/>
                </a:lnTo>
                <a:lnTo>
                  <a:pt x="792638" y="229213"/>
                </a:lnTo>
                <a:lnTo>
                  <a:pt x="836129" y="209374"/>
                </a:lnTo>
                <a:lnTo>
                  <a:pt x="880224" y="190859"/>
                </a:lnTo>
                <a:lnTo>
                  <a:pt x="924895" y="173683"/>
                </a:lnTo>
                <a:lnTo>
                  <a:pt x="970113" y="157867"/>
                </a:lnTo>
                <a:lnTo>
                  <a:pt x="1015852" y="143425"/>
                </a:lnTo>
                <a:lnTo>
                  <a:pt x="1062084" y="130378"/>
                </a:lnTo>
                <a:lnTo>
                  <a:pt x="1108780" y="118741"/>
                </a:lnTo>
                <a:lnTo>
                  <a:pt x="1155912" y="108533"/>
                </a:lnTo>
                <a:lnTo>
                  <a:pt x="1203454" y="99771"/>
                </a:lnTo>
                <a:lnTo>
                  <a:pt x="1251376" y="92472"/>
                </a:lnTo>
                <a:lnTo>
                  <a:pt x="1299652" y="86656"/>
                </a:lnTo>
                <a:lnTo>
                  <a:pt x="1348253" y="82338"/>
                </a:lnTo>
                <a:lnTo>
                  <a:pt x="1397152" y="79536"/>
                </a:lnTo>
                <a:lnTo>
                  <a:pt x="1446111" y="78277"/>
                </a:lnTo>
                <a:lnTo>
                  <a:pt x="1494893" y="78553"/>
                </a:lnTo>
                <a:lnTo>
                  <a:pt x="1543469" y="80351"/>
                </a:lnTo>
                <a:lnTo>
                  <a:pt x="1591809" y="83655"/>
                </a:lnTo>
                <a:lnTo>
                  <a:pt x="1639885" y="88449"/>
                </a:lnTo>
                <a:lnTo>
                  <a:pt x="1687667" y="94718"/>
                </a:lnTo>
                <a:lnTo>
                  <a:pt x="1735126" y="102448"/>
                </a:lnTo>
                <a:lnTo>
                  <a:pt x="1782234" y="111622"/>
                </a:lnTo>
                <a:lnTo>
                  <a:pt x="1828960" y="122226"/>
                </a:lnTo>
                <a:lnTo>
                  <a:pt x="1875276" y="134245"/>
                </a:lnTo>
                <a:lnTo>
                  <a:pt x="1921153" y="147662"/>
                </a:lnTo>
                <a:lnTo>
                  <a:pt x="1966561" y="162464"/>
                </a:lnTo>
                <a:lnTo>
                  <a:pt x="2011472" y="178634"/>
                </a:lnTo>
                <a:lnTo>
                  <a:pt x="2055857" y="196158"/>
                </a:lnTo>
                <a:lnTo>
                  <a:pt x="2099685" y="215020"/>
                </a:lnTo>
                <a:lnTo>
                  <a:pt x="2142929" y="235205"/>
                </a:lnTo>
                <a:lnTo>
                  <a:pt x="2185558" y="256698"/>
                </a:lnTo>
                <a:lnTo>
                  <a:pt x="2227545" y="279483"/>
                </a:lnTo>
                <a:lnTo>
                  <a:pt x="2268859" y="303546"/>
                </a:lnTo>
                <a:lnTo>
                  <a:pt x="2309472" y="328871"/>
                </a:lnTo>
                <a:lnTo>
                  <a:pt x="2349354" y="355443"/>
                </a:lnTo>
                <a:lnTo>
                  <a:pt x="2388476" y="383246"/>
                </a:lnTo>
                <a:lnTo>
                  <a:pt x="2426810" y="412266"/>
                </a:lnTo>
                <a:lnTo>
                  <a:pt x="2464326" y="442487"/>
                </a:lnTo>
                <a:lnTo>
                  <a:pt x="2500995" y="473894"/>
                </a:lnTo>
                <a:lnTo>
                  <a:pt x="2536788" y="506472"/>
                </a:lnTo>
                <a:lnTo>
                  <a:pt x="2571675" y="540205"/>
                </a:lnTo>
                <a:lnTo>
                  <a:pt x="2605628" y="575078"/>
                </a:lnTo>
                <a:lnTo>
                  <a:pt x="2638618" y="611077"/>
                </a:lnTo>
                <a:lnTo>
                  <a:pt x="2670615" y="648185"/>
                </a:lnTo>
                <a:lnTo>
                  <a:pt x="2701590" y="686388"/>
                </a:lnTo>
                <a:lnTo>
                  <a:pt x="2731515" y="725670"/>
                </a:lnTo>
                <a:lnTo>
                  <a:pt x="2760359" y="766016"/>
                </a:lnTo>
                <a:lnTo>
                  <a:pt x="2788094" y="807411"/>
                </a:lnTo>
                <a:lnTo>
                  <a:pt x="2742539" y="832748"/>
                </a:lnTo>
                <a:lnTo>
                  <a:pt x="2895892" y="913787"/>
                </a:lnTo>
                <a:lnTo>
                  <a:pt x="2902191" y="743937"/>
                </a:lnTo>
                <a:lnTo>
                  <a:pt x="2856636" y="769273"/>
                </a:lnTo>
                <a:lnTo>
                  <a:pt x="2829288" y="728108"/>
                </a:lnTo>
                <a:lnTo>
                  <a:pt x="2800894" y="687921"/>
                </a:lnTo>
                <a:lnTo>
                  <a:pt x="2771480" y="648727"/>
                </a:lnTo>
                <a:lnTo>
                  <a:pt x="2741071" y="610539"/>
                </a:lnTo>
                <a:lnTo>
                  <a:pt x="2709693" y="573372"/>
                </a:lnTo>
                <a:lnTo>
                  <a:pt x="2677373" y="537237"/>
                </a:lnTo>
                <a:lnTo>
                  <a:pt x="2644135" y="502150"/>
                </a:lnTo>
                <a:lnTo>
                  <a:pt x="2610007" y="468123"/>
                </a:lnTo>
                <a:lnTo>
                  <a:pt x="2575013" y="435171"/>
                </a:lnTo>
                <a:lnTo>
                  <a:pt x="2539179" y="403306"/>
                </a:lnTo>
                <a:lnTo>
                  <a:pt x="2502532" y="372543"/>
                </a:lnTo>
                <a:lnTo>
                  <a:pt x="2465096" y="342895"/>
                </a:lnTo>
                <a:lnTo>
                  <a:pt x="2426899" y="314376"/>
                </a:lnTo>
                <a:lnTo>
                  <a:pt x="2387965" y="286998"/>
                </a:lnTo>
                <a:lnTo>
                  <a:pt x="2348321" y="260777"/>
                </a:lnTo>
                <a:lnTo>
                  <a:pt x="2307993" y="235725"/>
                </a:lnTo>
                <a:lnTo>
                  <a:pt x="2267006" y="211856"/>
                </a:lnTo>
                <a:lnTo>
                  <a:pt x="2225386" y="189183"/>
                </a:lnTo>
                <a:lnTo>
                  <a:pt x="2183158" y="167721"/>
                </a:lnTo>
                <a:lnTo>
                  <a:pt x="2140350" y="147482"/>
                </a:lnTo>
                <a:lnTo>
                  <a:pt x="2096986" y="128481"/>
                </a:lnTo>
                <a:lnTo>
                  <a:pt x="2053093" y="110731"/>
                </a:lnTo>
                <a:lnTo>
                  <a:pt x="2008695" y="94245"/>
                </a:lnTo>
                <a:lnTo>
                  <a:pt x="1963820" y="79038"/>
                </a:lnTo>
                <a:lnTo>
                  <a:pt x="1918493" y="65122"/>
                </a:lnTo>
                <a:lnTo>
                  <a:pt x="1872740" y="52511"/>
                </a:lnTo>
                <a:lnTo>
                  <a:pt x="1826586" y="41220"/>
                </a:lnTo>
                <a:lnTo>
                  <a:pt x="1780057" y="31261"/>
                </a:lnTo>
                <a:lnTo>
                  <a:pt x="1733180" y="22648"/>
                </a:lnTo>
                <a:lnTo>
                  <a:pt x="1685980" y="15394"/>
                </a:lnTo>
                <a:lnTo>
                  <a:pt x="1638483" y="9515"/>
                </a:lnTo>
                <a:lnTo>
                  <a:pt x="1590714" y="5021"/>
                </a:lnTo>
                <a:lnTo>
                  <a:pt x="1542700" y="1929"/>
                </a:lnTo>
                <a:lnTo>
                  <a:pt x="1494467" y="250"/>
                </a:lnTo>
                <a:lnTo>
                  <a:pt x="1446039" y="0"/>
                </a:lnTo>
                <a:close/>
              </a:path>
            </a:pathLst>
          </a:custGeom>
          <a:solidFill>
            <a:srgbClr val="B3C9E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1580" y="383972"/>
            <a:ext cx="4885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5" dirty="0">
                <a:solidFill>
                  <a:srgbClr val="3E3E3E"/>
                </a:solidFill>
                <a:latin typeface="Arial"/>
                <a:cs typeface="Arial"/>
              </a:rPr>
              <a:t>Creating</a:t>
            </a:r>
            <a:r>
              <a:rPr sz="28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3E3E3E"/>
                </a:solidFill>
                <a:latin typeface="Arial"/>
                <a:cs typeface="Arial"/>
              </a:rPr>
              <a:t>DataFrame</a:t>
            </a:r>
            <a:r>
              <a:rPr sz="2800" b="1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b="1" spc="-16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8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b="1" spc="-165" dirty="0">
                <a:solidFill>
                  <a:srgbClr val="3E3E3E"/>
                </a:solidFill>
                <a:latin typeface="Arial"/>
                <a:cs typeface="Arial"/>
              </a:rPr>
              <a:t>Lists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27860" y="1407160"/>
            <a:ext cx="10706100" cy="7127240"/>
            <a:chOff x="1927860" y="1407160"/>
            <a:chExt cx="10706100" cy="7127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7860" y="1407160"/>
              <a:ext cx="10706087" cy="71196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23210" y="5685789"/>
              <a:ext cx="5524500" cy="2842260"/>
            </a:xfrm>
            <a:custGeom>
              <a:avLst/>
              <a:gdLst/>
              <a:ahLst/>
              <a:cxnLst/>
              <a:rect l="l" t="t" r="r" b="b"/>
              <a:pathLst>
                <a:path w="5524500" h="2842259">
                  <a:moveTo>
                    <a:pt x="0" y="0"/>
                  </a:moveTo>
                  <a:lnTo>
                    <a:pt x="5524499" y="0"/>
                  </a:lnTo>
                  <a:lnTo>
                    <a:pt x="5524499" y="2842260"/>
                  </a:lnTo>
                  <a:lnTo>
                    <a:pt x="0" y="28422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378168" y="4584877"/>
            <a:ext cx="4125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33B0A"/>
                </a:solidFill>
                <a:latin typeface="Arial"/>
                <a:cs typeface="Arial"/>
              </a:rPr>
              <a:t>Pass</a:t>
            </a:r>
            <a:r>
              <a:rPr sz="24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33B0A"/>
                </a:solidFill>
                <a:latin typeface="Arial"/>
                <a:cs typeface="Arial"/>
              </a:rPr>
              <a:t>list</a:t>
            </a:r>
            <a:r>
              <a:rPr sz="24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33B0A"/>
                </a:solidFill>
                <a:latin typeface="Arial"/>
                <a:cs typeface="Arial"/>
              </a:rPr>
              <a:t>to</a:t>
            </a:r>
            <a:r>
              <a:rPr sz="24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4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33B0A"/>
                </a:solidFill>
                <a:latin typeface="Arial"/>
                <a:cs typeface="Arial"/>
              </a:rPr>
              <a:t>DataFrame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50959" y="4762500"/>
            <a:ext cx="1224279" cy="1955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5700" y="542468"/>
            <a:ext cx="334772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spc="-125" dirty="0">
                <a:solidFill>
                  <a:srgbClr val="3E3E3E"/>
                </a:solidFill>
              </a:rPr>
              <a:t>Learning</a:t>
            </a:r>
            <a:r>
              <a:rPr sz="2950" spc="-25" dirty="0">
                <a:solidFill>
                  <a:srgbClr val="3E3E3E"/>
                </a:solidFill>
              </a:rPr>
              <a:t> </a:t>
            </a:r>
            <a:r>
              <a:rPr sz="2950" spc="-114" dirty="0">
                <a:solidFill>
                  <a:srgbClr val="3E3E3E"/>
                </a:solidFill>
              </a:rPr>
              <a:t>Objectives</a:t>
            </a:r>
            <a:endParaRPr sz="29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1060" y="767080"/>
            <a:ext cx="6238239" cy="6248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6376" y="1472510"/>
            <a:ext cx="8952865" cy="570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0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y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60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260" dirty="0">
                <a:latin typeface="Times New Roman"/>
                <a:cs typeface="Times New Roman"/>
              </a:rPr>
              <a:t>en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f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Times New Roman"/>
                <a:cs typeface="Times New Roman"/>
              </a:rPr>
              <a:t>ss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u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w</a:t>
            </a:r>
            <a:r>
              <a:rPr sz="2200" spc="-55" dirty="0">
                <a:latin typeface="Times New Roman"/>
                <a:cs typeface="Times New Roman"/>
              </a:rPr>
              <a:t>il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ab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: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Explain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Pandas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features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50" dirty="0">
              <a:latin typeface="Arial"/>
              <a:cs typeface="Arial"/>
            </a:endParaRPr>
          </a:p>
          <a:p>
            <a:pPr marL="84455">
              <a:lnSpc>
                <a:spcPct val="100000"/>
              </a:lnSpc>
            </a:pPr>
            <a:r>
              <a:rPr sz="2200" spc="-204" dirty="0">
                <a:latin typeface="Times New Roman"/>
                <a:cs typeface="Times New Roman"/>
              </a:rPr>
              <a:t>L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5" dirty="0">
                <a:latin typeface="Times New Roman"/>
                <a:cs typeface="Times New Roman"/>
              </a:rPr>
              <a:t>ff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60" dirty="0">
                <a:latin typeface="Times New Roman"/>
                <a:cs typeface="Times New Roman"/>
              </a:rPr>
              <a:t>en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da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spc="165" dirty="0">
                <a:latin typeface="Times New Roman"/>
                <a:cs typeface="Times New Roman"/>
              </a:rPr>
              <a:t>tr</a:t>
            </a:r>
            <a:r>
              <a:rPr sz="2200" spc="254" dirty="0">
                <a:latin typeface="Times New Roman"/>
                <a:cs typeface="Times New Roman"/>
              </a:rPr>
              <a:t>u</a:t>
            </a:r>
            <a:r>
              <a:rPr sz="2200" spc="60" dirty="0">
                <a:latin typeface="Times New Roman"/>
                <a:cs typeface="Times New Roman"/>
              </a:rPr>
              <a:t>c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60" dirty="0">
                <a:latin typeface="Times New Roman"/>
                <a:cs typeface="Times New Roman"/>
              </a:rPr>
              <a:t>u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f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P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spc="240" dirty="0">
                <a:latin typeface="Times New Roman"/>
                <a:cs typeface="Times New Roman"/>
              </a:rPr>
              <a:t>da</a:t>
            </a:r>
            <a:r>
              <a:rPr sz="2200" dirty="0">
                <a:latin typeface="Times New Roman"/>
                <a:cs typeface="Times New Roman"/>
              </a:rPr>
              <a:t>s</a:t>
            </a:r>
          </a:p>
          <a:p>
            <a:pPr marL="84455" marR="5080">
              <a:lnSpc>
                <a:spcPts val="6230"/>
              </a:lnSpc>
              <a:spcBef>
                <a:spcPts val="5"/>
              </a:spcBef>
            </a:pPr>
            <a:r>
              <a:rPr sz="2200" spc="130" dirty="0">
                <a:latin typeface="Times New Roman"/>
                <a:cs typeface="Times New Roman"/>
              </a:rPr>
              <a:t>O</a:t>
            </a:r>
            <a:r>
              <a:rPr sz="2200" spc="260" dirty="0">
                <a:latin typeface="Times New Roman"/>
                <a:cs typeface="Times New Roman"/>
              </a:rPr>
              <a:t>u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li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60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p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spc="60" dirty="0">
                <a:latin typeface="Times New Roman"/>
                <a:cs typeface="Times New Roman"/>
              </a:rPr>
              <a:t>c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c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254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D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F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w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da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spc="240" dirty="0">
                <a:latin typeface="Times New Roman"/>
                <a:cs typeface="Times New Roman"/>
              </a:rPr>
              <a:t>p</a:t>
            </a:r>
            <a:r>
              <a:rPr sz="2200" spc="260" dirty="0">
                <a:latin typeface="Times New Roman"/>
                <a:cs typeface="Times New Roman"/>
              </a:rPr>
              <a:t>u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s  </a:t>
            </a:r>
            <a:r>
              <a:rPr sz="2200" spc="-25" dirty="0">
                <a:latin typeface="Times New Roman"/>
                <a:cs typeface="Times New Roman"/>
              </a:rPr>
              <a:t>Exp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la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in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how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to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view,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se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le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75" dirty="0">
                <a:latin typeface="Times New Roman"/>
                <a:cs typeface="Times New Roman"/>
              </a:rPr>
              <a:t>ct,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and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access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65" dirty="0">
                <a:latin typeface="Times New Roman"/>
                <a:cs typeface="Times New Roman"/>
              </a:rPr>
              <a:t>lem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170" dirty="0">
                <a:latin typeface="Times New Roman"/>
                <a:cs typeface="Times New Roman"/>
              </a:rPr>
              <a:t>ents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in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data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Times New Roman"/>
                <a:cs typeface="Times New Roman"/>
              </a:rPr>
              <a:t>structure</a:t>
            </a:r>
            <a:endParaRPr sz="2200" dirty="0">
              <a:latin typeface="Times New Roman"/>
              <a:cs typeface="Times New Roman"/>
            </a:endParaRPr>
          </a:p>
          <a:p>
            <a:pPr marL="84455" marR="1602105">
              <a:lnSpc>
                <a:spcPts val="6040"/>
              </a:lnSpc>
              <a:spcBef>
                <a:spcPts val="335"/>
              </a:spcBef>
            </a:pPr>
            <a:r>
              <a:rPr sz="2200" spc="105" dirty="0">
                <a:latin typeface="Times New Roman"/>
                <a:cs typeface="Times New Roman"/>
              </a:rPr>
              <a:t>Describe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the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175" dirty="0">
                <a:latin typeface="Times New Roman"/>
                <a:cs typeface="Times New Roman"/>
              </a:rPr>
              <a:t>procedure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to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155" dirty="0">
                <a:latin typeface="Times New Roman"/>
                <a:cs typeface="Times New Roman"/>
              </a:rPr>
              <a:t>handle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vectorized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170" dirty="0">
                <a:latin typeface="Times New Roman"/>
                <a:cs typeface="Times New Roman"/>
              </a:rPr>
              <a:t>operations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I</a:t>
            </a:r>
            <a:r>
              <a:rPr sz="2200" spc="-55" dirty="0">
                <a:latin typeface="Times New Roman"/>
                <a:cs typeface="Times New Roman"/>
              </a:rPr>
              <a:t>ll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spc="165" dirty="0">
                <a:latin typeface="Times New Roman"/>
                <a:cs typeface="Times New Roman"/>
              </a:rPr>
              <a:t>tr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260" dirty="0">
                <a:latin typeface="Times New Roman"/>
                <a:cs typeface="Times New Roman"/>
              </a:rPr>
              <a:t>h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w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254" dirty="0">
                <a:latin typeface="Times New Roman"/>
                <a:cs typeface="Times New Roman"/>
              </a:rPr>
              <a:t>h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31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80" dirty="0">
                <a:latin typeface="Times New Roman"/>
                <a:cs typeface="Times New Roman"/>
              </a:rPr>
              <a:t>ss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84455">
              <a:lnSpc>
                <a:spcPct val="100000"/>
              </a:lnSpc>
            </a:pPr>
            <a:r>
              <a:rPr sz="2200" spc="-19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y</a:t>
            </a:r>
            <a:r>
              <a:rPr sz="2200" spc="40" dirty="0">
                <a:latin typeface="Times New Roman"/>
                <a:cs typeface="Times New Roman"/>
              </a:rPr>
              <a:t>z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da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w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5" dirty="0">
                <a:latin typeface="Times New Roman"/>
                <a:cs typeface="Times New Roman"/>
              </a:rPr>
              <a:t>ff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60" dirty="0">
                <a:latin typeface="Times New Roman"/>
                <a:cs typeface="Times New Roman"/>
              </a:rPr>
              <a:t>en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da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spc="240" dirty="0">
                <a:latin typeface="Times New Roman"/>
                <a:cs typeface="Times New Roman"/>
              </a:rPr>
              <a:t>p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3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60" dirty="0">
                <a:latin typeface="Times New Roman"/>
                <a:cs typeface="Times New Roman"/>
              </a:rPr>
              <a:t>h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spc="240" dirty="0">
                <a:latin typeface="Times New Roman"/>
                <a:cs typeface="Times New Roman"/>
              </a:rPr>
              <a:t>d</a:t>
            </a:r>
            <a:r>
              <a:rPr sz="2200" dirty="0">
                <a:latin typeface="Times New Roman"/>
                <a:cs typeface="Times New Roman"/>
              </a:rPr>
              <a:t>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" y="2100580"/>
            <a:ext cx="490220" cy="4902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" y="2903220"/>
            <a:ext cx="490220" cy="4902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" y="3599180"/>
            <a:ext cx="490219" cy="4876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" y="4335779"/>
            <a:ext cx="490220" cy="4902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" y="5151120"/>
            <a:ext cx="490220" cy="4902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4840" y="5966460"/>
            <a:ext cx="490220" cy="4902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" y="6812280"/>
            <a:ext cx="490220" cy="4902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440" y="252296"/>
            <a:ext cx="8985883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solidFill>
                  <a:srgbClr val="3E3E3E"/>
                </a:solidFill>
              </a:rPr>
              <a:t>Creating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60" dirty="0">
                <a:solidFill>
                  <a:srgbClr val="3E3E3E"/>
                </a:solidFill>
              </a:rPr>
              <a:t>DataFrame</a:t>
            </a:r>
            <a:r>
              <a:rPr spc="-5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from</a:t>
            </a:r>
            <a:r>
              <a:rPr dirty="0">
                <a:solidFill>
                  <a:srgbClr val="3E3E3E"/>
                </a:solidFill>
              </a:rPr>
              <a:t> </a:t>
            </a:r>
            <a:r>
              <a:rPr spc="-165" dirty="0">
                <a:solidFill>
                  <a:srgbClr val="3E3E3E"/>
                </a:solidFill>
              </a:rPr>
              <a:t>dict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7440" y="2560332"/>
            <a:ext cx="14485619" cy="55473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3208" y="2103265"/>
            <a:ext cx="1119505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dict</a:t>
            </a:r>
            <a:r>
              <a:rPr sz="2450" spc="-8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one</a:t>
            </a:r>
            <a:endParaRPr sz="2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17713" y="2221048"/>
            <a:ext cx="108458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dict</a:t>
            </a:r>
            <a:r>
              <a:rPr sz="2450" spc="-8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50" spc="5" dirty="0">
                <a:solidFill>
                  <a:srgbClr val="833B0A"/>
                </a:solidFill>
                <a:latin typeface="Arial"/>
                <a:cs typeface="Arial"/>
              </a:rPr>
              <a:t>two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28740" y="3985259"/>
            <a:ext cx="6954520" cy="483234"/>
          </a:xfrm>
          <a:custGeom>
            <a:avLst/>
            <a:gdLst/>
            <a:ahLst/>
            <a:cxnLst/>
            <a:rect l="l" t="t" r="r" b="b"/>
            <a:pathLst>
              <a:path w="6954519" h="483235">
                <a:moveTo>
                  <a:pt x="6954520" y="0"/>
                </a:moveTo>
                <a:lnTo>
                  <a:pt x="6952469" y="76272"/>
                </a:lnTo>
                <a:lnTo>
                  <a:pt x="6946759" y="142511"/>
                </a:lnTo>
                <a:lnTo>
                  <a:pt x="6938052" y="194745"/>
                </a:lnTo>
                <a:lnTo>
                  <a:pt x="6914299" y="241300"/>
                </a:lnTo>
                <a:lnTo>
                  <a:pt x="3534714" y="241300"/>
                </a:lnTo>
                <a:lnTo>
                  <a:pt x="3522003" y="253602"/>
                </a:lnTo>
                <a:lnTo>
                  <a:pt x="3510965" y="287859"/>
                </a:lnTo>
                <a:lnTo>
                  <a:pt x="3502262" y="340096"/>
                </a:lnTo>
                <a:lnTo>
                  <a:pt x="3496555" y="406339"/>
                </a:lnTo>
                <a:lnTo>
                  <a:pt x="3494506" y="482612"/>
                </a:lnTo>
                <a:lnTo>
                  <a:pt x="3492456" y="406339"/>
                </a:lnTo>
                <a:lnTo>
                  <a:pt x="3486745" y="340096"/>
                </a:lnTo>
                <a:lnTo>
                  <a:pt x="3478039" y="287859"/>
                </a:lnTo>
                <a:lnTo>
                  <a:pt x="3466998" y="253602"/>
                </a:lnTo>
                <a:lnTo>
                  <a:pt x="3454285" y="241300"/>
                </a:lnTo>
                <a:lnTo>
                  <a:pt x="40220" y="241300"/>
                </a:lnTo>
                <a:lnTo>
                  <a:pt x="27508" y="228999"/>
                </a:lnTo>
                <a:lnTo>
                  <a:pt x="16467" y="194745"/>
                </a:lnTo>
                <a:lnTo>
                  <a:pt x="7760" y="142511"/>
                </a:lnTo>
                <a:lnTo>
                  <a:pt x="2050" y="76272"/>
                </a:lnTo>
                <a:lnTo>
                  <a:pt x="0" y="0"/>
                </a:lnTo>
              </a:path>
            </a:pathLst>
          </a:custGeom>
          <a:ln w="952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254197" y="4754450"/>
            <a:ext cx="141478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dirty="0">
                <a:solidFill>
                  <a:srgbClr val="833B0A"/>
                </a:solidFill>
                <a:latin typeface="Arial"/>
                <a:cs typeface="Arial"/>
              </a:rPr>
              <a:t>Entire</a:t>
            </a:r>
            <a:r>
              <a:rPr sz="2450" spc="-5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50" spc="-5" dirty="0">
                <a:solidFill>
                  <a:srgbClr val="833B0A"/>
                </a:solidFill>
                <a:latin typeface="Arial"/>
                <a:cs typeface="Arial"/>
              </a:rPr>
              <a:t>dict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217661" y="2646692"/>
            <a:ext cx="4385310" cy="2966085"/>
            <a:chOff x="9217661" y="2646692"/>
            <a:chExt cx="4385310" cy="296608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7661" y="2646692"/>
              <a:ext cx="160018" cy="101344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64441" y="2674632"/>
              <a:ext cx="160018" cy="101090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53215" y="4448164"/>
              <a:ext cx="1549373" cy="116413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015827" y="1287126"/>
            <a:ext cx="92798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This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example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shows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how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create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DataFrame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series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of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dicts.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94725" y="73861"/>
            <a:ext cx="6278172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>
                <a:solidFill>
                  <a:srgbClr val="3E3E3E"/>
                </a:solidFill>
              </a:rPr>
              <a:t>Viewing</a:t>
            </a:r>
            <a:r>
              <a:rPr spc="-45" dirty="0">
                <a:solidFill>
                  <a:srgbClr val="3E3E3E"/>
                </a:solidFill>
              </a:rPr>
              <a:t> </a:t>
            </a:r>
            <a:r>
              <a:rPr spc="-60" dirty="0">
                <a:solidFill>
                  <a:srgbClr val="3E3E3E"/>
                </a:solidFill>
              </a:rPr>
              <a:t>DataFrame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16000" y="2120900"/>
            <a:ext cx="13309600" cy="6210300"/>
            <a:chOff x="1016000" y="2120900"/>
            <a:chExt cx="13309600" cy="6210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6000" y="2120900"/>
              <a:ext cx="13309587" cy="62102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20289" y="3221989"/>
              <a:ext cx="11645900" cy="4876800"/>
            </a:xfrm>
            <a:custGeom>
              <a:avLst/>
              <a:gdLst/>
              <a:ahLst/>
              <a:cxnLst/>
              <a:rect l="l" t="t" r="r" b="b"/>
              <a:pathLst>
                <a:path w="11645900" h="4876800">
                  <a:moveTo>
                    <a:pt x="25400" y="2870200"/>
                  </a:moveTo>
                  <a:lnTo>
                    <a:pt x="11645900" y="2870200"/>
                  </a:lnTo>
                  <a:lnTo>
                    <a:pt x="11645900" y="4876800"/>
                  </a:lnTo>
                  <a:lnTo>
                    <a:pt x="25400" y="4876800"/>
                  </a:lnTo>
                  <a:lnTo>
                    <a:pt x="25400" y="2870200"/>
                  </a:lnTo>
                  <a:close/>
                </a:path>
                <a:path w="11645900" h="4876800">
                  <a:moveTo>
                    <a:pt x="0" y="0"/>
                  </a:moveTo>
                  <a:lnTo>
                    <a:pt x="4445000" y="0"/>
                  </a:lnTo>
                  <a:lnTo>
                    <a:pt x="4445000" y="1884680"/>
                  </a:lnTo>
                  <a:lnTo>
                    <a:pt x="0" y="188468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49340" y="2788919"/>
              <a:ext cx="1226819" cy="1955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8659" y="5793740"/>
              <a:ext cx="1224279" cy="1955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979253" y="1253200"/>
            <a:ext cx="110515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You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can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view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DataFrame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by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referring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column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name or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 describe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function.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542" y="364056"/>
            <a:ext cx="11732257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solidFill>
                  <a:srgbClr val="3E3E3E"/>
                </a:solidFill>
              </a:rPr>
              <a:t>Creating</a:t>
            </a:r>
            <a:r>
              <a:rPr spc="-5" dirty="0">
                <a:solidFill>
                  <a:srgbClr val="3E3E3E"/>
                </a:solidFill>
              </a:rPr>
              <a:t> </a:t>
            </a:r>
            <a:r>
              <a:rPr spc="-60" dirty="0">
                <a:solidFill>
                  <a:srgbClr val="3E3E3E"/>
                </a:solidFill>
              </a:rPr>
              <a:t>DataFrame</a:t>
            </a:r>
            <a:r>
              <a:rPr spc="-5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from</a:t>
            </a:r>
            <a:r>
              <a:rPr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dict</a:t>
            </a:r>
            <a:r>
              <a:rPr spc="-5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of</a:t>
            </a:r>
            <a:r>
              <a:rPr spc="-5" dirty="0">
                <a:solidFill>
                  <a:srgbClr val="3E3E3E"/>
                </a:solidFill>
              </a:rPr>
              <a:t> </a:t>
            </a:r>
            <a:r>
              <a:rPr spc="-80" dirty="0">
                <a:solidFill>
                  <a:srgbClr val="3E3E3E"/>
                </a:solidFill>
              </a:rPr>
              <a:t>Series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219" y="1259840"/>
            <a:ext cx="15001239" cy="710944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0240" y="315802"/>
            <a:ext cx="11416359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solidFill>
                  <a:srgbClr val="3E3E3E"/>
                </a:solidFill>
              </a:rPr>
              <a:t>Creating</a:t>
            </a:r>
            <a:r>
              <a:rPr spc="-5" dirty="0">
                <a:solidFill>
                  <a:srgbClr val="3E3E3E"/>
                </a:solidFill>
              </a:rPr>
              <a:t> </a:t>
            </a:r>
            <a:r>
              <a:rPr spc="-60" dirty="0">
                <a:solidFill>
                  <a:srgbClr val="3E3E3E"/>
                </a:solidFill>
              </a:rPr>
              <a:t>DataFrame</a:t>
            </a:r>
            <a:r>
              <a:rPr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from</a:t>
            </a:r>
            <a:r>
              <a:rPr dirty="0">
                <a:solidFill>
                  <a:srgbClr val="3E3E3E"/>
                </a:solidFill>
              </a:rPr>
              <a:t> </a:t>
            </a:r>
            <a:r>
              <a:rPr spc="-120" dirty="0">
                <a:solidFill>
                  <a:srgbClr val="3E3E3E"/>
                </a:solidFill>
              </a:rPr>
              <a:t>ndarray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06512" y="1163332"/>
            <a:ext cx="13164819" cy="7589520"/>
            <a:chOff x="1206512" y="1163332"/>
            <a:chExt cx="13164819" cy="7589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512" y="1163332"/>
              <a:ext cx="13164807" cy="75895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84372" y="3035300"/>
              <a:ext cx="1224266" cy="1955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5272" y="4198620"/>
              <a:ext cx="1224266" cy="1955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8000" y="3401060"/>
              <a:ext cx="1224279" cy="19557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595191" y="2900000"/>
            <a:ext cx="5232400" cy="150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7980" indent="1348105">
              <a:lnSpc>
                <a:spcPct val="107000"/>
              </a:lnSpc>
              <a:spcBef>
                <a:spcPts val="100"/>
              </a:spcBef>
              <a:tabLst>
                <a:tab pos="3618865" algn="l"/>
              </a:tabLst>
            </a:pPr>
            <a:r>
              <a:rPr sz="2200" spc="-5" dirty="0">
                <a:solidFill>
                  <a:srgbClr val="833B0A"/>
                </a:solidFill>
                <a:latin typeface="Arial"/>
                <a:cs typeface="Arial"/>
              </a:rPr>
              <a:t>Create </a:t>
            </a:r>
            <a:r>
              <a:rPr sz="2200" dirty="0">
                <a:solidFill>
                  <a:srgbClr val="833B0A"/>
                </a:solidFill>
                <a:latin typeface="Arial"/>
                <a:cs typeface="Arial"/>
              </a:rPr>
              <a:t>a</a:t>
            </a:r>
            <a:r>
              <a:rPr sz="2200" spc="10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33B0A"/>
                </a:solidFill>
                <a:latin typeface="Arial"/>
                <a:cs typeface="Arial"/>
              </a:rPr>
              <a:t>ndarray	with</a:t>
            </a:r>
            <a:r>
              <a:rPr sz="2200" spc="-10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33B0A"/>
                </a:solidFill>
                <a:latin typeface="Arial"/>
                <a:cs typeface="Arial"/>
              </a:rPr>
              <a:t>years </a:t>
            </a:r>
            <a:r>
              <a:rPr sz="2200" spc="-59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33B0A"/>
                </a:solidFill>
                <a:latin typeface="Arial"/>
                <a:cs typeface="Arial"/>
              </a:rPr>
              <a:t>Create</a:t>
            </a:r>
            <a:r>
              <a:rPr sz="2200" spc="-1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33B0A"/>
                </a:solidFill>
                <a:latin typeface="Arial"/>
                <a:cs typeface="Arial"/>
              </a:rPr>
              <a:t>a</a:t>
            </a:r>
            <a:r>
              <a:rPr sz="2200" spc="-1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33B0A"/>
                </a:solidFill>
                <a:latin typeface="Arial"/>
                <a:cs typeface="Arial"/>
              </a:rPr>
              <a:t>dict</a:t>
            </a:r>
            <a:r>
              <a:rPr sz="2200" spc="-1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33B0A"/>
                </a:solidFill>
                <a:latin typeface="Arial"/>
                <a:cs typeface="Arial"/>
              </a:rPr>
              <a:t>with</a:t>
            </a:r>
            <a:r>
              <a:rPr sz="2200" spc="-1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200" spc="-5" dirty="0">
                <a:solidFill>
                  <a:srgbClr val="833B0A"/>
                </a:solidFill>
                <a:latin typeface="Arial"/>
                <a:cs typeface="Arial"/>
              </a:rPr>
              <a:t> ndarray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 marL="964565">
              <a:lnSpc>
                <a:spcPct val="100000"/>
              </a:lnSpc>
            </a:pPr>
            <a:r>
              <a:rPr sz="2200" dirty="0">
                <a:solidFill>
                  <a:srgbClr val="833B0A"/>
                </a:solidFill>
                <a:latin typeface="Arial"/>
                <a:cs typeface="Arial"/>
              </a:rPr>
              <a:t>Pass</a:t>
            </a:r>
            <a:r>
              <a:rPr sz="22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33B0A"/>
                </a:solidFill>
                <a:latin typeface="Arial"/>
                <a:cs typeface="Arial"/>
              </a:rPr>
              <a:t>this</a:t>
            </a:r>
            <a:r>
              <a:rPr sz="22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33B0A"/>
                </a:solidFill>
                <a:latin typeface="Arial"/>
                <a:cs typeface="Arial"/>
              </a:rPr>
              <a:t>dict</a:t>
            </a:r>
            <a:r>
              <a:rPr sz="22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33B0A"/>
                </a:solidFill>
                <a:latin typeface="Arial"/>
                <a:cs typeface="Arial"/>
              </a:rPr>
              <a:t>to</a:t>
            </a:r>
            <a:r>
              <a:rPr sz="22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833B0A"/>
                </a:solidFill>
                <a:latin typeface="Arial"/>
                <a:cs typeface="Arial"/>
              </a:rPr>
              <a:t>a</a:t>
            </a:r>
            <a:r>
              <a:rPr sz="22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33B0A"/>
                </a:solidFill>
                <a:latin typeface="Arial"/>
                <a:cs typeface="Arial"/>
              </a:rPr>
              <a:t>new</a:t>
            </a:r>
            <a:r>
              <a:rPr sz="22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833B0A"/>
                </a:solidFill>
                <a:latin typeface="Arial"/>
                <a:cs typeface="Arial"/>
              </a:rPr>
              <a:t>DataFrame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33370" y="5431790"/>
            <a:ext cx="1569720" cy="3086100"/>
          </a:xfrm>
          <a:custGeom>
            <a:avLst/>
            <a:gdLst/>
            <a:ahLst/>
            <a:cxnLst/>
            <a:rect l="l" t="t" r="r" b="b"/>
            <a:pathLst>
              <a:path w="1569720" h="3086100">
                <a:moveTo>
                  <a:pt x="0" y="0"/>
                </a:moveTo>
                <a:lnTo>
                  <a:pt x="1569720" y="0"/>
                </a:lnTo>
                <a:lnTo>
                  <a:pt x="1569720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74793" y="383972"/>
            <a:ext cx="7059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5" dirty="0">
                <a:solidFill>
                  <a:srgbClr val="3E3E3E"/>
                </a:solidFill>
                <a:latin typeface="Arial"/>
                <a:cs typeface="Arial"/>
              </a:rPr>
              <a:t>Creating</a:t>
            </a:r>
            <a:r>
              <a:rPr sz="28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3E3E3E"/>
                </a:solidFill>
                <a:latin typeface="Arial"/>
                <a:cs typeface="Arial"/>
              </a:rPr>
              <a:t>DataFrame</a:t>
            </a:r>
            <a:r>
              <a:rPr sz="28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b="1" spc="-160" dirty="0">
                <a:solidFill>
                  <a:srgbClr val="3E3E3E"/>
                </a:solidFill>
                <a:latin typeface="Arial"/>
                <a:cs typeface="Arial"/>
              </a:rPr>
              <a:t>from</a:t>
            </a:r>
            <a:r>
              <a:rPr sz="2800" b="1" spc="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b="1" spc="-60" dirty="0">
                <a:solidFill>
                  <a:srgbClr val="3E3E3E"/>
                </a:solidFill>
                <a:latin typeface="Arial"/>
                <a:cs typeface="Arial"/>
              </a:rPr>
              <a:t>DataFrame</a:t>
            </a:r>
            <a:r>
              <a:rPr sz="2800" b="1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800" b="1" spc="-105" dirty="0">
                <a:solidFill>
                  <a:srgbClr val="3E3E3E"/>
                </a:solidFill>
                <a:latin typeface="Arial"/>
                <a:cs typeface="Arial"/>
              </a:rPr>
              <a:t>Object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1056640"/>
            <a:ext cx="14526259" cy="69240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026416" y="1460153"/>
            <a:ext cx="3751579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5" dirty="0">
                <a:solidFill>
                  <a:srgbClr val="833B0A"/>
                </a:solidFill>
                <a:latin typeface="Arial"/>
                <a:cs typeface="Arial"/>
              </a:rPr>
              <a:t>Create</a:t>
            </a:r>
            <a:r>
              <a:rPr sz="2400" spc="-3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33B0A"/>
                </a:solidFill>
                <a:latin typeface="Arial"/>
                <a:cs typeface="Arial"/>
              </a:rPr>
              <a:t>a</a:t>
            </a:r>
            <a:r>
              <a:rPr sz="2400" spc="-2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33B0A"/>
                </a:solidFill>
                <a:latin typeface="Arial"/>
                <a:cs typeface="Arial"/>
              </a:rPr>
              <a:t>DataFrame</a:t>
            </a:r>
            <a:r>
              <a:rPr sz="2400" spc="-3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33B0A"/>
                </a:solidFill>
                <a:latin typeface="Arial"/>
                <a:cs typeface="Arial"/>
              </a:rPr>
              <a:t>from</a:t>
            </a:r>
            <a:r>
              <a:rPr sz="24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33B0A"/>
                </a:solidFill>
                <a:latin typeface="Arial"/>
                <a:cs typeface="Arial"/>
              </a:rPr>
              <a:t>a </a:t>
            </a:r>
            <a:r>
              <a:rPr sz="2400" spc="-65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33B0A"/>
                </a:solidFill>
                <a:latin typeface="Arial"/>
                <a:cs typeface="Arial"/>
              </a:rPr>
              <a:t>DataFrame</a:t>
            </a:r>
            <a:r>
              <a:rPr sz="24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33B0A"/>
                </a:solidFill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9596" y="268903"/>
            <a:ext cx="7157004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View</a:t>
            </a:r>
            <a:r>
              <a:rPr spc="-20" dirty="0"/>
              <a:t> </a:t>
            </a:r>
            <a:r>
              <a:rPr spc="-110" dirty="0"/>
              <a:t>and</a:t>
            </a:r>
            <a:r>
              <a:rPr spc="-25" dirty="0"/>
              <a:t> </a:t>
            </a:r>
            <a:r>
              <a:rPr spc="-80" dirty="0"/>
              <a:t>Select</a:t>
            </a:r>
            <a:r>
              <a:rPr spc="-20" dirty="0"/>
              <a:t> </a:t>
            </a:r>
            <a:r>
              <a:rPr spc="-45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977" y="2938724"/>
            <a:ext cx="11961495" cy="160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9885" algn="l"/>
              </a:tabLst>
            </a:pPr>
            <a:r>
              <a:rPr sz="2200" b="1" spc="-90" dirty="0">
                <a:latin typeface="Arial"/>
                <a:cs typeface="Arial"/>
              </a:rPr>
              <a:t>Problem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75" dirty="0">
                <a:latin typeface="Arial"/>
                <a:cs typeface="Arial"/>
              </a:rPr>
              <a:t>Statement:	</a:t>
            </a:r>
            <a:r>
              <a:rPr sz="2200" spc="-5" dirty="0">
                <a:latin typeface="Arial"/>
                <a:cs typeface="Arial"/>
              </a:rPr>
              <a:t>Demonstrate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how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view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select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DataFrame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"/>
              <a:cs typeface="Arial"/>
            </a:endParaRPr>
          </a:p>
          <a:p>
            <a:pPr marL="21590" marR="5080">
              <a:lnSpc>
                <a:spcPts val="2380"/>
              </a:lnSpc>
              <a:tabLst>
                <a:tab pos="3879850" algn="l"/>
                <a:tab pos="7268209" algn="l"/>
                <a:tab pos="8934450" algn="l"/>
                <a:tab pos="10062210" algn="l"/>
              </a:tabLst>
            </a:pPr>
            <a:r>
              <a:rPr sz="2200" b="1" spc="-110" dirty="0">
                <a:latin typeface="Arial"/>
                <a:cs typeface="Arial"/>
              </a:rPr>
              <a:t>Access:</a:t>
            </a:r>
            <a:r>
              <a:rPr sz="2200" b="1" spc="1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Click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390" dirty="0">
                <a:latin typeface="Arial"/>
                <a:cs typeface="Arial"/>
              </a:rPr>
              <a:t> </a:t>
            </a:r>
            <a:r>
              <a:rPr sz="2200" b="1" spc="-80" dirty="0">
                <a:latin typeface="Arial"/>
                <a:cs typeface="Arial"/>
              </a:rPr>
              <a:t>Practice	</a:t>
            </a:r>
            <a:r>
              <a:rPr sz="2200" b="1" spc="-95" dirty="0">
                <a:latin typeface="Arial"/>
                <a:cs typeface="Arial"/>
              </a:rPr>
              <a:t>Labs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tab </a:t>
            </a:r>
            <a:r>
              <a:rPr sz="2200" spc="-5" dirty="0">
                <a:latin typeface="Arial"/>
                <a:cs typeface="Arial"/>
              </a:rPr>
              <a:t>on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left </a:t>
            </a:r>
            <a:r>
              <a:rPr sz="2200" dirty="0">
                <a:latin typeface="Arial"/>
                <a:cs typeface="Arial"/>
              </a:rPr>
              <a:t>side </a:t>
            </a:r>
            <a:r>
              <a:rPr sz="2200" spc="-5" dirty="0">
                <a:latin typeface="Arial"/>
                <a:cs typeface="Arial"/>
              </a:rPr>
              <a:t>panel of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LMS. Copy or note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username and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password</a:t>
            </a:r>
            <a:r>
              <a:rPr sz="2200" dirty="0">
                <a:latin typeface="Arial"/>
                <a:cs typeface="Arial"/>
              </a:rPr>
              <a:t> that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generated.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Click on</a:t>
            </a:r>
            <a:r>
              <a:rPr sz="2200" dirty="0">
                <a:latin typeface="Arial"/>
                <a:cs typeface="Arial"/>
              </a:rPr>
              <a:t> the	</a:t>
            </a:r>
            <a:r>
              <a:rPr sz="2200" b="1" spc="-105" dirty="0">
                <a:latin typeface="Arial"/>
                <a:cs typeface="Arial"/>
              </a:rPr>
              <a:t>Launch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Lab	</a:t>
            </a:r>
            <a:r>
              <a:rPr sz="2200" spc="-5" dirty="0">
                <a:latin typeface="Arial"/>
                <a:cs typeface="Arial"/>
              </a:rPr>
              <a:t>button.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page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appears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ente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usernam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an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passwor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 respective fields,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click	</a:t>
            </a:r>
            <a:r>
              <a:rPr sz="2200" b="1" spc="-125" dirty="0">
                <a:latin typeface="Arial"/>
                <a:cs typeface="Arial"/>
              </a:rPr>
              <a:t>Logi</a:t>
            </a:r>
            <a:r>
              <a:rPr sz="2200" b="1" spc="-140" dirty="0">
                <a:latin typeface="Arial"/>
                <a:cs typeface="Arial"/>
              </a:rPr>
              <a:t>n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7400" y="228164"/>
            <a:ext cx="5841997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>
                <a:solidFill>
                  <a:srgbClr val="3E3E3E"/>
                </a:solidFill>
              </a:rPr>
              <a:t>Missing </a:t>
            </a:r>
            <a:r>
              <a:rPr spc="-80" dirty="0">
                <a:solidFill>
                  <a:srgbClr val="3E3E3E"/>
                </a:solidFill>
              </a:rPr>
              <a:t>Values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27556" y="1338446"/>
            <a:ext cx="60204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Various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factors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may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lead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to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missing</a:t>
            </a:r>
            <a:r>
              <a:rPr sz="2200" spc="-1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values: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80352" y="2550159"/>
            <a:ext cx="10730865" cy="3251835"/>
            <a:chOff x="2780352" y="2550159"/>
            <a:chExt cx="10730865" cy="3251835"/>
          </a:xfrm>
        </p:grpSpPr>
        <p:sp>
          <p:nvSpPr>
            <p:cNvPr id="6" name="object 6"/>
            <p:cNvSpPr/>
            <p:nvPr/>
          </p:nvSpPr>
          <p:spPr>
            <a:xfrm>
              <a:off x="8106411" y="4659629"/>
              <a:ext cx="0" cy="527050"/>
            </a:xfrm>
            <a:custGeom>
              <a:avLst/>
              <a:gdLst/>
              <a:ahLst/>
              <a:cxnLst/>
              <a:rect l="l" t="t" r="r" b="b"/>
              <a:pathLst>
                <a:path h="527050">
                  <a:moveTo>
                    <a:pt x="0" y="0"/>
                  </a:moveTo>
                  <a:lnTo>
                    <a:pt x="0" y="527046"/>
                  </a:lnTo>
                </a:path>
              </a:pathLst>
            </a:custGeom>
            <a:ln w="381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23209" y="5205726"/>
              <a:ext cx="10647045" cy="19685"/>
            </a:xfrm>
            <a:custGeom>
              <a:avLst/>
              <a:gdLst/>
              <a:ahLst/>
              <a:cxnLst/>
              <a:rect l="l" t="t" r="r" b="b"/>
              <a:pathLst>
                <a:path w="10647044" h="19685">
                  <a:moveTo>
                    <a:pt x="0" y="19380"/>
                  </a:moveTo>
                  <a:lnTo>
                    <a:pt x="10646981" y="0"/>
                  </a:lnTo>
                </a:path>
              </a:pathLst>
            </a:custGeom>
            <a:ln w="381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68349" y="5190489"/>
              <a:ext cx="0" cy="494665"/>
            </a:xfrm>
            <a:custGeom>
              <a:avLst/>
              <a:gdLst/>
              <a:ahLst/>
              <a:cxnLst/>
              <a:rect l="l" t="t" r="r" b="b"/>
              <a:pathLst>
                <a:path h="494664">
                  <a:moveTo>
                    <a:pt x="0" y="0"/>
                  </a:moveTo>
                  <a:lnTo>
                    <a:pt x="0" y="494182"/>
                  </a:lnTo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25492" y="567039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11689" y="5223510"/>
              <a:ext cx="0" cy="494665"/>
            </a:xfrm>
            <a:custGeom>
              <a:avLst/>
              <a:gdLst/>
              <a:ahLst/>
              <a:cxnLst/>
              <a:rect l="l" t="t" r="r" b="b"/>
              <a:pathLst>
                <a:path h="494664">
                  <a:moveTo>
                    <a:pt x="0" y="0"/>
                  </a:moveTo>
                  <a:lnTo>
                    <a:pt x="0" y="494182"/>
                  </a:lnTo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668832" y="570341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94449" y="5236210"/>
              <a:ext cx="0" cy="494665"/>
            </a:xfrm>
            <a:custGeom>
              <a:avLst/>
              <a:gdLst/>
              <a:ahLst/>
              <a:cxnLst/>
              <a:rect l="l" t="t" r="r" b="b"/>
              <a:pathLst>
                <a:path h="494664">
                  <a:moveTo>
                    <a:pt x="0" y="0"/>
                  </a:moveTo>
                  <a:lnTo>
                    <a:pt x="0" y="494182"/>
                  </a:lnTo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51592" y="571611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23209" y="5205729"/>
              <a:ext cx="0" cy="494665"/>
            </a:xfrm>
            <a:custGeom>
              <a:avLst/>
              <a:gdLst/>
              <a:ahLst/>
              <a:cxnLst/>
              <a:rect l="l" t="t" r="r" b="b"/>
              <a:pathLst>
                <a:path h="494664">
                  <a:moveTo>
                    <a:pt x="0" y="0"/>
                  </a:moveTo>
                  <a:lnTo>
                    <a:pt x="0" y="494182"/>
                  </a:lnTo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80352" y="5685632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85725" y="0"/>
                  </a:moveTo>
                  <a:lnTo>
                    <a:pt x="0" y="0"/>
                  </a:lnTo>
                  <a:lnTo>
                    <a:pt x="42862" y="857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3420" y="2550159"/>
              <a:ext cx="2113279" cy="211327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1901169" y="5802629"/>
            <a:ext cx="3139440" cy="2753360"/>
          </a:xfrm>
          <a:prstGeom prst="rect">
            <a:avLst/>
          </a:prstGeom>
          <a:ln w="28575">
            <a:solidFill>
              <a:srgbClr val="42709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imes New Roman"/>
              <a:cs typeface="Times New Roman"/>
            </a:endParaRPr>
          </a:p>
          <a:p>
            <a:pPr marL="72517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Network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issue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512040" y="6007112"/>
            <a:ext cx="1838960" cy="1912620"/>
            <a:chOff x="12512040" y="6007112"/>
            <a:chExt cx="1838960" cy="191262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12040" y="6007112"/>
              <a:ext cx="1838959" cy="191260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467080" y="7282180"/>
              <a:ext cx="388619" cy="4063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390890" y="5850890"/>
            <a:ext cx="3139440" cy="2684780"/>
          </a:xfrm>
          <a:prstGeom prst="rect">
            <a:avLst/>
          </a:prstGeom>
          <a:ln w="28575">
            <a:solidFill>
              <a:srgbClr val="42709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31242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Data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integration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issue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126220" y="6139179"/>
            <a:ext cx="1645920" cy="1645920"/>
            <a:chOff x="9126220" y="6139179"/>
            <a:chExt cx="1645920" cy="1645920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26220" y="6139179"/>
              <a:ext cx="1645919" cy="16459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83520" y="6962140"/>
              <a:ext cx="388620" cy="388620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5341620" y="6240779"/>
            <a:ext cx="1983739" cy="1658620"/>
            <a:chOff x="5341620" y="6240779"/>
            <a:chExt cx="1983739" cy="1658620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60719" y="6240779"/>
              <a:ext cx="1564639" cy="156717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58460" y="7043420"/>
              <a:ext cx="858519" cy="85597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1620" y="6908799"/>
              <a:ext cx="388620" cy="38862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4949190" y="5850890"/>
            <a:ext cx="3136900" cy="2684780"/>
          </a:xfrm>
          <a:prstGeom prst="rect">
            <a:avLst/>
          </a:prstGeom>
          <a:ln w="28575">
            <a:solidFill>
              <a:srgbClr val="42709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50">
              <a:latin typeface="Times New Roman"/>
              <a:cs typeface="Times New Roman"/>
            </a:endParaRPr>
          </a:p>
          <a:p>
            <a:pPr marL="67754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Software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issue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25550" y="5850890"/>
            <a:ext cx="3136900" cy="2684780"/>
          </a:xfrm>
          <a:prstGeom prst="rect">
            <a:avLst/>
          </a:prstGeom>
          <a:ln w="28575">
            <a:solidFill>
              <a:srgbClr val="42709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Times New Roman"/>
              <a:cs typeface="Times New Roman"/>
            </a:endParaRPr>
          </a:p>
          <a:p>
            <a:pPr marR="179070" algn="ctr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Data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provided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by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R="29845" algn="ctr">
              <a:lnSpc>
                <a:spcPct val="100000"/>
              </a:lnSpc>
              <a:spcBef>
                <a:spcPts val="20"/>
              </a:spcBef>
            </a:pPr>
            <a:r>
              <a:rPr sz="2000" dirty="0">
                <a:latin typeface="Arial"/>
                <a:cs typeface="Arial"/>
              </a:rPr>
              <a:t>source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57960" y="6057900"/>
            <a:ext cx="411479" cy="1635759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2301246" y="6291579"/>
            <a:ext cx="1635760" cy="1117600"/>
            <a:chOff x="2301246" y="6291579"/>
            <a:chExt cx="1635760" cy="1117600"/>
          </a:xfrm>
        </p:grpSpPr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28620" y="6291579"/>
              <a:ext cx="1008379" cy="100837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362431" y="6488885"/>
              <a:ext cx="584835" cy="162560"/>
            </a:xfrm>
            <a:custGeom>
              <a:avLst/>
              <a:gdLst/>
              <a:ahLst/>
              <a:cxnLst/>
              <a:rect l="l" t="t" r="r" b="b"/>
              <a:pathLst>
                <a:path w="584835" h="162559">
                  <a:moveTo>
                    <a:pt x="584758" y="16207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01246" y="6455561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19" h="73659">
                  <a:moveTo>
                    <a:pt x="83604" y="0"/>
                  </a:moveTo>
                  <a:lnTo>
                    <a:pt x="0" y="16357"/>
                  </a:lnTo>
                  <a:lnTo>
                    <a:pt x="63245" y="73431"/>
                  </a:lnTo>
                  <a:lnTo>
                    <a:pt x="8360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12980" y="6884713"/>
              <a:ext cx="561975" cy="12065"/>
            </a:xfrm>
            <a:custGeom>
              <a:avLst/>
              <a:gdLst/>
              <a:ahLst/>
              <a:cxnLst/>
              <a:rect l="l" t="t" r="r" b="b"/>
              <a:pathLst>
                <a:path w="561975" h="12065">
                  <a:moveTo>
                    <a:pt x="561619" y="1164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49505" y="6846887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69" h="76200">
                  <a:moveTo>
                    <a:pt x="76974" y="0"/>
                  </a:moveTo>
                  <a:lnTo>
                    <a:pt x="0" y="36512"/>
                  </a:lnTo>
                  <a:lnTo>
                    <a:pt x="75387" y="76187"/>
                  </a:lnTo>
                  <a:lnTo>
                    <a:pt x="7697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31578" y="7119619"/>
              <a:ext cx="515620" cy="260350"/>
            </a:xfrm>
            <a:custGeom>
              <a:avLst/>
              <a:gdLst/>
              <a:ahLst/>
              <a:cxnLst/>
              <a:rect l="l" t="t" r="r" b="b"/>
              <a:pathLst>
                <a:path w="515619" h="260350">
                  <a:moveTo>
                    <a:pt x="515150" y="0"/>
                  </a:moveTo>
                  <a:lnTo>
                    <a:pt x="0" y="260286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74901" y="7340175"/>
              <a:ext cx="85725" cy="68580"/>
            </a:xfrm>
            <a:custGeom>
              <a:avLst/>
              <a:gdLst/>
              <a:ahLst/>
              <a:cxnLst/>
              <a:rect l="l" t="t" r="r" b="b"/>
              <a:pathLst>
                <a:path w="85725" h="68579">
                  <a:moveTo>
                    <a:pt x="50825" y="0"/>
                  </a:moveTo>
                  <a:lnTo>
                    <a:pt x="0" y="68376"/>
                  </a:lnTo>
                  <a:lnTo>
                    <a:pt x="85191" y="68008"/>
                  </a:lnTo>
                  <a:lnTo>
                    <a:pt x="5082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5800" y="6250940"/>
            <a:ext cx="253999" cy="253999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3420" y="6779259"/>
            <a:ext cx="253999" cy="25399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35480" y="7345680"/>
            <a:ext cx="253999" cy="2539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1600" y="267893"/>
            <a:ext cx="7160227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>
                <a:solidFill>
                  <a:srgbClr val="3E3E3E"/>
                </a:solidFill>
              </a:rPr>
              <a:t>Handling</a:t>
            </a:r>
            <a:r>
              <a:rPr spc="-45" dirty="0">
                <a:solidFill>
                  <a:srgbClr val="3E3E3E"/>
                </a:solidFill>
              </a:rPr>
              <a:t> </a:t>
            </a:r>
            <a:r>
              <a:rPr spc="-135" dirty="0">
                <a:solidFill>
                  <a:srgbClr val="3E3E3E"/>
                </a:solidFill>
              </a:rPr>
              <a:t>Missing</a:t>
            </a:r>
            <a:r>
              <a:rPr spc="-35" dirty="0">
                <a:solidFill>
                  <a:srgbClr val="3E3E3E"/>
                </a:solidFill>
              </a:rPr>
              <a:t> </a:t>
            </a:r>
            <a:r>
              <a:rPr spc="-80" dirty="0">
                <a:solidFill>
                  <a:srgbClr val="3E3E3E"/>
                </a:solidFill>
              </a:rPr>
              <a:t>Values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74100" y="1752600"/>
            <a:ext cx="11663680" cy="6809740"/>
            <a:chOff x="2032012" y="1770379"/>
            <a:chExt cx="11663680" cy="68097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2012" y="1770379"/>
              <a:ext cx="10728946" cy="67690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9312" y="3020059"/>
              <a:ext cx="1160767" cy="1803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34900" y="4030979"/>
              <a:ext cx="1160779" cy="1828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27820" y="4719319"/>
              <a:ext cx="1160779" cy="1803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55950" y="5721350"/>
              <a:ext cx="2227580" cy="2852420"/>
            </a:xfrm>
            <a:custGeom>
              <a:avLst/>
              <a:gdLst/>
              <a:ahLst/>
              <a:cxnLst/>
              <a:rect l="l" t="t" r="r" b="b"/>
              <a:pathLst>
                <a:path w="2227579" h="2852420">
                  <a:moveTo>
                    <a:pt x="0" y="0"/>
                  </a:moveTo>
                  <a:lnTo>
                    <a:pt x="2227579" y="0"/>
                  </a:lnTo>
                  <a:lnTo>
                    <a:pt x="2227579" y="2852420"/>
                  </a:lnTo>
                  <a:lnTo>
                    <a:pt x="0" y="285242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55150" y="1101807"/>
            <a:ext cx="101015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It’s</a:t>
            </a:r>
            <a:r>
              <a:rPr sz="2200" spc="-5" dirty="0">
                <a:latin typeface="Arial"/>
                <a:cs typeface="Arial"/>
              </a:rPr>
              <a:t> difficult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operate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dataset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when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has </a:t>
            </a:r>
            <a:r>
              <a:rPr sz="2200" dirty="0">
                <a:latin typeface="Arial"/>
                <a:cs typeface="Arial"/>
              </a:rPr>
              <a:t>missing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values</a:t>
            </a:r>
            <a:r>
              <a:rPr sz="2200" spc="-5" dirty="0">
                <a:latin typeface="Arial"/>
                <a:cs typeface="Arial"/>
              </a:rPr>
              <a:t> or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uncommon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indices.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800" y="419936"/>
            <a:ext cx="12268199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>
                <a:solidFill>
                  <a:srgbClr val="3E3E3E"/>
                </a:solidFill>
              </a:rPr>
              <a:t>Handling</a:t>
            </a:r>
            <a:r>
              <a:rPr spc="-20" dirty="0">
                <a:solidFill>
                  <a:srgbClr val="3E3E3E"/>
                </a:solidFill>
              </a:rPr>
              <a:t> </a:t>
            </a:r>
            <a:r>
              <a:rPr spc="-135" dirty="0">
                <a:solidFill>
                  <a:srgbClr val="3E3E3E"/>
                </a:solidFill>
              </a:rPr>
              <a:t>Missing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80" dirty="0">
                <a:solidFill>
                  <a:srgbClr val="3E3E3E"/>
                </a:solidFill>
              </a:rPr>
              <a:t>Values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with</a:t>
            </a:r>
            <a:r>
              <a:rPr spc="-15" dirty="0">
                <a:solidFill>
                  <a:srgbClr val="3E3E3E"/>
                </a:solidFill>
              </a:rPr>
              <a:t> </a:t>
            </a:r>
            <a:r>
              <a:rPr spc="-140" dirty="0">
                <a:solidFill>
                  <a:srgbClr val="3E3E3E"/>
                </a:solidFill>
              </a:rPr>
              <a:t>Functions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511300" y="1922780"/>
            <a:ext cx="7213600" cy="6009640"/>
            <a:chOff x="1511300" y="1922780"/>
            <a:chExt cx="7213600" cy="60096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1300" y="1922780"/>
              <a:ext cx="7213599" cy="60020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69869" y="2617469"/>
              <a:ext cx="2641600" cy="5308600"/>
            </a:xfrm>
            <a:custGeom>
              <a:avLst/>
              <a:gdLst/>
              <a:ahLst/>
              <a:cxnLst/>
              <a:rect l="l" t="t" r="r" b="b"/>
              <a:pathLst>
                <a:path w="2641600" h="5308600">
                  <a:moveTo>
                    <a:pt x="0" y="0"/>
                  </a:moveTo>
                  <a:lnTo>
                    <a:pt x="2014220" y="0"/>
                  </a:lnTo>
                  <a:lnTo>
                    <a:pt x="2014220" y="2644140"/>
                  </a:lnTo>
                  <a:lnTo>
                    <a:pt x="0" y="2644140"/>
                  </a:lnTo>
                  <a:lnTo>
                    <a:pt x="0" y="0"/>
                  </a:lnTo>
                  <a:close/>
                </a:path>
                <a:path w="2641600" h="5308600">
                  <a:moveTo>
                    <a:pt x="0" y="4361180"/>
                  </a:moveTo>
                  <a:lnTo>
                    <a:pt x="2641600" y="4361180"/>
                  </a:lnTo>
                  <a:lnTo>
                    <a:pt x="2641600" y="5308600"/>
                  </a:lnTo>
                  <a:lnTo>
                    <a:pt x="0" y="5308600"/>
                  </a:lnTo>
                  <a:lnTo>
                    <a:pt x="0" y="4361180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8679" y="5854700"/>
              <a:ext cx="1224279" cy="19557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803648" y="1395096"/>
            <a:ext cx="80543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dropna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function</a:t>
            </a:r>
            <a:r>
              <a:rPr sz="2200" spc="-5" dirty="0">
                <a:latin typeface="Arial"/>
                <a:cs typeface="Arial"/>
              </a:rPr>
              <a:t> drops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all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values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uncommon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indices.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000" y="326861"/>
            <a:ext cx="1165860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>
                <a:solidFill>
                  <a:srgbClr val="3E3E3E"/>
                </a:solidFill>
              </a:rPr>
              <a:t>Handling</a:t>
            </a:r>
            <a:r>
              <a:rPr spc="-20" dirty="0">
                <a:solidFill>
                  <a:srgbClr val="3E3E3E"/>
                </a:solidFill>
              </a:rPr>
              <a:t> </a:t>
            </a:r>
            <a:r>
              <a:rPr spc="-135" dirty="0">
                <a:solidFill>
                  <a:srgbClr val="3E3E3E"/>
                </a:solidFill>
              </a:rPr>
              <a:t>Missing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80" dirty="0">
                <a:solidFill>
                  <a:srgbClr val="3E3E3E"/>
                </a:solidFill>
              </a:rPr>
              <a:t>Values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with</a:t>
            </a:r>
            <a:r>
              <a:rPr spc="-15" dirty="0">
                <a:solidFill>
                  <a:srgbClr val="3E3E3E"/>
                </a:solidFill>
              </a:rPr>
              <a:t> </a:t>
            </a:r>
            <a:r>
              <a:rPr spc="-140" dirty="0">
                <a:solidFill>
                  <a:srgbClr val="3E3E3E"/>
                </a:solidFill>
              </a:rPr>
              <a:t>Functions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188719" y="2019300"/>
            <a:ext cx="8813800" cy="6809740"/>
            <a:chOff x="1188719" y="2019300"/>
            <a:chExt cx="8813800" cy="68097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8719" y="2019300"/>
              <a:ext cx="8813799" cy="67310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3489" y="5914390"/>
              <a:ext cx="2527300" cy="2908300"/>
            </a:xfrm>
            <a:custGeom>
              <a:avLst/>
              <a:gdLst/>
              <a:ahLst/>
              <a:cxnLst/>
              <a:rect l="l" t="t" r="r" b="b"/>
              <a:pathLst>
                <a:path w="2527300" h="2908300">
                  <a:moveTo>
                    <a:pt x="0" y="0"/>
                  </a:moveTo>
                  <a:lnTo>
                    <a:pt x="2527300" y="0"/>
                  </a:lnTo>
                  <a:lnTo>
                    <a:pt x="2527300" y="2908300"/>
                  </a:lnTo>
                  <a:lnTo>
                    <a:pt x="0" y="29083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6500" y="4711700"/>
              <a:ext cx="1046479" cy="1676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7820" y="2456180"/>
              <a:ext cx="1046479" cy="1676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23489" y="2896869"/>
              <a:ext cx="2527300" cy="1076960"/>
            </a:xfrm>
            <a:custGeom>
              <a:avLst/>
              <a:gdLst/>
              <a:ahLst/>
              <a:cxnLst/>
              <a:rect l="l" t="t" r="r" b="b"/>
              <a:pathLst>
                <a:path w="2527300" h="1076960">
                  <a:moveTo>
                    <a:pt x="0" y="0"/>
                  </a:moveTo>
                  <a:lnTo>
                    <a:pt x="2527300" y="0"/>
                  </a:lnTo>
                  <a:lnTo>
                    <a:pt x="2527300" y="1076960"/>
                  </a:lnTo>
                  <a:lnTo>
                    <a:pt x="0" y="10769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577718" y="2382003"/>
            <a:ext cx="3597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Fill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missing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values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with</a:t>
            </a:r>
            <a:r>
              <a:rPr sz="2000" spc="-2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zero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0600" y="1396906"/>
            <a:ext cx="109893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The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fillna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function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fills</a:t>
            </a:r>
            <a:r>
              <a:rPr sz="2200" spc="-5" dirty="0">
                <a:latin typeface="Arial"/>
                <a:cs typeface="Arial"/>
              </a:rPr>
              <a:t> all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uncommon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indices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number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instead of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dropping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61000" y="152182"/>
            <a:ext cx="3579494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solidFill>
                  <a:srgbClr val="3E3E3E"/>
                </a:solidFill>
              </a:rPr>
              <a:t>Why</a:t>
            </a:r>
            <a:r>
              <a:rPr spc="-80" dirty="0">
                <a:solidFill>
                  <a:srgbClr val="3E3E3E"/>
                </a:solidFill>
              </a:rPr>
              <a:t> Pandas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8734" y="1548558"/>
            <a:ext cx="92646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NumPy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great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mathematical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computing,</a:t>
            </a:r>
            <a:r>
              <a:rPr sz="2200" spc="-5" dirty="0">
                <a:latin typeface="Arial"/>
                <a:cs typeface="Arial"/>
              </a:rPr>
              <a:t> but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why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need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Pandas?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5359" y="2887979"/>
            <a:ext cx="5478780" cy="53111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98621" y="3519242"/>
            <a:ext cx="275336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24180" marR="5080" indent="-4114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latin typeface="Arial"/>
                <a:cs typeface="Arial"/>
              </a:rPr>
              <a:t>Pandas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with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several </a:t>
            </a:r>
            <a:r>
              <a:rPr sz="2400" spc="-6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functionalities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1263" y="6085090"/>
            <a:ext cx="1024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NumPy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2282" y="-107701"/>
            <a:ext cx="10184518" cy="181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>
                <a:solidFill>
                  <a:srgbClr val="3E3E3E"/>
                </a:solidFill>
              </a:rPr>
              <a:t>Handling</a:t>
            </a:r>
            <a:r>
              <a:rPr spc="-20" dirty="0">
                <a:solidFill>
                  <a:srgbClr val="3E3E3E"/>
                </a:solidFill>
              </a:rPr>
              <a:t> </a:t>
            </a:r>
            <a:r>
              <a:rPr spc="-135" dirty="0">
                <a:solidFill>
                  <a:srgbClr val="3E3E3E"/>
                </a:solidFill>
              </a:rPr>
              <a:t>Missing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80" dirty="0">
                <a:solidFill>
                  <a:srgbClr val="3E3E3E"/>
                </a:solidFill>
              </a:rPr>
              <a:t>Values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with</a:t>
            </a:r>
            <a:r>
              <a:rPr spc="-15" dirty="0">
                <a:solidFill>
                  <a:srgbClr val="3E3E3E"/>
                </a:solidFill>
              </a:rPr>
              <a:t> </a:t>
            </a:r>
            <a:r>
              <a:rPr spc="-140" dirty="0">
                <a:solidFill>
                  <a:srgbClr val="3E3E3E"/>
                </a:solidFill>
              </a:rPr>
              <a:t>Functions: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90" dirty="0">
                <a:solidFill>
                  <a:srgbClr val="3E3E3E"/>
                </a:solidFill>
              </a:rPr>
              <a:t>Example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88620" y="1899920"/>
            <a:ext cx="15656560" cy="5443220"/>
            <a:chOff x="388620" y="1899920"/>
            <a:chExt cx="15656560" cy="54432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20" y="1899920"/>
              <a:ext cx="15656558" cy="531875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51990" y="3930650"/>
              <a:ext cx="2641600" cy="3406140"/>
            </a:xfrm>
            <a:custGeom>
              <a:avLst/>
              <a:gdLst/>
              <a:ahLst/>
              <a:cxnLst/>
              <a:rect l="l" t="t" r="r" b="b"/>
              <a:pathLst>
                <a:path w="2641600" h="3406140">
                  <a:moveTo>
                    <a:pt x="0" y="0"/>
                  </a:moveTo>
                  <a:lnTo>
                    <a:pt x="2641600" y="0"/>
                  </a:lnTo>
                  <a:lnTo>
                    <a:pt x="2641600" y="3406140"/>
                  </a:lnTo>
                  <a:lnTo>
                    <a:pt x="0" y="34061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2660" y="3454400"/>
              <a:ext cx="1226818" cy="1955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323073" y="2560320"/>
              <a:ext cx="1226807" cy="1930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9800" y="191336"/>
            <a:ext cx="566353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3E3E3E"/>
                </a:solidFill>
              </a:rPr>
              <a:t>Data</a:t>
            </a:r>
            <a:r>
              <a:rPr spc="-80" dirty="0">
                <a:solidFill>
                  <a:srgbClr val="3E3E3E"/>
                </a:solidFill>
              </a:rPr>
              <a:t> </a:t>
            </a:r>
            <a:r>
              <a:rPr spc="-105" dirty="0">
                <a:solidFill>
                  <a:srgbClr val="3E3E3E"/>
                </a:solidFill>
              </a:rPr>
              <a:t>Operation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0600" y="1821180"/>
            <a:ext cx="11351259" cy="68833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51666" y="1319842"/>
            <a:ext cx="119741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97725" algn="l"/>
              </a:tabLst>
            </a:pPr>
            <a:r>
              <a:rPr sz="2200" spc="-5" dirty="0">
                <a:latin typeface="Arial"/>
                <a:cs typeface="Arial"/>
              </a:rPr>
              <a:t>Data operation</a:t>
            </a:r>
            <a:r>
              <a:rPr sz="2200" dirty="0">
                <a:latin typeface="Arial"/>
                <a:cs typeface="Arial"/>
              </a:rPr>
              <a:t> can </a:t>
            </a:r>
            <a:r>
              <a:rPr sz="2200" spc="-5" dirty="0">
                <a:latin typeface="Arial"/>
                <a:cs typeface="Arial"/>
              </a:rPr>
              <a:t>be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performed </a:t>
            </a:r>
            <a:r>
              <a:rPr sz="2200" dirty="0">
                <a:latin typeface="Arial"/>
                <a:cs typeface="Arial"/>
              </a:rPr>
              <a:t>through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various </a:t>
            </a:r>
            <a:r>
              <a:rPr sz="2200" spc="-5" dirty="0">
                <a:latin typeface="Arial"/>
                <a:cs typeface="Arial"/>
              </a:rPr>
              <a:t>built	</a:t>
            </a:r>
            <a:r>
              <a:rPr sz="2200" spc="-15" dirty="0">
                <a:latin typeface="Arial"/>
                <a:cs typeface="Arial"/>
              </a:rPr>
              <a:t>-in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methods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faster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processing.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405380" y="1879600"/>
            <a:ext cx="9989820" cy="6877050"/>
            <a:chOff x="2405380" y="1879600"/>
            <a:chExt cx="9989820" cy="6877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5380" y="1922780"/>
              <a:ext cx="9989807" cy="68337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282950" y="1885950"/>
              <a:ext cx="2639060" cy="2346960"/>
            </a:xfrm>
            <a:custGeom>
              <a:avLst/>
              <a:gdLst/>
              <a:ahLst/>
              <a:cxnLst/>
              <a:rect l="l" t="t" r="r" b="b"/>
              <a:pathLst>
                <a:path w="2639060" h="2346960">
                  <a:moveTo>
                    <a:pt x="0" y="0"/>
                  </a:moveTo>
                  <a:lnTo>
                    <a:pt x="2639060" y="0"/>
                  </a:lnTo>
                  <a:lnTo>
                    <a:pt x="2639060" y="2346960"/>
                  </a:lnTo>
                  <a:lnTo>
                    <a:pt x="0" y="234696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45200" y="4460239"/>
              <a:ext cx="881379" cy="2514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82950" y="4372610"/>
              <a:ext cx="2639060" cy="728980"/>
            </a:xfrm>
            <a:custGeom>
              <a:avLst/>
              <a:gdLst/>
              <a:ahLst/>
              <a:cxnLst/>
              <a:rect l="l" t="t" r="r" b="b"/>
              <a:pathLst>
                <a:path w="2639060" h="728979">
                  <a:moveTo>
                    <a:pt x="0" y="0"/>
                  </a:moveTo>
                  <a:lnTo>
                    <a:pt x="2639060" y="0"/>
                  </a:lnTo>
                  <a:lnTo>
                    <a:pt x="2639060" y="728979"/>
                  </a:lnTo>
                  <a:lnTo>
                    <a:pt x="0" y="72897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6640" y="2547632"/>
              <a:ext cx="881379" cy="25398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37261" y="206959"/>
            <a:ext cx="944559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3E3E3E"/>
                </a:solidFill>
              </a:rPr>
              <a:t>Data</a:t>
            </a:r>
            <a:r>
              <a:rPr spc="-20" dirty="0">
                <a:solidFill>
                  <a:srgbClr val="3E3E3E"/>
                </a:solidFill>
              </a:rPr>
              <a:t> </a:t>
            </a:r>
            <a:r>
              <a:rPr spc="-105" dirty="0">
                <a:solidFill>
                  <a:srgbClr val="3E3E3E"/>
                </a:solidFill>
              </a:rPr>
              <a:t>Operation</a:t>
            </a:r>
            <a:r>
              <a:rPr spc="-15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with</a:t>
            </a:r>
            <a:r>
              <a:rPr spc="-20" dirty="0">
                <a:solidFill>
                  <a:srgbClr val="3E3E3E"/>
                </a:solidFill>
              </a:rPr>
              <a:t> </a:t>
            </a:r>
            <a:r>
              <a:rPr spc="-140" dirty="0">
                <a:solidFill>
                  <a:srgbClr val="3E3E3E"/>
                </a:solidFill>
              </a:rPr>
              <a:t>Functions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49803" y="1122659"/>
            <a:ext cx="11734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While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performing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operation,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custom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functions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can</a:t>
            </a:r>
            <a:r>
              <a:rPr sz="2200" spc="-5" dirty="0">
                <a:latin typeface="Arial"/>
                <a:cs typeface="Arial"/>
              </a:rPr>
              <a:t> be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applied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using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" dirty="0">
                <a:latin typeface="Arial"/>
                <a:cs typeface="Arial"/>
              </a:rPr>
              <a:t> applymap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method.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0576" y="2508859"/>
            <a:ext cx="2962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Declare</a:t>
            </a:r>
            <a:r>
              <a:rPr sz="2000" spc="-3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custom</a:t>
            </a:r>
            <a:r>
              <a:rPr sz="2000" spc="-3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47940" y="5430520"/>
            <a:ext cx="878839" cy="25145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129326" y="4420666"/>
            <a:ext cx="5694680" cy="1301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Test</a:t>
            </a:r>
            <a:r>
              <a:rPr sz="2000" spc="-3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Arial"/>
              <a:cs typeface="Arial"/>
            </a:endParaRPr>
          </a:p>
          <a:p>
            <a:pPr marL="1614170">
              <a:lnSpc>
                <a:spcPct val="100000"/>
              </a:lnSpc>
            </a:pP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Apply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function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DataFrame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800" y="343736"/>
            <a:ext cx="1211580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3E3E3E"/>
                </a:solidFill>
              </a:rPr>
              <a:t>Data</a:t>
            </a:r>
            <a:r>
              <a:rPr spc="-15" dirty="0">
                <a:solidFill>
                  <a:srgbClr val="3E3E3E"/>
                </a:solidFill>
              </a:rPr>
              <a:t> </a:t>
            </a:r>
            <a:r>
              <a:rPr spc="-105" dirty="0">
                <a:solidFill>
                  <a:srgbClr val="3E3E3E"/>
                </a:solidFill>
              </a:rPr>
              <a:t>Operation</a:t>
            </a:r>
            <a:r>
              <a:rPr spc="-5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with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114" dirty="0">
                <a:solidFill>
                  <a:srgbClr val="3E3E3E"/>
                </a:solidFill>
              </a:rPr>
              <a:t>Statistical</a:t>
            </a:r>
            <a:r>
              <a:rPr spc="-5" dirty="0">
                <a:solidFill>
                  <a:srgbClr val="3E3E3E"/>
                </a:solidFill>
              </a:rPr>
              <a:t> </a:t>
            </a:r>
            <a:r>
              <a:rPr spc="-140" dirty="0">
                <a:solidFill>
                  <a:srgbClr val="3E3E3E"/>
                </a:solidFill>
              </a:rPr>
              <a:t>Functions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30692" y="1557020"/>
            <a:ext cx="10622280" cy="7066280"/>
            <a:chOff x="1630692" y="1557020"/>
            <a:chExt cx="10622280" cy="70662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0692" y="1557020"/>
              <a:ext cx="10622267" cy="70586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0080" y="3680460"/>
              <a:ext cx="878839" cy="2514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0080" y="5463540"/>
              <a:ext cx="878839" cy="2514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0080" y="7122172"/>
              <a:ext cx="878839" cy="2514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59710" y="4131310"/>
              <a:ext cx="2573020" cy="4485640"/>
            </a:xfrm>
            <a:custGeom>
              <a:avLst/>
              <a:gdLst/>
              <a:ahLst/>
              <a:cxnLst/>
              <a:rect l="l" t="t" r="r" b="b"/>
              <a:pathLst>
                <a:path w="2573020" h="4485640">
                  <a:moveTo>
                    <a:pt x="0" y="0"/>
                  </a:moveTo>
                  <a:lnTo>
                    <a:pt x="2387600" y="0"/>
                  </a:lnTo>
                  <a:lnTo>
                    <a:pt x="2387600" y="934719"/>
                  </a:lnTo>
                  <a:lnTo>
                    <a:pt x="0" y="934719"/>
                  </a:lnTo>
                  <a:lnTo>
                    <a:pt x="0" y="0"/>
                  </a:lnTo>
                  <a:close/>
                </a:path>
                <a:path w="2573020" h="4485640">
                  <a:moveTo>
                    <a:pt x="25400" y="1719579"/>
                  </a:moveTo>
                  <a:lnTo>
                    <a:pt x="2573019" y="1719579"/>
                  </a:lnTo>
                  <a:lnTo>
                    <a:pt x="2573019" y="2715260"/>
                  </a:lnTo>
                  <a:lnTo>
                    <a:pt x="25400" y="2715260"/>
                  </a:lnTo>
                  <a:lnTo>
                    <a:pt x="25400" y="1719579"/>
                  </a:lnTo>
                  <a:close/>
                </a:path>
                <a:path w="2573020" h="4485640">
                  <a:moveTo>
                    <a:pt x="25400" y="3492500"/>
                  </a:moveTo>
                  <a:lnTo>
                    <a:pt x="2560319" y="3492500"/>
                  </a:lnTo>
                  <a:lnTo>
                    <a:pt x="2560319" y="4485640"/>
                  </a:lnTo>
                  <a:lnTo>
                    <a:pt x="25400" y="4485640"/>
                  </a:lnTo>
                  <a:lnTo>
                    <a:pt x="25400" y="3492500"/>
                  </a:lnTo>
                  <a:close/>
                </a:path>
              </a:pathLst>
            </a:custGeom>
            <a:ln w="1270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390089" y="1994119"/>
            <a:ext cx="38080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Create</a:t>
            </a:r>
            <a:r>
              <a:rPr sz="2000" spc="-2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DataFrame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with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two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00540" y="2019312"/>
            <a:ext cx="1633219" cy="30986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902381" y="3623834"/>
            <a:ext cx="3359785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Apply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max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function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find </a:t>
            </a:r>
            <a:r>
              <a:rPr sz="2000" spc="-54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maximum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score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02381" y="5254006"/>
            <a:ext cx="3514725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Apply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mean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function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find </a:t>
            </a:r>
            <a:r>
              <a:rPr sz="2000" spc="-54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 average</a:t>
            </a:r>
            <a:r>
              <a:rPr sz="2000" spc="-1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score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77489" y="6969268"/>
            <a:ext cx="4701540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Apply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std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function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find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standard </a:t>
            </a:r>
            <a:r>
              <a:rPr sz="2000" spc="-54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deviation</a:t>
            </a:r>
            <a:r>
              <a:rPr sz="2000" spc="-1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for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 both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tests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000" y="259034"/>
            <a:ext cx="11048999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3E3E3E"/>
                </a:solidFill>
              </a:rPr>
              <a:t>Data</a:t>
            </a:r>
            <a:r>
              <a:rPr spc="-20" dirty="0">
                <a:solidFill>
                  <a:srgbClr val="3E3E3E"/>
                </a:solidFill>
              </a:rPr>
              <a:t> </a:t>
            </a:r>
            <a:r>
              <a:rPr spc="-105" dirty="0">
                <a:solidFill>
                  <a:srgbClr val="3E3E3E"/>
                </a:solidFill>
              </a:rPr>
              <a:t>Operation</a:t>
            </a:r>
            <a:r>
              <a:rPr spc="-15" dirty="0">
                <a:solidFill>
                  <a:srgbClr val="3E3E3E"/>
                </a:solidFill>
              </a:rPr>
              <a:t> </a:t>
            </a:r>
            <a:r>
              <a:rPr spc="-130" dirty="0">
                <a:solidFill>
                  <a:srgbClr val="3E3E3E"/>
                </a:solidFill>
              </a:rPr>
              <a:t>Using</a:t>
            </a:r>
            <a:r>
              <a:rPr spc="-20" dirty="0">
                <a:solidFill>
                  <a:srgbClr val="3E3E3E"/>
                </a:solidFill>
              </a:rPr>
              <a:t> </a:t>
            </a:r>
            <a:r>
              <a:rPr spc="-135" dirty="0">
                <a:solidFill>
                  <a:srgbClr val="3E3E3E"/>
                </a:solidFill>
              </a:rPr>
              <a:t>Groupby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66800" y="1493519"/>
            <a:ext cx="12264390" cy="7322820"/>
            <a:chOff x="1066800" y="1493519"/>
            <a:chExt cx="12264390" cy="7322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493519"/>
              <a:ext cx="11541760" cy="73228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82459" y="6748779"/>
              <a:ext cx="1483359" cy="2362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36179" y="6103620"/>
              <a:ext cx="1483359" cy="2362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86006" y="1991960"/>
              <a:ext cx="1444612" cy="83529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879222" y="2881124"/>
            <a:ext cx="3342004" cy="9423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Create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DataFrame with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first </a:t>
            </a:r>
            <a:r>
              <a:rPr sz="2000" spc="-54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and last name as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former </a:t>
            </a:r>
            <a:r>
              <a:rPr sz="2000" spc="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presidents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55606" y="6054346"/>
            <a:ext cx="5016500" cy="96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68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Group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DataFrame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with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first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Group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DataFrame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with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first</a:t>
            </a:r>
            <a:r>
              <a:rPr sz="2000" spc="-1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1400" y="572336"/>
            <a:ext cx="9063353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3E3E3E"/>
                </a:solidFill>
              </a:rPr>
              <a:t>Data</a:t>
            </a:r>
            <a:r>
              <a:rPr spc="-20" dirty="0">
                <a:solidFill>
                  <a:srgbClr val="3E3E3E"/>
                </a:solidFill>
              </a:rPr>
              <a:t> </a:t>
            </a:r>
            <a:r>
              <a:rPr spc="-105" dirty="0">
                <a:solidFill>
                  <a:srgbClr val="3E3E3E"/>
                </a:solidFill>
              </a:rPr>
              <a:t>Operation</a:t>
            </a:r>
            <a:r>
              <a:rPr spc="-15" dirty="0">
                <a:solidFill>
                  <a:srgbClr val="3E3E3E"/>
                </a:solidFill>
              </a:rPr>
              <a:t> </a:t>
            </a:r>
            <a:r>
              <a:rPr spc="-130" dirty="0">
                <a:solidFill>
                  <a:srgbClr val="3E3E3E"/>
                </a:solidFill>
              </a:rPr>
              <a:t>Using</a:t>
            </a:r>
            <a:r>
              <a:rPr spc="-20" dirty="0">
                <a:solidFill>
                  <a:srgbClr val="3E3E3E"/>
                </a:solidFill>
              </a:rPr>
              <a:t> </a:t>
            </a:r>
            <a:r>
              <a:rPr spc="-135" dirty="0">
                <a:solidFill>
                  <a:srgbClr val="3E3E3E"/>
                </a:solidFill>
              </a:rPr>
              <a:t>Sorting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99539" y="2077720"/>
            <a:ext cx="11582400" cy="4541520"/>
            <a:chOff x="1399539" y="2077720"/>
            <a:chExt cx="11582400" cy="454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9539" y="2077720"/>
              <a:ext cx="11582398" cy="45415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8992" y="2463812"/>
              <a:ext cx="1483347" cy="23620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349236" y="2375923"/>
            <a:ext cx="28213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Sort</a:t>
            </a:r>
            <a:r>
              <a:rPr sz="2000" spc="-2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values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by</a:t>
            </a:r>
            <a:r>
              <a:rPr sz="2000" spc="-3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first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name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1524" y="363996"/>
            <a:ext cx="5407676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Data</a:t>
            </a:r>
            <a:r>
              <a:rPr spc="-80" dirty="0"/>
              <a:t> </a:t>
            </a:r>
            <a:r>
              <a:rPr spc="-110" dirty="0"/>
              <a:t>Operations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977" y="2814031"/>
            <a:ext cx="11961495" cy="160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9885" algn="l"/>
              </a:tabLst>
            </a:pPr>
            <a:r>
              <a:rPr sz="2200" b="1" spc="-90" dirty="0">
                <a:latin typeface="Arial"/>
                <a:cs typeface="Arial"/>
              </a:rPr>
              <a:t>Problem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75" dirty="0">
                <a:latin typeface="Arial"/>
                <a:cs typeface="Arial"/>
              </a:rPr>
              <a:t>Statement:	</a:t>
            </a:r>
            <a:r>
              <a:rPr sz="2200" spc="-5" dirty="0">
                <a:latin typeface="Arial"/>
                <a:cs typeface="Arial"/>
              </a:rPr>
              <a:t>Demonstrate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how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perform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operations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Arial"/>
              <a:cs typeface="Arial"/>
            </a:endParaRPr>
          </a:p>
          <a:p>
            <a:pPr marL="21590" marR="5080">
              <a:lnSpc>
                <a:spcPts val="2380"/>
              </a:lnSpc>
              <a:tabLst>
                <a:tab pos="3879850" algn="l"/>
                <a:tab pos="7268209" algn="l"/>
                <a:tab pos="8934450" algn="l"/>
                <a:tab pos="10062210" algn="l"/>
              </a:tabLst>
            </a:pPr>
            <a:r>
              <a:rPr sz="2200" b="1" spc="-110" dirty="0">
                <a:latin typeface="Arial"/>
                <a:cs typeface="Arial"/>
              </a:rPr>
              <a:t>Access:</a:t>
            </a:r>
            <a:r>
              <a:rPr sz="2200" b="1" spc="1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Click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on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390" dirty="0">
                <a:latin typeface="Arial"/>
                <a:cs typeface="Arial"/>
              </a:rPr>
              <a:t> </a:t>
            </a:r>
            <a:r>
              <a:rPr sz="2200" b="1" spc="-80" dirty="0">
                <a:latin typeface="Arial"/>
                <a:cs typeface="Arial"/>
              </a:rPr>
              <a:t>Practice	</a:t>
            </a:r>
            <a:r>
              <a:rPr sz="2200" b="1" spc="-95" dirty="0">
                <a:latin typeface="Arial"/>
                <a:cs typeface="Arial"/>
              </a:rPr>
              <a:t>Labs</a:t>
            </a:r>
            <a:r>
              <a:rPr sz="2200" b="1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tab </a:t>
            </a:r>
            <a:r>
              <a:rPr sz="2200" spc="-5" dirty="0">
                <a:latin typeface="Arial"/>
                <a:cs typeface="Arial"/>
              </a:rPr>
              <a:t>on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left </a:t>
            </a:r>
            <a:r>
              <a:rPr sz="2200" dirty="0">
                <a:latin typeface="Arial"/>
                <a:cs typeface="Arial"/>
              </a:rPr>
              <a:t>side </a:t>
            </a:r>
            <a:r>
              <a:rPr sz="2200" spc="-5" dirty="0">
                <a:latin typeface="Arial"/>
                <a:cs typeface="Arial"/>
              </a:rPr>
              <a:t>panel of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LMS. Copy or note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username and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password</a:t>
            </a:r>
            <a:r>
              <a:rPr sz="2200" dirty="0">
                <a:latin typeface="Arial"/>
                <a:cs typeface="Arial"/>
              </a:rPr>
              <a:t> that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generated.</a:t>
            </a:r>
            <a:r>
              <a:rPr sz="22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Click on</a:t>
            </a:r>
            <a:r>
              <a:rPr sz="2200" dirty="0">
                <a:latin typeface="Arial"/>
                <a:cs typeface="Arial"/>
              </a:rPr>
              <a:t> the	</a:t>
            </a:r>
            <a:r>
              <a:rPr sz="2200" b="1" spc="-105" dirty="0">
                <a:latin typeface="Arial"/>
                <a:cs typeface="Arial"/>
              </a:rPr>
              <a:t>Launch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Lab	</a:t>
            </a:r>
            <a:r>
              <a:rPr sz="2200" spc="-5" dirty="0">
                <a:latin typeface="Arial"/>
                <a:cs typeface="Arial"/>
              </a:rPr>
              <a:t>button.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page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 </a:t>
            </a:r>
            <a:r>
              <a:rPr sz="2200" spc="-59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appears</a:t>
            </a:r>
            <a:r>
              <a:rPr sz="2200" dirty="0">
                <a:latin typeface="Arial"/>
                <a:cs typeface="Arial"/>
              </a:rPr>
              <a:t>,</a:t>
            </a:r>
            <a:r>
              <a:rPr sz="2200" spc="-5" dirty="0">
                <a:latin typeface="Arial"/>
                <a:cs typeface="Arial"/>
              </a:rPr>
              <a:t> ente</a:t>
            </a:r>
            <a:r>
              <a:rPr sz="2200" dirty="0">
                <a:latin typeface="Arial"/>
                <a:cs typeface="Arial"/>
              </a:rPr>
              <a:t>r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usernam</a:t>
            </a:r>
            <a:r>
              <a:rPr sz="2200" dirty="0">
                <a:latin typeface="Arial"/>
                <a:cs typeface="Arial"/>
              </a:rPr>
              <a:t>e</a:t>
            </a:r>
            <a:r>
              <a:rPr sz="2200" spc="-5" dirty="0">
                <a:latin typeface="Arial"/>
                <a:cs typeface="Arial"/>
              </a:rPr>
              <a:t> an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passwor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i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 respective fields,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dirty="0">
                <a:latin typeface="Arial"/>
                <a:cs typeface="Arial"/>
              </a:rPr>
              <a:t>d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click	</a:t>
            </a:r>
            <a:r>
              <a:rPr sz="2200" b="1" spc="-125" dirty="0">
                <a:latin typeface="Arial"/>
                <a:cs typeface="Arial"/>
              </a:rPr>
              <a:t>Logi</a:t>
            </a:r>
            <a:r>
              <a:rPr sz="2200" b="1" spc="-140" dirty="0">
                <a:latin typeface="Arial"/>
                <a:cs typeface="Arial"/>
              </a:rPr>
              <a:t>n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1600" y="419936"/>
            <a:ext cx="687511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3E3E3E"/>
                </a:solidFill>
              </a:rPr>
              <a:t>Data</a:t>
            </a:r>
            <a:r>
              <a:rPr spc="-65" dirty="0">
                <a:solidFill>
                  <a:srgbClr val="3E3E3E"/>
                </a:solidFill>
              </a:rPr>
              <a:t> </a:t>
            </a:r>
            <a:r>
              <a:rPr spc="-105" dirty="0">
                <a:solidFill>
                  <a:srgbClr val="3E3E3E"/>
                </a:solidFill>
              </a:rPr>
              <a:t>Standardization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552" y="1714500"/>
            <a:ext cx="8094967" cy="65100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624189" y="1811549"/>
            <a:ext cx="54622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Create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function</a:t>
            </a:r>
            <a:r>
              <a:rPr sz="2000" spc="-1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return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standardize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value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83300" y="1871992"/>
            <a:ext cx="2222500" cy="5052060"/>
            <a:chOff x="6083300" y="1871992"/>
            <a:chExt cx="2222500" cy="505206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4980" y="1871992"/>
              <a:ext cx="1480819" cy="2387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3300" y="6687820"/>
              <a:ext cx="1480819" cy="2362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7192" y="4795520"/>
              <a:ext cx="1404607" cy="2235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254410" y="4710437"/>
            <a:ext cx="43618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Apply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function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entire</a:t>
            </a:r>
            <a:r>
              <a:rPr sz="2000" spc="-20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dataset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06723" y="6541481"/>
            <a:ext cx="5207635" cy="6375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0"/>
              </a:spcBef>
            </a:pP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Standardized test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data is applied </a:t>
            </a:r>
            <a:r>
              <a:rPr sz="2000" dirty="0">
                <a:solidFill>
                  <a:srgbClr val="833B0A"/>
                </a:solidFill>
                <a:latin typeface="Arial"/>
                <a:cs typeface="Arial"/>
              </a:rPr>
              <a:t>for the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entire </a:t>
            </a:r>
            <a:r>
              <a:rPr sz="2000" spc="-545" dirty="0">
                <a:solidFill>
                  <a:srgbClr val="833B0A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833B0A"/>
                </a:solidFill>
                <a:latin typeface="Arial"/>
                <a:cs typeface="Arial"/>
              </a:rPr>
              <a:t>DataFrame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5201" y="420929"/>
            <a:ext cx="9116025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3E3E3E"/>
                </a:solidFill>
              </a:rPr>
              <a:t>File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45" dirty="0">
                <a:solidFill>
                  <a:srgbClr val="3E3E3E"/>
                </a:solidFill>
              </a:rPr>
              <a:t>Read</a:t>
            </a:r>
            <a:r>
              <a:rPr spc="-15" dirty="0">
                <a:solidFill>
                  <a:srgbClr val="3E3E3E"/>
                </a:solidFill>
              </a:rPr>
              <a:t> </a:t>
            </a:r>
            <a:r>
              <a:rPr spc="-110" dirty="0">
                <a:solidFill>
                  <a:srgbClr val="3E3E3E"/>
                </a:solidFill>
              </a:rPr>
              <a:t>and</a:t>
            </a:r>
            <a:r>
              <a:rPr spc="-15" dirty="0">
                <a:solidFill>
                  <a:srgbClr val="3E3E3E"/>
                </a:solidFill>
              </a:rPr>
              <a:t> </a:t>
            </a:r>
            <a:r>
              <a:rPr spc="-95" dirty="0">
                <a:solidFill>
                  <a:srgbClr val="3E3E3E"/>
                </a:solidFill>
              </a:rPr>
              <a:t>Write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135" dirty="0">
                <a:solidFill>
                  <a:srgbClr val="3E3E3E"/>
                </a:solidFill>
              </a:rPr>
              <a:t>Support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973059" y="3187696"/>
            <a:ext cx="76200" cy="1174750"/>
            <a:chOff x="7973059" y="3187696"/>
            <a:chExt cx="76200" cy="1174750"/>
          </a:xfrm>
        </p:grpSpPr>
        <p:sp>
          <p:nvSpPr>
            <p:cNvPr id="5" name="object 5"/>
            <p:cNvSpPr/>
            <p:nvPr/>
          </p:nvSpPr>
          <p:spPr>
            <a:xfrm>
              <a:off x="8011160" y="3225805"/>
              <a:ext cx="0" cy="1098550"/>
            </a:xfrm>
            <a:custGeom>
              <a:avLst/>
              <a:gdLst/>
              <a:ahLst/>
              <a:cxnLst/>
              <a:rect l="l" t="t" r="r" b="b"/>
              <a:pathLst>
                <a:path h="1098550">
                  <a:moveTo>
                    <a:pt x="0" y="109800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3059" y="3187696"/>
              <a:ext cx="76200" cy="76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3060" y="4285708"/>
              <a:ext cx="76200" cy="762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434840" y="3291836"/>
            <a:ext cx="7406640" cy="3324225"/>
            <a:chOff x="4434840" y="3291836"/>
            <a:chExt cx="7406640" cy="33242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37860" y="4417060"/>
              <a:ext cx="4620259" cy="9372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53378" y="3329946"/>
              <a:ext cx="1290955" cy="1052195"/>
            </a:xfrm>
            <a:custGeom>
              <a:avLst/>
              <a:gdLst/>
              <a:ahLst/>
              <a:cxnLst/>
              <a:rect l="l" t="t" r="r" b="b"/>
              <a:pathLst>
                <a:path w="1290954" h="1052195">
                  <a:moveTo>
                    <a:pt x="1290345" y="105161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15280" y="3291836"/>
              <a:ext cx="76200" cy="76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624" y="4343457"/>
              <a:ext cx="76200" cy="76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278620" y="3388362"/>
              <a:ext cx="1100455" cy="979805"/>
            </a:xfrm>
            <a:custGeom>
              <a:avLst/>
              <a:gdLst/>
              <a:ahLst/>
              <a:cxnLst/>
              <a:rect l="l" t="t" r="r" b="b"/>
              <a:pathLst>
                <a:path w="1100454" h="979804">
                  <a:moveTo>
                    <a:pt x="0" y="979500"/>
                  </a:moveTo>
                  <a:lnTo>
                    <a:pt x="1099858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40380" y="3350256"/>
              <a:ext cx="76200" cy="76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0520" y="4329762"/>
              <a:ext cx="76200" cy="76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475473" y="4325626"/>
              <a:ext cx="1276350" cy="286385"/>
            </a:xfrm>
            <a:custGeom>
              <a:avLst/>
              <a:gdLst/>
              <a:ahLst/>
              <a:cxnLst/>
              <a:rect l="l" t="t" r="r" b="b"/>
              <a:pathLst>
                <a:path w="1276350" h="286385">
                  <a:moveTo>
                    <a:pt x="1276019" y="28592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7380" y="4287516"/>
              <a:ext cx="76200" cy="76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3393" y="4573454"/>
              <a:ext cx="76200" cy="762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92420" y="5455917"/>
              <a:ext cx="1299210" cy="1122045"/>
            </a:xfrm>
            <a:custGeom>
              <a:avLst/>
              <a:gdLst/>
              <a:ahLst/>
              <a:cxnLst/>
              <a:rect l="l" t="t" r="r" b="b"/>
              <a:pathLst>
                <a:path w="1299209" h="1122045">
                  <a:moveTo>
                    <a:pt x="0" y="1121854"/>
                  </a:moveTo>
                  <a:lnTo>
                    <a:pt x="1299095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3422" y="5417816"/>
              <a:ext cx="76200" cy="762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4320" y="6539672"/>
              <a:ext cx="76200" cy="762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472938" y="5181600"/>
              <a:ext cx="1282065" cy="403225"/>
            </a:xfrm>
            <a:custGeom>
              <a:avLst/>
              <a:gdLst/>
              <a:ahLst/>
              <a:cxnLst/>
              <a:rect l="l" t="t" r="r" b="b"/>
              <a:pathLst>
                <a:path w="1282064" h="403225">
                  <a:moveTo>
                    <a:pt x="1281569" y="0"/>
                  </a:moveTo>
                  <a:lnTo>
                    <a:pt x="0" y="403047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4840" y="5546551"/>
              <a:ext cx="76200" cy="762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6409" y="5143500"/>
              <a:ext cx="76200" cy="762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0276840" y="4206241"/>
              <a:ext cx="1526540" cy="379730"/>
            </a:xfrm>
            <a:custGeom>
              <a:avLst/>
              <a:gdLst/>
              <a:ahLst/>
              <a:cxnLst/>
              <a:rect l="l" t="t" r="r" b="b"/>
              <a:pathLst>
                <a:path w="1526540" h="379729">
                  <a:moveTo>
                    <a:pt x="0" y="379653"/>
                  </a:moveTo>
                  <a:lnTo>
                    <a:pt x="1526006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64747" y="4168136"/>
              <a:ext cx="76200" cy="762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8740" y="4547795"/>
              <a:ext cx="76200" cy="762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271760" y="5156200"/>
              <a:ext cx="1529080" cy="453390"/>
            </a:xfrm>
            <a:custGeom>
              <a:avLst/>
              <a:gdLst/>
              <a:ahLst/>
              <a:cxnLst/>
              <a:rect l="l" t="t" r="r" b="b"/>
              <a:pathLst>
                <a:path w="1529079" h="453389">
                  <a:moveTo>
                    <a:pt x="0" y="0"/>
                  </a:moveTo>
                  <a:lnTo>
                    <a:pt x="1528953" y="452996"/>
                  </a:lnTo>
                </a:path>
              </a:pathLst>
            </a:custGeom>
            <a:ln w="12699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62618" y="5571096"/>
              <a:ext cx="76200" cy="762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3660" y="5118100"/>
              <a:ext cx="76200" cy="7620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269266" y="2384802"/>
            <a:ext cx="1144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read_excel  to_excel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102100" y="1892300"/>
            <a:ext cx="1079500" cy="1348740"/>
            <a:chOff x="4102100" y="1892300"/>
            <a:chExt cx="1079500" cy="1348740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02100" y="1892300"/>
              <a:ext cx="924560" cy="118618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57039" y="2052318"/>
              <a:ext cx="924560" cy="118872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214973" y="7214796"/>
            <a:ext cx="965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read_sas  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053580" y="6753859"/>
            <a:ext cx="1079500" cy="1349375"/>
            <a:chOff x="7053580" y="6753859"/>
            <a:chExt cx="1079500" cy="1349375"/>
          </a:xfrm>
        </p:grpSpPr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53580" y="6753859"/>
              <a:ext cx="947420" cy="12166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88200" y="6885946"/>
              <a:ext cx="944879" cy="121666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3314691" y="5647474"/>
            <a:ext cx="10299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read_json  to_json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164079" y="5217159"/>
            <a:ext cx="1079500" cy="1351280"/>
            <a:chOff x="2164079" y="5217159"/>
            <a:chExt cx="1079500" cy="1351280"/>
          </a:xfrm>
        </p:grpSpPr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64079" y="5217159"/>
              <a:ext cx="947419" cy="121666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96159" y="5351778"/>
              <a:ext cx="947419" cy="121666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5259833" y="7096673"/>
            <a:ext cx="902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read_sql  to_sql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102100" y="6670038"/>
            <a:ext cx="1079500" cy="1349375"/>
            <a:chOff x="4102100" y="6670038"/>
            <a:chExt cx="1079500" cy="1349375"/>
          </a:xfrm>
        </p:grpSpPr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02100" y="6670038"/>
              <a:ext cx="947420" cy="121665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236720" y="6802126"/>
              <a:ext cx="944879" cy="121666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3339316" y="3936408"/>
            <a:ext cx="953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read_csv  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csv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174239" y="3482346"/>
            <a:ext cx="1079500" cy="1351280"/>
            <a:chOff x="2174239" y="3482346"/>
            <a:chExt cx="1079500" cy="1351280"/>
          </a:xfrm>
        </p:grpSpPr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74239" y="3482346"/>
              <a:ext cx="944880" cy="121665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06319" y="3616960"/>
              <a:ext cx="947419" cy="1216660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3351735" y="5746596"/>
            <a:ext cx="1195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read_pickle  to_pickle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12181840" y="5217159"/>
            <a:ext cx="1079500" cy="1351280"/>
            <a:chOff x="12181840" y="5217159"/>
            <a:chExt cx="1079500" cy="1351280"/>
          </a:xfrm>
        </p:grpSpPr>
        <p:pic>
          <p:nvPicPr>
            <p:cNvPr id="53" name="object 5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181840" y="5217159"/>
              <a:ext cx="947419" cy="121666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316460" y="5351786"/>
              <a:ext cx="944880" cy="1216660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3323054" y="4013097"/>
            <a:ext cx="1042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read_html  to_html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2164059" y="3482340"/>
            <a:ext cx="1079500" cy="1351915"/>
            <a:chOff x="12164059" y="3482340"/>
            <a:chExt cx="1079500" cy="1351915"/>
          </a:xfrm>
        </p:grpSpPr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164059" y="3482340"/>
              <a:ext cx="947419" cy="121666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298679" y="3616966"/>
              <a:ext cx="944879" cy="1216659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8212473" y="2216353"/>
            <a:ext cx="92836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read_hdf  to_hdf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053580" y="1694178"/>
            <a:ext cx="1079500" cy="1351915"/>
            <a:chOff x="7053580" y="1694178"/>
            <a:chExt cx="1079500" cy="1351915"/>
          </a:xfrm>
        </p:grpSpPr>
        <p:pic>
          <p:nvPicPr>
            <p:cNvPr id="61" name="object 6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53580" y="1694178"/>
              <a:ext cx="947420" cy="121666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88200" y="1828805"/>
              <a:ext cx="944879" cy="1216660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11194964" y="7120069"/>
            <a:ext cx="1106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read_stata  to_stata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0025380" y="6631938"/>
            <a:ext cx="1082040" cy="1351280"/>
            <a:chOff x="10025380" y="6631938"/>
            <a:chExt cx="1082040" cy="1351280"/>
          </a:xfrm>
        </p:grpSpPr>
        <p:pic>
          <p:nvPicPr>
            <p:cNvPr id="65" name="object 6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025380" y="6631938"/>
              <a:ext cx="947420" cy="121665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160000" y="6766558"/>
              <a:ext cx="947420" cy="1216660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11018304" y="2437991"/>
            <a:ext cx="1537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read_clipboard  to_clipboard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8" name="object 6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829800" y="2024380"/>
            <a:ext cx="1203959" cy="1203959"/>
          </a:xfrm>
          <a:prstGeom prst="rect">
            <a:avLst/>
          </a:prstGeom>
        </p:spPr>
      </p:pic>
      <p:grpSp>
        <p:nvGrpSpPr>
          <p:cNvPr id="69" name="object 69"/>
          <p:cNvGrpSpPr/>
          <p:nvPr/>
        </p:nvGrpSpPr>
        <p:grpSpPr>
          <a:xfrm>
            <a:off x="7947659" y="5450836"/>
            <a:ext cx="76200" cy="1249680"/>
            <a:chOff x="7947659" y="5450836"/>
            <a:chExt cx="76200" cy="1249680"/>
          </a:xfrm>
        </p:grpSpPr>
        <p:sp>
          <p:nvSpPr>
            <p:cNvPr id="70" name="object 70"/>
            <p:cNvSpPr/>
            <p:nvPr/>
          </p:nvSpPr>
          <p:spPr>
            <a:xfrm>
              <a:off x="7985760" y="5488938"/>
              <a:ext cx="0" cy="1173480"/>
            </a:xfrm>
            <a:custGeom>
              <a:avLst/>
              <a:gdLst/>
              <a:ahLst/>
              <a:cxnLst/>
              <a:rect l="l" t="t" r="r" b="b"/>
              <a:pathLst>
                <a:path h="1173479">
                  <a:moveTo>
                    <a:pt x="0" y="1173124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7659" y="5450836"/>
              <a:ext cx="76200" cy="76200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7660" y="6623963"/>
              <a:ext cx="76200" cy="76200"/>
            </a:xfrm>
            <a:prstGeom prst="rect">
              <a:avLst/>
            </a:prstGeom>
          </p:spPr>
        </p:pic>
      </p:grpSp>
      <p:grpSp>
        <p:nvGrpSpPr>
          <p:cNvPr id="73" name="object 73"/>
          <p:cNvGrpSpPr/>
          <p:nvPr/>
        </p:nvGrpSpPr>
        <p:grpSpPr>
          <a:xfrm>
            <a:off x="8925559" y="5417816"/>
            <a:ext cx="1160780" cy="1045210"/>
            <a:chOff x="8925559" y="5417816"/>
            <a:chExt cx="1160780" cy="1045210"/>
          </a:xfrm>
        </p:grpSpPr>
        <p:sp>
          <p:nvSpPr>
            <p:cNvPr id="74" name="object 74"/>
            <p:cNvSpPr/>
            <p:nvPr/>
          </p:nvSpPr>
          <p:spPr>
            <a:xfrm>
              <a:off x="8963656" y="5455925"/>
              <a:ext cx="1084580" cy="969010"/>
            </a:xfrm>
            <a:custGeom>
              <a:avLst/>
              <a:gdLst/>
              <a:ahLst/>
              <a:cxnLst/>
              <a:rect l="l" t="t" r="r" b="b"/>
              <a:pathLst>
                <a:path w="1084579" h="969010">
                  <a:moveTo>
                    <a:pt x="1084008" y="96888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5559" y="5417816"/>
              <a:ext cx="76200" cy="7620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9564" y="6386708"/>
              <a:ext cx="76200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1490" y="239876"/>
            <a:ext cx="8140666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>
                <a:solidFill>
                  <a:srgbClr val="3E3E3E"/>
                </a:solidFill>
              </a:rPr>
              <a:t>Activity: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80" dirty="0">
                <a:solidFill>
                  <a:srgbClr val="3E3E3E"/>
                </a:solidFill>
              </a:rPr>
              <a:t>Sequence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it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135" dirty="0">
                <a:solidFill>
                  <a:srgbClr val="3E3E3E"/>
                </a:solidFill>
              </a:rPr>
              <a:t>Right!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6475" y="1011480"/>
            <a:ext cx="135845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6965" marR="5080" indent="-36449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The code </a:t>
            </a:r>
            <a:r>
              <a:rPr sz="2200" spc="-5" dirty="0">
                <a:latin typeface="Arial"/>
                <a:cs typeface="Arial"/>
              </a:rPr>
              <a:t>here is buggy. </a:t>
            </a:r>
            <a:r>
              <a:rPr sz="2200" dirty="0">
                <a:latin typeface="Arial"/>
                <a:cs typeface="Arial"/>
              </a:rPr>
              <a:t>You </a:t>
            </a:r>
            <a:r>
              <a:rPr sz="2200" spc="-5" dirty="0">
                <a:latin typeface="Arial"/>
                <a:cs typeface="Arial"/>
              </a:rPr>
              <a:t>have </a:t>
            </a:r>
            <a:r>
              <a:rPr sz="2200" dirty="0">
                <a:latin typeface="Arial"/>
                <a:cs typeface="Arial"/>
              </a:rPr>
              <a:t>to correct </a:t>
            </a:r>
            <a:r>
              <a:rPr sz="2200" spc="-5" dirty="0">
                <a:latin typeface="Arial"/>
                <a:cs typeface="Arial"/>
              </a:rPr>
              <a:t>its </a:t>
            </a:r>
            <a:r>
              <a:rPr sz="2200" dirty="0">
                <a:latin typeface="Arial"/>
                <a:cs typeface="Arial"/>
              </a:rPr>
              <a:t>sequence to </a:t>
            </a:r>
            <a:r>
              <a:rPr sz="2200" spc="-5" dirty="0">
                <a:latin typeface="Arial"/>
                <a:cs typeface="Arial"/>
              </a:rPr>
              <a:t>debug it.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do </a:t>
            </a:r>
            <a:r>
              <a:rPr sz="2200" dirty="0">
                <a:latin typeface="Arial"/>
                <a:cs typeface="Arial"/>
              </a:rPr>
              <a:t>that, click </a:t>
            </a:r>
            <a:r>
              <a:rPr sz="2200" spc="-5" dirty="0">
                <a:latin typeface="Arial"/>
                <a:cs typeface="Arial"/>
              </a:rPr>
              <a:t>any </a:t>
            </a:r>
            <a:r>
              <a:rPr sz="2200" dirty="0">
                <a:latin typeface="Arial"/>
                <a:cs typeface="Arial"/>
              </a:rPr>
              <a:t>two code snippets,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which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you feel </a:t>
            </a:r>
            <a:r>
              <a:rPr sz="2200" spc="-5" dirty="0">
                <a:latin typeface="Arial"/>
                <a:cs typeface="Arial"/>
              </a:rPr>
              <a:t>are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out of place,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swap their </a:t>
            </a:r>
            <a:r>
              <a:rPr sz="2200" spc="-5" dirty="0">
                <a:latin typeface="Arial"/>
                <a:cs typeface="Arial"/>
              </a:rPr>
              <a:t>places.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7813" y="8105772"/>
            <a:ext cx="43332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50" dirty="0">
                <a:solidFill>
                  <a:srgbClr val="5B9BD4"/>
                </a:solidFill>
                <a:latin typeface="Arial"/>
                <a:cs typeface="Arial"/>
              </a:rPr>
              <a:t>Click</a:t>
            </a:r>
            <a:r>
              <a:rPr sz="1900" i="1" spc="-35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60" dirty="0">
                <a:solidFill>
                  <a:srgbClr val="5B9BD4"/>
                </a:solidFill>
                <a:latin typeface="Arial"/>
                <a:cs typeface="Arial"/>
              </a:rPr>
              <a:t>any</a:t>
            </a:r>
            <a:r>
              <a:rPr sz="1900" i="1" spc="-35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55" dirty="0">
                <a:solidFill>
                  <a:srgbClr val="5B9BD4"/>
                </a:solidFill>
                <a:latin typeface="Arial"/>
                <a:cs typeface="Arial"/>
              </a:rPr>
              <a:t>two</a:t>
            </a:r>
            <a:r>
              <a:rPr sz="1900" i="1" spc="-35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55" dirty="0">
                <a:solidFill>
                  <a:srgbClr val="5B9BD4"/>
                </a:solidFill>
                <a:latin typeface="Arial"/>
                <a:cs typeface="Arial"/>
              </a:rPr>
              <a:t>code</a:t>
            </a:r>
            <a:r>
              <a:rPr sz="1900" i="1" spc="-30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50" dirty="0">
                <a:solidFill>
                  <a:srgbClr val="5B9BD4"/>
                </a:solidFill>
                <a:latin typeface="Arial"/>
                <a:cs typeface="Arial"/>
              </a:rPr>
              <a:t>snippets</a:t>
            </a:r>
            <a:r>
              <a:rPr sz="1900" i="1" spc="-35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45" dirty="0">
                <a:solidFill>
                  <a:srgbClr val="5B9BD4"/>
                </a:solidFill>
                <a:latin typeface="Arial"/>
                <a:cs typeface="Arial"/>
              </a:rPr>
              <a:t>to</a:t>
            </a:r>
            <a:r>
              <a:rPr sz="1900" i="1" spc="-35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60" dirty="0">
                <a:solidFill>
                  <a:srgbClr val="5B9BD4"/>
                </a:solidFill>
                <a:latin typeface="Arial"/>
                <a:cs typeface="Arial"/>
              </a:rPr>
              <a:t>swap</a:t>
            </a:r>
            <a:r>
              <a:rPr sz="1900" i="1" spc="-30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50" dirty="0">
                <a:solidFill>
                  <a:srgbClr val="5B9BD4"/>
                </a:solidFill>
                <a:latin typeface="Arial"/>
                <a:cs typeface="Arial"/>
              </a:rPr>
              <a:t>them.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2775" y="1910714"/>
            <a:ext cx="15325090" cy="6709409"/>
            <a:chOff x="612775" y="1910714"/>
            <a:chExt cx="15325090" cy="6709409"/>
          </a:xfrm>
        </p:grpSpPr>
        <p:sp>
          <p:nvSpPr>
            <p:cNvPr id="7" name="object 7"/>
            <p:cNvSpPr/>
            <p:nvPr/>
          </p:nvSpPr>
          <p:spPr>
            <a:xfrm>
              <a:off x="641350" y="1939289"/>
              <a:ext cx="15267940" cy="6652259"/>
            </a:xfrm>
            <a:custGeom>
              <a:avLst/>
              <a:gdLst/>
              <a:ahLst/>
              <a:cxnLst/>
              <a:rect l="l" t="t" r="r" b="b"/>
              <a:pathLst>
                <a:path w="15267940" h="6652259">
                  <a:moveTo>
                    <a:pt x="0" y="0"/>
                  </a:moveTo>
                  <a:lnTo>
                    <a:pt x="15267940" y="0"/>
                  </a:lnTo>
                  <a:lnTo>
                    <a:pt x="15267940" y="6652259"/>
                  </a:lnTo>
                  <a:lnTo>
                    <a:pt x="0" y="665225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2809" y="2470149"/>
              <a:ext cx="629920" cy="622300"/>
            </a:xfrm>
            <a:custGeom>
              <a:avLst/>
              <a:gdLst/>
              <a:ahLst/>
              <a:cxnLst/>
              <a:rect l="l" t="t" r="r" b="b"/>
              <a:pathLst>
                <a:path w="629919" h="622300">
                  <a:moveTo>
                    <a:pt x="0" y="311150"/>
                  </a:moveTo>
                  <a:lnTo>
                    <a:pt x="3414" y="265170"/>
                  </a:lnTo>
                  <a:lnTo>
                    <a:pt x="13334" y="221285"/>
                  </a:lnTo>
                  <a:lnTo>
                    <a:pt x="29272" y="179976"/>
                  </a:lnTo>
                  <a:lnTo>
                    <a:pt x="50740" y="141725"/>
                  </a:lnTo>
                  <a:lnTo>
                    <a:pt x="77252" y="107012"/>
                  </a:lnTo>
                  <a:lnTo>
                    <a:pt x="108321" y="76319"/>
                  </a:lnTo>
                  <a:lnTo>
                    <a:pt x="143459" y="50128"/>
                  </a:lnTo>
                  <a:lnTo>
                    <a:pt x="182178" y="28919"/>
                  </a:lnTo>
                  <a:lnTo>
                    <a:pt x="223993" y="13173"/>
                  </a:lnTo>
                  <a:lnTo>
                    <a:pt x="268416" y="3373"/>
                  </a:lnTo>
                  <a:lnTo>
                    <a:pt x="314960" y="0"/>
                  </a:lnTo>
                  <a:lnTo>
                    <a:pt x="361503" y="3373"/>
                  </a:lnTo>
                  <a:lnTo>
                    <a:pt x="405926" y="13173"/>
                  </a:lnTo>
                  <a:lnTo>
                    <a:pt x="447741" y="28919"/>
                  </a:lnTo>
                  <a:lnTo>
                    <a:pt x="486460" y="50128"/>
                  </a:lnTo>
                  <a:lnTo>
                    <a:pt x="521598" y="76319"/>
                  </a:lnTo>
                  <a:lnTo>
                    <a:pt x="552667" y="107012"/>
                  </a:lnTo>
                  <a:lnTo>
                    <a:pt x="579179" y="141725"/>
                  </a:lnTo>
                  <a:lnTo>
                    <a:pt x="600647" y="179976"/>
                  </a:lnTo>
                  <a:lnTo>
                    <a:pt x="616585" y="221285"/>
                  </a:lnTo>
                  <a:lnTo>
                    <a:pt x="626505" y="265170"/>
                  </a:lnTo>
                  <a:lnTo>
                    <a:pt x="629920" y="311150"/>
                  </a:lnTo>
                  <a:lnTo>
                    <a:pt x="626505" y="357129"/>
                  </a:lnTo>
                  <a:lnTo>
                    <a:pt x="616585" y="401014"/>
                  </a:lnTo>
                  <a:lnTo>
                    <a:pt x="600647" y="442323"/>
                  </a:lnTo>
                  <a:lnTo>
                    <a:pt x="579179" y="480574"/>
                  </a:lnTo>
                  <a:lnTo>
                    <a:pt x="552667" y="515287"/>
                  </a:lnTo>
                  <a:lnTo>
                    <a:pt x="521598" y="545980"/>
                  </a:lnTo>
                  <a:lnTo>
                    <a:pt x="486460" y="572171"/>
                  </a:lnTo>
                  <a:lnTo>
                    <a:pt x="447741" y="593380"/>
                  </a:lnTo>
                  <a:lnTo>
                    <a:pt x="405926" y="609126"/>
                  </a:lnTo>
                  <a:lnTo>
                    <a:pt x="361503" y="618926"/>
                  </a:lnTo>
                  <a:lnTo>
                    <a:pt x="314960" y="622300"/>
                  </a:lnTo>
                  <a:lnTo>
                    <a:pt x="268416" y="618926"/>
                  </a:lnTo>
                  <a:lnTo>
                    <a:pt x="223993" y="609126"/>
                  </a:lnTo>
                  <a:lnTo>
                    <a:pt x="182178" y="593380"/>
                  </a:lnTo>
                  <a:lnTo>
                    <a:pt x="143459" y="572171"/>
                  </a:lnTo>
                  <a:lnTo>
                    <a:pt x="108321" y="545980"/>
                  </a:lnTo>
                  <a:lnTo>
                    <a:pt x="77252" y="515287"/>
                  </a:lnTo>
                  <a:lnTo>
                    <a:pt x="50740" y="480574"/>
                  </a:lnTo>
                  <a:lnTo>
                    <a:pt x="29272" y="442323"/>
                  </a:lnTo>
                  <a:lnTo>
                    <a:pt x="13334" y="401014"/>
                  </a:lnTo>
                  <a:lnTo>
                    <a:pt x="3414" y="357129"/>
                  </a:lnTo>
                  <a:lnTo>
                    <a:pt x="0" y="311150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02941" y="2565455"/>
            <a:ext cx="19939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b="1" spc="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81380" y="2145982"/>
            <a:ext cx="14087475" cy="3952875"/>
            <a:chOff x="881380" y="2145982"/>
            <a:chExt cx="14087475" cy="3952875"/>
          </a:xfrm>
        </p:grpSpPr>
        <p:sp>
          <p:nvSpPr>
            <p:cNvPr id="11" name="object 11"/>
            <p:cNvSpPr/>
            <p:nvPr/>
          </p:nvSpPr>
          <p:spPr>
            <a:xfrm>
              <a:off x="1761490" y="2160270"/>
              <a:ext cx="13192760" cy="1470660"/>
            </a:xfrm>
            <a:custGeom>
              <a:avLst/>
              <a:gdLst/>
              <a:ahLst/>
              <a:cxnLst/>
              <a:rect l="l" t="t" r="r" b="b"/>
              <a:pathLst>
                <a:path w="13192760" h="1470660">
                  <a:moveTo>
                    <a:pt x="0" y="0"/>
                  </a:moveTo>
                  <a:lnTo>
                    <a:pt x="13192760" y="0"/>
                  </a:lnTo>
                  <a:lnTo>
                    <a:pt x="13192760" y="1470660"/>
                  </a:lnTo>
                  <a:lnTo>
                    <a:pt x="0" y="147066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0430" y="5457190"/>
              <a:ext cx="632460" cy="622300"/>
            </a:xfrm>
            <a:custGeom>
              <a:avLst/>
              <a:gdLst/>
              <a:ahLst/>
              <a:cxnLst/>
              <a:rect l="l" t="t" r="r" b="b"/>
              <a:pathLst>
                <a:path w="632460" h="622300">
                  <a:moveTo>
                    <a:pt x="0" y="311150"/>
                  </a:moveTo>
                  <a:lnTo>
                    <a:pt x="3428" y="265170"/>
                  </a:lnTo>
                  <a:lnTo>
                    <a:pt x="13388" y="221285"/>
                  </a:lnTo>
                  <a:lnTo>
                    <a:pt x="29390" y="179976"/>
                  </a:lnTo>
                  <a:lnTo>
                    <a:pt x="50946" y="141725"/>
                  </a:lnTo>
                  <a:lnTo>
                    <a:pt x="77565" y="107012"/>
                  </a:lnTo>
                  <a:lnTo>
                    <a:pt x="108759" y="76319"/>
                  </a:lnTo>
                  <a:lnTo>
                    <a:pt x="144038" y="50128"/>
                  </a:lnTo>
                  <a:lnTo>
                    <a:pt x="182914" y="28919"/>
                  </a:lnTo>
                  <a:lnTo>
                    <a:pt x="224898" y="13173"/>
                  </a:lnTo>
                  <a:lnTo>
                    <a:pt x="269499" y="3373"/>
                  </a:lnTo>
                  <a:lnTo>
                    <a:pt x="316230" y="0"/>
                  </a:lnTo>
                  <a:lnTo>
                    <a:pt x="362960" y="3373"/>
                  </a:lnTo>
                  <a:lnTo>
                    <a:pt x="407561" y="13173"/>
                  </a:lnTo>
                  <a:lnTo>
                    <a:pt x="449545" y="28919"/>
                  </a:lnTo>
                  <a:lnTo>
                    <a:pt x="488421" y="50128"/>
                  </a:lnTo>
                  <a:lnTo>
                    <a:pt x="523700" y="76319"/>
                  </a:lnTo>
                  <a:lnTo>
                    <a:pt x="554894" y="107012"/>
                  </a:lnTo>
                  <a:lnTo>
                    <a:pt x="581513" y="141725"/>
                  </a:lnTo>
                  <a:lnTo>
                    <a:pt x="603069" y="179976"/>
                  </a:lnTo>
                  <a:lnTo>
                    <a:pt x="619071" y="221285"/>
                  </a:lnTo>
                  <a:lnTo>
                    <a:pt x="629031" y="265170"/>
                  </a:lnTo>
                  <a:lnTo>
                    <a:pt x="632460" y="311150"/>
                  </a:lnTo>
                  <a:lnTo>
                    <a:pt x="629031" y="357129"/>
                  </a:lnTo>
                  <a:lnTo>
                    <a:pt x="619071" y="401014"/>
                  </a:lnTo>
                  <a:lnTo>
                    <a:pt x="603069" y="442323"/>
                  </a:lnTo>
                  <a:lnTo>
                    <a:pt x="581513" y="480574"/>
                  </a:lnTo>
                  <a:lnTo>
                    <a:pt x="554894" y="515287"/>
                  </a:lnTo>
                  <a:lnTo>
                    <a:pt x="523700" y="545980"/>
                  </a:lnTo>
                  <a:lnTo>
                    <a:pt x="488421" y="572171"/>
                  </a:lnTo>
                  <a:lnTo>
                    <a:pt x="449545" y="593380"/>
                  </a:lnTo>
                  <a:lnTo>
                    <a:pt x="407561" y="609126"/>
                  </a:lnTo>
                  <a:lnTo>
                    <a:pt x="362960" y="618926"/>
                  </a:lnTo>
                  <a:lnTo>
                    <a:pt x="316230" y="622300"/>
                  </a:lnTo>
                  <a:lnTo>
                    <a:pt x="269499" y="618926"/>
                  </a:lnTo>
                  <a:lnTo>
                    <a:pt x="224898" y="609126"/>
                  </a:lnTo>
                  <a:lnTo>
                    <a:pt x="182914" y="593380"/>
                  </a:lnTo>
                  <a:lnTo>
                    <a:pt x="144038" y="572171"/>
                  </a:lnTo>
                  <a:lnTo>
                    <a:pt x="108759" y="545980"/>
                  </a:lnTo>
                  <a:lnTo>
                    <a:pt x="77565" y="515287"/>
                  </a:lnTo>
                  <a:lnTo>
                    <a:pt x="50946" y="480574"/>
                  </a:lnTo>
                  <a:lnTo>
                    <a:pt x="29390" y="442323"/>
                  </a:lnTo>
                  <a:lnTo>
                    <a:pt x="13388" y="401014"/>
                  </a:lnTo>
                  <a:lnTo>
                    <a:pt x="3428" y="357129"/>
                  </a:lnTo>
                  <a:lnTo>
                    <a:pt x="0" y="311150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12258" y="5551196"/>
            <a:ext cx="19939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b="1" spc="5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81380" y="7177722"/>
            <a:ext cx="14087475" cy="770255"/>
            <a:chOff x="881380" y="7177722"/>
            <a:chExt cx="14087475" cy="770255"/>
          </a:xfrm>
        </p:grpSpPr>
        <p:sp>
          <p:nvSpPr>
            <p:cNvPr id="15" name="object 15"/>
            <p:cNvSpPr/>
            <p:nvPr/>
          </p:nvSpPr>
          <p:spPr>
            <a:xfrm>
              <a:off x="1761490" y="7192009"/>
              <a:ext cx="13192760" cy="741680"/>
            </a:xfrm>
            <a:custGeom>
              <a:avLst/>
              <a:gdLst/>
              <a:ahLst/>
              <a:cxnLst/>
              <a:rect l="l" t="t" r="r" b="b"/>
              <a:pathLst>
                <a:path w="13192760" h="741679">
                  <a:moveTo>
                    <a:pt x="0" y="0"/>
                  </a:moveTo>
                  <a:lnTo>
                    <a:pt x="13192760" y="0"/>
                  </a:lnTo>
                  <a:lnTo>
                    <a:pt x="13192760" y="741680"/>
                  </a:lnTo>
                  <a:lnTo>
                    <a:pt x="0" y="74168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3580" y="7261859"/>
              <a:ext cx="9794239" cy="5994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00430" y="7265669"/>
              <a:ext cx="632460" cy="619760"/>
            </a:xfrm>
            <a:custGeom>
              <a:avLst/>
              <a:gdLst/>
              <a:ahLst/>
              <a:cxnLst/>
              <a:rect l="l" t="t" r="r" b="b"/>
              <a:pathLst>
                <a:path w="632460" h="619759">
                  <a:moveTo>
                    <a:pt x="0" y="309879"/>
                  </a:moveTo>
                  <a:lnTo>
                    <a:pt x="3428" y="264087"/>
                  </a:lnTo>
                  <a:lnTo>
                    <a:pt x="13388" y="220381"/>
                  </a:lnTo>
                  <a:lnTo>
                    <a:pt x="29390" y="179241"/>
                  </a:lnTo>
                  <a:lnTo>
                    <a:pt x="50946" y="141145"/>
                  </a:lnTo>
                  <a:lnTo>
                    <a:pt x="77565" y="106574"/>
                  </a:lnTo>
                  <a:lnTo>
                    <a:pt x="108759" y="76007"/>
                  </a:lnTo>
                  <a:lnTo>
                    <a:pt x="144038" y="49922"/>
                  </a:lnTo>
                  <a:lnTo>
                    <a:pt x="182914" y="28800"/>
                  </a:lnTo>
                  <a:lnTo>
                    <a:pt x="224898" y="13119"/>
                  </a:lnTo>
                  <a:lnTo>
                    <a:pt x="269499" y="3359"/>
                  </a:lnTo>
                  <a:lnTo>
                    <a:pt x="316230" y="0"/>
                  </a:lnTo>
                  <a:lnTo>
                    <a:pt x="362960" y="3359"/>
                  </a:lnTo>
                  <a:lnTo>
                    <a:pt x="407561" y="13119"/>
                  </a:lnTo>
                  <a:lnTo>
                    <a:pt x="449545" y="28800"/>
                  </a:lnTo>
                  <a:lnTo>
                    <a:pt x="488421" y="49922"/>
                  </a:lnTo>
                  <a:lnTo>
                    <a:pt x="523700" y="76007"/>
                  </a:lnTo>
                  <a:lnTo>
                    <a:pt x="554894" y="106574"/>
                  </a:lnTo>
                  <a:lnTo>
                    <a:pt x="581513" y="141145"/>
                  </a:lnTo>
                  <a:lnTo>
                    <a:pt x="603069" y="179241"/>
                  </a:lnTo>
                  <a:lnTo>
                    <a:pt x="619071" y="220381"/>
                  </a:lnTo>
                  <a:lnTo>
                    <a:pt x="629031" y="264087"/>
                  </a:lnTo>
                  <a:lnTo>
                    <a:pt x="632460" y="309879"/>
                  </a:lnTo>
                  <a:lnTo>
                    <a:pt x="629031" y="355672"/>
                  </a:lnTo>
                  <a:lnTo>
                    <a:pt x="619071" y="399378"/>
                  </a:lnTo>
                  <a:lnTo>
                    <a:pt x="603069" y="440518"/>
                  </a:lnTo>
                  <a:lnTo>
                    <a:pt x="581513" y="478614"/>
                  </a:lnTo>
                  <a:lnTo>
                    <a:pt x="554894" y="513185"/>
                  </a:lnTo>
                  <a:lnTo>
                    <a:pt x="523700" y="543752"/>
                  </a:lnTo>
                  <a:lnTo>
                    <a:pt x="488421" y="569837"/>
                  </a:lnTo>
                  <a:lnTo>
                    <a:pt x="449545" y="590959"/>
                  </a:lnTo>
                  <a:lnTo>
                    <a:pt x="407561" y="606640"/>
                  </a:lnTo>
                  <a:lnTo>
                    <a:pt x="362960" y="616400"/>
                  </a:lnTo>
                  <a:lnTo>
                    <a:pt x="316230" y="619759"/>
                  </a:lnTo>
                  <a:lnTo>
                    <a:pt x="269499" y="616400"/>
                  </a:lnTo>
                  <a:lnTo>
                    <a:pt x="224898" y="606640"/>
                  </a:lnTo>
                  <a:lnTo>
                    <a:pt x="182914" y="590959"/>
                  </a:lnTo>
                  <a:lnTo>
                    <a:pt x="144038" y="569837"/>
                  </a:lnTo>
                  <a:lnTo>
                    <a:pt x="108759" y="543752"/>
                  </a:lnTo>
                  <a:lnTo>
                    <a:pt x="77565" y="513185"/>
                  </a:lnTo>
                  <a:lnTo>
                    <a:pt x="50946" y="478614"/>
                  </a:lnTo>
                  <a:lnTo>
                    <a:pt x="29390" y="440518"/>
                  </a:lnTo>
                  <a:lnTo>
                    <a:pt x="13388" y="399378"/>
                  </a:lnTo>
                  <a:lnTo>
                    <a:pt x="3428" y="355672"/>
                  </a:lnTo>
                  <a:lnTo>
                    <a:pt x="0" y="309879"/>
                  </a:lnTo>
                  <a:close/>
                </a:path>
              </a:pathLst>
            </a:custGeom>
            <a:ln w="38099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112258" y="7359053"/>
            <a:ext cx="19939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b="1" spc="5" dirty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06780" y="2326640"/>
            <a:ext cx="14062075" cy="4714875"/>
            <a:chOff x="906780" y="2326640"/>
            <a:chExt cx="14062075" cy="4714875"/>
          </a:xfrm>
        </p:grpSpPr>
        <p:sp>
          <p:nvSpPr>
            <p:cNvPr id="20" name="object 20"/>
            <p:cNvSpPr/>
            <p:nvPr/>
          </p:nvSpPr>
          <p:spPr>
            <a:xfrm>
              <a:off x="1761490" y="4992370"/>
              <a:ext cx="13192760" cy="2034539"/>
            </a:xfrm>
            <a:custGeom>
              <a:avLst/>
              <a:gdLst/>
              <a:ahLst/>
              <a:cxnLst/>
              <a:rect l="l" t="t" r="r" b="b"/>
              <a:pathLst>
                <a:path w="13192760" h="2034540">
                  <a:moveTo>
                    <a:pt x="0" y="0"/>
                  </a:moveTo>
                  <a:lnTo>
                    <a:pt x="13192760" y="0"/>
                  </a:lnTo>
                  <a:lnTo>
                    <a:pt x="13192760" y="2034539"/>
                  </a:lnTo>
                  <a:lnTo>
                    <a:pt x="0" y="203453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3580" y="5036820"/>
              <a:ext cx="8889999" cy="19329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1200" y="2326640"/>
              <a:ext cx="8714739" cy="107695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25830" y="3862069"/>
              <a:ext cx="632460" cy="624840"/>
            </a:xfrm>
            <a:custGeom>
              <a:avLst/>
              <a:gdLst/>
              <a:ahLst/>
              <a:cxnLst/>
              <a:rect l="l" t="t" r="r" b="b"/>
              <a:pathLst>
                <a:path w="632460" h="624839">
                  <a:moveTo>
                    <a:pt x="0" y="312420"/>
                  </a:moveTo>
                  <a:lnTo>
                    <a:pt x="3428" y="266253"/>
                  </a:lnTo>
                  <a:lnTo>
                    <a:pt x="13388" y="222189"/>
                  </a:lnTo>
                  <a:lnTo>
                    <a:pt x="29390" y="180712"/>
                  </a:lnTo>
                  <a:lnTo>
                    <a:pt x="50946" y="142305"/>
                  </a:lnTo>
                  <a:lnTo>
                    <a:pt x="77565" y="107450"/>
                  </a:lnTo>
                  <a:lnTo>
                    <a:pt x="108759" y="76632"/>
                  </a:lnTo>
                  <a:lnTo>
                    <a:pt x="144038" y="50333"/>
                  </a:lnTo>
                  <a:lnTo>
                    <a:pt x="182914" y="29037"/>
                  </a:lnTo>
                  <a:lnTo>
                    <a:pt x="224898" y="13227"/>
                  </a:lnTo>
                  <a:lnTo>
                    <a:pt x="269499" y="3387"/>
                  </a:lnTo>
                  <a:lnTo>
                    <a:pt x="316230" y="0"/>
                  </a:lnTo>
                  <a:lnTo>
                    <a:pt x="362960" y="3387"/>
                  </a:lnTo>
                  <a:lnTo>
                    <a:pt x="407561" y="13227"/>
                  </a:lnTo>
                  <a:lnTo>
                    <a:pt x="449545" y="29037"/>
                  </a:lnTo>
                  <a:lnTo>
                    <a:pt x="488421" y="50333"/>
                  </a:lnTo>
                  <a:lnTo>
                    <a:pt x="523700" y="76632"/>
                  </a:lnTo>
                  <a:lnTo>
                    <a:pt x="554894" y="107450"/>
                  </a:lnTo>
                  <a:lnTo>
                    <a:pt x="581513" y="142305"/>
                  </a:lnTo>
                  <a:lnTo>
                    <a:pt x="603069" y="180712"/>
                  </a:lnTo>
                  <a:lnTo>
                    <a:pt x="619071" y="222189"/>
                  </a:lnTo>
                  <a:lnTo>
                    <a:pt x="629031" y="266253"/>
                  </a:lnTo>
                  <a:lnTo>
                    <a:pt x="632460" y="312420"/>
                  </a:lnTo>
                  <a:lnTo>
                    <a:pt x="629031" y="358586"/>
                  </a:lnTo>
                  <a:lnTo>
                    <a:pt x="619071" y="402650"/>
                  </a:lnTo>
                  <a:lnTo>
                    <a:pt x="603069" y="444127"/>
                  </a:lnTo>
                  <a:lnTo>
                    <a:pt x="581513" y="482534"/>
                  </a:lnTo>
                  <a:lnTo>
                    <a:pt x="554894" y="517389"/>
                  </a:lnTo>
                  <a:lnTo>
                    <a:pt x="523700" y="548207"/>
                  </a:lnTo>
                  <a:lnTo>
                    <a:pt x="488421" y="574506"/>
                  </a:lnTo>
                  <a:lnTo>
                    <a:pt x="449545" y="595802"/>
                  </a:lnTo>
                  <a:lnTo>
                    <a:pt x="407561" y="611612"/>
                  </a:lnTo>
                  <a:lnTo>
                    <a:pt x="362960" y="621452"/>
                  </a:lnTo>
                  <a:lnTo>
                    <a:pt x="316230" y="624840"/>
                  </a:lnTo>
                  <a:lnTo>
                    <a:pt x="269499" y="621452"/>
                  </a:lnTo>
                  <a:lnTo>
                    <a:pt x="224898" y="611612"/>
                  </a:lnTo>
                  <a:lnTo>
                    <a:pt x="182914" y="595802"/>
                  </a:lnTo>
                  <a:lnTo>
                    <a:pt x="144038" y="574506"/>
                  </a:lnTo>
                  <a:lnTo>
                    <a:pt x="108759" y="548207"/>
                  </a:lnTo>
                  <a:lnTo>
                    <a:pt x="77565" y="517389"/>
                  </a:lnTo>
                  <a:lnTo>
                    <a:pt x="50946" y="482534"/>
                  </a:lnTo>
                  <a:lnTo>
                    <a:pt x="29390" y="444127"/>
                  </a:lnTo>
                  <a:lnTo>
                    <a:pt x="13388" y="402650"/>
                  </a:lnTo>
                  <a:lnTo>
                    <a:pt x="3428" y="358586"/>
                  </a:lnTo>
                  <a:lnTo>
                    <a:pt x="0" y="312420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39106" y="3958414"/>
            <a:ext cx="19939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b="1" spc="5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747202" y="3723322"/>
            <a:ext cx="13221335" cy="1151255"/>
            <a:chOff x="1747202" y="3723322"/>
            <a:chExt cx="13221335" cy="1151255"/>
          </a:xfrm>
        </p:grpSpPr>
        <p:sp>
          <p:nvSpPr>
            <p:cNvPr id="26" name="object 26"/>
            <p:cNvSpPr/>
            <p:nvPr/>
          </p:nvSpPr>
          <p:spPr>
            <a:xfrm>
              <a:off x="1761489" y="3737609"/>
              <a:ext cx="13192760" cy="1122680"/>
            </a:xfrm>
            <a:custGeom>
              <a:avLst/>
              <a:gdLst/>
              <a:ahLst/>
              <a:cxnLst/>
              <a:rect l="l" t="t" r="r" b="b"/>
              <a:pathLst>
                <a:path w="13192760" h="1122679">
                  <a:moveTo>
                    <a:pt x="0" y="0"/>
                  </a:moveTo>
                  <a:lnTo>
                    <a:pt x="13192760" y="0"/>
                  </a:lnTo>
                  <a:lnTo>
                    <a:pt x="13192760" y="1122680"/>
                  </a:lnTo>
                  <a:lnTo>
                    <a:pt x="0" y="112268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1199" y="3863339"/>
              <a:ext cx="8874759" cy="89660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7676" y="152182"/>
            <a:ext cx="3792818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solidFill>
                  <a:srgbClr val="3E3E3E"/>
                </a:solidFill>
              </a:rPr>
              <a:t>Why</a:t>
            </a:r>
            <a:r>
              <a:rPr spc="-80" dirty="0">
                <a:solidFill>
                  <a:srgbClr val="3E3E3E"/>
                </a:solidFill>
              </a:rPr>
              <a:t> Pandas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73766" y="4069478"/>
            <a:ext cx="207391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 marR="111760" indent="-295275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Structures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handle</a:t>
            </a:r>
            <a:r>
              <a:rPr sz="2200" spc="-7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major</a:t>
            </a:r>
            <a:endParaRPr sz="2200">
              <a:latin typeface="Arial"/>
              <a:cs typeface="Arial"/>
            </a:endParaRPr>
          </a:p>
          <a:p>
            <a:pPr marL="802640">
              <a:lnSpc>
                <a:spcPct val="100000"/>
              </a:lnSpc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use</a:t>
            </a:r>
            <a:r>
              <a:rPr sz="2200" spc="-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cases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8140" y="2613660"/>
            <a:ext cx="4978387" cy="481583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50207" y="1717895"/>
            <a:ext cx="16103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385" marR="5080" indent="-14732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Intrinsic</a:t>
            </a:r>
            <a:r>
              <a:rPr sz="2200" spc="-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alignment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4221" y="4238642"/>
            <a:ext cx="1858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operation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60158" y="6543133"/>
            <a:ext cx="174878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handling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1526" y="6481386"/>
            <a:ext cx="26504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7310" algn="r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standardization</a:t>
            </a:r>
            <a:endParaRPr sz="22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functions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7860" y="5075693"/>
            <a:ext cx="1059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latin typeface="Arial"/>
                <a:cs typeface="Arial"/>
              </a:rPr>
              <a:t>Pandas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23560" y="3042922"/>
            <a:ext cx="4526280" cy="4114800"/>
            <a:chOff x="5623560" y="3042922"/>
            <a:chExt cx="4526280" cy="4114800"/>
          </a:xfrm>
        </p:grpSpPr>
        <p:sp>
          <p:nvSpPr>
            <p:cNvPr id="12" name="object 12"/>
            <p:cNvSpPr/>
            <p:nvPr/>
          </p:nvSpPr>
          <p:spPr>
            <a:xfrm>
              <a:off x="7731760" y="3047999"/>
              <a:ext cx="477520" cy="401320"/>
            </a:xfrm>
            <a:custGeom>
              <a:avLst/>
              <a:gdLst/>
              <a:ahLst/>
              <a:cxnLst/>
              <a:rect l="l" t="t" r="r" b="b"/>
              <a:pathLst>
                <a:path w="477520" h="401320">
                  <a:moveTo>
                    <a:pt x="325120" y="86360"/>
                  </a:moveTo>
                  <a:lnTo>
                    <a:pt x="0" y="86360"/>
                  </a:lnTo>
                  <a:lnTo>
                    <a:pt x="0" y="139700"/>
                  </a:lnTo>
                  <a:lnTo>
                    <a:pt x="325120" y="139700"/>
                  </a:lnTo>
                  <a:lnTo>
                    <a:pt x="325120" y="86360"/>
                  </a:lnTo>
                  <a:close/>
                </a:path>
                <a:path w="477520" h="401320">
                  <a:moveTo>
                    <a:pt x="360667" y="261620"/>
                  </a:moveTo>
                  <a:lnTo>
                    <a:pt x="0" y="261620"/>
                  </a:lnTo>
                  <a:lnTo>
                    <a:pt x="0" y="314960"/>
                  </a:lnTo>
                  <a:lnTo>
                    <a:pt x="360667" y="314960"/>
                  </a:lnTo>
                  <a:lnTo>
                    <a:pt x="360667" y="261620"/>
                  </a:lnTo>
                  <a:close/>
                </a:path>
                <a:path w="477520" h="401320">
                  <a:moveTo>
                    <a:pt x="477520" y="353060"/>
                  </a:moveTo>
                  <a:lnTo>
                    <a:pt x="0" y="353060"/>
                  </a:lnTo>
                  <a:lnTo>
                    <a:pt x="0" y="401320"/>
                  </a:lnTo>
                  <a:lnTo>
                    <a:pt x="477520" y="401320"/>
                  </a:lnTo>
                  <a:lnTo>
                    <a:pt x="477520" y="353060"/>
                  </a:lnTo>
                  <a:close/>
                </a:path>
                <a:path w="477520" h="401320">
                  <a:moveTo>
                    <a:pt x="477520" y="177800"/>
                  </a:moveTo>
                  <a:lnTo>
                    <a:pt x="0" y="177800"/>
                  </a:lnTo>
                  <a:lnTo>
                    <a:pt x="0" y="223520"/>
                  </a:lnTo>
                  <a:lnTo>
                    <a:pt x="477520" y="223520"/>
                  </a:lnTo>
                  <a:lnTo>
                    <a:pt x="477520" y="177800"/>
                  </a:lnTo>
                  <a:close/>
                </a:path>
                <a:path w="477520" h="401320">
                  <a:moveTo>
                    <a:pt x="477520" y="0"/>
                  </a:moveTo>
                  <a:lnTo>
                    <a:pt x="0" y="0"/>
                  </a:lnTo>
                  <a:lnTo>
                    <a:pt x="0" y="48260"/>
                  </a:lnTo>
                  <a:lnTo>
                    <a:pt x="477520" y="48260"/>
                  </a:lnTo>
                  <a:lnTo>
                    <a:pt x="477520" y="0"/>
                  </a:lnTo>
                  <a:close/>
                </a:path>
              </a:pathLst>
            </a:custGeom>
            <a:solidFill>
              <a:srgbClr val="AAA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14920" y="3106420"/>
              <a:ext cx="0" cy="354965"/>
            </a:xfrm>
            <a:custGeom>
              <a:avLst/>
              <a:gdLst/>
              <a:ahLst/>
              <a:cxnLst/>
              <a:rect l="l" t="t" r="r" b="b"/>
              <a:pathLst>
                <a:path h="354964">
                  <a:moveTo>
                    <a:pt x="0" y="0"/>
                  </a:moveTo>
                  <a:lnTo>
                    <a:pt x="0" y="354596"/>
                  </a:lnTo>
                </a:path>
              </a:pathLst>
            </a:custGeom>
            <a:ln w="19050">
              <a:solidFill>
                <a:srgbClr val="8FB9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76820" y="3042932"/>
              <a:ext cx="76200" cy="481965"/>
            </a:xfrm>
            <a:custGeom>
              <a:avLst/>
              <a:gdLst/>
              <a:ahLst/>
              <a:cxnLst/>
              <a:rect l="l" t="t" r="r" b="b"/>
              <a:pathLst>
                <a:path w="76200" h="481964">
                  <a:moveTo>
                    <a:pt x="76200" y="405396"/>
                  </a:moveTo>
                  <a:lnTo>
                    <a:pt x="0" y="405396"/>
                  </a:lnTo>
                  <a:lnTo>
                    <a:pt x="38100" y="481596"/>
                  </a:lnTo>
                  <a:lnTo>
                    <a:pt x="76200" y="405396"/>
                  </a:lnTo>
                  <a:close/>
                </a:path>
                <a:path w="76200" h="481964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8FB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31760" y="3482340"/>
              <a:ext cx="325120" cy="53340"/>
            </a:xfrm>
            <a:custGeom>
              <a:avLst/>
              <a:gdLst/>
              <a:ahLst/>
              <a:cxnLst/>
              <a:rect l="l" t="t" r="r" b="b"/>
              <a:pathLst>
                <a:path w="325120" h="53339">
                  <a:moveTo>
                    <a:pt x="325120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325120" y="53339"/>
                  </a:lnTo>
                  <a:lnTo>
                    <a:pt x="325120" y="0"/>
                  </a:lnTo>
                  <a:close/>
                </a:path>
              </a:pathLst>
            </a:custGeom>
            <a:solidFill>
              <a:srgbClr val="AAAA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3560" y="4135120"/>
              <a:ext cx="868679" cy="9067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02140" y="4318000"/>
              <a:ext cx="474979" cy="48005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23780" y="4683760"/>
              <a:ext cx="226059" cy="22605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6980" y="6454140"/>
              <a:ext cx="703566" cy="70357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148866" y="6543233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35" dirty="0">
                <a:solidFill>
                  <a:srgbClr val="F0625F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78879" y="6494779"/>
            <a:ext cx="619759" cy="61975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7170" y="84656"/>
            <a:ext cx="8414985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>
                <a:solidFill>
                  <a:srgbClr val="3E3E3E"/>
                </a:solidFill>
              </a:rPr>
              <a:t>Activity: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80" dirty="0">
                <a:solidFill>
                  <a:srgbClr val="3E3E3E"/>
                </a:solidFill>
              </a:rPr>
              <a:t>Sequence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it</a:t>
            </a:r>
            <a:r>
              <a:rPr spc="-10" dirty="0">
                <a:solidFill>
                  <a:srgbClr val="3E3E3E"/>
                </a:solidFill>
              </a:rPr>
              <a:t> </a:t>
            </a:r>
            <a:r>
              <a:rPr spc="-135" dirty="0">
                <a:solidFill>
                  <a:srgbClr val="3E3E3E"/>
                </a:solidFill>
              </a:rPr>
              <a:t>Right!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27813" y="8105772"/>
            <a:ext cx="43332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50" dirty="0">
                <a:solidFill>
                  <a:srgbClr val="5B9BD4"/>
                </a:solidFill>
                <a:latin typeface="Arial"/>
                <a:cs typeface="Arial"/>
              </a:rPr>
              <a:t>Click</a:t>
            </a:r>
            <a:r>
              <a:rPr sz="1900" i="1" spc="-35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60" dirty="0">
                <a:solidFill>
                  <a:srgbClr val="5B9BD4"/>
                </a:solidFill>
                <a:latin typeface="Arial"/>
                <a:cs typeface="Arial"/>
              </a:rPr>
              <a:t>any</a:t>
            </a:r>
            <a:r>
              <a:rPr sz="1900" i="1" spc="-35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55" dirty="0">
                <a:solidFill>
                  <a:srgbClr val="5B9BD4"/>
                </a:solidFill>
                <a:latin typeface="Arial"/>
                <a:cs typeface="Arial"/>
              </a:rPr>
              <a:t>two</a:t>
            </a:r>
            <a:r>
              <a:rPr sz="1900" i="1" spc="-35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55" dirty="0">
                <a:solidFill>
                  <a:srgbClr val="5B9BD4"/>
                </a:solidFill>
                <a:latin typeface="Arial"/>
                <a:cs typeface="Arial"/>
              </a:rPr>
              <a:t>code</a:t>
            </a:r>
            <a:r>
              <a:rPr sz="1900" i="1" spc="-30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50" dirty="0">
                <a:solidFill>
                  <a:srgbClr val="5B9BD4"/>
                </a:solidFill>
                <a:latin typeface="Arial"/>
                <a:cs typeface="Arial"/>
              </a:rPr>
              <a:t>snippets</a:t>
            </a:r>
            <a:r>
              <a:rPr sz="1900" i="1" spc="-35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45" dirty="0">
                <a:solidFill>
                  <a:srgbClr val="5B9BD4"/>
                </a:solidFill>
                <a:latin typeface="Arial"/>
                <a:cs typeface="Arial"/>
              </a:rPr>
              <a:t>to</a:t>
            </a:r>
            <a:r>
              <a:rPr sz="1900" i="1" spc="-35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60" dirty="0">
                <a:solidFill>
                  <a:srgbClr val="5B9BD4"/>
                </a:solidFill>
                <a:latin typeface="Arial"/>
                <a:cs typeface="Arial"/>
              </a:rPr>
              <a:t>swap</a:t>
            </a:r>
            <a:r>
              <a:rPr sz="1900" i="1" spc="-30" dirty="0">
                <a:solidFill>
                  <a:srgbClr val="5B9BD4"/>
                </a:solidFill>
                <a:latin typeface="Arial"/>
                <a:cs typeface="Arial"/>
              </a:rPr>
              <a:t> </a:t>
            </a:r>
            <a:r>
              <a:rPr sz="1900" i="1" spc="-50" dirty="0">
                <a:solidFill>
                  <a:srgbClr val="5B9BD4"/>
                </a:solidFill>
                <a:latin typeface="Arial"/>
                <a:cs typeface="Arial"/>
              </a:rPr>
              <a:t>them.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1655" y="1953895"/>
            <a:ext cx="15632430" cy="6709409"/>
            <a:chOff x="541655" y="1953895"/>
            <a:chExt cx="15632430" cy="6709409"/>
          </a:xfrm>
        </p:grpSpPr>
        <p:sp>
          <p:nvSpPr>
            <p:cNvPr id="6" name="object 6"/>
            <p:cNvSpPr/>
            <p:nvPr/>
          </p:nvSpPr>
          <p:spPr>
            <a:xfrm>
              <a:off x="570230" y="1982470"/>
              <a:ext cx="15575280" cy="6652259"/>
            </a:xfrm>
            <a:custGeom>
              <a:avLst/>
              <a:gdLst/>
              <a:ahLst/>
              <a:cxnLst/>
              <a:rect l="l" t="t" r="r" b="b"/>
              <a:pathLst>
                <a:path w="15575280" h="6652259">
                  <a:moveTo>
                    <a:pt x="0" y="0"/>
                  </a:moveTo>
                  <a:lnTo>
                    <a:pt x="15575280" y="0"/>
                  </a:lnTo>
                  <a:lnTo>
                    <a:pt x="15575280" y="6652259"/>
                  </a:lnTo>
                  <a:lnTo>
                    <a:pt x="0" y="6652259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2810" y="2470150"/>
              <a:ext cx="629920" cy="622300"/>
            </a:xfrm>
            <a:custGeom>
              <a:avLst/>
              <a:gdLst/>
              <a:ahLst/>
              <a:cxnLst/>
              <a:rect l="l" t="t" r="r" b="b"/>
              <a:pathLst>
                <a:path w="629919" h="622300">
                  <a:moveTo>
                    <a:pt x="0" y="311150"/>
                  </a:moveTo>
                  <a:lnTo>
                    <a:pt x="3414" y="265170"/>
                  </a:lnTo>
                  <a:lnTo>
                    <a:pt x="13334" y="221285"/>
                  </a:lnTo>
                  <a:lnTo>
                    <a:pt x="29272" y="179976"/>
                  </a:lnTo>
                  <a:lnTo>
                    <a:pt x="50740" y="141725"/>
                  </a:lnTo>
                  <a:lnTo>
                    <a:pt x="77252" y="107012"/>
                  </a:lnTo>
                  <a:lnTo>
                    <a:pt x="108321" y="76319"/>
                  </a:lnTo>
                  <a:lnTo>
                    <a:pt x="143459" y="50128"/>
                  </a:lnTo>
                  <a:lnTo>
                    <a:pt x="182178" y="28919"/>
                  </a:lnTo>
                  <a:lnTo>
                    <a:pt x="223993" y="13173"/>
                  </a:lnTo>
                  <a:lnTo>
                    <a:pt x="268416" y="3373"/>
                  </a:lnTo>
                  <a:lnTo>
                    <a:pt x="314960" y="0"/>
                  </a:lnTo>
                  <a:lnTo>
                    <a:pt x="361503" y="3373"/>
                  </a:lnTo>
                  <a:lnTo>
                    <a:pt x="405926" y="13173"/>
                  </a:lnTo>
                  <a:lnTo>
                    <a:pt x="447741" y="28919"/>
                  </a:lnTo>
                  <a:lnTo>
                    <a:pt x="486460" y="50128"/>
                  </a:lnTo>
                  <a:lnTo>
                    <a:pt x="521598" y="76319"/>
                  </a:lnTo>
                  <a:lnTo>
                    <a:pt x="552667" y="107012"/>
                  </a:lnTo>
                  <a:lnTo>
                    <a:pt x="579179" y="141725"/>
                  </a:lnTo>
                  <a:lnTo>
                    <a:pt x="600647" y="179976"/>
                  </a:lnTo>
                  <a:lnTo>
                    <a:pt x="616585" y="221285"/>
                  </a:lnTo>
                  <a:lnTo>
                    <a:pt x="626505" y="265170"/>
                  </a:lnTo>
                  <a:lnTo>
                    <a:pt x="629920" y="311150"/>
                  </a:lnTo>
                  <a:lnTo>
                    <a:pt x="626505" y="357129"/>
                  </a:lnTo>
                  <a:lnTo>
                    <a:pt x="616585" y="401014"/>
                  </a:lnTo>
                  <a:lnTo>
                    <a:pt x="600647" y="442323"/>
                  </a:lnTo>
                  <a:lnTo>
                    <a:pt x="579179" y="480574"/>
                  </a:lnTo>
                  <a:lnTo>
                    <a:pt x="552667" y="515287"/>
                  </a:lnTo>
                  <a:lnTo>
                    <a:pt x="521598" y="545980"/>
                  </a:lnTo>
                  <a:lnTo>
                    <a:pt x="486460" y="572171"/>
                  </a:lnTo>
                  <a:lnTo>
                    <a:pt x="447741" y="593380"/>
                  </a:lnTo>
                  <a:lnTo>
                    <a:pt x="405926" y="609126"/>
                  </a:lnTo>
                  <a:lnTo>
                    <a:pt x="361503" y="618926"/>
                  </a:lnTo>
                  <a:lnTo>
                    <a:pt x="314960" y="622300"/>
                  </a:lnTo>
                  <a:lnTo>
                    <a:pt x="268416" y="618926"/>
                  </a:lnTo>
                  <a:lnTo>
                    <a:pt x="223993" y="609126"/>
                  </a:lnTo>
                  <a:lnTo>
                    <a:pt x="182178" y="593380"/>
                  </a:lnTo>
                  <a:lnTo>
                    <a:pt x="143459" y="572171"/>
                  </a:lnTo>
                  <a:lnTo>
                    <a:pt x="108321" y="545980"/>
                  </a:lnTo>
                  <a:lnTo>
                    <a:pt x="77252" y="515287"/>
                  </a:lnTo>
                  <a:lnTo>
                    <a:pt x="50740" y="480574"/>
                  </a:lnTo>
                  <a:lnTo>
                    <a:pt x="29272" y="442323"/>
                  </a:lnTo>
                  <a:lnTo>
                    <a:pt x="13334" y="401014"/>
                  </a:lnTo>
                  <a:lnTo>
                    <a:pt x="3414" y="357129"/>
                  </a:lnTo>
                  <a:lnTo>
                    <a:pt x="0" y="311150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02941" y="1095671"/>
            <a:ext cx="14282419" cy="187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16755" marR="5080" indent="-349504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The code </a:t>
            </a:r>
            <a:r>
              <a:rPr sz="2200" spc="-5" dirty="0">
                <a:latin typeface="Arial"/>
                <a:cs typeface="Arial"/>
              </a:rPr>
              <a:t>here is buggy. </a:t>
            </a:r>
            <a:r>
              <a:rPr sz="2200" dirty="0">
                <a:latin typeface="Arial"/>
                <a:cs typeface="Arial"/>
              </a:rPr>
              <a:t>You must correct </a:t>
            </a:r>
            <a:r>
              <a:rPr sz="2200" spc="-5" dirty="0">
                <a:latin typeface="Arial"/>
                <a:cs typeface="Arial"/>
              </a:rPr>
              <a:t>its </a:t>
            </a:r>
            <a:r>
              <a:rPr sz="2200" dirty="0">
                <a:latin typeface="Arial"/>
                <a:cs typeface="Arial"/>
              </a:rPr>
              <a:t>sequence to </a:t>
            </a:r>
            <a:r>
              <a:rPr sz="2200" spc="-5" dirty="0">
                <a:latin typeface="Arial"/>
                <a:cs typeface="Arial"/>
              </a:rPr>
              <a:t>debug it.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do </a:t>
            </a:r>
            <a:r>
              <a:rPr sz="2200" dirty="0">
                <a:latin typeface="Arial"/>
                <a:cs typeface="Arial"/>
              </a:rPr>
              <a:t>that, click </a:t>
            </a:r>
            <a:r>
              <a:rPr sz="2200" spc="-5" dirty="0">
                <a:latin typeface="Arial"/>
                <a:cs typeface="Arial"/>
              </a:rPr>
              <a:t>any </a:t>
            </a:r>
            <a:r>
              <a:rPr sz="2200" dirty="0">
                <a:latin typeface="Arial"/>
                <a:cs typeface="Arial"/>
              </a:rPr>
              <a:t>two code snippets,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which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you feel </a:t>
            </a:r>
            <a:r>
              <a:rPr sz="2200" spc="-5" dirty="0">
                <a:latin typeface="Arial"/>
                <a:cs typeface="Arial"/>
              </a:rPr>
              <a:t>are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out of place,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swap their </a:t>
            </a:r>
            <a:r>
              <a:rPr sz="2200" spc="-5" dirty="0">
                <a:latin typeface="Arial"/>
                <a:cs typeface="Arial"/>
              </a:rPr>
              <a:t>places.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50" b="1" spc="5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63600" y="2145982"/>
            <a:ext cx="14105255" cy="2751455"/>
            <a:chOff x="863600" y="2145982"/>
            <a:chExt cx="14105255" cy="2751455"/>
          </a:xfrm>
        </p:grpSpPr>
        <p:sp>
          <p:nvSpPr>
            <p:cNvPr id="10" name="object 10"/>
            <p:cNvSpPr/>
            <p:nvPr/>
          </p:nvSpPr>
          <p:spPr>
            <a:xfrm>
              <a:off x="1761489" y="2160270"/>
              <a:ext cx="13192760" cy="1470660"/>
            </a:xfrm>
            <a:custGeom>
              <a:avLst/>
              <a:gdLst/>
              <a:ahLst/>
              <a:cxnLst/>
              <a:rect l="l" t="t" r="r" b="b"/>
              <a:pathLst>
                <a:path w="13192760" h="1470660">
                  <a:moveTo>
                    <a:pt x="0" y="0"/>
                  </a:moveTo>
                  <a:lnTo>
                    <a:pt x="13192760" y="0"/>
                  </a:lnTo>
                  <a:lnTo>
                    <a:pt x="13192760" y="1470660"/>
                  </a:lnTo>
                  <a:lnTo>
                    <a:pt x="0" y="147066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2650" y="4255770"/>
              <a:ext cx="632460" cy="622300"/>
            </a:xfrm>
            <a:custGeom>
              <a:avLst/>
              <a:gdLst/>
              <a:ahLst/>
              <a:cxnLst/>
              <a:rect l="l" t="t" r="r" b="b"/>
              <a:pathLst>
                <a:path w="632460" h="622300">
                  <a:moveTo>
                    <a:pt x="0" y="311150"/>
                  </a:moveTo>
                  <a:lnTo>
                    <a:pt x="3428" y="265170"/>
                  </a:lnTo>
                  <a:lnTo>
                    <a:pt x="13388" y="221285"/>
                  </a:lnTo>
                  <a:lnTo>
                    <a:pt x="29390" y="179976"/>
                  </a:lnTo>
                  <a:lnTo>
                    <a:pt x="50946" y="141725"/>
                  </a:lnTo>
                  <a:lnTo>
                    <a:pt x="77565" y="107012"/>
                  </a:lnTo>
                  <a:lnTo>
                    <a:pt x="108759" y="76319"/>
                  </a:lnTo>
                  <a:lnTo>
                    <a:pt x="144038" y="50128"/>
                  </a:lnTo>
                  <a:lnTo>
                    <a:pt x="182914" y="28919"/>
                  </a:lnTo>
                  <a:lnTo>
                    <a:pt x="224898" y="13173"/>
                  </a:lnTo>
                  <a:lnTo>
                    <a:pt x="269499" y="3373"/>
                  </a:lnTo>
                  <a:lnTo>
                    <a:pt x="316230" y="0"/>
                  </a:lnTo>
                  <a:lnTo>
                    <a:pt x="362960" y="3373"/>
                  </a:lnTo>
                  <a:lnTo>
                    <a:pt x="407561" y="13173"/>
                  </a:lnTo>
                  <a:lnTo>
                    <a:pt x="449545" y="28919"/>
                  </a:lnTo>
                  <a:lnTo>
                    <a:pt x="488421" y="50128"/>
                  </a:lnTo>
                  <a:lnTo>
                    <a:pt x="523700" y="76319"/>
                  </a:lnTo>
                  <a:lnTo>
                    <a:pt x="554894" y="107012"/>
                  </a:lnTo>
                  <a:lnTo>
                    <a:pt x="581513" y="141725"/>
                  </a:lnTo>
                  <a:lnTo>
                    <a:pt x="603069" y="179976"/>
                  </a:lnTo>
                  <a:lnTo>
                    <a:pt x="619071" y="221285"/>
                  </a:lnTo>
                  <a:lnTo>
                    <a:pt x="629031" y="265170"/>
                  </a:lnTo>
                  <a:lnTo>
                    <a:pt x="632460" y="311150"/>
                  </a:lnTo>
                  <a:lnTo>
                    <a:pt x="629031" y="357129"/>
                  </a:lnTo>
                  <a:lnTo>
                    <a:pt x="619071" y="401014"/>
                  </a:lnTo>
                  <a:lnTo>
                    <a:pt x="603069" y="442323"/>
                  </a:lnTo>
                  <a:lnTo>
                    <a:pt x="581513" y="480574"/>
                  </a:lnTo>
                  <a:lnTo>
                    <a:pt x="554894" y="515287"/>
                  </a:lnTo>
                  <a:lnTo>
                    <a:pt x="523700" y="545980"/>
                  </a:lnTo>
                  <a:lnTo>
                    <a:pt x="488421" y="572171"/>
                  </a:lnTo>
                  <a:lnTo>
                    <a:pt x="449545" y="593380"/>
                  </a:lnTo>
                  <a:lnTo>
                    <a:pt x="407561" y="609126"/>
                  </a:lnTo>
                  <a:lnTo>
                    <a:pt x="362960" y="618926"/>
                  </a:lnTo>
                  <a:lnTo>
                    <a:pt x="316230" y="622300"/>
                  </a:lnTo>
                  <a:lnTo>
                    <a:pt x="269499" y="618926"/>
                  </a:lnTo>
                  <a:lnTo>
                    <a:pt x="224898" y="609126"/>
                  </a:lnTo>
                  <a:lnTo>
                    <a:pt x="182914" y="593380"/>
                  </a:lnTo>
                  <a:lnTo>
                    <a:pt x="144038" y="572171"/>
                  </a:lnTo>
                  <a:lnTo>
                    <a:pt x="108759" y="545980"/>
                  </a:lnTo>
                  <a:lnTo>
                    <a:pt x="77565" y="515287"/>
                  </a:lnTo>
                  <a:lnTo>
                    <a:pt x="50946" y="480574"/>
                  </a:lnTo>
                  <a:lnTo>
                    <a:pt x="29390" y="442323"/>
                  </a:lnTo>
                  <a:lnTo>
                    <a:pt x="13388" y="401014"/>
                  </a:lnTo>
                  <a:lnTo>
                    <a:pt x="3428" y="357129"/>
                  </a:lnTo>
                  <a:lnTo>
                    <a:pt x="0" y="311150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94952" y="4351435"/>
            <a:ext cx="19939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50" b="1" spc="5" dirty="0">
                <a:solidFill>
                  <a:srgbClr val="404040"/>
                </a:solidFill>
                <a:latin typeface="Arial"/>
                <a:cs typeface="Arial"/>
              </a:rPr>
              <a:t>3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8200" y="2326640"/>
            <a:ext cx="14130655" cy="5621655"/>
            <a:chOff x="838200" y="2326640"/>
            <a:chExt cx="14130655" cy="5621655"/>
          </a:xfrm>
        </p:grpSpPr>
        <p:sp>
          <p:nvSpPr>
            <p:cNvPr id="14" name="object 14"/>
            <p:cNvSpPr/>
            <p:nvPr/>
          </p:nvSpPr>
          <p:spPr>
            <a:xfrm>
              <a:off x="1761489" y="7192009"/>
              <a:ext cx="13192760" cy="741680"/>
            </a:xfrm>
            <a:custGeom>
              <a:avLst/>
              <a:gdLst/>
              <a:ahLst/>
              <a:cxnLst/>
              <a:rect l="l" t="t" r="r" b="b"/>
              <a:pathLst>
                <a:path w="13192760" h="741679">
                  <a:moveTo>
                    <a:pt x="0" y="0"/>
                  </a:moveTo>
                  <a:lnTo>
                    <a:pt x="13192760" y="0"/>
                  </a:lnTo>
                  <a:lnTo>
                    <a:pt x="13192760" y="741680"/>
                  </a:lnTo>
                  <a:lnTo>
                    <a:pt x="0" y="74168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3580" y="7261859"/>
              <a:ext cx="9794239" cy="5994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57250" y="7192009"/>
              <a:ext cx="629920" cy="619760"/>
            </a:xfrm>
            <a:custGeom>
              <a:avLst/>
              <a:gdLst/>
              <a:ahLst/>
              <a:cxnLst/>
              <a:rect l="l" t="t" r="r" b="b"/>
              <a:pathLst>
                <a:path w="629919" h="619759">
                  <a:moveTo>
                    <a:pt x="0" y="309880"/>
                  </a:moveTo>
                  <a:lnTo>
                    <a:pt x="3414" y="264087"/>
                  </a:lnTo>
                  <a:lnTo>
                    <a:pt x="13334" y="220381"/>
                  </a:lnTo>
                  <a:lnTo>
                    <a:pt x="29272" y="179241"/>
                  </a:lnTo>
                  <a:lnTo>
                    <a:pt x="50740" y="141145"/>
                  </a:lnTo>
                  <a:lnTo>
                    <a:pt x="77252" y="106574"/>
                  </a:lnTo>
                  <a:lnTo>
                    <a:pt x="108321" y="76007"/>
                  </a:lnTo>
                  <a:lnTo>
                    <a:pt x="143459" y="49922"/>
                  </a:lnTo>
                  <a:lnTo>
                    <a:pt x="182178" y="28800"/>
                  </a:lnTo>
                  <a:lnTo>
                    <a:pt x="223993" y="13119"/>
                  </a:lnTo>
                  <a:lnTo>
                    <a:pt x="268416" y="3359"/>
                  </a:lnTo>
                  <a:lnTo>
                    <a:pt x="314960" y="0"/>
                  </a:lnTo>
                  <a:lnTo>
                    <a:pt x="361503" y="3359"/>
                  </a:lnTo>
                  <a:lnTo>
                    <a:pt x="405926" y="13119"/>
                  </a:lnTo>
                  <a:lnTo>
                    <a:pt x="447741" y="28800"/>
                  </a:lnTo>
                  <a:lnTo>
                    <a:pt x="486460" y="49922"/>
                  </a:lnTo>
                  <a:lnTo>
                    <a:pt x="521598" y="76007"/>
                  </a:lnTo>
                  <a:lnTo>
                    <a:pt x="552667" y="106574"/>
                  </a:lnTo>
                  <a:lnTo>
                    <a:pt x="579179" y="141145"/>
                  </a:lnTo>
                  <a:lnTo>
                    <a:pt x="600647" y="179241"/>
                  </a:lnTo>
                  <a:lnTo>
                    <a:pt x="616585" y="220381"/>
                  </a:lnTo>
                  <a:lnTo>
                    <a:pt x="626505" y="264087"/>
                  </a:lnTo>
                  <a:lnTo>
                    <a:pt x="629920" y="309880"/>
                  </a:lnTo>
                  <a:lnTo>
                    <a:pt x="626505" y="355672"/>
                  </a:lnTo>
                  <a:lnTo>
                    <a:pt x="616585" y="399378"/>
                  </a:lnTo>
                  <a:lnTo>
                    <a:pt x="600647" y="440518"/>
                  </a:lnTo>
                  <a:lnTo>
                    <a:pt x="579179" y="478614"/>
                  </a:lnTo>
                  <a:lnTo>
                    <a:pt x="552667" y="513185"/>
                  </a:lnTo>
                  <a:lnTo>
                    <a:pt x="521598" y="543752"/>
                  </a:lnTo>
                  <a:lnTo>
                    <a:pt x="486460" y="569837"/>
                  </a:lnTo>
                  <a:lnTo>
                    <a:pt x="447741" y="590959"/>
                  </a:lnTo>
                  <a:lnTo>
                    <a:pt x="405926" y="606640"/>
                  </a:lnTo>
                  <a:lnTo>
                    <a:pt x="361503" y="616400"/>
                  </a:lnTo>
                  <a:lnTo>
                    <a:pt x="314960" y="619760"/>
                  </a:lnTo>
                  <a:lnTo>
                    <a:pt x="268416" y="616400"/>
                  </a:lnTo>
                  <a:lnTo>
                    <a:pt x="223993" y="606640"/>
                  </a:lnTo>
                  <a:lnTo>
                    <a:pt x="182178" y="590959"/>
                  </a:lnTo>
                  <a:lnTo>
                    <a:pt x="143459" y="569837"/>
                  </a:lnTo>
                  <a:lnTo>
                    <a:pt x="108321" y="543752"/>
                  </a:lnTo>
                  <a:lnTo>
                    <a:pt x="77252" y="513185"/>
                  </a:lnTo>
                  <a:lnTo>
                    <a:pt x="50740" y="478614"/>
                  </a:lnTo>
                  <a:lnTo>
                    <a:pt x="29272" y="440518"/>
                  </a:lnTo>
                  <a:lnTo>
                    <a:pt x="13334" y="399378"/>
                  </a:lnTo>
                  <a:lnTo>
                    <a:pt x="3414" y="355672"/>
                  </a:lnTo>
                  <a:lnTo>
                    <a:pt x="0" y="309880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1330" y="3719830"/>
              <a:ext cx="13192760" cy="2037080"/>
            </a:xfrm>
            <a:custGeom>
              <a:avLst/>
              <a:gdLst/>
              <a:ahLst/>
              <a:cxnLst/>
              <a:rect l="l" t="t" r="r" b="b"/>
              <a:pathLst>
                <a:path w="13192760" h="2037079">
                  <a:moveTo>
                    <a:pt x="0" y="0"/>
                  </a:moveTo>
                  <a:lnTo>
                    <a:pt x="13192760" y="0"/>
                  </a:lnTo>
                  <a:lnTo>
                    <a:pt x="13192760" y="2037079"/>
                  </a:lnTo>
                  <a:lnTo>
                    <a:pt x="0" y="2037079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5960" y="3766820"/>
              <a:ext cx="8887459" cy="19303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1200" y="2326640"/>
              <a:ext cx="8714739" cy="107695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82650" y="5932170"/>
              <a:ext cx="632460" cy="624840"/>
            </a:xfrm>
            <a:custGeom>
              <a:avLst/>
              <a:gdLst/>
              <a:ahLst/>
              <a:cxnLst/>
              <a:rect l="l" t="t" r="r" b="b"/>
              <a:pathLst>
                <a:path w="632460" h="624840">
                  <a:moveTo>
                    <a:pt x="0" y="312419"/>
                  </a:moveTo>
                  <a:lnTo>
                    <a:pt x="3428" y="266253"/>
                  </a:lnTo>
                  <a:lnTo>
                    <a:pt x="13388" y="222189"/>
                  </a:lnTo>
                  <a:lnTo>
                    <a:pt x="29390" y="180712"/>
                  </a:lnTo>
                  <a:lnTo>
                    <a:pt x="50946" y="142305"/>
                  </a:lnTo>
                  <a:lnTo>
                    <a:pt x="77565" y="107450"/>
                  </a:lnTo>
                  <a:lnTo>
                    <a:pt x="108759" y="76632"/>
                  </a:lnTo>
                  <a:lnTo>
                    <a:pt x="144038" y="50333"/>
                  </a:lnTo>
                  <a:lnTo>
                    <a:pt x="182914" y="29037"/>
                  </a:lnTo>
                  <a:lnTo>
                    <a:pt x="224898" y="13227"/>
                  </a:lnTo>
                  <a:lnTo>
                    <a:pt x="269499" y="3387"/>
                  </a:lnTo>
                  <a:lnTo>
                    <a:pt x="316230" y="0"/>
                  </a:lnTo>
                  <a:lnTo>
                    <a:pt x="362960" y="3387"/>
                  </a:lnTo>
                  <a:lnTo>
                    <a:pt x="407561" y="13227"/>
                  </a:lnTo>
                  <a:lnTo>
                    <a:pt x="449545" y="29037"/>
                  </a:lnTo>
                  <a:lnTo>
                    <a:pt x="488421" y="50333"/>
                  </a:lnTo>
                  <a:lnTo>
                    <a:pt x="523700" y="76632"/>
                  </a:lnTo>
                  <a:lnTo>
                    <a:pt x="554894" y="107450"/>
                  </a:lnTo>
                  <a:lnTo>
                    <a:pt x="581513" y="142305"/>
                  </a:lnTo>
                  <a:lnTo>
                    <a:pt x="603069" y="180712"/>
                  </a:lnTo>
                  <a:lnTo>
                    <a:pt x="619071" y="222189"/>
                  </a:lnTo>
                  <a:lnTo>
                    <a:pt x="629031" y="266253"/>
                  </a:lnTo>
                  <a:lnTo>
                    <a:pt x="632460" y="312419"/>
                  </a:lnTo>
                  <a:lnTo>
                    <a:pt x="629031" y="358586"/>
                  </a:lnTo>
                  <a:lnTo>
                    <a:pt x="619071" y="402650"/>
                  </a:lnTo>
                  <a:lnTo>
                    <a:pt x="603069" y="444127"/>
                  </a:lnTo>
                  <a:lnTo>
                    <a:pt x="581513" y="482534"/>
                  </a:lnTo>
                  <a:lnTo>
                    <a:pt x="554894" y="517389"/>
                  </a:lnTo>
                  <a:lnTo>
                    <a:pt x="523700" y="548207"/>
                  </a:lnTo>
                  <a:lnTo>
                    <a:pt x="488421" y="574506"/>
                  </a:lnTo>
                  <a:lnTo>
                    <a:pt x="449545" y="595802"/>
                  </a:lnTo>
                  <a:lnTo>
                    <a:pt x="407561" y="611612"/>
                  </a:lnTo>
                  <a:lnTo>
                    <a:pt x="362960" y="621452"/>
                  </a:lnTo>
                  <a:lnTo>
                    <a:pt x="316230" y="624839"/>
                  </a:lnTo>
                  <a:lnTo>
                    <a:pt x="269499" y="621452"/>
                  </a:lnTo>
                  <a:lnTo>
                    <a:pt x="224898" y="611612"/>
                  </a:lnTo>
                  <a:lnTo>
                    <a:pt x="182914" y="595802"/>
                  </a:lnTo>
                  <a:lnTo>
                    <a:pt x="144038" y="574506"/>
                  </a:lnTo>
                  <a:lnTo>
                    <a:pt x="108759" y="548207"/>
                  </a:lnTo>
                  <a:lnTo>
                    <a:pt x="77565" y="517389"/>
                  </a:lnTo>
                  <a:lnTo>
                    <a:pt x="50946" y="482534"/>
                  </a:lnTo>
                  <a:lnTo>
                    <a:pt x="29390" y="444127"/>
                  </a:lnTo>
                  <a:lnTo>
                    <a:pt x="13388" y="402650"/>
                  </a:lnTo>
                  <a:lnTo>
                    <a:pt x="3428" y="358586"/>
                  </a:lnTo>
                  <a:lnTo>
                    <a:pt x="0" y="312419"/>
                  </a:lnTo>
                  <a:close/>
                </a:path>
              </a:pathLst>
            </a:custGeom>
            <a:ln w="381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67440" y="6027088"/>
            <a:ext cx="227965" cy="16592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10"/>
              </a:spcBef>
            </a:pPr>
            <a:r>
              <a:rPr sz="2450" b="1" spc="5" dirty="0">
                <a:solidFill>
                  <a:srgbClr val="404040"/>
                </a:solidFill>
                <a:latin typeface="Arial"/>
                <a:cs typeface="Arial"/>
              </a:rPr>
              <a:t>2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50" b="1" spc="5" dirty="0">
                <a:solidFill>
                  <a:srgbClr val="404040"/>
                </a:solidFill>
                <a:latin typeface="Arial"/>
                <a:cs typeface="Arial"/>
              </a:rPr>
              <a:t>4</a:t>
            </a:r>
            <a:endParaRPr sz="245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37042" y="5869622"/>
            <a:ext cx="13221335" cy="1153795"/>
            <a:chOff x="1737042" y="5869622"/>
            <a:chExt cx="13221335" cy="1153795"/>
          </a:xfrm>
        </p:grpSpPr>
        <p:sp>
          <p:nvSpPr>
            <p:cNvPr id="23" name="object 23"/>
            <p:cNvSpPr/>
            <p:nvPr/>
          </p:nvSpPr>
          <p:spPr>
            <a:xfrm>
              <a:off x="1751329" y="5883909"/>
              <a:ext cx="13192760" cy="1125220"/>
            </a:xfrm>
            <a:custGeom>
              <a:avLst/>
              <a:gdLst/>
              <a:ahLst/>
              <a:cxnLst/>
              <a:rect l="l" t="t" r="r" b="b"/>
              <a:pathLst>
                <a:path w="13192760" h="1125220">
                  <a:moveTo>
                    <a:pt x="0" y="0"/>
                  </a:moveTo>
                  <a:lnTo>
                    <a:pt x="13192760" y="0"/>
                  </a:lnTo>
                  <a:lnTo>
                    <a:pt x="13192760" y="1125220"/>
                  </a:lnTo>
                  <a:lnTo>
                    <a:pt x="0" y="112522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8659" y="5986779"/>
              <a:ext cx="8874759" cy="8940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83900" y="383972"/>
            <a:ext cx="3703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3E3E3E"/>
                </a:solidFill>
              </a:rPr>
              <a:t>Pandas</a:t>
            </a:r>
            <a:r>
              <a:rPr spc="-30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SQL</a:t>
            </a:r>
            <a:r>
              <a:rPr spc="-25" dirty="0">
                <a:solidFill>
                  <a:srgbClr val="3E3E3E"/>
                </a:solidFill>
              </a:rPr>
              <a:t> </a:t>
            </a:r>
            <a:r>
              <a:rPr spc="-105" dirty="0">
                <a:solidFill>
                  <a:srgbClr val="3E3E3E"/>
                </a:solidFill>
              </a:rPr>
              <a:t>Operation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880" y="855979"/>
            <a:ext cx="11315699" cy="810767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1600" y="191336"/>
            <a:ext cx="714562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3E3E3E"/>
                </a:solidFill>
              </a:rPr>
              <a:t>Pandas</a:t>
            </a:r>
            <a:r>
              <a:rPr spc="-30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SQL</a:t>
            </a:r>
            <a:r>
              <a:rPr spc="-25" dirty="0">
                <a:solidFill>
                  <a:srgbClr val="3E3E3E"/>
                </a:solidFill>
              </a:rPr>
              <a:t> </a:t>
            </a:r>
            <a:r>
              <a:rPr spc="-105" dirty="0">
                <a:solidFill>
                  <a:srgbClr val="3E3E3E"/>
                </a:solidFill>
              </a:rPr>
              <a:t>Operation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3732" y="1043940"/>
            <a:ext cx="12560285" cy="752093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94000" y="267536"/>
            <a:ext cx="699322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3E3E3E"/>
                </a:solidFill>
              </a:rPr>
              <a:t>Pandas</a:t>
            </a:r>
            <a:r>
              <a:rPr spc="-30" dirty="0">
                <a:solidFill>
                  <a:srgbClr val="3E3E3E"/>
                </a:solidFill>
              </a:rPr>
              <a:t> </a:t>
            </a:r>
            <a:r>
              <a:rPr spc="-55" dirty="0">
                <a:solidFill>
                  <a:srgbClr val="3E3E3E"/>
                </a:solidFill>
              </a:rPr>
              <a:t>SQL</a:t>
            </a:r>
            <a:r>
              <a:rPr spc="-25" dirty="0">
                <a:solidFill>
                  <a:srgbClr val="3E3E3E"/>
                </a:solidFill>
              </a:rPr>
              <a:t> </a:t>
            </a:r>
            <a:r>
              <a:rPr spc="-105" dirty="0">
                <a:solidFill>
                  <a:srgbClr val="3E3E3E"/>
                </a:solidFill>
              </a:rPr>
              <a:t>Operation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00" y="1285240"/>
            <a:ext cx="13771879" cy="456944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1524" y="-30798"/>
            <a:ext cx="14094476" cy="181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Analyze</a:t>
            </a:r>
            <a:r>
              <a:rPr dirty="0"/>
              <a:t> </a:t>
            </a:r>
            <a:r>
              <a:rPr spc="-105" dirty="0"/>
              <a:t>the</a:t>
            </a:r>
            <a:r>
              <a:rPr spc="5" dirty="0"/>
              <a:t> </a:t>
            </a:r>
            <a:r>
              <a:rPr spc="-70" dirty="0"/>
              <a:t>Federal</a:t>
            </a:r>
            <a:r>
              <a:rPr spc="5" dirty="0"/>
              <a:t> </a:t>
            </a:r>
            <a:r>
              <a:rPr spc="-140" dirty="0"/>
              <a:t>Aviation</a:t>
            </a:r>
            <a:r>
              <a:rPr dirty="0"/>
              <a:t> </a:t>
            </a:r>
            <a:r>
              <a:rPr spc="-155" dirty="0"/>
              <a:t>Authority</a:t>
            </a:r>
            <a:r>
              <a:rPr spc="5" dirty="0"/>
              <a:t> </a:t>
            </a:r>
            <a:r>
              <a:rPr spc="-65" dirty="0"/>
              <a:t>(FAA)</a:t>
            </a:r>
            <a:r>
              <a:rPr spc="5" dirty="0"/>
              <a:t> </a:t>
            </a:r>
            <a:r>
              <a:rPr spc="-75" dirty="0"/>
              <a:t>Dataset</a:t>
            </a:r>
            <a:r>
              <a:rPr dirty="0"/>
              <a:t> </a:t>
            </a:r>
            <a:r>
              <a:rPr spc="-160" dirty="0"/>
              <a:t>using </a:t>
            </a:r>
            <a:r>
              <a:rPr spc="-765" dirty="0"/>
              <a:t> </a:t>
            </a:r>
            <a:r>
              <a:rPr spc="-80" dirty="0"/>
              <a:t>Pandas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2084" y="2029294"/>
            <a:ext cx="10743565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90" dirty="0">
                <a:latin typeface="Arial"/>
                <a:cs typeface="Arial"/>
              </a:rPr>
              <a:t>Problem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75" dirty="0">
                <a:latin typeface="Arial"/>
                <a:cs typeface="Arial"/>
              </a:rPr>
              <a:t>Statement: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540"/>
              </a:lnSpc>
            </a:pPr>
            <a:r>
              <a:rPr sz="2200" dirty="0">
                <a:latin typeface="Arial"/>
                <a:cs typeface="Arial"/>
              </a:rPr>
              <a:t>Analyze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Federal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Aviation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Authority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(FAA)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dataset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using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Pandas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do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following: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760"/>
              </a:lnSpc>
            </a:pPr>
            <a:r>
              <a:rPr sz="2400" dirty="0">
                <a:latin typeface="Arial"/>
                <a:cs typeface="Arial"/>
              </a:rPr>
              <a:t>1.</a:t>
            </a:r>
            <a:r>
              <a:rPr sz="2200" dirty="0">
                <a:latin typeface="Arial"/>
                <a:cs typeface="Arial"/>
              </a:rPr>
              <a:t>View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ts val="2620"/>
              </a:lnSpc>
              <a:buAutoNum type="alphaLcPeriod"/>
              <a:tabLst>
                <a:tab pos="323850" algn="l"/>
              </a:tabLst>
            </a:pPr>
            <a:r>
              <a:rPr sz="2200" dirty="0">
                <a:latin typeface="Arial"/>
                <a:cs typeface="Arial"/>
              </a:rPr>
              <a:t>Aircraft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manufacturer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name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buAutoNum type="alphaLcPeriod"/>
              <a:tabLst>
                <a:tab pos="323850" algn="l"/>
              </a:tabLst>
            </a:pPr>
            <a:r>
              <a:rPr sz="2200" dirty="0">
                <a:latin typeface="Arial"/>
                <a:cs typeface="Arial"/>
              </a:rPr>
              <a:t>State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name</a:t>
            </a:r>
            <a:endParaRPr sz="2200">
              <a:latin typeface="Arial"/>
              <a:cs typeface="Arial"/>
            </a:endParaRPr>
          </a:p>
          <a:p>
            <a:pPr marL="307340" indent="-295275">
              <a:lnSpc>
                <a:spcPct val="100000"/>
              </a:lnSpc>
              <a:buAutoNum type="alphaLcPeriod"/>
              <a:tabLst>
                <a:tab pos="307975" algn="l"/>
              </a:tabLst>
            </a:pPr>
            <a:r>
              <a:rPr sz="2200" dirty="0">
                <a:latin typeface="Arial"/>
                <a:cs typeface="Arial"/>
              </a:rPr>
              <a:t>Aircraft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model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name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buAutoNum type="alphaLcPeriod"/>
              <a:tabLst>
                <a:tab pos="323850" algn="l"/>
              </a:tabLst>
            </a:pPr>
            <a:r>
              <a:rPr sz="2200" dirty="0">
                <a:latin typeface="Arial"/>
                <a:cs typeface="Arial"/>
              </a:rPr>
              <a:t>Text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information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buAutoNum type="alphaLcPeriod"/>
              <a:tabLst>
                <a:tab pos="323850" algn="l"/>
              </a:tabLst>
            </a:pPr>
            <a:r>
              <a:rPr sz="2200" dirty="0">
                <a:latin typeface="Arial"/>
                <a:cs typeface="Arial"/>
              </a:rPr>
              <a:t>Flight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phase</a:t>
            </a:r>
            <a:endParaRPr sz="2200">
              <a:latin typeface="Arial"/>
              <a:cs typeface="Arial"/>
            </a:endParaRPr>
          </a:p>
          <a:p>
            <a:pPr marL="245745" indent="-233679">
              <a:lnSpc>
                <a:spcPct val="100000"/>
              </a:lnSpc>
              <a:buAutoNum type="alphaLcPeriod"/>
              <a:tabLst>
                <a:tab pos="246379" algn="l"/>
              </a:tabLst>
            </a:pPr>
            <a:r>
              <a:rPr sz="2200" dirty="0">
                <a:latin typeface="Arial"/>
                <a:cs typeface="Arial"/>
              </a:rPr>
              <a:t>Event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description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type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buAutoNum type="alphaLcPeriod"/>
              <a:tabLst>
                <a:tab pos="323850" algn="l"/>
              </a:tabLst>
            </a:pPr>
            <a:r>
              <a:rPr sz="2200" dirty="0">
                <a:latin typeface="Arial"/>
                <a:cs typeface="Arial"/>
              </a:rPr>
              <a:t>Fatal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flag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buAutoNum type="arabicPeriod" startAt="2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Clean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" dirty="0">
                <a:latin typeface="Arial"/>
                <a:cs typeface="Arial"/>
              </a:rPr>
              <a:t> dataset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replace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fatal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flag</a:t>
            </a:r>
            <a:r>
              <a:rPr sz="2200" spc="-5" dirty="0">
                <a:latin typeface="Arial"/>
                <a:cs typeface="Arial"/>
              </a:rPr>
              <a:t> NaN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“No”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buAutoNum type="arabicPeriod" startAt="2"/>
              <a:tabLst>
                <a:tab pos="323850" algn="l"/>
              </a:tabLst>
            </a:pPr>
            <a:r>
              <a:rPr sz="2200" dirty="0">
                <a:latin typeface="Arial"/>
                <a:cs typeface="Arial"/>
              </a:rPr>
              <a:t>Find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aircraft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types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their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occurrences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dataset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buAutoNum type="arabicPeriod" startAt="2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Remove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all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" dirty="0">
                <a:latin typeface="Arial"/>
                <a:cs typeface="Arial"/>
              </a:rPr>
              <a:t> observations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where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aircraft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names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available</a:t>
            </a:r>
            <a:endParaRPr sz="2200">
              <a:latin typeface="Arial"/>
              <a:cs typeface="Arial"/>
            </a:endParaRPr>
          </a:p>
          <a:p>
            <a:pPr marL="323215" indent="-311150">
              <a:lnSpc>
                <a:spcPct val="100000"/>
              </a:lnSpc>
              <a:buAutoNum type="arabicPeriod" startAt="2"/>
              <a:tabLst>
                <a:tab pos="323850" algn="l"/>
              </a:tabLst>
            </a:pPr>
            <a:r>
              <a:rPr sz="2200" spc="-5" dirty="0">
                <a:latin typeface="Arial"/>
                <a:cs typeface="Arial"/>
              </a:rPr>
              <a:t>Display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observations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where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fatal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flag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“Yes”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1524" y="83502"/>
            <a:ext cx="14170676" cy="181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Analyze</a:t>
            </a:r>
            <a:r>
              <a:rPr dirty="0"/>
              <a:t> </a:t>
            </a:r>
            <a:r>
              <a:rPr spc="-105" dirty="0"/>
              <a:t>the</a:t>
            </a:r>
            <a:r>
              <a:rPr spc="5" dirty="0"/>
              <a:t> </a:t>
            </a:r>
            <a:r>
              <a:rPr spc="-70" dirty="0"/>
              <a:t>Federal</a:t>
            </a:r>
            <a:r>
              <a:rPr spc="5" dirty="0"/>
              <a:t> </a:t>
            </a:r>
            <a:r>
              <a:rPr spc="-140" dirty="0"/>
              <a:t>Aviation</a:t>
            </a:r>
            <a:r>
              <a:rPr dirty="0"/>
              <a:t> </a:t>
            </a:r>
            <a:r>
              <a:rPr spc="-155" dirty="0"/>
              <a:t>Authority</a:t>
            </a:r>
            <a:r>
              <a:rPr spc="5" dirty="0"/>
              <a:t> </a:t>
            </a:r>
            <a:r>
              <a:rPr spc="-65" dirty="0"/>
              <a:t>(FAA)</a:t>
            </a:r>
            <a:r>
              <a:rPr spc="5" dirty="0"/>
              <a:t> </a:t>
            </a:r>
            <a:r>
              <a:rPr spc="-75" dirty="0"/>
              <a:t>Dataset</a:t>
            </a:r>
            <a:r>
              <a:rPr dirty="0"/>
              <a:t> </a:t>
            </a:r>
            <a:r>
              <a:rPr spc="-160" dirty="0"/>
              <a:t>using </a:t>
            </a:r>
            <a:r>
              <a:rPr spc="-765" dirty="0"/>
              <a:t> </a:t>
            </a:r>
            <a:r>
              <a:rPr spc="-80" dirty="0"/>
              <a:t>Pandas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2033" y="2029294"/>
            <a:ext cx="11188700" cy="371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40"/>
              </a:lnSpc>
              <a:spcBef>
                <a:spcPts val="100"/>
              </a:spcBef>
            </a:pPr>
            <a:r>
              <a:rPr sz="2200" b="1" spc="-114" dirty="0">
                <a:latin typeface="Arial"/>
                <a:cs typeface="Arial"/>
              </a:rPr>
              <a:t>Instructions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to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10" dirty="0">
                <a:latin typeface="Arial"/>
                <a:cs typeface="Arial"/>
              </a:rPr>
              <a:t>perform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the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assignment:</a:t>
            </a:r>
            <a:endParaRPr sz="2200">
              <a:latin typeface="Arial"/>
              <a:cs typeface="Arial"/>
            </a:endParaRPr>
          </a:p>
          <a:p>
            <a:pPr marL="12700" marR="282575">
              <a:lnSpc>
                <a:spcPts val="2640"/>
              </a:lnSpc>
              <a:spcBef>
                <a:spcPts val="185"/>
              </a:spcBef>
              <a:buSzPct val="104545"/>
              <a:buChar char="•"/>
              <a:tabLst>
                <a:tab pos="120650" algn="l"/>
              </a:tabLst>
            </a:pPr>
            <a:r>
              <a:rPr sz="2200" spc="-5" dirty="0">
                <a:latin typeface="Arial"/>
                <a:cs typeface="Arial"/>
              </a:rPr>
              <a:t>Download </a:t>
            </a:r>
            <a:r>
              <a:rPr sz="2200" dirty="0">
                <a:latin typeface="Arial"/>
                <a:cs typeface="Arial"/>
              </a:rPr>
              <a:t>the FAA </a:t>
            </a:r>
            <a:r>
              <a:rPr sz="2200" spc="-5" dirty="0">
                <a:latin typeface="Arial"/>
                <a:cs typeface="Arial"/>
              </a:rPr>
              <a:t>dataset </a:t>
            </a:r>
            <a:r>
              <a:rPr sz="2200" dirty="0">
                <a:latin typeface="Arial"/>
                <a:cs typeface="Arial"/>
              </a:rPr>
              <a:t>from the “Resource” tab. </a:t>
            </a:r>
            <a:r>
              <a:rPr sz="2200" spc="-5" dirty="0">
                <a:latin typeface="Arial"/>
                <a:cs typeface="Arial"/>
              </a:rPr>
              <a:t>Upload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dataset </a:t>
            </a:r>
            <a:r>
              <a:rPr sz="2200" dirty="0">
                <a:latin typeface="Arial"/>
                <a:cs typeface="Arial"/>
              </a:rPr>
              <a:t>to your Jupyter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notebook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 view </a:t>
            </a:r>
            <a:r>
              <a:rPr sz="2200" spc="-5" dirty="0">
                <a:latin typeface="Arial"/>
                <a:cs typeface="Arial"/>
              </a:rPr>
              <a:t>and evaluate it.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ts val="2540"/>
              </a:lnSpc>
            </a:pPr>
            <a:r>
              <a:rPr sz="2200" b="1" spc="-110" dirty="0">
                <a:latin typeface="Arial"/>
                <a:cs typeface="Arial"/>
              </a:rPr>
              <a:t>Common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instructions:</a:t>
            </a:r>
            <a:endParaRPr sz="2200">
              <a:latin typeface="Arial"/>
              <a:cs typeface="Arial"/>
            </a:endParaRPr>
          </a:p>
          <a:p>
            <a:pPr marL="12700" marR="482600">
              <a:lnSpc>
                <a:spcPts val="2640"/>
              </a:lnSpc>
              <a:spcBef>
                <a:spcPts val="185"/>
              </a:spcBef>
              <a:buSzPct val="104545"/>
              <a:buChar char="•"/>
              <a:tabLst>
                <a:tab pos="120650" algn="l"/>
              </a:tabLst>
            </a:pPr>
            <a:r>
              <a:rPr sz="2200" dirty="0">
                <a:latin typeface="Arial"/>
                <a:cs typeface="Arial"/>
              </a:rPr>
              <a:t>If you </a:t>
            </a:r>
            <a:r>
              <a:rPr sz="2200" spc="-5" dirty="0">
                <a:latin typeface="Arial"/>
                <a:cs typeface="Arial"/>
              </a:rPr>
              <a:t>are new </a:t>
            </a:r>
            <a:r>
              <a:rPr sz="2200" dirty="0">
                <a:latin typeface="Arial"/>
                <a:cs typeface="Arial"/>
              </a:rPr>
              <a:t>to Python, </a:t>
            </a:r>
            <a:r>
              <a:rPr sz="2200" spc="-5" dirty="0">
                <a:latin typeface="Arial"/>
                <a:cs typeface="Arial"/>
              </a:rPr>
              <a:t>download </a:t>
            </a:r>
            <a:r>
              <a:rPr sz="2200" dirty="0">
                <a:latin typeface="Arial"/>
                <a:cs typeface="Arial"/>
              </a:rPr>
              <a:t>the “Anaconda Installation Instructions” </a:t>
            </a:r>
            <a:r>
              <a:rPr sz="2200" spc="-5" dirty="0">
                <a:latin typeface="Arial"/>
                <a:cs typeface="Arial"/>
              </a:rPr>
              <a:t>document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from the “Resources” tab to view the steps for </a:t>
            </a:r>
            <a:r>
              <a:rPr sz="2200" spc="-5" dirty="0">
                <a:latin typeface="Arial"/>
                <a:cs typeface="Arial"/>
              </a:rPr>
              <a:t>installing </a:t>
            </a:r>
            <a:r>
              <a:rPr sz="2200" dirty="0">
                <a:latin typeface="Arial"/>
                <a:cs typeface="Arial"/>
              </a:rPr>
              <a:t>Anaconda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dirty="0">
                <a:latin typeface="Arial"/>
                <a:cs typeface="Arial"/>
              </a:rPr>
              <a:t>the Jupyter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notebook.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40"/>
              </a:lnSpc>
              <a:buSzPct val="104545"/>
              <a:buChar char="•"/>
              <a:tabLst>
                <a:tab pos="120650" algn="l"/>
              </a:tabLst>
            </a:pPr>
            <a:r>
              <a:rPr sz="2200" spc="-5" dirty="0">
                <a:latin typeface="Arial"/>
                <a:cs typeface="Arial"/>
              </a:rPr>
              <a:t>Download </a:t>
            </a:r>
            <a:r>
              <a:rPr sz="2200" dirty="0">
                <a:latin typeface="Arial"/>
                <a:cs typeface="Arial"/>
              </a:rPr>
              <a:t>the “Assignment </a:t>
            </a:r>
            <a:r>
              <a:rPr sz="2200" spc="-5" dirty="0">
                <a:latin typeface="Arial"/>
                <a:cs typeface="Arial"/>
              </a:rPr>
              <a:t>01” notebook and upload it on </a:t>
            </a:r>
            <a:r>
              <a:rPr sz="2200" dirty="0">
                <a:latin typeface="Arial"/>
                <a:cs typeface="Arial"/>
              </a:rPr>
              <a:t>the Jupyter </a:t>
            </a:r>
            <a:r>
              <a:rPr sz="2200" spc="-5" dirty="0">
                <a:latin typeface="Arial"/>
                <a:cs typeface="Arial"/>
              </a:rPr>
              <a:t>notebook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access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it.</a:t>
            </a:r>
            <a:endParaRPr sz="2200">
              <a:latin typeface="Arial"/>
              <a:cs typeface="Arial"/>
            </a:endParaRPr>
          </a:p>
          <a:p>
            <a:pPr marL="120014" indent="-107950">
              <a:lnSpc>
                <a:spcPts val="2590"/>
              </a:lnSpc>
              <a:buSzPct val="104545"/>
              <a:buChar char="•"/>
              <a:tabLst>
                <a:tab pos="120650" algn="l"/>
              </a:tabLst>
            </a:pPr>
            <a:r>
              <a:rPr sz="2200" dirty="0">
                <a:latin typeface="Arial"/>
                <a:cs typeface="Arial"/>
              </a:rPr>
              <a:t>Follow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provided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complete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assignment.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1524" y="315145"/>
            <a:ext cx="7236476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Analyzing</a:t>
            </a:r>
            <a:r>
              <a:rPr spc="-15" dirty="0"/>
              <a:t> </a:t>
            </a:r>
            <a:r>
              <a:rPr spc="-105" dirty="0"/>
              <a:t>the</a:t>
            </a:r>
            <a:r>
              <a:rPr spc="-15" dirty="0"/>
              <a:t> </a:t>
            </a:r>
            <a:r>
              <a:rPr spc="-75" dirty="0"/>
              <a:t>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2084" y="2029294"/>
            <a:ext cx="112522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90" dirty="0">
                <a:latin typeface="Arial"/>
                <a:cs typeface="Arial"/>
              </a:rPr>
              <a:t>Problem</a:t>
            </a:r>
            <a:r>
              <a:rPr sz="2200" b="1" spc="-30" dirty="0">
                <a:latin typeface="Arial"/>
                <a:cs typeface="Arial"/>
              </a:rPr>
              <a:t> </a:t>
            </a:r>
            <a:r>
              <a:rPr sz="2200" b="1" spc="-75" dirty="0">
                <a:latin typeface="Arial"/>
                <a:cs typeface="Arial"/>
              </a:rPr>
              <a:t>Statement: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A </a:t>
            </a:r>
            <a:r>
              <a:rPr sz="2200" spc="-5" dirty="0">
                <a:latin typeface="Arial"/>
                <a:cs typeface="Arial"/>
              </a:rPr>
              <a:t>dataset in CSV </a:t>
            </a:r>
            <a:r>
              <a:rPr sz="2200" dirty="0">
                <a:latin typeface="Arial"/>
                <a:cs typeface="Arial"/>
              </a:rPr>
              <a:t>format </a:t>
            </a:r>
            <a:r>
              <a:rPr sz="2200" spc="-5" dirty="0">
                <a:latin typeface="Arial"/>
                <a:cs typeface="Arial"/>
              </a:rPr>
              <a:t>is given </a:t>
            </a:r>
            <a:r>
              <a:rPr sz="2200" dirty="0">
                <a:latin typeface="Arial"/>
                <a:cs typeface="Arial"/>
              </a:rPr>
              <a:t>for the Fire </a:t>
            </a:r>
            <a:r>
              <a:rPr sz="2200" spc="-5" dirty="0">
                <a:latin typeface="Arial"/>
                <a:cs typeface="Arial"/>
              </a:rPr>
              <a:t>Department of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New </a:t>
            </a:r>
            <a:r>
              <a:rPr sz="2200" dirty="0">
                <a:latin typeface="Arial"/>
                <a:cs typeface="Arial"/>
              </a:rPr>
              <a:t>York </a:t>
            </a:r>
            <a:r>
              <a:rPr sz="2200" spc="-5" dirty="0">
                <a:latin typeface="Arial"/>
                <a:cs typeface="Arial"/>
              </a:rPr>
              <a:t>City. </a:t>
            </a:r>
            <a:r>
              <a:rPr sz="2200" dirty="0">
                <a:latin typeface="Arial"/>
                <a:cs typeface="Arial"/>
              </a:rPr>
              <a:t>Analyze the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dataset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determine: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62084" y="3035134"/>
            <a:ext cx="2584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Arial"/>
                <a:cs typeface="Arial"/>
              </a:rPr>
              <a:t>1.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2.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3.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6561" y="3035134"/>
            <a:ext cx="8023859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The total </a:t>
            </a:r>
            <a:r>
              <a:rPr sz="2200" spc="-5" dirty="0">
                <a:latin typeface="Arial"/>
                <a:cs typeface="Arial"/>
              </a:rPr>
              <a:t>number of </a:t>
            </a:r>
            <a:r>
              <a:rPr sz="2200" dirty="0">
                <a:latin typeface="Arial"/>
                <a:cs typeface="Arial"/>
              </a:rPr>
              <a:t>fire </a:t>
            </a:r>
            <a:r>
              <a:rPr sz="2200" spc="-5" dirty="0">
                <a:latin typeface="Arial"/>
                <a:cs typeface="Arial"/>
              </a:rPr>
              <a:t>department </a:t>
            </a:r>
            <a:r>
              <a:rPr sz="2200" dirty="0">
                <a:latin typeface="Arial"/>
                <a:cs typeface="Arial"/>
              </a:rPr>
              <a:t>facilities </a:t>
            </a:r>
            <a:r>
              <a:rPr sz="2200" spc="-5" dirty="0">
                <a:latin typeface="Arial"/>
                <a:cs typeface="Arial"/>
              </a:rPr>
              <a:t>in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New </a:t>
            </a:r>
            <a:r>
              <a:rPr sz="2200" dirty="0">
                <a:latin typeface="Arial"/>
                <a:cs typeface="Arial"/>
              </a:rPr>
              <a:t>York city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" dirty="0">
                <a:latin typeface="Arial"/>
                <a:cs typeface="Arial"/>
              </a:rPr>
              <a:t> number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fire </a:t>
            </a:r>
            <a:r>
              <a:rPr sz="2200" spc="-5" dirty="0">
                <a:latin typeface="Arial"/>
                <a:cs typeface="Arial"/>
              </a:rPr>
              <a:t>department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facilities</a:t>
            </a:r>
            <a:r>
              <a:rPr sz="2200" spc="-5" dirty="0">
                <a:latin typeface="Arial"/>
                <a:cs typeface="Arial"/>
              </a:rPr>
              <a:t> in each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borough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The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facility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names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Manhattan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1524" y="374918"/>
            <a:ext cx="7388876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Analyzing</a:t>
            </a:r>
            <a:r>
              <a:rPr spc="-15" dirty="0"/>
              <a:t> </a:t>
            </a:r>
            <a:r>
              <a:rPr spc="-105" dirty="0"/>
              <a:t>the</a:t>
            </a:r>
            <a:r>
              <a:rPr spc="-15" dirty="0"/>
              <a:t> </a:t>
            </a:r>
            <a:r>
              <a:rPr spc="-75" dirty="0"/>
              <a:t>Dataset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62033" y="2029294"/>
            <a:ext cx="11190605" cy="3718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40"/>
              </a:lnSpc>
              <a:spcBef>
                <a:spcPts val="100"/>
              </a:spcBef>
            </a:pPr>
            <a:r>
              <a:rPr sz="2200" b="1" spc="-114" dirty="0">
                <a:latin typeface="Arial"/>
                <a:cs typeface="Arial"/>
              </a:rPr>
              <a:t>Instructions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to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10" dirty="0">
                <a:latin typeface="Arial"/>
                <a:cs typeface="Arial"/>
              </a:rPr>
              <a:t>perform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the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assignment: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ts val="2640"/>
              </a:lnSpc>
              <a:spcBef>
                <a:spcPts val="185"/>
              </a:spcBef>
              <a:buSzPct val="104545"/>
              <a:buChar char="•"/>
              <a:tabLst>
                <a:tab pos="120650" algn="l"/>
              </a:tabLst>
            </a:pPr>
            <a:r>
              <a:rPr sz="2200" spc="-5" dirty="0">
                <a:latin typeface="Arial"/>
                <a:cs typeface="Arial"/>
              </a:rPr>
              <a:t>Download </a:t>
            </a:r>
            <a:r>
              <a:rPr sz="2200" dirty="0">
                <a:latin typeface="Arial"/>
                <a:cs typeface="Arial"/>
              </a:rPr>
              <a:t>the FDNY </a:t>
            </a:r>
            <a:r>
              <a:rPr sz="2200" spc="-5" dirty="0">
                <a:latin typeface="Arial"/>
                <a:cs typeface="Arial"/>
              </a:rPr>
              <a:t>dataset </a:t>
            </a:r>
            <a:r>
              <a:rPr sz="2200" dirty="0">
                <a:latin typeface="Arial"/>
                <a:cs typeface="Arial"/>
              </a:rPr>
              <a:t>from the “Resource” tab. You can </a:t>
            </a:r>
            <a:r>
              <a:rPr sz="2200" spc="-5" dirty="0">
                <a:latin typeface="Arial"/>
                <a:cs typeface="Arial"/>
              </a:rPr>
              <a:t>upload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dataset </a:t>
            </a:r>
            <a:r>
              <a:rPr sz="2200" dirty="0">
                <a:latin typeface="Arial"/>
                <a:cs typeface="Arial"/>
              </a:rPr>
              <a:t>to your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Jupyter</a:t>
            </a:r>
            <a:r>
              <a:rPr sz="2200" spc="-5" dirty="0">
                <a:latin typeface="Arial"/>
                <a:cs typeface="Arial"/>
              </a:rPr>
              <a:t> notebook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use it.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ts val="2540"/>
              </a:lnSpc>
            </a:pPr>
            <a:r>
              <a:rPr sz="2200" b="1" spc="-110" dirty="0">
                <a:latin typeface="Arial"/>
                <a:cs typeface="Arial"/>
              </a:rPr>
              <a:t>Common</a:t>
            </a:r>
            <a:r>
              <a:rPr sz="2200" b="1" spc="-20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instructions:</a:t>
            </a:r>
            <a:endParaRPr sz="2200">
              <a:latin typeface="Arial"/>
              <a:cs typeface="Arial"/>
            </a:endParaRPr>
          </a:p>
          <a:p>
            <a:pPr marL="12700" marR="484505">
              <a:lnSpc>
                <a:spcPts val="2640"/>
              </a:lnSpc>
              <a:spcBef>
                <a:spcPts val="185"/>
              </a:spcBef>
              <a:buSzPct val="104545"/>
              <a:buChar char="•"/>
              <a:tabLst>
                <a:tab pos="120650" algn="l"/>
              </a:tabLst>
            </a:pPr>
            <a:r>
              <a:rPr sz="2200" dirty="0">
                <a:latin typeface="Arial"/>
                <a:cs typeface="Arial"/>
              </a:rPr>
              <a:t>If you </a:t>
            </a:r>
            <a:r>
              <a:rPr sz="2200" spc="-5" dirty="0">
                <a:latin typeface="Arial"/>
                <a:cs typeface="Arial"/>
              </a:rPr>
              <a:t>are new </a:t>
            </a:r>
            <a:r>
              <a:rPr sz="2200" dirty="0">
                <a:latin typeface="Arial"/>
                <a:cs typeface="Arial"/>
              </a:rPr>
              <a:t>to Python, </a:t>
            </a:r>
            <a:r>
              <a:rPr sz="2200" spc="-5" dirty="0">
                <a:latin typeface="Arial"/>
                <a:cs typeface="Arial"/>
              </a:rPr>
              <a:t>download </a:t>
            </a:r>
            <a:r>
              <a:rPr sz="2200" dirty="0">
                <a:latin typeface="Arial"/>
                <a:cs typeface="Arial"/>
              </a:rPr>
              <a:t>the “Anaconda Installation Instructions” </a:t>
            </a:r>
            <a:r>
              <a:rPr sz="2200" spc="-5" dirty="0">
                <a:latin typeface="Arial"/>
                <a:cs typeface="Arial"/>
              </a:rPr>
              <a:t>document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from the “Resources” tab to view the steps for </a:t>
            </a:r>
            <a:r>
              <a:rPr sz="2200" spc="-5" dirty="0">
                <a:latin typeface="Arial"/>
                <a:cs typeface="Arial"/>
              </a:rPr>
              <a:t>installing </a:t>
            </a:r>
            <a:r>
              <a:rPr sz="2200" dirty="0">
                <a:latin typeface="Arial"/>
                <a:cs typeface="Arial"/>
              </a:rPr>
              <a:t>Anaconda </a:t>
            </a:r>
            <a:r>
              <a:rPr sz="2200" spc="-5" dirty="0">
                <a:latin typeface="Arial"/>
                <a:cs typeface="Arial"/>
              </a:rPr>
              <a:t>and </a:t>
            </a:r>
            <a:r>
              <a:rPr sz="2200" dirty="0">
                <a:latin typeface="Arial"/>
                <a:cs typeface="Arial"/>
              </a:rPr>
              <a:t>the Jupyter 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notebook.</a:t>
            </a:r>
            <a:endParaRPr sz="2200">
              <a:latin typeface="Arial"/>
              <a:cs typeface="Arial"/>
            </a:endParaRPr>
          </a:p>
          <a:p>
            <a:pPr marL="12700" marR="6985">
              <a:lnSpc>
                <a:spcPts val="2640"/>
              </a:lnSpc>
              <a:buSzPct val="104545"/>
              <a:buChar char="•"/>
              <a:tabLst>
                <a:tab pos="120650" algn="l"/>
              </a:tabLst>
            </a:pPr>
            <a:r>
              <a:rPr sz="2200" spc="-5" dirty="0">
                <a:latin typeface="Arial"/>
                <a:cs typeface="Arial"/>
              </a:rPr>
              <a:t>Download </a:t>
            </a:r>
            <a:r>
              <a:rPr sz="2200" dirty="0">
                <a:latin typeface="Arial"/>
                <a:cs typeface="Arial"/>
              </a:rPr>
              <a:t>the “Assignment </a:t>
            </a:r>
            <a:r>
              <a:rPr sz="2200" spc="-5" dirty="0">
                <a:latin typeface="Arial"/>
                <a:cs typeface="Arial"/>
              </a:rPr>
              <a:t>02” notebook and upload it on </a:t>
            </a:r>
            <a:r>
              <a:rPr sz="2200" dirty="0">
                <a:latin typeface="Arial"/>
                <a:cs typeface="Arial"/>
              </a:rPr>
              <a:t>the Jupyter </a:t>
            </a:r>
            <a:r>
              <a:rPr sz="2200" spc="-5" dirty="0">
                <a:latin typeface="Arial"/>
                <a:cs typeface="Arial"/>
              </a:rPr>
              <a:t>notebook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access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it.</a:t>
            </a:r>
            <a:endParaRPr sz="2200">
              <a:latin typeface="Arial"/>
              <a:cs typeface="Arial"/>
            </a:endParaRPr>
          </a:p>
          <a:p>
            <a:pPr marL="120014" indent="-107950">
              <a:lnSpc>
                <a:spcPts val="2590"/>
              </a:lnSpc>
              <a:buSzPct val="104545"/>
              <a:buChar char="•"/>
              <a:tabLst>
                <a:tab pos="120650" algn="l"/>
              </a:tabLst>
            </a:pPr>
            <a:r>
              <a:rPr sz="2200" dirty="0">
                <a:latin typeface="Arial"/>
                <a:cs typeface="Arial"/>
              </a:rPr>
              <a:t>Follow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cues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provided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complete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assignment.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2611" y="542468"/>
            <a:ext cx="2679700" cy="4768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spc="-105" dirty="0">
                <a:solidFill>
                  <a:srgbClr val="3E3E3E"/>
                </a:solidFill>
              </a:rPr>
              <a:t>Key</a:t>
            </a:r>
            <a:r>
              <a:rPr sz="2950" spc="-80" dirty="0">
                <a:solidFill>
                  <a:srgbClr val="3E3E3E"/>
                </a:solidFill>
              </a:rPr>
              <a:t> </a:t>
            </a:r>
            <a:r>
              <a:rPr sz="2950" spc="-70" dirty="0">
                <a:solidFill>
                  <a:srgbClr val="3E3E3E"/>
                </a:solidFill>
              </a:rPr>
              <a:t>Takeaways</a:t>
            </a:r>
            <a:endParaRPr sz="2950" dirty="0"/>
          </a:p>
        </p:txBody>
      </p:sp>
      <p:sp>
        <p:nvSpPr>
          <p:cNvPr id="5" name="object 5"/>
          <p:cNvSpPr txBox="1"/>
          <p:nvPr/>
        </p:nvSpPr>
        <p:spPr>
          <a:xfrm>
            <a:off x="1186376" y="1541741"/>
            <a:ext cx="8529955" cy="564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You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are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now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able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8445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Explain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Pandas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its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features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Arial"/>
              <a:cs typeface="Arial"/>
            </a:endParaRPr>
          </a:p>
          <a:p>
            <a:pPr marL="84455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List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different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structures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Pandas</a:t>
            </a:r>
            <a:endParaRPr sz="2200">
              <a:latin typeface="Arial"/>
              <a:cs typeface="Arial"/>
            </a:endParaRPr>
          </a:p>
          <a:p>
            <a:pPr marL="84455" marR="5080">
              <a:lnSpc>
                <a:spcPts val="6230"/>
              </a:lnSpc>
              <a:spcBef>
                <a:spcPts val="5"/>
              </a:spcBef>
            </a:pPr>
            <a:r>
              <a:rPr sz="2200" dirty="0">
                <a:latin typeface="Arial"/>
                <a:cs typeface="Arial"/>
              </a:rPr>
              <a:t>Outline the </a:t>
            </a:r>
            <a:r>
              <a:rPr sz="2200" spc="-5" dirty="0">
                <a:latin typeface="Arial"/>
                <a:cs typeface="Arial"/>
              </a:rPr>
              <a:t>process </a:t>
            </a:r>
            <a:r>
              <a:rPr sz="2200" dirty="0">
                <a:latin typeface="Arial"/>
                <a:cs typeface="Arial"/>
              </a:rPr>
              <a:t>to create series </a:t>
            </a:r>
            <a:r>
              <a:rPr sz="2200" spc="-5" dirty="0">
                <a:latin typeface="Arial"/>
                <a:cs typeface="Arial"/>
              </a:rPr>
              <a:t>and DataFrame with data inputs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Explain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how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view,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select,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access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elements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structure</a:t>
            </a:r>
            <a:endParaRPr sz="2200">
              <a:latin typeface="Arial"/>
              <a:cs typeface="Arial"/>
            </a:endParaRPr>
          </a:p>
          <a:p>
            <a:pPr marL="84455" marR="1573530">
              <a:lnSpc>
                <a:spcPts val="6040"/>
              </a:lnSpc>
              <a:spcBef>
                <a:spcPts val="335"/>
              </a:spcBef>
            </a:pPr>
            <a:r>
              <a:rPr sz="2200" spc="-5" dirty="0">
                <a:latin typeface="Arial"/>
                <a:cs typeface="Arial"/>
              </a:rPr>
              <a:t>Describe </a:t>
            </a:r>
            <a:r>
              <a:rPr sz="220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procedure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handle </a:t>
            </a:r>
            <a:r>
              <a:rPr sz="2200" dirty="0">
                <a:latin typeface="Arial"/>
                <a:cs typeface="Arial"/>
              </a:rPr>
              <a:t>vectorized </a:t>
            </a:r>
            <a:r>
              <a:rPr sz="2200" spc="-5" dirty="0">
                <a:latin typeface="Arial"/>
                <a:cs typeface="Arial"/>
              </a:rPr>
              <a:t>operations </a:t>
            </a:r>
            <a:r>
              <a:rPr sz="2200" spc="-6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Illustrate</a:t>
            </a:r>
            <a:r>
              <a:rPr sz="2200" spc="-5" dirty="0">
                <a:latin typeface="Arial"/>
                <a:cs typeface="Arial"/>
              </a:rPr>
              <a:t> how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 </a:t>
            </a:r>
            <a:r>
              <a:rPr sz="2200" spc="-5" dirty="0">
                <a:latin typeface="Arial"/>
                <a:cs typeface="Arial"/>
              </a:rPr>
              <a:t>handle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missing values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Arial"/>
              <a:cs typeface="Arial"/>
            </a:endParaRPr>
          </a:p>
          <a:p>
            <a:pPr marL="8445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Analyze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different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operation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methods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" y="2100580"/>
            <a:ext cx="490220" cy="4902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" y="2903220"/>
            <a:ext cx="490220" cy="4902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" y="3599180"/>
            <a:ext cx="490219" cy="4876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" y="4335779"/>
            <a:ext cx="490220" cy="4902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" y="5151120"/>
            <a:ext cx="490220" cy="4902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4840" y="5966460"/>
            <a:ext cx="490220" cy="4902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" y="6812280"/>
            <a:ext cx="490220" cy="49022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42828" y="2883703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2828" y="3704835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b.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2828" y="452596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828" y="5347097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d.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2758" y="1017817"/>
            <a:ext cx="10739120" cy="6629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5"/>
              </a:spcBef>
            </a:pPr>
            <a:r>
              <a:rPr sz="2200" b="1" spc="-85" dirty="0">
                <a:latin typeface="Arial"/>
                <a:cs typeface="Arial"/>
              </a:rPr>
              <a:t>How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an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index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for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data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elements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00" dirty="0">
                <a:latin typeface="Arial"/>
                <a:cs typeface="Arial"/>
              </a:rPr>
              <a:t>assigned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while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creating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Pandas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series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?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Select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90" dirty="0">
                <a:latin typeface="Arial"/>
                <a:cs typeface="Arial"/>
              </a:rPr>
              <a:t>all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that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10" dirty="0">
                <a:latin typeface="Arial"/>
                <a:cs typeface="Arial"/>
              </a:rPr>
              <a:t>apply?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8468" y="2932294"/>
            <a:ext cx="28759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0" dirty="0">
                <a:latin typeface="Times New Roman"/>
                <a:cs typeface="Times New Roman"/>
              </a:rPr>
              <a:t>C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260" dirty="0">
                <a:latin typeface="Times New Roman"/>
                <a:cs typeface="Times New Roman"/>
              </a:rPr>
              <a:t>u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6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ll</a:t>
            </a:r>
            <a:r>
              <a:rPr sz="2200" dirty="0"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8468" y="3814918"/>
            <a:ext cx="28181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65" dirty="0">
                <a:latin typeface="Times New Roman"/>
                <a:cs typeface="Times New Roman"/>
              </a:rPr>
              <a:t>Needs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to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be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assigned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8468" y="4650045"/>
            <a:ext cx="57556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10" dirty="0">
                <a:latin typeface="Times New Roman"/>
                <a:cs typeface="Times New Roman"/>
              </a:rPr>
              <a:t>Once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created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can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not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be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changed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or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altered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8468" y="5452482"/>
            <a:ext cx="668718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d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app</a:t>
            </a:r>
            <a:r>
              <a:rPr sz="2200" spc="-55" dirty="0">
                <a:latin typeface="Times New Roman"/>
                <a:cs typeface="Times New Roman"/>
              </a:rPr>
              <a:t>li</a:t>
            </a:r>
            <a:r>
              <a:rPr sz="2200" spc="6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b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spc="-20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spc="254" dirty="0">
                <a:latin typeface="Times New Roman"/>
                <a:cs typeface="Times New Roman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-</a:t>
            </a:r>
            <a:r>
              <a:rPr sz="2200" spc="240" dirty="0">
                <a:latin typeface="Times New Roman"/>
                <a:cs typeface="Times New Roman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260" dirty="0">
                <a:latin typeface="Times New Roman"/>
                <a:cs typeface="Times New Roman"/>
              </a:rPr>
              <a:t>en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330" dirty="0">
                <a:latin typeface="Times New Roman"/>
                <a:cs typeface="Times New Roman"/>
              </a:rPr>
              <a:t> </a:t>
            </a:r>
            <a:r>
              <a:rPr sz="2200" spc="254" dirty="0">
                <a:latin typeface="Times New Roman"/>
                <a:cs typeface="Times New Roman"/>
              </a:rPr>
              <a:t>n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2179" y="152182"/>
            <a:ext cx="4298315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>
                <a:solidFill>
                  <a:srgbClr val="3E3E3E"/>
                </a:solidFill>
              </a:rPr>
              <a:t>Why</a:t>
            </a:r>
            <a:r>
              <a:rPr spc="-80" dirty="0">
                <a:solidFill>
                  <a:srgbClr val="3E3E3E"/>
                </a:solidFill>
              </a:rPr>
              <a:t> Pandas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52800" y="2600960"/>
            <a:ext cx="1656080" cy="1643380"/>
            <a:chOff x="3352800" y="2600960"/>
            <a:chExt cx="1656080" cy="1643380"/>
          </a:xfrm>
        </p:grpSpPr>
        <p:sp>
          <p:nvSpPr>
            <p:cNvPr id="5" name="object 5"/>
            <p:cNvSpPr/>
            <p:nvPr/>
          </p:nvSpPr>
          <p:spPr>
            <a:xfrm>
              <a:off x="3359150" y="2607310"/>
              <a:ext cx="1643380" cy="1630680"/>
            </a:xfrm>
            <a:custGeom>
              <a:avLst/>
              <a:gdLst/>
              <a:ahLst/>
              <a:cxnLst/>
              <a:rect l="l" t="t" r="r" b="b"/>
              <a:pathLst>
                <a:path w="1643379" h="1630679">
                  <a:moveTo>
                    <a:pt x="821690" y="0"/>
                  </a:moveTo>
                  <a:lnTo>
                    <a:pt x="773409" y="1384"/>
                  </a:lnTo>
                  <a:lnTo>
                    <a:pt x="725863" y="5485"/>
                  </a:lnTo>
                  <a:lnTo>
                    <a:pt x="679128" y="12227"/>
                  </a:lnTo>
                  <a:lnTo>
                    <a:pt x="633283" y="21533"/>
                  </a:lnTo>
                  <a:lnTo>
                    <a:pt x="588403" y="33327"/>
                  </a:lnTo>
                  <a:lnTo>
                    <a:pt x="544566" y="47532"/>
                  </a:lnTo>
                  <a:lnTo>
                    <a:pt x="501850" y="64072"/>
                  </a:lnTo>
                  <a:lnTo>
                    <a:pt x="460330" y="82871"/>
                  </a:lnTo>
                  <a:lnTo>
                    <a:pt x="420085" y="103851"/>
                  </a:lnTo>
                  <a:lnTo>
                    <a:pt x="381190" y="126937"/>
                  </a:lnTo>
                  <a:lnTo>
                    <a:pt x="343724" y="152052"/>
                  </a:lnTo>
                  <a:lnTo>
                    <a:pt x="307763" y="179119"/>
                  </a:lnTo>
                  <a:lnTo>
                    <a:pt x="273385" y="208063"/>
                  </a:lnTo>
                  <a:lnTo>
                    <a:pt x="240666" y="238806"/>
                  </a:lnTo>
                  <a:lnTo>
                    <a:pt x="209684" y="271272"/>
                  </a:lnTo>
                  <a:lnTo>
                    <a:pt x="180515" y="305384"/>
                  </a:lnTo>
                  <a:lnTo>
                    <a:pt x="153237" y="341067"/>
                  </a:lnTo>
                  <a:lnTo>
                    <a:pt x="127926" y="378244"/>
                  </a:lnTo>
                  <a:lnTo>
                    <a:pt x="104660" y="416837"/>
                  </a:lnTo>
                  <a:lnTo>
                    <a:pt x="83517" y="456772"/>
                  </a:lnTo>
                  <a:lnTo>
                    <a:pt x="64572" y="497971"/>
                  </a:lnTo>
                  <a:lnTo>
                    <a:pt x="47903" y="540357"/>
                  </a:lnTo>
                  <a:lnTo>
                    <a:pt x="33587" y="583855"/>
                  </a:lnTo>
                  <a:lnTo>
                    <a:pt x="21701" y="628388"/>
                  </a:lnTo>
                  <a:lnTo>
                    <a:pt x="12322" y="673880"/>
                  </a:lnTo>
                  <a:lnTo>
                    <a:pt x="5528" y="720253"/>
                  </a:lnTo>
                  <a:lnTo>
                    <a:pt x="1394" y="767432"/>
                  </a:lnTo>
                  <a:lnTo>
                    <a:pt x="0" y="815340"/>
                  </a:lnTo>
                  <a:lnTo>
                    <a:pt x="1394" y="863247"/>
                  </a:lnTo>
                  <a:lnTo>
                    <a:pt x="5528" y="910426"/>
                  </a:lnTo>
                  <a:lnTo>
                    <a:pt x="12322" y="956799"/>
                  </a:lnTo>
                  <a:lnTo>
                    <a:pt x="21701" y="1002291"/>
                  </a:lnTo>
                  <a:lnTo>
                    <a:pt x="33587" y="1046824"/>
                  </a:lnTo>
                  <a:lnTo>
                    <a:pt x="47903" y="1090322"/>
                  </a:lnTo>
                  <a:lnTo>
                    <a:pt x="64572" y="1132708"/>
                  </a:lnTo>
                  <a:lnTo>
                    <a:pt x="83517" y="1173907"/>
                  </a:lnTo>
                  <a:lnTo>
                    <a:pt x="104660" y="1213842"/>
                  </a:lnTo>
                  <a:lnTo>
                    <a:pt x="127926" y="1252435"/>
                  </a:lnTo>
                  <a:lnTo>
                    <a:pt x="153237" y="1289612"/>
                  </a:lnTo>
                  <a:lnTo>
                    <a:pt x="180515" y="1325295"/>
                  </a:lnTo>
                  <a:lnTo>
                    <a:pt x="209684" y="1359407"/>
                  </a:lnTo>
                  <a:lnTo>
                    <a:pt x="240666" y="1391873"/>
                  </a:lnTo>
                  <a:lnTo>
                    <a:pt x="273385" y="1422616"/>
                  </a:lnTo>
                  <a:lnTo>
                    <a:pt x="307763" y="1451560"/>
                  </a:lnTo>
                  <a:lnTo>
                    <a:pt x="343724" y="1478627"/>
                  </a:lnTo>
                  <a:lnTo>
                    <a:pt x="381190" y="1503742"/>
                  </a:lnTo>
                  <a:lnTo>
                    <a:pt x="420085" y="1526828"/>
                  </a:lnTo>
                  <a:lnTo>
                    <a:pt x="460330" y="1547808"/>
                  </a:lnTo>
                  <a:lnTo>
                    <a:pt x="501850" y="1566607"/>
                  </a:lnTo>
                  <a:lnTo>
                    <a:pt x="544566" y="1583147"/>
                  </a:lnTo>
                  <a:lnTo>
                    <a:pt x="588403" y="1597352"/>
                  </a:lnTo>
                  <a:lnTo>
                    <a:pt x="633283" y="1609146"/>
                  </a:lnTo>
                  <a:lnTo>
                    <a:pt x="679128" y="1618452"/>
                  </a:lnTo>
                  <a:lnTo>
                    <a:pt x="725863" y="1625194"/>
                  </a:lnTo>
                  <a:lnTo>
                    <a:pt x="773409" y="1629295"/>
                  </a:lnTo>
                  <a:lnTo>
                    <a:pt x="821690" y="1630680"/>
                  </a:lnTo>
                  <a:lnTo>
                    <a:pt x="869970" y="1629295"/>
                  </a:lnTo>
                  <a:lnTo>
                    <a:pt x="917516" y="1625194"/>
                  </a:lnTo>
                  <a:lnTo>
                    <a:pt x="964251" y="1618452"/>
                  </a:lnTo>
                  <a:lnTo>
                    <a:pt x="1010096" y="1609146"/>
                  </a:lnTo>
                  <a:lnTo>
                    <a:pt x="1054976" y="1597352"/>
                  </a:lnTo>
                  <a:lnTo>
                    <a:pt x="1098813" y="1583147"/>
                  </a:lnTo>
                  <a:lnTo>
                    <a:pt x="1141529" y="1566607"/>
                  </a:lnTo>
                  <a:lnTo>
                    <a:pt x="1183049" y="1547808"/>
                  </a:lnTo>
                  <a:lnTo>
                    <a:pt x="1223294" y="1526828"/>
                  </a:lnTo>
                  <a:lnTo>
                    <a:pt x="1262189" y="1503742"/>
                  </a:lnTo>
                  <a:lnTo>
                    <a:pt x="1299655" y="1478627"/>
                  </a:lnTo>
                  <a:lnTo>
                    <a:pt x="1335616" y="1451560"/>
                  </a:lnTo>
                  <a:lnTo>
                    <a:pt x="1369994" y="1422616"/>
                  </a:lnTo>
                  <a:lnTo>
                    <a:pt x="1402713" y="1391873"/>
                  </a:lnTo>
                  <a:lnTo>
                    <a:pt x="1433695" y="1359407"/>
                  </a:lnTo>
                  <a:lnTo>
                    <a:pt x="1462864" y="1325295"/>
                  </a:lnTo>
                  <a:lnTo>
                    <a:pt x="1490142" y="1289612"/>
                  </a:lnTo>
                  <a:lnTo>
                    <a:pt x="1515453" y="1252435"/>
                  </a:lnTo>
                  <a:lnTo>
                    <a:pt x="1538719" y="1213842"/>
                  </a:lnTo>
                  <a:lnTo>
                    <a:pt x="1559862" y="1173907"/>
                  </a:lnTo>
                  <a:lnTo>
                    <a:pt x="1578807" y="1132708"/>
                  </a:lnTo>
                  <a:lnTo>
                    <a:pt x="1595476" y="1090322"/>
                  </a:lnTo>
                  <a:lnTo>
                    <a:pt x="1609792" y="1046824"/>
                  </a:lnTo>
                  <a:lnTo>
                    <a:pt x="1621678" y="1002291"/>
                  </a:lnTo>
                  <a:lnTo>
                    <a:pt x="1631057" y="956799"/>
                  </a:lnTo>
                  <a:lnTo>
                    <a:pt x="1637851" y="910426"/>
                  </a:lnTo>
                  <a:lnTo>
                    <a:pt x="1641985" y="863247"/>
                  </a:lnTo>
                  <a:lnTo>
                    <a:pt x="1643380" y="815340"/>
                  </a:lnTo>
                  <a:lnTo>
                    <a:pt x="1641985" y="767432"/>
                  </a:lnTo>
                  <a:lnTo>
                    <a:pt x="1637851" y="720253"/>
                  </a:lnTo>
                  <a:lnTo>
                    <a:pt x="1631057" y="673880"/>
                  </a:lnTo>
                  <a:lnTo>
                    <a:pt x="1621678" y="628388"/>
                  </a:lnTo>
                  <a:lnTo>
                    <a:pt x="1609792" y="583855"/>
                  </a:lnTo>
                  <a:lnTo>
                    <a:pt x="1595476" y="540357"/>
                  </a:lnTo>
                  <a:lnTo>
                    <a:pt x="1578807" y="497971"/>
                  </a:lnTo>
                  <a:lnTo>
                    <a:pt x="1559862" y="456772"/>
                  </a:lnTo>
                  <a:lnTo>
                    <a:pt x="1538719" y="416837"/>
                  </a:lnTo>
                  <a:lnTo>
                    <a:pt x="1515453" y="378244"/>
                  </a:lnTo>
                  <a:lnTo>
                    <a:pt x="1490142" y="341067"/>
                  </a:lnTo>
                  <a:lnTo>
                    <a:pt x="1462864" y="305384"/>
                  </a:lnTo>
                  <a:lnTo>
                    <a:pt x="1433695" y="271272"/>
                  </a:lnTo>
                  <a:lnTo>
                    <a:pt x="1402713" y="238806"/>
                  </a:lnTo>
                  <a:lnTo>
                    <a:pt x="1369994" y="208063"/>
                  </a:lnTo>
                  <a:lnTo>
                    <a:pt x="1335616" y="179119"/>
                  </a:lnTo>
                  <a:lnTo>
                    <a:pt x="1299655" y="152052"/>
                  </a:lnTo>
                  <a:lnTo>
                    <a:pt x="1262189" y="126937"/>
                  </a:lnTo>
                  <a:lnTo>
                    <a:pt x="1223294" y="103851"/>
                  </a:lnTo>
                  <a:lnTo>
                    <a:pt x="1183049" y="82871"/>
                  </a:lnTo>
                  <a:lnTo>
                    <a:pt x="1141529" y="64072"/>
                  </a:lnTo>
                  <a:lnTo>
                    <a:pt x="1098813" y="47532"/>
                  </a:lnTo>
                  <a:lnTo>
                    <a:pt x="1054976" y="33327"/>
                  </a:lnTo>
                  <a:lnTo>
                    <a:pt x="1010096" y="21533"/>
                  </a:lnTo>
                  <a:lnTo>
                    <a:pt x="964251" y="12227"/>
                  </a:lnTo>
                  <a:lnTo>
                    <a:pt x="917516" y="5485"/>
                  </a:lnTo>
                  <a:lnTo>
                    <a:pt x="869970" y="1384"/>
                  </a:lnTo>
                  <a:lnTo>
                    <a:pt x="821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9150" y="2607310"/>
              <a:ext cx="1643380" cy="1630680"/>
            </a:xfrm>
            <a:custGeom>
              <a:avLst/>
              <a:gdLst/>
              <a:ahLst/>
              <a:cxnLst/>
              <a:rect l="l" t="t" r="r" b="b"/>
              <a:pathLst>
                <a:path w="1643379" h="1630679">
                  <a:moveTo>
                    <a:pt x="0" y="815340"/>
                  </a:moveTo>
                  <a:lnTo>
                    <a:pt x="1394" y="767432"/>
                  </a:lnTo>
                  <a:lnTo>
                    <a:pt x="5528" y="720253"/>
                  </a:lnTo>
                  <a:lnTo>
                    <a:pt x="12322" y="673880"/>
                  </a:lnTo>
                  <a:lnTo>
                    <a:pt x="21701" y="628388"/>
                  </a:lnTo>
                  <a:lnTo>
                    <a:pt x="33587" y="583855"/>
                  </a:lnTo>
                  <a:lnTo>
                    <a:pt x="47903" y="540357"/>
                  </a:lnTo>
                  <a:lnTo>
                    <a:pt x="64572" y="497971"/>
                  </a:lnTo>
                  <a:lnTo>
                    <a:pt x="83517" y="456772"/>
                  </a:lnTo>
                  <a:lnTo>
                    <a:pt x="104660" y="416837"/>
                  </a:lnTo>
                  <a:lnTo>
                    <a:pt x="127926" y="378244"/>
                  </a:lnTo>
                  <a:lnTo>
                    <a:pt x="153237" y="341067"/>
                  </a:lnTo>
                  <a:lnTo>
                    <a:pt x="180515" y="305384"/>
                  </a:lnTo>
                  <a:lnTo>
                    <a:pt x="209684" y="271272"/>
                  </a:lnTo>
                  <a:lnTo>
                    <a:pt x="240666" y="238806"/>
                  </a:lnTo>
                  <a:lnTo>
                    <a:pt x="273385" y="208063"/>
                  </a:lnTo>
                  <a:lnTo>
                    <a:pt x="307763" y="179119"/>
                  </a:lnTo>
                  <a:lnTo>
                    <a:pt x="343724" y="152052"/>
                  </a:lnTo>
                  <a:lnTo>
                    <a:pt x="381190" y="126937"/>
                  </a:lnTo>
                  <a:lnTo>
                    <a:pt x="420085" y="103851"/>
                  </a:lnTo>
                  <a:lnTo>
                    <a:pt x="460330" y="82871"/>
                  </a:lnTo>
                  <a:lnTo>
                    <a:pt x="501850" y="64072"/>
                  </a:lnTo>
                  <a:lnTo>
                    <a:pt x="544566" y="47532"/>
                  </a:lnTo>
                  <a:lnTo>
                    <a:pt x="588403" y="33327"/>
                  </a:lnTo>
                  <a:lnTo>
                    <a:pt x="633283" y="21533"/>
                  </a:lnTo>
                  <a:lnTo>
                    <a:pt x="679128" y="12227"/>
                  </a:lnTo>
                  <a:lnTo>
                    <a:pt x="725863" y="5485"/>
                  </a:lnTo>
                  <a:lnTo>
                    <a:pt x="773409" y="1384"/>
                  </a:lnTo>
                  <a:lnTo>
                    <a:pt x="821690" y="0"/>
                  </a:lnTo>
                  <a:lnTo>
                    <a:pt x="869970" y="1384"/>
                  </a:lnTo>
                  <a:lnTo>
                    <a:pt x="917516" y="5485"/>
                  </a:lnTo>
                  <a:lnTo>
                    <a:pt x="964251" y="12227"/>
                  </a:lnTo>
                  <a:lnTo>
                    <a:pt x="1010096" y="21533"/>
                  </a:lnTo>
                  <a:lnTo>
                    <a:pt x="1054976" y="33327"/>
                  </a:lnTo>
                  <a:lnTo>
                    <a:pt x="1098813" y="47532"/>
                  </a:lnTo>
                  <a:lnTo>
                    <a:pt x="1141529" y="64072"/>
                  </a:lnTo>
                  <a:lnTo>
                    <a:pt x="1183049" y="82871"/>
                  </a:lnTo>
                  <a:lnTo>
                    <a:pt x="1223294" y="103851"/>
                  </a:lnTo>
                  <a:lnTo>
                    <a:pt x="1262189" y="126937"/>
                  </a:lnTo>
                  <a:lnTo>
                    <a:pt x="1299655" y="152052"/>
                  </a:lnTo>
                  <a:lnTo>
                    <a:pt x="1335616" y="179119"/>
                  </a:lnTo>
                  <a:lnTo>
                    <a:pt x="1369994" y="208063"/>
                  </a:lnTo>
                  <a:lnTo>
                    <a:pt x="1402713" y="238806"/>
                  </a:lnTo>
                  <a:lnTo>
                    <a:pt x="1433695" y="271272"/>
                  </a:lnTo>
                  <a:lnTo>
                    <a:pt x="1462864" y="305384"/>
                  </a:lnTo>
                  <a:lnTo>
                    <a:pt x="1490142" y="341067"/>
                  </a:lnTo>
                  <a:lnTo>
                    <a:pt x="1515453" y="378244"/>
                  </a:lnTo>
                  <a:lnTo>
                    <a:pt x="1538719" y="416837"/>
                  </a:lnTo>
                  <a:lnTo>
                    <a:pt x="1559862" y="456772"/>
                  </a:lnTo>
                  <a:lnTo>
                    <a:pt x="1578807" y="497971"/>
                  </a:lnTo>
                  <a:lnTo>
                    <a:pt x="1595476" y="540357"/>
                  </a:lnTo>
                  <a:lnTo>
                    <a:pt x="1609792" y="583855"/>
                  </a:lnTo>
                  <a:lnTo>
                    <a:pt x="1621678" y="628388"/>
                  </a:lnTo>
                  <a:lnTo>
                    <a:pt x="1631057" y="673880"/>
                  </a:lnTo>
                  <a:lnTo>
                    <a:pt x="1637851" y="720253"/>
                  </a:lnTo>
                  <a:lnTo>
                    <a:pt x="1641985" y="767432"/>
                  </a:lnTo>
                  <a:lnTo>
                    <a:pt x="1643380" y="815340"/>
                  </a:lnTo>
                  <a:lnTo>
                    <a:pt x="1641985" y="863247"/>
                  </a:lnTo>
                  <a:lnTo>
                    <a:pt x="1637851" y="910426"/>
                  </a:lnTo>
                  <a:lnTo>
                    <a:pt x="1631057" y="956799"/>
                  </a:lnTo>
                  <a:lnTo>
                    <a:pt x="1621678" y="1002291"/>
                  </a:lnTo>
                  <a:lnTo>
                    <a:pt x="1609792" y="1046824"/>
                  </a:lnTo>
                  <a:lnTo>
                    <a:pt x="1595476" y="1090322"/>
                  </a:lnTo>
                  <a:lnTo>
                    <a:pt x="1578807" y="1132708"/>
                  </a:lnTo>
                  <a:lnTo>
                    <a:pt x="1559862" y="1173907"/>
                  </a:lnTo>
                  <a:lnTo>
                    <a:pt x="1538719" y="1213842"/>
                  </a:lnTo>
                  <a:lnTo>
                    <a:pt x="1515453" y="1252435"/>
                  </a:lnTo>
                  <a:lnTo>
                    <a:pt x="1490142" y="1289612"/>
                  </a:lnTo>
                  <a:lnTo>
                    <a:pt x="1462864" y="1325295"/>
                  </a:lnTo>
                  <a:lnTo>
                    <a:pt x="1433695" y="1359407"/>
                  </a:lnTo>
                  <a:lnTo>
                    <a:pt x="1402713" y="1391873"/>
                  </a:lnTo>
                  <a:lnTo>
                    <a:pt x="1369994" y="1422616"/>
                  </a:lnTo>
                  <a:lnTo>
                    <a:pt x="1335616" y="1451560"/>
                  </a:lnTo>
                  <a:lnTo>
                    <a:pt x="1299655" y="1478627"/>
                  </a:lnTo>
                  <a:lnTo>
                    <a:pt x="1262189" y="1503742"/>
                  </a:lnTo>
                  <a:lnTo>
                    <a:pt x="1223294" y="1526828"/>
                  </a:lnTo>
                  <a:lnTo>
                    <a:pt x="1183049" y="1547808"/>
                  </a:lnTo>
                  <a:lnTo>
                    <a:pt x="1141529" y="1566607"/>
                  </a:lnTo>
                  <a:lnTo>
                    <a:pt x="1098813" y="1583147"/>
                  </a:lnTo>
                  <a:lnTo>
                    <a:pt x="1054976" y="1597352"/>
                  </a:lnTo>
                  <a:lnTo>
                    <a:pt x="1010096" y="1609146"/>
                  </a:lnTo>
                  <a:lnTo>
                    <a:pt x="964251" y="1618452"/>
                  </a:lnTo>
                  <a:lnTo>
                    <a:pt x="917516" y="1625194"/>
                  </a:lnTo>
                  <a:lnTo>
                    <a:pt x="869970" y="1629295"/>
                  </a:lnTo>
                  <a:lnTo>
                    <a:pt x="821690" y="1630680"/>
                  </a:lnTo>
                  <a:lnTo>
                    <a:pt x="773409" y="1629295"/>
                  </a:lnTo>
                  <a:lnTo>
                    <a:pt x="725863" y="1625194"/>
                  </a:lnTo>
                  <a:lnTo>
                    <a:pt x="679128" y="1618452"/>
                  </a:lnTo>
                  <a:lnTo>
                    <a:pt x="633283" y="1609146"/>
                  </a:lnTo>
                  <a:lnTo>
                    <a:pt x="588403" y="1597352"/>
                  </a:lnTo>
                  <a:lnTo>
                    <a:pt x="544566" y="1583147"/>
                  </a:lnTo>
                  <a:lnTo>
                    <a:pt x="501850" y="1566607"/>
                  </a:lnTo>
                  <a:lnTo>
                    <a:pt x="460330" y="1547808"/>
                  </a:lnTo>
                  <a:lnTo>
                    <a:pt x="420085" y="1526828"/>
                  </a:lnTo>
                  <a:lnTo>
                    <a:pt x="381190" y="1503742"/>
                  </a:lnTo>
                  <a:lnTo>
                    <a:pt x="343724" y="1478627"/>
                  </a:lnTo>
                  <a:lnTo>
                    <a:pt x="307763" y="1451560"/>
                  </a:lnTo>
                  <a:lnTo>
                    <a:pt x="273385" y="1422616"/>
                  </a:lnTo>
                  <a:lnTo>
                    <a:pt x="240666" y="1391873"/>
                  </a:lnTo>
                  <a:lnTo>
                    <a:pt x="209684" y="1359407"/>
                  </a:lnTo>
                  <a:lnTo>
                    <a:pt x="180515" y="1325295"/>
                  </a:lnTo>
                  <a:lnTo>
                    <a:pt x="153237" y="1289612"/>
                  </a:lnTo>
                  <a:lnTo>
                    <a:pt x="127926" y="1252435"/>
                  </a:lnTo>
                  <a:lnTo>
                    <a:pt x="104660" y="1213842"/>
                  </a:lnTo>
                  <a:lnTo>
                    <a:pt x="83517" y="1173907"/>
                  </a:lnTo>
                  <a:lnTo>
                    <a:pt x="64572" y="1132708"/>
                  </a:lnTo>
                  <a:lnTo>
                    <a:pt x="47903" y="1090322"/>
                  </a:lnTo>
                  <a:lnTo>
                    <a:pt x="33587" y="1046824"/>
                  </a:lnTo>
                  <a:lnTo>
                    <a:pt x="21701" y="1002291"/>
                  </a:lnTo>
                  <a:lnTo>
                    <a:pt x="12322" y="956799"/>
                  </a:lnTo>
                  <a:lnTo>
                    <a:pt x="5528" y="910426"/>
                  </a:lnTo>
                  <a:lnTo>
                    <a:pt x="1394" y="863247"/>
                  </a:lnTo>
                  <a:lnTo>
                    <a:pt x="0" y="815340"/>
                  </a:lnTo>
                  <a:close/>
                </a:path>
              </a:pathLst>
            </a:custGeom>
            <a:ln w="12699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65220" y="2915920"/>
              <a:ext cx="1076959" cy="101091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468620" y="2600960"/>
            <a:ext cx="1656080" cy="1643380"/>
            <a:chOff x="5468620" y="2600960"/>
            <a:chExt cx="1656080" cy="1643380"/>
          </a:xfrm>
        </p:grpSpPr>
        <p:sp>
          <p:nvSpPr>
            <p:cNvPr id="9" name="object 9"/>
            <p:cNvSpPr/>
            <p:nvPr/>
          </p:nvSpPr>
          <p:spPr>
            <a:xfrm>
              <a:off x="5474970" y="2607310"/>
              <a:ext cx="1643380" cy="1630680"/>
            </a:xfrm>
            <a:custGeom>
              <a:avLst/>
              <a:gdLst/>
              <a:ahLst/>
              <a:cxnLst/>
              <a:rect l="l" t="t" r="r" b="b"/>
              <a:pathLst>
                <a:path w="1643379" h="1630679">
                  <a:moveTo>
                    <a:pt x="0" y="815340"/>
                  </a:moveTo>
                  <a:lnTo>
                    <a:pt x="1394" y="767432"/>
                  </a:lnTo>
                  <a:lnTo>
                    <a:pt x="5528" y="720253"/>
                  </a:lnTo>
                  <a:lnTo>
                    <a:pt x="12322" y="673880"/>
                  </a:lnTo>
                  <a:lnTo>
                    <a:pt x="21701" y="628388"/>
                  </a:lnTo>
                  <a:lnTo>
                    <a:pt x="33587" y="583855"/>
                  </a:lnTo>
                  <a:lnTo>
                    <a:pt x="47903" y="540357"/>
                  </a:lnTo>
                  <a:lnTo>
                    <a:pt x="64572" y="497971"/>
                  </a:lnTo>
                  <a:lnTo>
                    <a:pt x="83517" y="456772"/>
                  </a:lnTo>
                  <a:lnTo>
                    <a:pt x="104660" y="416837"/>
                  </a:lnTo>
                  <a:lnTo>
                    <a:pt x="127926" y="378244"/>
                  </a:lnTo>
                  <a:lnTo>
                    <a:pt x="153237" y="341067"/>
                  </a:lnTo>
                  <a:lnTo>
                    <a:pt x="180515" y="305384"/>
                  </a:lnTo>
                  <a:lnTo>
                    <a:pt x="209684" y="271272"/>
                  </a:lnTo>
                  <a:lnTo>
                    <a:pt x="240666" y="238806"/>
                  </a:lnTo>
                  <a:lnTo>
                    <a:pt x="273385" y="208063"/>
                  </a:lnTo>
                  <a:lnTo>
                    <a:pt x="307763" y="179119"/>
                  </a:lnTo>
                  <a:lnTo>
                    <a:pt x="343724" y="152052"/>
                  </a:lnTo>
                  <a:lnTo>
                    <a:pt x="381190" y="126937"/>
                  </a:lnTo>
                  <a:lnTo>
                    <a:pt x="420085" y="103851"/>
                  </a:lnTo>
                  <a:lnTo>
                    <a:pt x="460330" y="82871"/>
                  </a:lnTo>
                  <a:lnTo>
                    <a:pt x="501850" y="64072"/>
                  </a:lnTo>
                  <a:lnTo>
                    <a:pt x="544566" y="47532"/>
                  </a:lnTo>
                  <a:lnTo>
                    <a:pt x="588403" y="33327"/>
                  </a:lnTo>
                  <a:lnTo>
                    <a:pt x="633283" y="21533"/>
                  </a:lnTo>
                  <a:lnTo>
                    <a:pt x="679128" y="12227"/>
                  </a:lnTo>
                  <a:lnTo>
                    <a:pt x="725863" y="5485"/>
                  </a:lnTo>
                  <a:lnTo>
                    <a:pt x="773409" y="1384"/>
                  </a:lnTo>
                  <a:lnTo>
                    <a:pt x="821690" y="0"/>
                  </a:lnTo>
                  <a:lnTo>
                    <a:pt x="869970" y="1384"/>
                  </a:lnTo>
                  <a:lnTo>
                    <a:pt x="917516" y="5485"/>
                  </a:lnTo>
                  <a:lnTo>
                    <a:pt x="964251" y="12227"/>
                  </a:lnTo>
                  <a:lnTo>
                    <a:pt x="1010096" y="21533"/>
                  </a:lnTo>
                  <a:lnTo>
                    <a:pt x="1054976" y="33327"/>
                  </a:lnTo>
                  <a:lnTo>
                    <a:pt x="1098813" y="47532"/>
                  </a:lnTo>
                  <a:lnTo>
                    <a:pt x="1141529" y="64072"/>
                  </a:lnTo>
                  <a:lnTo>
                    <a:pt x="1183049" y="82871"/>
                  </a:lnTo>
                  <a:lnTo>
                    <a:pt x="1223294" y="103851"/>
                  </a:lnTo>
                  <a:lnTo>
                    <a:pt x="1262189" y="126937"/>
                  </a:lnTo>
                  <a:lnTo>
                    <a:pt x="1299655" y="152052"/>
                  </a:lnTo>
                  <a:lnTo>
                    <a:pt x="1335616" y="179119"/>
                  </a:lnTo>
                  <a:lnTo>
                    <a:pt x="1369994" y="208063"/>
                  </a:lnTo>
                  <a:lnTo>
                    <a:pt x="1402713" y="238806"/>
                  </a:lnTo>
                  <a:lnTo>
                    <a:pt x="1433695" y="271272"/>
                  </a:lnTo>
                  <a:lnTo>
                    <a:pt x="1462864" y="305384"/>
                  </a:lnTo>
                  <a:lnTo>
                    <a:pt x="1490142" y="341067"/>
                  </a:lnTo>
                  <a:lnTo>
                    <a:pt x="1515453" y="378244"/>
                  </a:lnTo>
                  <a:lnTo>
                    <a:pt x="1538719" y="416837"/>
                  </a:lnTo>
                  <a:lnTo>
                    <a:pt x="1559862" y="456772"/>
                  </a:lnTo>
                  <a:lnTo>
                    <a:pt x="1578807" y="497971"/>
                  </a:lnTo>
                  <a:lnTo>
                    <a:pt x="1595476" y="540357"/>
                  </a:lnTo>
                  <a:lnTo>
                    <a:pt x="1609792" y="583855"/>
                  </a:lnTo>
                  <a:lnTo>
                    <a:pt x="1621678" y="628388"/>
                  </a:lnTo>
                  <a:lnTo>
                    <a:pt x="1631057" y="673880"/>
                  </a:lnTo>
                  <a:lnTo>
                    <a:pt x="1637851" y="720253"/>
                  </a:lnTo>
                  <a:lnTo>
                    <a:pt x="1641985" y="767432"/>
                  </a:lnTo>
                  <a:lnTo>
                    <a:pt x="1643380" y="815340"/>
                  </a:lnTo>
                  <a:lnTo>
                    <a:pt x="1641985" y="863247"/>
                  </a:lnTo>
                  <a:lnTo>
                    <a:pt x="1637851" y="910426"/>
                  </a:lnTo>
                  <a:lnTo>
                    <a:pt x="1631057" y="956799"/>
                  </a:lnTo>
                  <a:lnTo>
                    <a:pt x="1621678" y="1002291"/>
                  </a:lnTo>
                  <a:lnTo>
                    <a:pt x="1609792" y="1046824"/>
                  </a:lnTo>
                  <a:lnTo>
                    <a:pt x="1595476" y="1090322"/>
                  </a:lnTo>
                  <a:lnTo>
                    <a:pt x="1578807" y="1132708"/>
                  </a:lnTo>
                  <a:lnTo>
                    <a:pt x="1559862" y="1173907"/>
                  </a:lnTo>
                  <a:lnTo>
                    <a:pt x="1538719" y="1213842"/>
                  </a:lnTo>
                  <a:lnTo>
                    <a:pt x="1515453" y="1252435"/>
                  </a:lnTo>
                  <a:lnTo>
                    <a:pt x="1490142" y="1289612"/>
                  </a:lnTo>
                  <a:lnTo>
                    <a:pt x="1462864" y="1325295"/>
                  </a:lnTo>
                  <a:lnTo>
                    <a:pt x="1433695" y="1359407"/>
                  </a:lnTo>
                  <a:lnTo>
                    <a:pt x="1402713" y="1391873"/>
                  </a:lnTo>
                  <a:lnTo>
                    <a:pt x="1369994" y="1422616"/>
                  </a:lnTo>
                  <a:lnTo>
                    <a:pt x="1335616" y="1451560"/>
                  </a:lnTo>
                  <a:lnTo>
                    <a:pt x="1299655" y="1478627"/>
                  </a:lnTo>
                  <a:lnTo>
                    <a:pt x="1262189" y="1503742"/>
                  </a:lnTo>
                  <a:lnTo>
                    <a:pt x="1223294" y="1526828"/>
                  </a:lnTo>
                  <a:lnTo>
                    <a:pt x="1183049" y="1547808"/>
                  </a:lnTo>
                  <a:lnTo>
                    <a:pt x="1141529" y="1566607"/>
                  </a:lnTo>
                  <a:lnTo>
                    <a:pt x="1098813" y="1583147"/>
                  </a:lnTo>
                  <a:lnTo>
                    <a:pt x="1054976" y="1597352"/>
                  </a:lnTo>
                  <a:lnTo>
                    <a:pt x="1010096" y="1609146"/>
                  </a:lnTo>
                  <a:lnTo>
                    <a:pt x="964251" y="1618452"/>
                  </a:lnTo>
                  <a:lnTo>
                    <a:pt x="917516" y="1625194"/>
                  </a:lnTo>
                  <a:lnTo>
                    <a:pt x="869970" y="1629295"/>
                  </a:lnTo>
                  <a:lnTo>
                    <a:pt x="821690" y="1630680"/>
                  </a:lnTo>
                  <a:lnTo>
                    <a:pt x="773409" y="1629295"/>
                  </a:lnTo>
                  <a:lnTo>
                    <a:pt x="725863" y="1625194"/>
                  </a:lnTo>
                  <a:lnTo>
                    <a:pt x="679128" y="1618452"/>
                  </a:lnTo>
                  <a:lnTo>
                    <a:pt x="633283" y="1609146"/>
                  </a:lnTo>
                  <a:lnTo>
                    <a:pt x="588403" y="1597352"/>
                  </a:lnTo>
                  <a:lnTo>
                    <a:pt x="544566" y="1583147"/>
                  </a:lnTo>
                  <a:lnTo>
                    <a:pt x="501850" y="1566607"/>
                  </a:lnTo>
                  <a:lnTo>
                    <a:pt x="460330" y="1547808"/>
                  </a:lnTo>
                  <a:lnTo>
                    <a:pt x="420085" y="1526828"/>
                  </a:lnTo>
                  <a:lnTo>
                    <a:pt x="381190" y="1503742"/>
                  </a:lnTo>
                  <a:lnTo>
                    <a:pt x="343724" y="1478627"/>
                  </a:lnTo>
                  <a:lnTo>
                    <a:pt x="307763" y="1451560"/>
                  </a:lnTo>
                  <a:lnTo>
                    <a:pt x="273385" y="1422616"/>
                  </a:lnTo>
                  <a:lnTo>
                    <a:pt x="240666" y="1391873"/>
                  </a:lnTo>
                  <a:lnTo>
                    <a:pt x="209684" y="1359407"/>
                  </a:lnTo>
                  <a:lnTo>
                    <a:pt x="180515" y="1325295"/>
                  </a:lnTo>
                  <a:lnTo>
                    <a:pt x="153237" y="1289612"/>
                  </a:lnTo>
                  <a:lnTo>
                    <a:pt x="127926" y="1252435"/>
                  </a:lnTo>
                  <a:lnTo>
                    <a:pt x="104660" y="1213842"/>
                  </a:lnTo>
                  <a:lnTo>
                    <a:pt x="83517" y="1173907"/>
                  </a:lnTo>
                  <a:lnTo>
                    <a:pt x="64572" y="1132708"/>
                  </a:lnTo>
                  <a:lnTo>
                    <a:pt x="47903" y="1090322"/>
                  </a:lnTo>
                  <a:lnTo>
                    <a:pt x="33587" y="1046824"/>
                  </a:lnTo>
                  <a:lnTo>
                    <a:pt x="21701" y="1002291"/>
                  </a:lnTo>
                  <a:lnTo>
                    <a:pt x="12322" y="956799"/>
                  </a:lnTo>
                  <a:lnTo>
                    <a:pt x="5528" y="910426"/>
                  </a:lnTo>
                  <a:lnTo>
                    <a:pt x="1394" y="863247"/>
                  </a:lnTo>
                  <a:lnTo>
                    <a:pt x="0" y="815340"/>
                  </a:lnTo>
                  <a:close/>
                </a:path>
              </a:pathLst>
            </a:custGeom>
            <a:ln w="12699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0080" y="2837180"/>
              <a:ext cx="1130299" cy="117854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584440" y="2600960"/>
            <a:ext cx="1656080" cy="1643380"/>
            <a:chOff x="7584440" y="2600960"/>
            <a:chExt cx="1656080" cy="1643380"/>
          </a:xfrm>
        </p:grpSpPr>
        <p:sp>
          <p:nvSpPr>
            <p:cNvPr id="12" name="object 12"/>
            <p:cNvSpPr/>
            <p:nvPr/>
          </p:nvSpPr>
          <p:spPr>
            <a:xfrm>
              <a:off x="7590790" y="2607310"/>
              <a:ext cx="1643380" cy="1630680"/>
            </a:xfrm>
            <a:custGeom>
              <a:avLst/>
              <a:gdLst/>
              <a:ahLst/>
              <a:cxnLst/>
              <a:rect l="l" t="t" r="r" b="b"/>
              <a:pathLst>
                <a:path w="1643379" h="1630679">
                  <a:moveTo>
                    <a:pt x="0" y="815340"/>
                  </a:moveTo>
                  <a:lnTo>
                    <a:pt x="1394" y="767432"/>
                  </a:lnTo>
                  <a:lnTo>
                    <a:pt x="5528" y="720253"/>
                  </a:lnTo>
                  <a:lnTo>
                    <a:pt x="12322" y="673880"/>
                  </a:lnTo>
                  <a:lnTo>
                    <a:pt x="21701" y="628388"/>
                  </a:lnTo>
                  <a:lnTo>
                    <a:pt x="33587" y="583855"/>
                  </a:lnTo>
                  <a:lnTo>
                    <a:pt x="47903" y="540357"/>
                  </a:lnTo>
                  <a:lnTo>
                    <a:pt x="64572" y="497971"/>
                  </a:lnTo>
                  <a:lnTo>
                    <a:pt x="83517" y="456772"/>
                  </a:lnTo>
                  <a:lnTo>
                    <a:pt x="104660" y="416837"/>
                  </a:lnTo>
                  <a:lnTo>
                    <a:pt x="127926" y="378244"/>
                  </a:lnTo>
                  <a:lnTo>
                    <a:pt x="153237" y="341067"/>
                  </a:lnTo>
                  <a:lnTo>
                    <a:pt x="180515" y="305384"/>
                  </a:lnTo>
                  <a:lnTo>
                    <a:pt x="209684" y="271272"/>
                  </a:lnTo>
                  <a:lnTo>
                    <a:pt x="240666" y="238806"/>
                  </a:lnTo>
                  <a:lnTo>
                    <a:pt x="273385" y="208063"/>
                  </a:lnTo>
                  <a:lnTo>
                    <a:pt x="307763" y="179119"/>
                  </a:lnTo>
                  <a:lnTo>
                    <a:pt x="343724" y="152052"/>
                  </a:lnTo>
                  <a:lnTo>
                    <a:pt x="381190" y="126937"/>
                  </a:lnTo>
                  <a:lnTo>
                    <a:pt x="420085" y="103851"/>
                  </a:lnTo>
                  <a:lnTo>
                    <a:pt x="460330" y="82871"/>
                  </a:lnTo>
                  <a:lnTo>
                    <a:pt x="501850" y="64072"/>
                  </a:lnTo>
                  <a:lnTo>
                    <a:pt x="544566" y="47532"/>
                  </a:lnTo>
                  <a:lnTo>
                    <a:pt x="588403" y="33327"/>
                  </a:lnTo>
                  <a:lnTo>
                    <a:pt x="633283" y="21533"/>
                  </a:lnTo>
                  <a:lnTo>
                    <a:pt x="679128" y="12227"/>
                  </a:lnTo>
                  <a:lnTo>
                    <a:pt x="725863" y="5485"/>
                  </a:lnTo>
                  <a:lnTo>
                    <a:pt x="773409" y="1384"/>
                  </a:lnTo>
                  <a:lnTo>
                    <a:pt x="821690" y="0"/>
                  </a:lnTo>
                  <a:lnTo>
                    <a:pt x="869970" y="1384"/>
                  </a:lnTo>
                  <a:lnTo>
                    <a:pt x="917516" y="5485"/>
                  </a:lnTo>
                  <a:lnTo>
                    <a:pt x="964251" y="12227"/>
                  </a:lnTo>
                  <a:lnTo>
                    <a:pt x="1010096" y="21533"/>
                  </a:lnTo>
                  <a:lnTo>
                    <a:pt x="1054976" y="33327"/>
                  </a:lnTo>
                  <a:lnTo>
                    <a:pt x="1098813" y="47532"/>
                  </a:lnTo>
                  <a:lnTo>
                    <a:pt x="1141529" y="64072"/>
                  </a:lnTo>
                  <a:lnTo>
                    <a:pt x="1183049" y="82871"/>
                  </a:lnTo>
                  <a:lnTo>
                    <a:pt x="1223294" y="103851"/>
                  </a:lnTo>
                  <a:lnTo>
                    <a:pt x="1262189" y="126937"/>
                  </a:lnTo>
                  <a:lnTo>
                    <a:pt x="1299655" y="152052"/>
                  </a:lnTo>
                  <a:lnTo>
                    <a:pt x="1335616" y="179119"/>
                  </a:lnTo>
                  <a:lnTo>
                    <a:pt x="1369994" y="208063"/>
                  </a:lnTo>
                  <a:lnTo>
                    <a:pt x="1402713" y="238806"/>
                  </a:lnTo>
                  <a:lnTo>
                    <a:pt x="1433695" y="271272"/>
                  </a:lnTo>
                  <a:lnTo>
                    <a:pt x="1462864" y="305384"/>
                  </a:lnTo>
                  <a:lnTo>
                    <a:pt x="1490142" y="341067"/>
                  </a:lnTo>
                  <a:lnTo>
                    <a:pt x="1515453" y="378244"/>
                  </a:lnTo>
                  <a:lnTo>
                    <a:pt x="1538719" y="416837"/>
                  </a:lnTo>
                  <a:lnTo>
                    <a:pt x="1559862" y="456772"/>
                  </a:lnTo>
                  <a:lnTo>
                    <a:pt x="1578807" y="497971"/>
                  </a:lnTo>
                  <a:lnTo>
                    <a:pt x="1595476" y="540357"/>
                  </a:lnTo>
                  <a:lnTo>
                    <a:pt x="1609792" y="583855"/>
                  </a:lnTo>
                  <a:lnTo>
                    <a:pt x="1621678" y="628388"/>
                  </a:lnTo>
                  <a:lnTo>
                    <a:pt x="1631057" y="673880"/>
                  </a:lnTo>
                  <a:lnTo>
                    <a:pt x="1637851" y="720253"/>
                  </a:lnTo>
                  <a:lnTo>
                    <a:pt x="1641985" y="767432"/>
                  </a:lnTo>
                  <a:lnTo>
                    <a:pt x="1643380" y="815340"/>
                  </a:lnTo>
                  <a:lnTo>
                    <a:pt x="1641985" y="863247"/>
                  </a:lnTo>
                  <a:lnTo>
                    <a:pt x="1637851" y="910426"/>
                  </a:lnTo>
                  <a:lnTo>
                    <a:pt x="1631057" y="956799"/>
                  </a:lnTo>
                  <a:lnTo>
                    <a:pt x="1621678" y="1002291"/>
                  </a:lnTo>
                  <a:lnTo>
                    <a:pt x="1609792" y="1046824"/>
                  </a:lnTo>
                  <a:lnTo>
                    <a:pt x="1595476" y="1090322"/>
                  </a:lnTo>
                  <a:lnTo>
                    <a:pt x="1578807" y="1132708"/>
                  </a:lnTo>
                  <a:lnTo>
                    <a:pt x="1559862" y="1173907"/>
                  </a:lnTo>
                  <a:lnTo>
                    <a:pt x="1538719" y="1213842"/>
                  </a:lnTo>
                  <a:lnTo>
                    <a:pt x="1515453" y="1252435"/>
                  </a:lnTo>
                  <a:lnTo>
                    <a:pt x="1490142" y="1289612"/>
                  </a:lnTo>
                  <a:lnTo>
                    <a:pt x="1462864" y="1325295"/>
                  </a:lnTo>
                  <a:lnTo>
                    <a:pt x="1433695" y="1359407"/>
                  </a:lnTo>
                  <a:lnTo>
                    <a:pt x="1402713" y="1391873"/>
                  </a:lnTo>
                  <a:lnTo>
                    <a:pt x="1369994" y="1422616"/>
                  </a:lnTo>
                  <a:lnTo>
                    <a:pt x="1335616" y="1451560"/>
                  </a:lnTo>
                  <a:lnTo>
                    <a:pt x="1299655" y="1478627"/>
                  </a:lnTo>
                  <a:lnTo>
                    <a:pt x="1262189" y="1503742"/>
                  </a:lnTo>
                  <a:lnTo>
                    <a:pt x="1223294" y="1526828"/>
                  </a:lnTo>
                  <a:lnTo>
                    <a:pt x="1183049" y="1547808"/>
                  </a:lnTo>
                  <a:lnTo>
                    <a:pt x="1141529" y="1566607"/>
                  </a:lnTo>
                  <a:lnTo>
                    <a:pt x="1098813" y="1583147"/>
                  </a:lnTo>
                  <a:lnTo>
                    <a:pt x="1054976" y="1597352"/>
                  </a:lnTo>
                  <a:lnTo>
                    <a:pt x="1010096" y="1609146"/>
                  </a:lnTo>
                  <a:lnTo>
                    <a:pt x="964251" y="1618452"/>
                  </a:lnTo>
                  <a:lnTo>
                    <a:pt x="917516" y="1625194"/>
                  </a:lnTo>
                  <a:lnTo>
                    <a:pt x="869970" y="1629295"/>
                  </a:lnTo>
                  <a:lnTo>
                    <a:pt x="821690" y="1630680"/>
                  </a:lnTo>
                  <a:lnTo>
                    <a:pt x="773409" y="1629295"/>
                  </a:lnTo>
                  <a:lnTo>
                    <a:pt x="725863" y="1625194"/>
                  </a:lnTo>
                  <a:lnTo>
                    <a:pt x="679128" y="1618452"/>
                  </a:lnTo>
                  <a:lnTo>
                    <a:pt x="633283" y="1609146"/>
                  </a:lnTo>
                  <a:lnTo>
                    <a:pt x="588403" y="1597352"/>
                  </a:lnTo>
                  <a:lnTo>
                    <a:pt x="544566" y="1583147"/>
                  </a:lnTo>
                  <a:lnTo>
                    <a:pt x="501850" y="1566607"/>
                  </a:lnTo>
                  <a:lnTo>
                    <a:pt x="460330" y="1547808"/>
                  </a:lnTo>
                  <a:lnTo>
                    <a:pt x="420085" y="1526828"/>
                  </a:lnTo>
                  <a:lnTo>
                    <a:pt x="381190" y="1503742"/>
                  </a:lnTo>
                  <a:lnTo>
                    <a:pt x="343724" y="1478627"/>
                  </a:lnTo>
                  <a:lnTo>
                    <a:pt x="307763" y="1451560"/>
                  </a:lnTo>
                  <a:lnTo>
                    <a:pt x="273385" y="1422616"/>
                  </a:lnTo>
                  <a:lnTo>
                    <a:pt x="240666" y="1391873"/>
                  </a:lnTo>
                  <a:lnTo>
                    <a:pt x="209684" y="1359407"/>
                  </a:lnTo>
                  <a:lnTo>
                    <a:pt x="180515" y="1325295"/>
                  </a:lnTo>
                  <a:lnTo>
                    <a:pt x="153237" y="1289612"/>
                  </a:lnTo>
                  <a:lnTo>
                    <a:pt x="127926" y="1252435"/>
                  </a:lnTo>
                  <a:lnTo>
                    <a:pt x="104660" y="1213842"/>
                  </a:lnTo>
                  <a:lnTo>
                    <a:pt x="83517" y="1173907"/>
                  </a:lnTo>
                  <a:lnTo>
                    <a:pt x="64572" y="1132708"/>
                  </a:lnTo>
                  <a:lnTo>
                    <a:pt x="47903" y="1090322"/>
                  </a:lnTo>
                  <a:lnTo>
                    <a:pt x="33587" y="1046824"/>
                  </a:lnTo>
                  <a:lnTo>
                    <a:pt x="21701" y="1002291"/>
                  </a:lnTo>
                  <a:lnTo>
                    <a:pt x="12322" y="956799"/>
                  </a:lnTo>
                  <a:lnTo>
                    <a:pt x="5528" y="910426"/>
                  </a:lnTo>
                  <a:lnTo>
                    <a:pt x="1394" y="863247"/>
                  </a:lnTo>
                  <a:lnTo>
                    <a:pt x="0" y="815340"/>
                  </a:lnTo>
                  <a:close/>
                </a:path>
              </a:pathLst>
            </a:custGeom>
            <a:ln w="12699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7500" y="2837180"/>
              <a:ext cx="972820" cy="123951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9781540" y="2600960"/>
            <a:ext cx="1656080" cy="1643380"/>
            <a:chOff x="9781540" y="2600960"/>
            <a:chExt cx="1656080" cy="1643380"/>
          </a:xfrm>
        </p:grpSpPr>
        <p:sp>
          <p:nvSpPr>
            <p:cNvPr id="15" name="object 15"/>
            <p:cNvSpPr/>
            <p:nvPr/>
          </p:nvSpPr>
          <p:spPr>
            <a:xfrm>
              <a:off x="9787890" y="2607310"/>
              <a:ext cx="1643380" cy="1630680"/>
            </a:xfrm>
            <a:custGeom>
              <a:avLst/>
              <a:gdLst/>
              <a:ahLst/>
              <a:cxnLst/>
              <a:rect l="l" t="t" r="r" b="b"/>
              <a:pathLst>
                <a:path w="1643379" h="1630679">
                  <a:moveTo>
                    <a:pt x="0" y="815340"/>
                  </a:moveTo>
                  <a:lnTo>
                    <a:pt x="1394" y="767432"/>
                  </a:lnTo>
                  <a:lnTo>
                    <a:pt x="5528" y="720253"/>
                  </a:lnTo>
                  <a:lnTo>
                    <a:pt x="12322" y="673880"/>
                  </a:lnTo>
                  <a:lnTo>
                    <a:pt x="21701" y="628388"/>
                  </a:lnTo>
                  <a:lnTo>
                    <a:pt x="33587" y="583855"/>
                  </a:lnTo>
                  <a:lnTo>
                    <a:pt x="47903" y="540357"/>
                  </a:lnTo>
                  <a:lnTo>
                    <a:pt x="64572" y="497971"/>
                  </a:lnTo>
                  <a:lnTo>
                    <a:pt x="83517" y="456772"/>
                  </a:lnTo>
                  <a:lnTo>
                    <a:pt x="104660" y="416837"/>
                  </a:lnTo>
                  <a:lnTo>
                    <a:pt x="127926" y="378244"/>
                  </a:lnTo>
                  <a:lnTo>
                    <a:pt x="153237" y="341067"/>
                  </a:lnTo>
                  <a:lnTo>
                    <a:pt x="180515" y="305384"/>
                  </a:lnTo>
                  <a:lnTo>
                    <a:pt x="209684" y="271272"/>
                  </a:lnTo>
                  <a:lnTo>
                    <a:pt x="240666" y="238806"/>
                  </a:lnTo>
                  <a:lnTo>
                    <a:pt x="273385" y="208063"/>
                  </a:lnTo>
                  <a:lnTo>
                    <a:pt x="307763" y="179119"/>
                  </a:lnTo>
                  <a:lnTo>
                    <a:pt x="343724" y="152052"/>
                  </a:lnTo>
                  <a:lnTo>
                    <a:pt x="381190" y="126937"/>
                  </a:lnTo>
                  <a:lnTo>
                    <a:pt x="420085" y="103851"/>
                  </a:lnTo>
                  <a:lnTo>
                    <a:pt x="460330" y="82871"/>
                  </a:lnTo>
                  <a:lnTo>
                    <a:pt x="501850" y="64072"/>
                  </a:lnTo>
                  <a:lnTo>
                    <a:pt x="544566" y="47532"/>
                  </a:lnTo>
                  <a:lnTo>
                    <a:pt x="588403" y="33327"/>
                  </a:lnTo>
                  <a:lnTo>
                    <a:pt x="633283" y="21533"/>
                  </a:lnTo>
                  <a:lnTo>
                    <a:pt x="679128" y="12227"/>
                  </a:lnTo>
                  <a:lnTo>
                    <a:pt x="725863" y="5485"/>
                  </a:lnTo>
                  <a:lnTo>
                    <a:pt x="773409" y="1384"/>
                  </a:lnTo>
                  <a:lnTo>
                    <a:pt x="821690" y="0"/>
                  </a:lnTo>
                  <a:lnTo>
                    <a:pt x="869970" y="1384"/>
                  </a:lnTo>
                  <a:lnTo>
                    <a:pt x="917516" y="5485"/>
                  </a:lnTo>
                  <a:lnTo>
                    <a:pt x="964251" y="12227"/>
                  </a:lnTo>
                  <a:lnTo>
                    <a:pt x="1010096" y="21533"/>
                  </a:lnTo>
                  <a:lnTo>
                    <a:pt x="1054976" y="33327"/>
                  </a:lnTo>
                  <a:lnTo>
                    <a:pt x="1098813" y="47532"/>
                  </a:lnTo>
                  <a:lnTo>
                    <a:pt x="1141529" y="64072"/>
                  </a:lnTo>
                  <a:lnTo>
                    <a:pt x="1183049" y="82871"/>
                  </a:lnTo>
                  <a:lnTo>
                    <a:pt x="1223294" y="103851"/>
                  </a:lnTo>
                  <a:lnTo>
                    <a:pt x="1262189" y="126937"/>
                  </a:lnTo>
                  <a:lnTo>
                    <a:pt x="1299655" y="152052"/>
                  </a:lnTo>
                  <a:lnTo>
                    <a:pt x="1335616" y="179119"/>
                  </a:lnTo>
                  <a:lnTo>
                    <a:pt x="1369994" y="208063"/>
                  </a:lnTo>
                  <a:lnTo>
                    <a:pt x="1402713" y="238806"/>
                  </a:lnTo>
                  <a:lnTo>
                    <a:pt x="1433695" y="271272"/>
                  </a:lnTo>
                  <a:lnTo>
                    <a:pt x="1462864" y="305384"/>
                  </a:lnTo>
                  <a:lnTo>
                    <a:pt x="1490142" y="341067"/>
                  </a:lnTo>
                  <a:lnTo>
                    <a:pt x="1515453" y="378244"/>
                  </a:lnTo>
                  <a:lnTo>
                    <a:pt x="1538719" y="416837"/>
                  </a:lnTo>
                  <a:lnTo>
                    <a:pt x="1559862" y="456772"/>
                  </a:lnTo>
                  <a:lnTo>
                    <a:pt x="1578807" y="497971"/>
                  </a:lnTo>
                  <a:lnTo>
                    <a:pt x="1595476" y="540357"/>
                  </a:lnTo>
                  <a:lnTo>
                    <a:pt x="1609792" y="583855"/>
                  </a:lnTo>
                  <a:lnTo>
                    <a:pt x="1621678" y="628388"/>
                  </a:lnTo>
                  <a:lnTo>
                    <a:pt x="1631057" y="673880"/>
                  </a:lnTo>
                  <a:lnTo>
                    <a:pt x="1637851" y="720253"/>
                  </a:lnTo>
                  <a:lnTo>
                    <a:pt x="1641985" y="767432"/>
                  </a:lnTo>
                  <a:lnTo>
                    <a:pt x="1643380" y="815340"/>
                  </a:lnTo>
                  <a:lnTo>
                    <a:pt x="1641985" y="863247"/>
                  </a:lnTo>
                  <a:lnTo>
                    <a:pt x="1637851" y="910426"/>
                  </a:lnTo>
                  <a:lnTo>
                    <a:pt x="1631057" y="956799"/>
                  </a:lnTo>
                  <a:lnTo>
                    <a:pt x="1621678" y="1002291"/>
                  </a:lnTo>
                  <a:lnTo>
                    <a:pt x="1609792" y="1046824"/>
                  </a:lnTo>
                  <a:lnTo>
                    <a:pt x="1595476" y="1090322"/>
                  </a:lnTo>
                  <a:lnTo>
                    <a:pt x="1578807" y="1132708"/>
                  </a:lnTo>
                  <a:lnTo>
                    <a:pt x="1559862" y="1173907"/>
                  </a:lnTo>
                  <a:lnTo>
                    <a:pt x="1538719" y="1213842"/>
                  </a:lnTo>
                  <a:lnTo>
                    <a:pt x="1515453" y="1252435"/>
                  </a:lnTo>
                  <a:lnTo>
                    <a:pt x="1490142" y="1289612"/>
                  </a:lnTo>
                  <a:lnTo>
                    <a:pt x="1462864" y="1325295"/>
                  </a:lnTo>
                  <a:lnTo>
                    <a:pt x="1433695" y="1359407"/>
                  </a:lnTo>
                  <a:lnTo>
                    <a:pt x="1402713" y="1391873"/>
                  </a:lnTo>
                  <a:lnTo>
                    <a:pt x="1369994" y="1422616"/>
                  </a:lnTo>
                  <a:lnTo>
                    <a:pt x="1335616" y="1451560"/>
                  </a:lnTo>
                  <a:lnTo>
                    <a:pt x="1299655" y="1478627"/>
                  </a:lnTo>
                  <a:lnTo>
                    <a:pt x="1262189" y="1503742"/>
                  </a:lnTo>
                  <a:lnTo>
                    <a:pt x="1223294" y="1526828"/>
                  </a:lnTo>
                  <a:lnTo>
                    <a:pt x="1183049" y="1547808"/>
                  </a:lnTo>
                  <a:lnTo>
                    <a:pt x="1141529" y="1566607"/>
                  </a:lnTo>
                  <a:lnTo>
                    <a:pt x="1098813" y="1583147"/>
                  </a:lnTo>
                  <a:lnTo>
                    <a:pt x="1054976" y="1597352"/>
                  </a:lnTo>
                  <a:lnTo>
                    <a:pt x="1010096" y="1609146"/>
                  </a:lnTo>
                  <a:lnTo>
                    <a:pt x="964251" y="1618452"/>
                  </a:lnTo>
                  <a:lnTo>
                    <a:pt x="917516" y="1625194"/>
                  </a:lnTo>
                  <a:lnTo>
                    <a:pt x="869970" y="1629295"/>
                  </a:lnTo>
                  <a:lnTo>
                    <a:pt x="821690" y="1630680"/>
                  </a:lnTo>
                  <a:lnTo>
                    <a:pt x="773409" y="1629295"/>
                  </a:lnTo>
                  <a:lnTo>
                    <a:pt x="725863" y="1625194"/>
                  </a:lnTo>
                  <a:lnTo>
                    <a:pt x="679128" y="1618452"/>
                  </a:lnTo>
                  <a:lnTo>
                    <a:pt x="633283" y="1609146"/>
                  </a:lnTo>
                  <a:lnTo>
                    <a:pt x="588403" y="1597352"/>
                  </a:lnTo>
                  <a:lnTo>
                    <a:pt x="544566" y="1583147"/>
                  </a:lnTo>
                  <a:lnTo>
                    <a:pt x="501850" y="1566607"/>
                  </a:lnTo>
                  <a:lnTo>
                    <a:pt x="460330" y="1547808"/>
                  </a:lnTo>
                  <a:lnTo>
                    <a:pt x="420085" y="1526828"/>
                  </a:lnTo>
                  <a:lnTo>
                    <a:pt x="381190" y="1503742"/>
                  </a:lnTo>
                  <a:lnTo>
                    <a:pt x="343724" y="1478627"/>
                  </a:lnTo>
                  <a:lnTo>
                    <a:pt x="307763" y="1451560"/>
                  </a:lnTo>
                  <a:lnTo>
                    <a:pt x="273385" y="1422616"/>
                  </a:lnTo>
                  <a:lnTo>
                    <a:pt x="240666" y="1391873"/>
                  </a:lnTo>
                  <a:lnTo>
                    <a:pt x="209684" y="1359407"/>
                  </a:lnTo>
                  <a:lnTo>
                    <a:pt x="180515" y="1325295"/>
                  </a:lnTo>
                  <a:lnTo>
                    <a:pt x="153237" y="1289612"/>
                  </a:lnTo>
                  <a:lnTo>
                    <a:pt x="127926" y="1252435"/>
                  </a:lnTo>
                  <a:lnTo>
                    <a:pt x="104660" y="1213842"/>
                  </a:lnTo>
                  <a:lnTo>
                    <a:pt x="83517" y="1173907"/>
                  </a:lnTo>
                  <a:lnTo>
                    <a:pt x="64572" y="1132708"/>
                  </a:lnTo>
                  <a:lnTo>
                    <a:pt x="47903" y="1090322"/>
                  </a:lnTo>
                  <a:lnTo>
                    <a:pt x="33587" y="1046824"/>
                  </a:lnTo>
                  <a:lnTo>
                    <a:pt x="21701" y="1002291"/>
                  </a:lnTo>
                  <a:lnTo>
                    <a:pt x="12322" y="956799"/>
                  </a:lnTo>
                  <a:lnTo>
                    <a:pt x="5528" y="910426"/>
                  </a:lnTo>
                  <a:lnTo>
                    <a:pt x="1394" y="863247"/>
                  </a:lnTo>
                  <a:lnTo>
                    <a:pt x="0" y="815340"/>
                  </a:lnTo>
                  <a:close/>
                </a:path>
              </a:pathLst>
            </a:custGeom>
            <a:ln w="12699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16820" y="3020060"/>
              <a:ext cx="949959" cy="72389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0103802" y="4967922"/>
            <a:ext cx="1669414" cy="1659255"/>
            <a:chOff x="10103802" y="4967922"/>
            <a:chExt cx="1669414" cy="165925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55580" y="5270500"/>
              <a:ext cx="1074419" cy="112521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118090" y="4982209"/>
              <a:ext cx="1640839" cy="1630680"/>
            </a:xfrm>
            <a:custGeom>
              <a:avLst/>
              <a:gdLst/>
              <a:ahLst/>
              <a:cxnLst/>
              <a:rect l="l" t="t" r="r" b="b"/>
              <a:pathLst>
                <a:path w="1640840" h="1630679">
                  <a:moveTo>
                    <a:pt x="0" y="815339"/>
                  </a:moveTo>
                  <a:lnTo>
                    <a:pt x="1392" y="767432"/>
                  </a:lnTo>
                  <a:lnTo>
                    <a:pt x="5519" y="720253"/>
                  </a:lnTo>
                  <a:lnTo>
                    <a:pt x="12303" y="673880"/>
                  </a:lnTo>
                  <a:lnTo>
                    <a:pt x="21667" y="628388"/>
                  </a:lnTo>
                  <a:lnTo>
                    <a:pt x="33535" y="583855"/>
                  </a:lnTo>
                  <a:lnTo>
                    <a:pt x="47828" y="540357"/>
                  </a:lnTo>
                  <a:lnTo>
                    <a:pt x="64471" y="497971"/>
                  </a:lnTo>
                  <a:lnTo>
                    <a:pt x="83387" y="456772"/>
                  </a:lnTo>
                  <a:lnTo>
                    <a:pt x="104498" y="416837"/>
                  </a:lnTo>
                  <a:lnTo>
                    <a:pt x="127728" y="378244"/>
                  </a:lnTo>
                  <a:lnTo>
                    <a:pt x="152999" y="341067"/>
                  </a:lnTo>
                  <a:lnTo>
                    <a:pt x="180235" y="305384"/>
                  </a:lnTo>
                  <a:lnTo>
                    <a:pt x="209359" y="271272"/>
                  </a:lnTo>
                  <a:lnTo>
                    <a:pt x="240293" y="238806"/>
                  </a:lnTo>
                  <a:lnTo>
                    <a:pt x="272961" y="208063"/>
                  </a:lnTo>
                  <a:lnTo>
                    <a:pt x="307286" y="179119"/>
                  </a:lnTo>
                  <a:lnTo>
                    <a:pt x="343192" y="152052"/>
                  </a:lnTo>
                  <a:lnTo>
                    <a:pt x="380600" y="126937"/>
                  </a:lnTo>
                  <a:lnTo>
                    <a:pt x="419434" y="103851"/>
                  </a:lnTo>
                  <a:lnTo>
                    <a:pt x="459617" y="82871"/>
                  </a:lnTo>
                  <a:lnTo>
                    <a:pt x="501073" y="64072"/>
                  </a:lnTo>
                  <a:lnTo>
                    <a:pt x="543724" y="47532"/>
                  </a:lnTo>
                  <a:lnTo>
                    <a:pt x="587493" y="33327"/>
                  </a:lnTo>
                  <a:lnTo>
                    <a:pt x="632303" y="21533"/>
                  </a:lnTo>
                  <a:lnTo>
                    <a:pt x="678078" y="12227"/>
                  </a:lnTo>
                  <a:lnTo>
                    <a:pt x="724740" y="5485"/>
                  </a:lnTo>
                  <a:lnTo>
                    <a:pt x="772213" y="1384"/>
                  </a:lnTo>
                  <a:lnTo>
                    <a:pt x="820419" y="0"/>
                  </a:lnTo>
                  <a:lnTo>
                    <a:pt x="868626" y="1384"/>
                  </a:lnTo>
                  <a:lnTo>
                    <a:pt x="916099" y="5485"/>
                  </a:lnTo>
                  <a:lnTo>
                    <a:pt x="962761" y="12227"/>
                  </a:lnTo>
                  <a:lnTo>
                    <a:pt x="1008536" y="21533"/>
                  </a:lnTo>
                  <a:lnTo>
                    <a:pt x="1053346" y="33327"/>
                  </a:lnTo>
                  <a:lnTo>
                    <a:pt x="1097115" y="47532"/>
                  </a:lnTo>
                  <a:lnTo>
                    <a:pt x="1139766" y="64072"/>
                  </a:lnTo>
                  <a:lnTo>
                    <a:pt x="1181222" y="82871"/>
                  </a:lnTo>
                  <a:lnTo>
                    <a:pt x="1221405" y="103851"/>
                  </a:lnTo>
                  <a:lnTo>
                    <a:pt x="1260239" y="126937"/>
                  </a:lnTo>
                  <a:lnTo>
                    <a:pt x="1297647" y="152052"/>
                  </a:lnTo>
                  <a:lnTo>
                    <a:pt x="1333553" y="179119"/>
                  </a:lnTo>
                  <a:lnTo>
                    <a:pt x="1367878" y="208063"/>
                  </a:lnTo>
                  <a:lnTo>
                    <a:pt x="1400546" y="238806"/>
                  </a:lnTo>
                  <a:lnTo>
                    <a:pt x="1431480" y="271272"/>
                  </a:lnTo>
                  <a:lnTo>
                    <a:pt x="1460604" y="305384"/>
                  </a:lnTo>
                  <a:lnTo>
                    <a:pt x="1487840" y="341067"/>
                  </a:lnTo>
                  <a:lnTo>
                    <a:pt x="1513111" y="378244"/>
                  </a:lnTo>
                  <a:lnTo>
                    <a:pt x="1536341" y="416837"/>
                  </a:lnTo>
                  <a:lnTo>
                    <a:pt x="1557452" y="456772"/>
                  </a:lnTo>
                  <a:lnTo>
                    <a:pt x="1576368" y="497971"/>
                  </a:lnTo>
                  <a:lnTo>
                    <a:pt x="1593011" y="540357"/>
                  </a:lnTo>
                  <a:lnTo>
                    <a:pt x="1607304" y="583855"/>
                  </a:lnTo>
                  <a:lnTo>
                    <a:pt x="1619172" y="628388"/>
                  </a:lnTo>
                  <a:lnTo>
                    <a:pt x="1628536" y="673880"/>
                  </a:lnTo>
                  <a:lnTo>
                    <a:pt x="1635320" y="720253"/>
                  </a:lnTo>
                  <a:lnTo>
                    <a:pt x="1639447" y="767432"/>
                  </a:lnTo>
                  <a:lnTo>
                    <a:pt x="1640839" y="815339"/>
                  </a:lnTo>
                  <a:lnTo>
                    <a:pt x="1639447" y="863247"/>
                  </a:lnTo>
                  <a:lnTo>
                    <a:pt x="1635320" y="910426"/>
                  </a:lnTo>
                  <a:lnTo>
                    <a:pt x="1628536" y="956799"/>
                  </a:lnTo>
                  <a:lnTo>
                    <a:pt x="1619172" y="1002291"/>
                  </a:lnTo>
                  <a:lnTo>
                    <a:pt x="1607304" y="1046824"/>
                  </a:lnTo>
                  <a:lnTo>
                    <a:pt x="1593011" y="1090322"/>
                  </a:lnTo>
                  <a:lnTo>
                    <a:pt x="1576368" y="1132708"/>
                  </a:lnTo>
                  <a:lnTo>
                    <a:pt x="1557452" y="1173907"/>
                  </a:lnTo>
                  <a:lnTo>
                    <a:pt x="1536341" y="1213842"/>
                  </a:lnTo>
                  <a:lnTo>
                    <a:pt x="1513111" y="1252435"/>
                  </a:lnTo>
                  <a:lnTo>
                    <a:pt x="1487840" y="1289612"/>
                  </a:lnTo>
                  <a:lnTo>
                    <a:pt x="1460604" y="1325295"/>
                  </a:lnTo>
                  <a:lnTo>
                    <a:pt x="1431480" y="1359407"/>
                  </a:lnTo>
                  <a:lnTo>
                    <a:pt x="1400546" y="1391873"/>
                  </a:lnTo>
                  <a:lnTo>
                    <a:pt x="1367878" y="1422616"/>
                  </a:lnTo>
                  <a:lnTo>
                    <a:pt x="1333553" y="1451560"/>
                  </a:lnTo>
                  <a:lnTo>
                    <a:pt x="1297647" y="1478627"/>
                  </a:lnTo>
                  <a:lnTo>
                    <a:pt x="1260239" y="1503742"/>
                  </a:lnTo>
                  <a:lnTo>
                    <a:pt x="1221405" y="1526828"/>
                  </a:lnTo>
                  <a:lnTo>
                    <a:pt x="1181222" y="1547808"/>
                  </a:lnTo>
                  <a:lnTo>
                    <a:pt x="1139766" y="1566607"/>
                  </a:lnTo>
                  <a:lnTo>
                    <a:pt x="1097115" y="1583147"/>
                  </a:lnTo>
                  <a:lnTo>
                    <a:pt x="1053346" y="1597352"/>
                  </a:lnTo>
                  <a:lnTo>
                    <a:pt x="1008536" y="1609146"/>
                  </a:lnTo>
                  <a:lnTo>
                    <a:pt x="962761" y="1618452"/>
                  </a:lnTo>
                  <a:lnTo>
                    <a:pt x="916099" y="1625194"/>
                  </a:lnTo>
                  <a:lnTo>
                    <a:pt x="868626" y="1629295"/>
                  </a:lnTo>
                  <a:lnTo>
                    <a:pt x="820419" y="1630679"/>
                  </a:lnTo>
                  <a:lnTo>
                    <a:pt x="772213" y="1629295"/>
                  </a:lnTo>
                  <a:lnTo>
                    <a:pt x="724740" y="1625194"/>
                  </a:lnTo>
                  <a:lnTo>
                    <a:pt x="678078" y="1618452"/>
                  </a:lnTo>
                  <a:lnTo>
                    <a:pt x="632303" y="1609146"/>
                  </a:lnTo>
                  <a:lnTo>
                    <a:pt x="587493" y="1597352"/>
                  </a:lnTo>
                  <a:lnTo>
                    <a:pt x="543724" y="1583147"/>
                  </a:lnTo>
                  <a:lnTo>
                    <a:pt x="501073" y="1566607"/>
                  </a:lnTo>
                  <a:lnTo>
                    <a:pt x="459617" y="1547808"/>
                  </a:lnTo>
                  <a:lnTo>
                    <a:pt x="419434" y="1526828"/>
                  </a:lnTo>
                  <a:lnTo>
                    <a:pt x="380600" y="1503742"/>
                  </a:lnTo>
                  <a:lnTo>
                    <a:pt x="343192" y="1478627"/>
                  </a:lnTo>
                  <a:lnTo>
                    <a:pt x="307286" y="1451560"/>
                  </a:lnTo>
                  <a:lnTo>
                    <a:pt x="272961" y="1422616"/>
                  </a:lnTo>
                  <a:lnTo>
                    <a:pt x="240293" y="1391873"/>
                  </a:lnTo>
                  <a:lnTo>
                    <a:pt x="209359" y="1359407"/>
                  </a:lnTo>
                  <a:lnTo>
                    <a:pt x="180235" y="1325295"/>
                  </a:lnTo>
                  <a:lnTo>
                    <a:pt x="152999" y="1289612"/>
                  </a:lnTo>
                  <a:lnTo>
                    <a:pt x="127728" y="1252435"/>
                  </a:lnTo>
                  <a:lnTo>
                    <a:pt x="104498" y="1213842"/>
                  </a:lnTo>
                  <a:lnTo>
                    <a:pt x="83387" y="1173907"/>
                  </a:lnTo>
                  <a:lnTo>
                    <a:pt x="64471" y="1132708"/>
                  </a:lnTo>
                  <a:lnTo>
                    <a:pt x="47828" y="1090322"/>
                  </a:lnTo>
                  <a:lnTo>
                    <a:pt x="33535" y="1046824"/>
                  </a:lnTo>
                  <a:lnTo>
                    <a:pt x="21667" y="1002291"/>
                  </a:lnTo>
                  <a:lnTo>
                    <a:pt x="12303" y="956799"/>
                  </a:lnTo>
                  <a:lnTo>
                    <a:pt x="5519" y="910426"/>
                  </a:lnTo>
                  <a:lnTo>
                    <a:pt x="1392" y="863247"/>
                  </a:lnTo>
                  <a:lnTo>
                    <a:pt x="0" y="815339"/>
                  </a:lnTo>
                  <a:close/>
                </a:path>
              </a:pathLst>
            </a:custGeom>
            <a:ln w="28575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73549" y="5455208"/>
            <a:ext cx="51650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structures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handling</a:t>
            </a:r>
            <a:r>
              <a:rPr sz="2200" spc="-2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major</a:t>
            </a:r>
            <a:r>
              <a:rPr sz="2200" spc="-1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use</a:t>
            </a:r>
            <a:r>
              <a:rPr sz="2200" spc="-2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cases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82880" y="6068060"/>
            <a:ext cx="1511299" cy="149351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3113461" y="6629468"/>
            <a:ext cx="9734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65" dirty="0">
                <a:latin typeface="Arial"/>
                <a:cs typeface="Arial"/>
              </a:rPr>
              <a:t>Pandas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000228" y="5909311"/>
            <a:ext cx="913130" cy="488315"/>
            <a:chOff x="12000228" y="5909311"/>
            <a:chExt cx="913130" cy="488315"/>
          </a:xfrm>
        </p:grpSpPr>
        <p:sp>
          <p:nvSpPr>
            <p:cNvPr id="24" name="object 24"/>
            <p:cNvSpPr/>
            <p:nvPr/>
          </p:nvSpPr>
          <p:spPr>
            <a:xfrm>
              <a:off x="12127007" y="5975195"/>
              <a:ext cx="757555" cy="393700"/>
            </a:xfrm>
            <a:custGeom>
              <a:avLst/>
              <a:gdLst/>
              <a:ahLst/>
              <a:cxnLst/>
              <a:rect l="l" t="t" r="r" b="b"/>
              <a:pathLst>
                <a:path w="757554" h="393700">
                  <a:moveTo>
                    <a:pt x="757161" y="393471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000228" y="5909311"/>
              <a:ext cx="191770" cy="155575"/>
            </a:xfrm>
            <a:custGeom>
              <a:avLst/>
              <a:gdLst/>
              <a:ahLst/>
              <a:cxnLst/>
              <a:rect l="l" t="t" r="r" b="b"/>
              <a:pathLst>
                <a:path w="191770" h="155575">
                  <a:moveTo>
                    <a:pt x="0" y="0"/>
                  </a:moveTo>
                  <a:lnTo>
                    <a:pt x="112598" y="155130"/>
                  </a:lnTo>
                  <a:lnTo>
                    <a:pt x="191668" y="29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8758" y="7446128"/>
            <a:ext cx="245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correct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answer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559" y="7853680"/>
            <a:ext cx="15074900" cy="0"/>
          </a:xfrm>
          <a:custGeom>
            <a:avLst/>
            <a:gdLst/>
            <a:ahLst/>
            <a:cxnLst/>
            <a:rect l="l" t="t" r="r" b="b"/>
            <a:pathLst>
              <a:path w="15074900">
                <a:moveTo>
                  <a:pt x="0" y="0"/>
                </a:moveTo>
                <a:lnTo>
                  <a:pt x="150744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97509" y="7358062"/>
            <a:ext cx="15462885" cy="28575"/>
            <a:chOff x="397509" y="7358062"/>
            <a:chExt cx="15462885" cy="28575"/>
          </a:xfrm>
        </p:grpSpPr>
        <p:sp>
          <p:nvSpPr>
            <p:cNvPr id="6" name="object 6"/>
            <p:cNvSpPr/>
            <p:nvPr/>
          </p:nvSpPr>
          <p:spPr>
            <a:xfrm>
              <a:off x="397509" y="7372350"/>
              <a:ext cx="14514830" cy="0"/>
            </a:xfrm>
            <a:custGeom>
              <a:avLst/>
              <a:gdLst/>
              <a:ahLst/>
              <a:cxnLst/>
              <a:rect l="l" t="t" r="r" b="b"/>
              <a:pathLst>
                <a:path w="14514830">
                  <a:moveTo>
                    <a:pt x="0" y="0"/>
                  </a:moveTo>
                  <a:lnTo>
                    <a:pt x="1451424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509" y="7372350"/>
              <a:ext cx="15462885" cy="0"/>
            </a:xfrm>
            <a:custGeom>
              <a:avLst/>
              <a:gdLst/>
              <a:ahLst/>
              <a:cxnLst/>
              <a:rect l="l" t="t" r="r" b="b"/>
              <a:pathLst>
                <a:path w="15462885">
                  <a:moveTo>
                    <a:pt x="0" y="0"/>
                  </a:moveTo>
                  <a:lnTo>
                    <a:pt x="15462288" y="0"/>
                  </a:lnTo>
                </a:path>
              </a:pathLst>
            </a:custGeom>
            <a:ln w="285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42828" y="2883703"/>
            <a:ext cx="27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-3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828" y="3704835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b.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2828" y="452596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2828" y="5347097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d.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2758" y="1017817"/>
            <a:ext cx="10739120" cy="6629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5"/>
              </a:spcBef>
            </a:pPr>
            <a:r>
              <a:rPr sz="2200" b="1" spc="-85" dirty="0">
                <a:latin typeface="Arial"/>
                <a:cs typeface="Arial"/>
              </a:rPr>
              <a:t>How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an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index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for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data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elements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00" dirty="0">
                <a:latin typeface="Arial"/>
                <a:cs typeface="Arial"/>
              </a:rPr>
              <a:t>assigned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while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creating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Pandas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series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?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Select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90" dirty="0">
                <a:latin typeface="Arial"/>
                <a:cs typeface="Arial"/>
              </a:rPr>
              <a:t>all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that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10" dirty="0">
                <a:latin typeface="Arial"/>
                <a:cs typeface="Arial"/>
              </a:rPr>
              <a:t>apply?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3441" y="7966886"/>
            <a:ext cx="13455015" cy="6629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5"/>
              </a:spcBef>
            </a:pPr>
            <a:r>
              <a:rPr sz="2200" b="1" spc="-35" dirty="0">
                <a:latin typeface="Arial"/>
                <a:cs typeface="Arial"/>
              </a:rPr>
              <a:t>Data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0" dirty="0">
                <a:latin typeface="Arial"/>
                <a:cs typeface="Arial"/>
              </a:rPr>
              <a:t>alignment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intrinsic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in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Pandas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data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10" dirty="0">
                <a:latin typeface="Arial"/>
                <a:cs typeface="Arial"/>
              </a:rPr>
              <a:t>structure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and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happens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automatically.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45" dirty="0">
                <a:latin typeface="Arial"/>
                <a:cs typeface="Arial"/>
              </a:rPr>
              <a:t>One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can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00" dirty="0">
                <a:latin typeface="Arial"/>
                <a:cs typeface="Arial"/>
              </a:rPr>
              <a:t>also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10" dirty="0">
                <a:latin typeface="Arial"/>
                <a:cs typeface="Arial"/>
              </a:rPr>
              <a:t>assign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index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to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data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75" dirty="0">
                <a:latin typeface="Arial"/>
                <a:cs typeface="Arial"/>
              </a:rPr>
              <a:t>elements.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17073" y="7412857"/>
            <a:ext cx="4914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024F92"/>
                </a:solidFill>
                <a:latin typeface="Arial"/>
                <a:cs typeface="Arial"/>
              </a:rPr>
              <a:t>a,</a:t>
            </a:r>
            <a:r>
              <a:rPr sz="2200" b="1" spc="-85" dirty="0">
                <a:solidFill>
                  <a:srgbClr val="024F92"/>
                </a:solidFill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024F92"/>
                </a:solidFill>
                <a:latin typeface="Arial"/>
                <a:cs typeface="Arial"/>
              </a:rPr>
              <a:t>b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8468" y="2932294"/>
            <a:ext cx="28759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90" dirty="0">
                <a:latin typeface="Times New Roman"/>
                <a:cs typeface="Times New Roman"/>
              </a:rPr>
              <a:t>C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260" dirty="0">
                <a:latin typeface="Times New Roman"/>
                <a:cs typeface="Times New Roman"/>
              </a:rPr>
              <a:t>u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6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ll</a:t>
            </a:r>
            <a:r>
              <a:rPr sz="2200" dirty="0"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8468" y="3814918"/>
            <a:ext cx="28181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65" dirty="0">
                <a:latin typeface="Times New Roman"/>
                <a:cs typeface="Times New Roman"/>
              </a:rPr>
              <a:t>Needs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Times New Roman"/>
                <a:cs typeface="Times New Roman"/>
              </a:rPr>
              <a:t>to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be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assigned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8468" y="4650045"/>
            <a:ext cx="57556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10" dirty="0">
                <a:latin typeface="Times New Roman"/>
                <a:cs typeface="Times New Roman"/>
              </a:rPr>
              <a:t>Once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created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can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not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be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changed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or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altered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08468" y="5452482"/>
            <a:ext cx="668718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14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d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app</a:t>
            </a:r>
            <a:r>
              <a:rPr sz="2200" spc="-55" dirty="0">
                <a:latin typeface="Times New Roman"/>
                <a:cs typeface="Times New Roman"/>
              </a:rPr>
              <a:t>li</a:t>
            </a:r>
            <a:r>
              <a:rPr sz="2200" spc="6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b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spc="-20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spc="254" dirty="0">
                <a:latin typeface="Times New Roman"/>
                <a:cs typeface="Times New Roman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-</a:t>
            </a:r>
            <a:r>
              <a:rPr sz="2200" spc="240" dirty="0">
                <a:latin typeface="Times New Roman"/>
                <a:cs typeface="Times New Roman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260" dirty="0">
                <a:latin typeface="Times New Roman"/>
                <a:cs typeface="Times New Roman"/>
              </a:rPr>
              <a:t>en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330" dirty="0">
                <a:latin typeface="Times New Roman"/>
                <a:cs typeface="Times New Roman"/>
              </a:rPr>
              <a:t> </a:t>
            </a:r>
            <a:r>
              <a:rPr sz="2200" spc="254" dirty="0">
                <a:latin typeface="Times New Roman"/>
                <a:cs typeface="Times New Roman"/>
              </a:rPr>
              <a:t>n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42828" y="2883703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2828" y="3704835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b.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2828" y="452596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828" y="5347097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d.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4664" y="1141608"/>
            <a:ext cx="9879330" cy="378309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030605">
              <a:lnSpc>
                <a:spcPct val="100000"/>
              </a:lnSpc>
              <a:spcBef>
                <a:spcPts val="310"/>
              </a:spcBef>
            </a:pPr>
            <a:r>
              <a:rPr sz="2200" b="1" spc="-65" dirty="0">
                <a:latin typeface="Arial"/>
                <a:cs typeface="Arial"/>
              </a:rPr>
              <a:t>What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will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the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result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be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in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vector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14" dirty="0">
                <a:latin typeface="Arial"/>
                <a:cs typeface="Arial"/>
              </a:rPr>
              <a:t>addition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if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80" dirty="0">
                <a:latin typeface="Arial"/>
                <a:cs typeface="Arial"/>
              </a:rPr>
              <a:t>label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not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found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in</a:t>
            </a:r>
            <a:r>
              <a:rPr sz="2200" b="1" dirty="0">
                <a:latin typeface="Arial"/>
                <a:cs typeface="Arial"/>
              </a:rPr>
              <a:t> a </a:t>
            </a:r>
            <a:r>
              <a:rPr sz="2200" b="1" spc="-90" dirty="0">
                <a:latin typeface="Arial"/>
                <a:cs typeface="Arial"/>
              </a:rPr>
              <a:t>series?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8468" y="2932294"/>
            <a:ext cx="44862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20" dirty="0">
                <a:latin typeface="Times New Roman"/>
                <a:cs typeface="Times New Roman"/>
              </a:rPr>
              <a:t>M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60" dirty="0">
                <a:latin typeface="Times New Roman"/>
                <a:cs typeface="Times New Roman"/>
              </a:rPr>
              <a:t>k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z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80" dirty="0">
                <a:latin typeface="Times New Roman"/>
                <a:cs typeface="Times New Roman"/>
              </a:rPr>
              <a:t>ss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spc="240" dirty="0">
                <a:latin typeface="Times New Roman"/>
                <a:cs typeface="Times New Roman"/>
              </a:rPr>
              <a:t>ab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8468" y="3814918"/>
            <a:ext cx="2828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4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w</a:t>
            </a:r>
            <a:r>
              <a:rPr sz="2200" spc="-55" dirty="0">
                <a:latin typeface="Times New Roman"/>
                <a:cs typeface="Times New Roman"/>
              </a:rPr>
              <a:t>il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spc="60" dirty="0">
                <a:latin typeface="Times New Roman"/>
                <a:cs typeface="Times New Roman"/>
              </a:rPr>
              <a:t>k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p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8468" y="4650045"/>
            <a:ext cx="43611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20" dirty="0">
                <a:latin typeface="Times New Roman"/>
                <a:cs typeface="Times New Roman"/>
              </a:rPr>
              <a:t>M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60" dirty="0">
                <a:latin typeface="Times New Roman"/>
                <a:cs typeface="Times New Roman"/>
              </a:rPr>
              <a:t>k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80" dirty="0">
                <a:latin typeface="Times New Roman"/>
                <a:cs typeface="Times New Roman"/>
              </a:rPr>
              <a:t>ss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g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spc="240" dirty="0">
                <a:latin typeface="Times New Roman"/>
                <a:cs typeface="Times New Roman"/>
              </a:rPr>
              <a:t>ab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8468" y="5452482"/>
            <a:ext cx="55270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0" dirty="0">
                <a:latin typeface="Times New Roman"/>
                <a:cs typeface="Times New Roman"/>
              </a:rPr>
              <a:t>W</a:t>
            </a:r>
            <a:r>
              <a:rPr sz="2200" spc="-55" dirty="0">
                <a:latin typeface="Times New Roman"/>
                <a:cs typeface="Times New Roman"/>
              </a:rPr>
              <a:t>il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p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p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n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xc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240" dirty="0">
                <a:latin typeface="Times New Roman"/>
                <a:cs typeface="Times New Roman"/>
              </a:rPr>
              <a:t>p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spc="254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,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254" dirty="0">
                <a:latin typeface="Times New Roman"/>
                <a:cs typeface="Times New Roman"/>
              </a:rPr>
              <a:t>n</a:t>
            </a:r>
            <a:r>
              <a:rPr sz="2200" spc="240" dirty="0">
                <a:latin typeface="Times New Roman"/>
                <a:cs typeface="Times New Roman"/>
              </a:rPr>
              <a:t>d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254" dirty="0">
                <a:latin typeface="Times New Roman"/>
                <a:cs typeface="Times New Roman"/>
              </a:rPr>
              <a:t>n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spc="254" dirty="0">
                <a:latin typeface="Times New Roman"/>
                <a:cs typeface="Times New Roman"/>
              </a:rPr>
              <a:t>un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8758" y="7446128"/>
            <a:ext cx="245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correct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answer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559" y="7853680"/>
            <a:ext cx="15074900" cy="0"/>
          </a:xfrm>
          <a:custGeom>
            <a:avLst/>
            <a:gdLst/>
            <a:ahLst/>
            <a:cxnLst/>
            <a:rect l="l" t="t" r="r" b="b"/>
            <a:pathLst>
              <a:path w="15074900">
                <a:moveTo>
                  <a:pt x="0" y="0"/>
                </a:moveTo>
                <a:lnTo>
                  <a:pt x="150744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97509" y="7358062"/>
            <a:ext cx="15462885" cy="28575"/>
            <a:chOff x="397509" y="7358062"/>
            <a:chExt cx="15462885" cy="28575"/>
          </a:xfrm>
        </p:grpSpPr>
        <p:sp>
          <p:nvSpPr>
            <p:cNvPr id="6" name="object 6"/>
            <p:cNvSpPr/>
            <p:nvPr/>
          </p:nvSpPr>
          <p:spPr>
            <a:xfrm>
              <a:off x="397509" y="7372350"/>
              <a:ext cx="14514830" cy="0"/>
            </a:xfrm>
            <a:custGeom>
              <a:avLst/>
              <a:gdLst/>
              <a:ahLst/>
              <a:cxnLst/>
              <a:rect l="l" t="t" r="r" b="b"/>
              <a:pathLst>
                <a:path w="14514830">
                  <a:moveTo>
                    <a:pt x="0" y="0"/>
                  </a:moveTo>
                  <a:lnTo>
                    <a:pt x="1451424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509" y="7372350"/>
              <a:ext cx="15462885" cy="0"/>
            </a:xfrm>
            <a:custGeom>
              <a:avLst/>
              <a:gdLst/>
              <a:ahLst/>
              <a:cxnLst/>
              <a:rect l="l" t="t" r="r" b="b"/>
              <a:pathLst>
                <a:path w="15462885">
                  <a:moveTo>
                    <a:pt x="0" y="0"/>
                  </a:moveTo>
                  <a:lnTo>
                    <a:pt x="15462288" y="0"/>
                  </a:lnTo>
                </a:path>
              </a:pathLst>
            </a:custGeom>
            <a:ln w="285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42828" y="2883703"/>
            <a:ext cx="27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-3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828" y="3704835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b.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2828" y="452596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2828" y="5347097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d.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2758" y="1168693"/>
            <a:ext cx="88614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65" dirty="0">
                <a:latin typeface="Arial"/>
                <a:cs typeface="Arial"/>
              </a:rPr>
              <a:t>What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will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the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result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be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in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vector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14" dirty="0">
                <a:latin typeface="Arial"/>
                <a:cs typeface="Arial"/>
              </a:rPr>
              <a:t>addition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if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80" dirty="0">
                <a:latin typeface="Arial"/>
                <a:cs typeface="Arial"/>
              </a:rPr>
              <a:t>label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not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found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in</a:t>
            </a:r>
            <a:r>
              <a:rPr sz="2200" b="1" dirty="0">
                <a:latin typeface="Arial"/>
                <a:cs typeface="Arial"/>
              </a:rPr>
              <a:t> a </a:t>
            </a:r>
            <a:r>
              <a:rPr sz="2200" b="1" spc="-90" dirty="0">
                <a:latin typeface="Arial"/>
                <a:cs typeface="Arial"/>
              </a:rPr>
              <a:t>series?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3441" y="7966886"/>
            <a:ext cx="84562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45" dirty="0">
                <a:latin typeface="Arial"/>
                <a:cs typeface="Arial"/>
              </a:rPr>
              <a:t>The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result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will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be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marked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as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NaN </a:t>
            </a:r>
            <a:r>
              <a:rPr sz="2200" b="1" spc="-65" dirty="0">
                <a:latin typeface="Arial"/>
                <a:cs typeface="Arial"/>
              </a:rPr>
              <a:t>(Not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 </a:t>
            </a:r>
            <a:r>
              <a:rPr sz="2200" b="1" spc="-75" dirty="0">
                <a:latin typeface="Arial"/>
                <a:cs typeface="Arial"/>
              </a:rPr>
              <a:t>Number)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for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missing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75" dirty="0">
                <a:latin typeface="Arial"/>
                <a:cs typeface="Arial"/>
              </a:rPr>
              <a:t>labels.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17073" y="7412857"/>
            <a:ext cx="1651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25" dirty="0">
                <a:solidFill>
                  <a:srgbClr val="024F92"/>
                </a:solidFill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8468" y="2932294"/>
            <a:ext cx="44862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20" dirty="0">
                <a:latin typeface="Times New Roman"/>
                <a:cs typeface="Times New Roman"/>
              </a:rPr>
              <a:t>M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60" dirty="0">
                <a:latin typeface="Times New Roman"/>
                <a:cs typeface="Times New Roman"/>
              </a:rPr>
              <a:t>k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z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80" dirty="0">
                <a:latin typeface="Times New Roman"/>
                <a:cs typeface="Times New Roman"/>
              </a:rPr>
              <a:t>ss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spc="240" dirty="0">
                <a:latin typeface="Times New Roman"/>
                <a:cs typeface="Times New Roman"/>
              </a:rPr>
              <a:t>ab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8468" y="3814918"/>
            <a:ext cx="2828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04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w</a:t>
            </a:r>
            <a:r>
              <a:rPr sz="2200" spc="-55" dirty="0">
                <a:latin typeface="Times New Roman"/>
                <a:cs typeface="Times New Roman"/>
              </a:rPr>
              <a:t>il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b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spc="60" dirty="0">
                <a:latin typeface="Times New Roman"/>
                <a:cs typeface="Times New Roman"/>
              </a:rPr>
              <a:t>k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p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8468" y="4650045"/>
            <a:ext cx="43611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20" dirty="0">
                <a:latin typeface="Times New Roman"/>
                <a:cs typeface="Times New Roman"/>
              </a:rPr>
              <a:t>M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60" dirty="0">
                <a:latin typeface="Times New Roman"/>
                <a:cs typeface="Times New Roman"/>
              </a:rPr>
              <a:t>k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80" dirty="0">
                <a:latin typeface="Times New Roman"/>
                <a:cs typeface="Times New Roman"/>
              </a:rPr>
              <a:t>ss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g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spc="240" dirty="0">
                <a:latin typeface="Times New Roman"/>
                <a:cs typeface="Times New Roman"/>
              </a:rPr>
              <a:t>ab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08468" y="5452482"/>
            <a:ext cx="55270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40" dirty="0">
                <a:latin typeface="Times New Roman"/>
                <a:cs typeface="Times New Roman"/>
              </a:rPr>
              <a:t>W</a:t>
            </a:r>
            <a:r>
              <a:rPr sz="2200" spc="-55" dirty="0">
                <a:latin typeface="Times New Roman"/>
                <a:cs typeface="Times New Roman"/>
              </a:rPr>
              <a:t>il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p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p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n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xc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240" dirty="0">
                <a:latin typeface="Times New Roman"/>
                <a:cs typeface="Times New Roman"/>
              </a:rPr>
              <a:t>p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spc="254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,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254" dirty="0">
                <a:latin typeface="Times New Roman"/>
                <a:cs typeface="Times New Roman"/>
              </a:rPr>
              <a:t>n</a:t>
            </a:r>
            <a:r>
              <a:rPr sz="2200" spc="240" dirty="0">
                <a:latin typeface="Times New Roman"/>
                <a:cs typeface="Times New Roman"/>
              </a:rPr>
              <a:t>d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254" dirty="0">
                <a:latin typeface="Times New Roman"/>
                <a:cs typeface="Times New Roman"/>
              </a:rPr>
              <a:t>n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spc="254" dirty="0">
                <a:latin typeface="Times New Roman"/>
                <a:cs typeface="Times New Roman"/>
              </a:rPr>
              <a:t>un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42828" y="2883703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2828" y="3704835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b.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2828" y="452596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828" y="5347097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d.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4664" y="1141608"/>
            <a:ext cx="5685790" cy="7175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030605">
              <a:lnSpc>
                <a:spcPct val="100000"/>
              </a:lnSpc>
              <a:spcBef>
                <a:spcPts val="310"/>
              </a:spcBef>
            </a:pPr>
            <a:r>
              <a:rPr sz="2200" b="1" spc="-65" dirty="0">
                <a:latin typeface="Arial"/>
                <a:cs typeface="Arial"/>
              </a:rPr>
              <a:t>What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is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the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result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of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DataFrame[3:9]?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8468" y="2932294"/>
            <a:ext cx="45446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Times New Roman"/>
                <a:cs typeface="Times New Roman"/>
              </a:rPr>
              <a:t>S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w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li</a:t>
            </a:r>
            <a:r>
              <a:rPr sz="2200" spc="6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235" dirty="0">
                <a:latin typeface="Times New Roman"/>
                <a:cs typeface="Times New Roman"/>
              </a:rPr>
              <a:t>d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m 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9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8468" y="3814918"/>
            <a:ext cx="390715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240" dirty="0">
                <a:latin typeface="Times New Roman"/>
                <a:cs typeface="Times New Roman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6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f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spc="240" dirty="0">
                <a:latin typeface="Times New Roman"/>
                <a:cs typeface="Times New Roman"/>
              </a:rPr>
              <a:t>d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p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330" dirty="0">
                <a:latin typeface="Times New Roman"/>
                <a:cs typeface="Times New Roman"/>
              </a:rPr>
              <a:t> 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9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8468" y="4650045"/>
            <a:ext cx="56114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0" dirty="0">
                <a:latin typeface="Times New Roman"/>
                <a:cs typeface="Times New Roman"/>
              </a:rPr>
              <a:t>D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F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f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li</a:t>
            </a:r>
            <a:r>
              <a:rPr sz="2200" spc="60" dirty="0">
                <a:latin typeface="Times New Roman"/>
                <a:cs typeface="Times New Roman"/>
              </a:rPr>
              <a:t>c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spc="130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spc="240" dirty="0">
                <a:latin typeface="Times New Roman"/>
                <a:cs typeface="Times New Roman"/>
              </a:rPr>
              <a:t>d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m 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9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8468" y="5452482"/>
            <a:ext cx="59397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0" dirty="0">
                <a:latin typeface="Times New Roman"/>
                <a:cs typeface="Times New Roman"/>
              </a:rPr>
              <a:t>D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F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w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da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260" dirty="0">
                <a:latin typeface="Times New Roman"/>
                <a:cs typeface="Times New Roman"/>
              </a:rPr>
              <a:t>en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spc="240" dirty="0">
                <a:latin typeface="Times New Roman"/>
                <a:cs typeface="Times New Roman"/>
              </a:rPr>
              <a:t>d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</a:t>
            </a:r>
            <a:r>
              <a:rPr sz="2200" spc="165" dirty="0">
                <a:latin typeface="Times New Roman"/>
                <a:cs typeface="Times New Roman"/>
              </a:rPr>
              <a:t> t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9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8758" y="7446128"/>
            <a:ext cx="245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correct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answer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559" y="7853680"/>
            <a:ext cx="15074900" cy="0"/>
          </a:xfrm>
          <a:custGeom>
            <a:avLst/>
            <a:gdLst/>
            <a:ahLst/>
            <a:cxnLst/>
            <a:rect l="l" t="t" r="r" b="b"/>
            <a:pathLst>
              <a:path w="15074900">
                <a:moveTo>
                  <a:pt x="0" y="0"/>
                </a:moveTo>
                <a:lnTo>
                  <a:pt x="150744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97509" y="7358062"/>
            <a:ext cx="15462885" cy="28575"/>
            <a:chOff x="397509" y="7358062"/>
            <a:chExt cx="15462885" cy="28575"/>
          </a:xfrm>
        </p:grpSpPr>
        <p:sp>
          <p:nvSpPr>
            <p:cNvPr id="6" name="object 6"/>
            <p:cNvSpPr/>
            <p:nvPr/>
          </p:nvSpPr>
          <p:spPr>
            <a:xfrm>
              <a:off x="397509" y="7372350"/>
              <a:ext cx="14514830" cy="0"/>
            </a:xfrm>
            <a:custGeom>
              <a:avLst/>
              <a:gdLst/>
              <a:ahLst/>
              <a:cxnLst/>
              <a:rect l="l" t="t" r="r" b="b"/>
              <a:pathLst>
                <a:path w="14514830">
                  <a:moveTo>
                    <a:pt x="0" y="0"/>
                  </a:moveTo>
                  <a:lnTo>
                    <a:pt x="1451424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509" y="7372350"/>
              <a:ext cx="15462885" cy="0"/>
            </a:xfrm>
            <a:custGeom>
              <a:avLst/>
              <a:gdLst/>
              <a:ahLst/>
              <a:cxnLst/>
              <a:rect l="l" t="t" r="r" b="b"/>
              <a:pathLst>
                <a:path w="15462885">
                  <a:moveTo>
                    <a:pt x="0" y="0"/>
                  </a:moveTo>
                  <a:lnTo>
                    <a:pt x="15462288" y="0"/>
                  </a:lnTo>
                </a:path>
              </a:pathLst>
            </a:custGeom>
            <a:ln w="285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42828" y="2883703"/>
            <a:ext cx="27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-3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828" y="3704835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b.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2828" y="452596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2828" y="5347097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d.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2758" y="1168693"/>
            <a:ext cx="46678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65" dirty="0">
                <a:latin typeface="Arial"/>
                <a:cs typeface="Arial"/>
              </a:rPr>
              <a:t>What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is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the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result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of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DataFrame[3:9]?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3441" y="7966886"/>
            <a:ext cx="13037819" cy="6629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5"/>
              </a:spcBef>
            </a:pPr>
            <a:r>
              <a:rPr sz="2200" b="1" spc="-95" dirty="0">
                <a:latin typeface="Arial"/>
                <a:cs typeface="Arial"/>
              </a:rPr>
              <a:t>This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0" dirty="0">
                <a:latin typeface="Arial"/>
                <a:cs typeface="Arial"/>
              </a:rPr>
              <a:t>DataFrame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slicing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technique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with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14" dirty="0">
                <a:latin typeface="Arial"/>
                <a:cs typeface="Arial"/>
              </a:rPr>
              <a:t>indexing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or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selection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on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data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75" dirty="0">
                <a:latin typeface="Arial"/>
                <a:cs typeface="Arial"/>
              </a:rPr>
              <a:t>elements.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When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 </a:t>
            </a:r>
            <a:r>
              <a:rPr sz="2200" b="1" spc="-100" dirty="0">
                <a:latin typeface="Arial"/>
                <a:cs typeface="Arial"/>
              </a:rPr>
              <a:t>user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90" dirty="0">
                <a:latin typeface="Arial"/>
                <a:cs typeface="Arial"/>
              </a:rPr>
              <a:t>passes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the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75" dirty="0">
                <a:latin typeface="Arial"/>
                <a:cs typeface="Arial"/>
              </a:rPr>
              <a:t>range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35" dirty="0">
                <a:latin typeface="Arial"/>
                <a:cs typeface="Arial"/>
              </a:rPr>
              <a:t>3:9,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the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90" dirty="0">
                <a:latin typeface="Arial"/>
                <a:cs typeface="Arial"/>
              </a:rPr>
              <a:t>entire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75" dirty="0">
                <a:latin typeface="Arial"/>
                <a:cs typeface="Arial"/>
              </a:rPr>
              <a:t>range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from</a:t>
            </a:r>
            <a:r>
              <a:rPr sz="2200" b="1" dirty="0">
                <a:latin typeface="Arial"/>
                <a:cs typeface="Arial"/>
              </a:rPr>
              <a:t> 3 </a:t>
            </a:r>
            <a:r>
              <a:rPr sz="2200" b="1" spc="-125" dirty="0">
                <a:latin typeface="Arial"/>
                <a:cs typeface="Arial"/>
              </a:rPr>
              <a:t>to</a:t>
            </a:r>
            <a:r>
              <a:rPr sz="2200" b="1" dirty="0">
                <a:latin typeface="Arial"/>
                <a:cs typeface="Arial"/>
              </a:rPr>
              <a:t> 9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0" dirty="0">
                <a:latin typeface="Arial"/>
                <a:cs typeface="Arial"/>
              </a:rPr>
              <a:t>gets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sliced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and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0" dirty="0">
                <a:latin typeface="Arial"/>
                <a:cs typeface="Arial"/>
              </a:rPr>
              <a:t>displayed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as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10" dirty="0">
                <a:latin typeface="Arial"/>
                <a:cs typeface="Arial"/>
              </a:rPr>
              <a:t>output.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17073" y="7412857"/>
            <a:ext cx="1651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25" dirty="0">
                <a:solidFill>
                  <a:srgbClr val="024F92"/>
                </a:solidFill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8468" y="2932294"/>
            <a:ext cx="45446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25" dirty="0">
                <a:latin typeface="Times New Roman"/>
                <a:cs typeface="Times New Roman"/>
              </a:rPr>
              <a:t>S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w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li</a:t>
            </a:r>
            <a:r>
              <a:rPr sz="2200" spc="6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235" dirty="0">
                <a:latin typeface="Times New Roman"/>
                <a:cs typeface="Times New Roman"/>
              </a:rPr>
              <a:t>d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m 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9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8468" y="3814918"/>
            <a:ext cx="390715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240" dirty="0">
                <a:latin typeface="Times New Roman"/>
                <a:cs typeface="Times New Roman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60" dirty="0">
                <a:latin typeface="Times New Roman"/>
                <a:cs typeface="Times New Roman"/>
              </a:rPr>
              <a:t>c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f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spc="240" dirty="0">
                <a:latin typeface="Times New Roman"/>
                <a:cs typeface="Times New Roman"/>
              </a:rPr>
              <a:t>d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p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330" dirty="0">
                <a:latin typeface="Times New Roman"/>
                <a:cs typeface="Times New Roman"/>
              </a:rPr>
              <a:t> 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9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8468" y="4650045"/>
            <a:ext cx="56114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0" dirty="0">
                <a:latin typeface="Times New Roman"/>
                <a:cs typeface="Times New Roman"/>
              </a:rPr>
              <a:t>D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F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f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li</a:t>
            </a:r>
            <a:r>
              <a:rPr sz="2200" spc="60" dirty="0">
                <a:latin typeface="Times New Roman"/>
                <a:cs typeface="Times New Roman"/>
              </a:rPr>
              <a:t>c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spc="130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spc="240" dirty="0">
                <a:latin typeface="Times New Roman"/>
                <a:cs typeface="Times New Roman"/>
              </a:rPr>
              <a:t>d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m 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9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08468" y="5452482"/>
            <a:ext cx="59397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0" dirty="0">
                <a:latin typeface="Times New Roman"/>
                <a:cs typeface="Times New Roman"/>
              </a:rPr>
              <a:t>D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F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w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da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260" dirty="0">
                <a:latin typeface="Times New Roman"/>
                <a:cs typeface="Times New Roman"/>
              </a:rPr>
              <a:t>en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spc="240" dirty="0">
                <a:latin typeface="Times New Roman"/>
                <a:cs typeface="Times New Roman"/>
              </a:rPr>
              <a:t>d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x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</a:t>
            </a:r>
            <a:r>
              <a:rPr sz="2200" spc="165" dirty="0">
                <a:latin typeface="Times New Roman"/>
                <a:cs typeface="Times New Roman"/>
              </a:rPr>
              <a:t> t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9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42828" y="3704835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b.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2828" y="452596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2828" y="5347097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d.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4664" y="1141608"/>
            <a:ext cx="5238115" cy="7175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030605">
              <a:lnSpc>
                <a:spcPct val="100000"/>
              </a:lnSpc>
              <a:spcBef>
                <a:spcPts val="310"/>
              </a:spcBef>
            </a:pPr>
            <a:r>
              <a:rPr sz="2200" b="1" spc="-65" dirty="0">
                <a:latin typeface="Arial"/>
                <a:cs typeface="Arial"/>
              </a:rPr>
              <a:t>What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does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the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80" dirty="0">
                <a:latin typeface="Arial"/>
                <a:cs typeface="Arial"/>
              </a:rPr>
              <a:t>fillna()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method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do?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42828" y="2911511"/>
            <a:ext cx="449135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  <a:tabLst>
                <a:tab pos="678180" algn="l"/>
              </a:tabLst>
            </a:pP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2400" dirty="0">
                <a:solidFill>
                  <a:srgbClr val="3E3E3E"/>
                </a:solidFill>
                <a:latin typeface="Arial"/>
                <a:cs typeface="Arial"/>
              </a:rPr>
              <a:t>.	</a:t>
            </a:r>
            <a:r>
              <a:rPr sz="2200" spc="-85" dirty="0">
                <a:latin typeface="Times New Roman"/>
                <a:cs typeface="Times New Roman"/>
              </a:rPr>
              <a:t>F</a:t>
            </a:r>
            <a:r>
              <a:rPr sz="2200" spc="-55" dirty="0">
                <a:latin typeface="Times New Roman"/>
                <a:cs typeface="Times New Roman"/>
              </a:rPr>
              <a:t>ill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spc="260" dirty="0">
                <a:latin typeface="Times New Roman"/>
                <a:cs typeface="Times New Roman"/>
              </a:rPr>
              <a:t>ue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w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z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8468" y="3794136"/>
            <a:ext cx="36125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5" dirty="0">
                <a:latin typeface="Times New Roman"/>
                <a:cs typeface="Times New Roman"/>
              </a:rPr>
              <a:t>F</a:t>
            </a:r>
            <a:r>
              <a:rPr sz="2200" spc="-55" dirty="0">
                <a:latin typeface="Times New Roman"/>
                <a:cs typeface="Times New Roman"/>
              </a:rPr>
              <a:t>ill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spc="260" dirty="0">
                <a:latin typeface="Times New Roman"/>
                <a:cs typeface="Times New Roman"/>
              </a:rPr>
              <a:t>ue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w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8468" y="4629263"/>
            <a:ext cx="787145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5" dirty="0">
                <a:latin typeface="Times New Roman"/>
                <a:cs typeface="Times New Roman"/>
              </a:rPr>
              <a:t>F</a:t>
            </a:r>
            <a:r>
              <a:rPr sz="2200" spc="-55" dirty="0">
                <a:latin typeface="Times New Roman"/>
                <a:cs typeface="Times New Roman"/>
              </a:rPr>
              <a:t>ill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spc="260" dirty="0">
                <a:latin typeface="Times New Roman"/>
                <a:cs typeface="Times New Roman"/>
              </a:rPr>
              <a:t>ue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w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260" dirty="0">
                <a:latin typeface="Times New Roman"/>
                <a:cs typeface="Times New Roman"/>
              </a:rPr>
              <a:t>en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330" dirty="0">
                <a:latin typeface="Times New Roman"/>
                <a:cs typeface="Times New Roman"/>
              </a:rPr>
              <a:t> </a:t>
            </a:r>
            <a:r>
              <a:rPr sz="2200" spc="254" dirty="0">
                <a:latin typeface="Times New Roman"/>
                <a:cs typeface="Times New Roman"/>
              </a:rPr>
              <a:t>n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60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pa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60" dirty="0">
                <a:latin typeface="Times New Roman"/>
                <a:cs typeface="Times New Roman"/>
              </a:rPr>
              <a:t>en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60" dirty="0">
                <a:latin typeface="Times New Roman"/>
                <a:cs typeface="Times New Roman"/>
              </a:rPr>
              <a:t>he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is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8468" y="5431699"/>
            <a:ext cx="4599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25" dirty="0">
                <a:latin typeface="Times New Roman"/>
                <a:cs typeface="Times New Roman"/>
              </a:rPr>
              <a:t>Drops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NaN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values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from</a:t>
            </a:r>
            <a:r>
              <a:rPr sz="2200" spc="370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the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185" dirty="0">
                <a:latin typeface="Times New Roman"/>
                <a:cs typeface="Times New Roman"/>
              </a:rPr>
              <a:t>dataset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8758" y="7446128"/>
            <a:ext cx="245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correct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answer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559" y="7853680"/>
            <a:ext cx="15074900" cy="0"/>
          </a:xfrm>
          <a:custGeom>
            <a:avLst/>
            <a:gdLst/>
            <a:ahLst/>
            <a:cxnLst/>
            <a:rect l="l" t="t" r="r" b="b"/>
            <a:pathLst>
              <a:path w="15074900">
                <a:moveTo>
                  <a:pt x="0" y="0"/>
                </a:moveTo>
                <a:lnTo>
                  <a:pt x="150744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97509" y="7358062"/>
            <a:ext cx="15462885" cy="28575"/>
            <a:chOff x="397509" y="7358062"/>
            <a:chExt cx="15462885" cy="28575"/>
          </a:xfrm>
        </p:grpSpPr>
        <p:sp>
          <p:nvSpPr>
            <p:cNvPr id="6" name="object 6"/>
            <p:cNvSpPr/>
            <p:nvPr/>
          </p:nvSpPr>
          <p:spPr>
            <a:xfrm>
              <a:off x="397509" y="7372350"/>
              <a:ext cx="14514830" cy="0"/>
            </a:xfrm>
            <a:custGeom>
              <a:avLst/>
              <a:gdLst/>
              <a:ahLst/>
              <a:cxnLst/>
              <a:rect l="l" t="t" r="r" b="b"/>
              <a:pathLst>
                <a:path w="14514830">
                  <a:moveTo>
                    <a:pt x="0" y="0"/>
                  </a:moveTo>
                  <a:lnTo>
                    <a:pt x="1451424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509" y="7372350"/>
              <a:ext cx="15462885" cy="0"/>
            </a:xfrm>
            <a:custGeom>
              <a:avLst/>
              <a:gdLst/>
              <a:ahLst/>
              <a:cxnLst/>
              <a:rect l="l" t="t" r="r" b="b"/>
              <a:pathLst>
                <a:path w="15462885">
                  <a:moveTo>
                    <a:pt x="0" y="0"/>
                  </a:moveTo>
                  <a:lnTo>
                    <a:pt x="15462288" y="0"/>
                  </a:lnTo>
                </a:path>
              </a:pathLst>
            </a:custGeom>
            <a:ln w="285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42828" y="3704835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b.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828" y="452596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2828" y="5347097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d.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2758" y="1168693"/>
            <a:ext cx="422021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65" dirty="0">
                <a:latin typeface="Arial"/>
                <a:cs typeface="Arial"/>
              </a:rPr>
              <a:t>What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does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the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80" dirty="0">
                <a:latin typeface="Arial"/>
                <a:cs typeface="Arial"/>
              </a:rPr>
              <a:t>fillna()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method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do?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3441" y="7966886"/>
            <a:ext cx="12573000" cy="6629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5"/>
              </a:spcBef>
            </a:pPr>
            <a:r>
              <a:rPr sz="2200" b="1" spc="-105" dirty="0">
                <a:latin typeface="Arial"/>
                <a:cs typeface="Arial"/>
              </a:rPr>
              <a:t>fillna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one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of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the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basic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methods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to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fill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NaN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values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in</a:t>
            </a:r>
            <a:r>
              <a:rPr sz="2200" b="1" dirty="0">
                <a:latin typeface="Arial"/>
                <a:cs typeface="Arial"/>
              </a:rPr>
              <a:t> a </a:t>
            </a:r>
            <a:r>
              <a:rPr sz="2200" b="1" spc="-75" dirty="0">
                <a:latin typeface="Arial"/>
                <a:cs typeface="Arial"/>
              </a:rPr>
              <a:t>dataset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with</a:t>
            </a:r>
            <a:r>
              <a:rPr sz="2200" b="1" dirty="0">
                <a:latin typeface="Arial"/>
                <a:cs typeface="Arial"/>
              </a:rPr>
              <a:t> a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desired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75" dirty="0">
                <a:latin typeface="Arial"/>
                <a:cs typeface="Arial"/>
              </a:rPr>
              <a:t>value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by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10" dirty="0">
                <a:latin typeface="Arial"/>
                <a:cs typeface="Arial"/>
              </a:rPr>
              <a:t>passing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that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in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90" dirty="0">
                <a:latin typeface="Arial"/>
                <a:cs typeface="Arial"/>
              </a:rPr>
              <a:t>parenthesis.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17073" y="7412857"/>
            <a:ext cx="1651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25" dirty="0">
                <a:solidFill>
                  <a:srgbClr val="024F92"/>
                </a:solidFill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828" y="2886111"/>
            <a:ext cx="4491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180" algn="l"/>
              </a:tabLst>
            </a:pP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-3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.	</a:t>
            </a:r>
            <a:r>
              <a:rPr sz="2200" spc="-85" dirty="0">
                <a:latin typeface="Times New Roman"/>
                <a:cs typeface="Times New Roman"/>
              </a:rPr>
              <a:t>F</a:t>
            </a:r>
            <a:r>
              <a:rPr sz="2200" spc="-55" dirty="0">
                <a:latin typeface="Times New Roman"/>
                <a:cs typeface="Times New Roman"/>
              </a:rPr>
              <a:t>ill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spc="260" dirty="0">
                <a:latin typeface="Times New Roman"/>
                <a:cs typeface="Times New Roman"/>
              </a:rPr>
              <a:t>ue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w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z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8468" y="3794136"/>
            <a:ext cx="361251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5" dirty="0">
                <a:latin typeface="Times New Roman"/>
                <a:cs typeface="Times New Roman"/>
              </a:rPr>
              <a:t>F</a:t>
            </a:r>
            <a:r>
              <a:rPr sz="2200" spc="-55" dirty="0">
                <a:latin typeface="Times New Roman"/>
                <a:cs typeface="Times New Roman"/>
              </a:rPr>
              <a:t>ill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spc="260" dirty="0">
                <a:latin typeface="Times New Roman"/>
                <a:cs typeface="Times New Roman"/>
              </a:rPr>
              <a:t>ue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w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8468" y="4629263"/>
            <a:ext cx="787145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85" dirty="0">
                <a:latin typeface="Times New Roman"/>
                <a:cs typeface="Times New Roman"/>
              </a:rPr>
              <a:t>F</a:t>
            </a:r>
            <a:r>
              <a:rPr sz="2200" spc="-55" dirty="0">
                <a:latin typeface="Times New Roman"/>
                <a:cs typeface="Times New Roman"/>
              </a:rPr>
              <a:t>ill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spc="260" dirty="0">
                <a:latin typeface="Times New Roman"/>
                <a:cs typeface="Times New Roman"/>
              </a:rPr>
              <a:t>ue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w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u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260" dirty="0">
                <a:latin typeface="Times New Roman"/>
                <a:cs typeface="Times New Roman"/>
              </a:rPr>
              <a:t>en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330" dirty="0">
                <a:latin typeface="Times New Roman"/>
                <a:cs typeface="Times New Roman"/>
              </a:rPr>
              <a:t> </a:t>
            </a:r>
            <a:r>
              <a:rPr sz="2200" spc="254" dirty="0">
                <a:latin typeface="Times New Roman"/>
                <a:cs typeface="Times New Roman"/>
              </a:rPr>
              <a:t>n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d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n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60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240" dirty="0">
                <a:latin typeface="Times New Roman"/>
                <a:cs typeface="Times New Roman"/>
              </a:rPr>
              <a:t>pa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60" dirty="0">
                <a:latin typeface="Times New Roman"/>
                <a:cs typeface="Times New Roman"/>
              </a:rPr>
              <a:t>en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60" dirty="0">
                <a:latin typeface="Times New Roman"/>
                <a:cs typeface="Times New Roman"/>
              </a:rPr>
              <a:t>he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spc="-55" dirty="0">
                <a:latin typeface="Times New Roman"/>
                <a:cs typeface="Times New Roman"/>
              </a:rPr>
              <a:t>is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8468" y="5431699"/>
            <a:ext cx="45999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25" dirty="0">
                <a:latin typeface="Times New Roman"/>
                <a:cs typeface="Times New Roman"/>
              </a:rPr>
              <a:t>Drops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Times New Roman"/>
                <a:cs typeface="Times New Roman"/>
              </a:rPr>
              <a:t>NaN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Times New Roman"/>
                <a:cs typeface="Times New Roman"/>
              </a:rPr>
              <a:t>values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from</a:t>
            </a:r>
            <a:r>
              <a:rPr sz="2200" spc="370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the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185" dirty="0">
                <a:latin typeface="Times New Roman"/>
                <a:cs typeface="Times New Roman"/>
              </a:rPr>
              <a:t>dataset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42828" y="3704835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b.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2828" y="452596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2828" y="5347097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d.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82758" y="1168693"/>
            <a:ext cx="735710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0" dirty="0">
                <a:latin typeface="Arial"/>
                <a:cs typeface="Arial"/>
              </a:rPr>
              <a:t>Which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of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the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following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data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14" dirty="0">
                <a:latin typeface="Arial"/>
                <a:cs typeface="Arial"/>
              </a:rPr>
              <a:t>structures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used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to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0" dirty="0">
                <a:latin typeface="Arial"/>
                <a:cs typeface="Arial"/>
              </a:rPr>
              <a:t>store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75" dirty="0">
                <a:latin typeface="Arial"/>
                <a:cs typeface="Arial"/>
              </a:rPr>
              <a:t>three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72378" y="1168693"/>
            <a:ext cx="23812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35" dirty="0">
                <a:latin typeface="Arial"/>
                <a:cs typeface="Arial"/>
              </a:rPr>
              <a:t>-</a:t>
            </a:r>
            <a:r>
              <a:rPr sz="2200" b="1" spc="-110" dirty="0">
                <a:latin typeface="Arial"/>
                <a:cs typeface="Arial"/>
              </a:rPr>
              <a:t>dimensiona</a:t>
            </a:r>
            <a:r>
              <a:rPr sz="2200" b="1" spc="-55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80" dirty="0">
                <a:latin typeface="Arial"/>
                <a:cs typeface="Arial"/>
              </a:rPr>
              <a:t>data?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2828" y="2911511"/>
            <a:ext cx="148653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80"/>
              </a:lnSpc>
              <a:tabLst>
                <a:tab pos="678180" algn="l"/>
              </a:tabLst>
            </a:pP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a.	</a:t>
            </a:r>
            <a:r>
              <a:rPr sz="2200" spc="100" dirty="0">
                <a:latin typeface="Times New Roman"/>
                <a:cs typeface="Times New Roman"/>
              </a:rPr>
              <a:t>Series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8468" y="3794136"/>
            <a:ext cx="14351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0" dirty="0">
                <a:latin typeface="Times New Roman"/>
                <a:cs typeface="Times New Roman"/>
              </a:rPr>
              <a:t>D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F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8468" y="4629263"/>
            <a:ext cx="7562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95" dirty="0">
                <a:latin typeface="Times New Roman"/>
                <a:cs typeface="Times New Roman"/>
              </a:rPr>
              <a:t>P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260" dirty="0">
                <a:latin typeface="Times New Roman"/>
                <a:cs typeface="Times New Roman"/>
              </a:rPr>
              <a:t>ne</a:t>
            </a:r>
            <a:r>
              <a:rPr sz="2200" dirty="0"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8468" y="5431699"/>
            <a:ext cx="11626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95" dirty="0">
                <a:latin typeface="Times New Roman"/>
                <a:cs typeface="Times New Roman"/>
              </a:rPr>
              <a:t>P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spc="7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8758" y="7446128"/>
            <a:ext cx="245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correct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answer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559" y="7853680"/>
            <a:ext cx="15074900" cy="0"/>
          </a:xfrm>
          <a:custGeom>
            <a:avLst/>
            <a:gdLst/>
            <a:ahLst/>
            <a:cxnLst/>
            <a:rect l="l" t="t" r="r" b="b"/>
            <a:pathLst>
              <a:path w="15074900">
                <a:moveTo>
                  <a:pt x="0" y="0"/>
                </a:moveTo>
                <a:lnTo>
                  <a:pt x="150744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97509" y="7358062"/>
            <a:ext cx="15462885" cy="28575"/>
            <a:chOff x="397509" y="7358062"/>
            <a:chExt cx="15462885" cy="28575"/>
          </a:xfrm>
        </p:grpSpPr>
        <p:sp>
          <p:nvSpPr>
            <p:cNvPr id="6" name="object 6"/>
            <p:cNvSpPr/>
            <p:nvPr/>
          </p:nvSpPr>
          <p:spPr>
            <a:xfrm>
              <a:off x="397509" y="7372350"/>
              <a:ext cx="14514830" cy="0"/>
            </a:xfrm>
            <a:custGeom>
              <a:avLst/>
              <a:gdLst/>
              <a:ahLst/>
              <a:cxnLst/>
              <a:rect l="l" t="t" r="r" b="b"/>
              <a:pathLst>
                <a:path w="14514830">
                  <a:moveTo>
                    <a:pt x="0" y="0"/>
                  </a:moveTo>
                  <a:lnTo>
                    <a:pt x="1451424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509" y="7372350"/>
              <a:ext cx="15462885" cy="0"/>
            </a:xfrm>
            <a:custGeom>
              <a:avLst/>
              <a:gdLst/>
              <a:ahLst/>
              <a:cxnLst/>
              <a:rect l="l" t="t" r="r" b="b"/>
              <a:pathLst>
                <a:path w="15462885">
                  <a:moveTo>
                    <a:pt x="0" y="0"/>
                  </a:moveTo>
                  <a:lnTo>
                    <a:pt x="15462288" y="0"/>
                  </a:lnTo>
                </a:path>
              </a:pathLst>
            </a:custGeom>
            <a:ln w="285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42828" y="3704835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b.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828" y="452596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2828" y="5347097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d.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82758" y="1168693"/>
            <a:ext cx="735710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0" dirty="0">
                <a:latin typeface="Arial"/>
                <a:cs typeface="Arial"/>
              </a:rPr>
              <a:t>Which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of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the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following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data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14" dirty="0">
                <a:latin typeface="Arial"/>
                <a:cs typeface="Arial"/>
              </a:rPr>
              <a:t>structures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is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used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to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0" dirty="0">
                <a:latin typeface="Arial"/>
                <a:cs typeface="Arial"/>
              </a:rPr>
              <a:t>store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75" dirty="0">
                <a:latin typeface="Arial"/>
                <a:cs typeface="Arial"/>
              </a:rPr>
              <a:t>three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72378" y="1168693"/>
            <a:ext cx="238125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35" dirty="0">
                <a:latin typeface="Arial"/>
                <a:cs typeface="Arial"/>
              </a:rPr>
              <a:t>-</a:t>
            </a:r>
            <a:r>
              <a:rPr sz="2200" b="1" spc="-110" dirty="0">
                <a:latin typeface="Arial"/>
                <a:cs typeface="Arial"/>
              </a:rPr>
              <a:t>dimensiona</a:t>
            </a:r>
            <a:r>
              <a:rPr sz="2200" b="1" spc="-55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80" dirty="0">
                <a:latin typeface="Arial"/>
                <a:cs typeface="Arial"/>
              </a:rPr>
              <a:t>data?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3441" y="7966886"/>
            <a:ext cx="54457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0" dirty="0">
                <a:latin typeface="Arial"/>
                <a:cs typeface="Arial"/>
              </a:rPr>
              <a:t>Panel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data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110" dirty="0">
                <a:latin typeface="Arial"/>
                <a:cs typeface="Arial"/>
              </a:rPr>
              <a:t>structure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used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to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0" dirty="0">
                <a:latin typeface="Arial"/>
                <a:cs typeface="Arial"/>
              </a:rPr>
              <a:t>store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75" dirty="0">
                <a:latin typeface="Arial"/>
                <a:cs typeface="Arial"/>
              </a:rPr>
              <a:t>three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5161" y="7966886"/>
            <a:ext cx="230378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35" dirty="0">
                <a:latin typeface="Arial"/>
                <a:cs typeface="Arial"/>
              </a:rPr>
              <a:t>-</a:t>
            </a:r>
            <a:r>
              <a:rPr sz="2200" b="1" spc="-110" dirty="0">
                <a:latin typeface="Arial"/>
                <a:cs typeface="Arial"/>
              </a:rPr>
              <a:t>dimensiona</a:t>
            </a:r>
            <a:r>
              <a:rPr sz="2200" b="1" spc="-55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55" dirty="0"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17073" y="7412857"/>
            <a:ext cx="1651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25" dirty="0">
                <a:solidFill>
                  <a:srgbClr val="024F92"/>
                </a:solidFill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828" y="2886111"/>
            <a:ext cx="148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180" algn="l"/>
              </a:tabLst>
            </a:pP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-3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.	</a:t>
            </a:r>
            <a:r>
              <a:rPr sz="2200" spc="100" dirty="0">
                <a:latin typeface="Times New Roman"/>
                <a:cs typeface="Times New Roman"/>
              </a:rPr>
              <a:t>Series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8468" y="3794136"/>
            <a:ext cx="14351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0" dirty="0">
                <a:latin typeface="Times New Roman"/>
                <a:cs typeface="Times New Roman"/>
              </a:rPr>
              <a:t>D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F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08468" y="4629263"/>
            <a:ext cx="7562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95" dirty="0">
                <a:latin typeface="Times New Roman"/>
                <a:cs typeface="Times New Roman"/>
              </a:rPr>
              <a:t>P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260" dirty="0">
                <a:latin typeface="Times New Roman"/>
                <a:cs typeface="Times New Roman"/>
              </a:rPr>
              <a:t>ne</a:t>
            </a:r>
            <a:r>
              <a:rPr sz="2200" dirty="0"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8468" y="5431699"/>
            <a:ext cx="11626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95" dirty="0">
                <a:latin typeface="Times New Roman"/>
                <a:cs typeface="Times New Roman"/>
              </a:rPr>
              <a:t>P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26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spc="7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D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42828" y="2883703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2828" y="3704835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b.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2828" y="452596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828" y="5347097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d.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2758" y="1168693"/>
            <a:ext cx="38461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0" dirty="0">
                <a:latin typeface="Arial"/>
                <a:cs typeface="Arial"/>
              </a:rPr>
              <a:t>Which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method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used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for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80" dirty="0">
                <a:latin typeface="Arial"/>
                <a:cs typeface="Arial"/>
              </a:rPr>
              <a:t>label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88058" y="1168693"/>
            <a:ext cx="33902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5" dirty="0">
                <a:latin typeface="Arial"/>
                <a:cs typeface="Arial"/>
              </a:rPr>
              <a:t>-location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114" dirty="0">
                <a:latin typeface="Arial"/>
                <a:cs typeface="Arial"/>
              </a:rPr>
              <a:t>indexing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by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90" dirty="0">
                <a:latin typeface="Arial"/>
                <a:cs typeface="Arial"/>
              </a:rPr>
              <a:t>label?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8468" y="2888189"/>
            <a:ext cx="3295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8468" y="3770814"/>
            <a:ext cx="4597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5" dirty="0">
                <a:latin typeface="Times New Roman"/>
                <a:cs typeface="Times New Roman"/>
              </a:rPr>
              <a:t>il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3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08468" y="4605940"/>
            <a:ext cx="3886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08468" y="5410892"/>
            <a:ext cx="4184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spc="165" dirty="0">
                <a:latin typeface="Times New Roman"/>
                <a:cs typeface="Times New Roman"/>
              </a:rPr>
              <a:t>td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94200" y="152182"/>
            <a:ext cx="7162799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3E3E3E"/>
                </a:solidFill>
              </a:rPr>
              <a:t>Features</a:t>
            </a:r>
            <a:r>
              <a:rPr spc="-30" dirty="0">
                <a:solidFill>
                  <a:srgbClr val="3E3E3E"/>
                </a:solidFill>
              </a:rPr>
              <a:t> </a:t>
            </a:r>
            <a:r>
              <a:rPr spc="-160" dirty="0">
                <a:solidFill>
                  <a:srgbClr val="3E3E3E"/>
                </a:solidFill>
              </a:rPr>
              <a:t>of</a:t>
            </a:r>
            <a:r>
              <a:rPr spc="-35" dirty="0">
                <a:solidFill>
                  <a:srgbClr val="3E3E3E"/>
                </a:solidFill>
              </a:rPr>
              <a:t> </a:t>
            </a:r>
            <a:r>
              <a:rPr spc="-80" dirty="0">
                <a:solidFill>
                  <a:srgbClr val="3E3E3E"/>
                </a:solidFill>
              </a:rPr>
              <a:t>Pandas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232401" y="2349500"/>
            <a:ext cx="5433060" cy="2903220"/>
            <a:chOff x="5232401" y="2349500"/>
            <a:chExt cx="5433060" cy="2903220"/>
          </a:xfrm>
        </p:grpSpPr>
        <p:sp>
          <p:nvSpPr>
            <p:cNvPr id="5" name="object 5"/>
            <p:cNvSpPr/>
            <p:nvPr/>
          </p:nvSpPr>
          <p:spPr>
            <a:xfrm>
              <a:off x="6685274" y="2362200"/>
              <a:ext cx="2443480" cy="1971039"/>
            </a:xfrm>
            <a:custGeom>
              <a:avLst/>
              <a:gdLst/>
              <a:ahLst/>
              <a:cxnLst/>
              <a:rect l="l" t="t" r="r" b="b"/>
              <a:pathLst>
                <a:path w="2443479" h="1971039">
                  <a:moveTo>
                    <a:pt x="587006" y="0"/>
                  </a:moveTo>
                  <a:lnTo>
                    <a:pt x="0" y="914844"/>
                  </a:lnTo>
                  <a:lnTo>
                    <a:pt x="675411" y="1971039"/>
                  </a:lnTo>
                  <a:lnTo>
                    <a:pt x="1221740" y="1971039"/>
                  </a:lnTo>
                  <a:lnTo>
                    <a:pt x="1768081" y="1971039"/>
                  </a:lnTo>
                  <a:lnTo>
                    <a:pt x="2443480" y="914844"/>
                  </a:lnTo>
                  <a:lnTo>
                    <a:pt x="2374531" y="808431"/>
                  </a:lnTo>
                </a:path>
              </a:pathLst>
            </a:custGeom>
            <a:ln w="254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45101" y="3350260"/>
              <a:ext cx="1971039" cy="1889760"/>
            </a:xfrm>
            <a:custGeom>
              <a:avLst/>
              <a:gdLst/>
              <a:ahLst/>
              <a:cxnLst/>
              <a:rect l="l" t="t" r="r" b="b"/>
              <a:pathLst>
                <a:path w="1971040" h="1889760">
                  <a:moveTo>
                    <a:pt x="120205" y="0"/>
                  </a:moveTo>
                  <a:lnTo>
                    <a:pt x="1281620" y="0"/>
                  </a:lnTo>
                  <a:lnTo>
                    <a:pt x="1971039" y="1063091"/>
                  </a:lnTo>
                  <a:lnTo>
                    <a:pt x="1440713" y="1889760"/>
                  </a:lnTo>
                  <a:lnTo>
                    <a:pt x="68935" y="1889760"/>
                  </a:lnTo>
                  <a:lnTo>
                    <a:pt x="0" y="1785035"/>
                  </a:lnTo>
                </a:path>
              </a:pathLst>
            </a:custGeom>
            <a:ln w="25399">
              <a:solidFill>
                <a:srgbClr val="D975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2180" y="2595880"/>
              <a:ext cx="1272539" cy="1333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2719" y="3548380"/>
              <a:ext cx="1432559" cy="15011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600439" y="4411979"/>
              <a:ext cx="2052320" cy="828040"/>
            </a:xfrm>
            <a:custGeom>
              <a:avLst/>
              <a:gdLst/>
              <a:ahLst/>
              <a:cxnLst/>
              <a:rect l="l" t="t" r="r" b="b"/>
              <a:pathLst>
                <a:path w="2052320" h="828039">
                  <a:moveTo>
                    <a:pt x="0" y="0"/>
                  </a:moveTo>
                  <a:lnTo>
                    <a:pt x="529005" y="828040"/>
                  </a:lnTo>
                  <a:lnTo>
                    <a:pt x="1901939" y="828040"/>
                  </a:lnTo>
                  <a:lnTo>
                    <a:pt x="2052320" y="594410"/>
                  </a:lnTo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89059" y="3578860"/>
              <a:ext cx="1409699" cy="147573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5458461" y="5389879"/>
            <a:ext cx="5260340" cy="2827020"/>
            <a:chOff x="5458461" y="5389879"/>
            <a:chExt cx="5260340" cy="2827020"/>
          </a:xfrm>
        </p:grpSpPr>
        <p:sp>
          <p:nvSpPr>
            <p:cNvPr id="12" name="object 12"/>
            <p:cNvSpPr/>
            <p:nvPr/>
          </p:nvSpPr>
          <p:spPr>
            <a:xfrm>
              <a:off x="8600435" y="5402579"/>
              <a:ext cx="1955800" cy="1889760"/>
            </a:xfrm>
            <a:custGeom>
              <a:avLst/>
              <a:gdLst/>
              <a:ahLst/>
              <a:cxnLst/>
              <a:rect l="l" t="t" r="r" b="b"/>
              <a:pathLst>
                <a:path w="1955800" h="1889759">
                  <a:moveTo>
                    <a:pt x="529221" y="0"/>
                  </a:moveTo>
                  <a:lnTo>
                    <a:pt x="0" y="826668"/>
                  </a:lnTo>
                  <a:lnTo>
                    <a:pt x="690283" y="1889760"/>
                  </a:lnTo>
                  <a:lnTo>
                    <a:pt x="1851380" y="1889760"/>
                  </a:lnTo>
                  <a:lnTo>
                    <a:pt x="1955800" y="1724748"/>
                  </a:lnTo>
                </a:path>
              </a:pathLst>
            </a:custGeom>
            <a:ln w="25400">
              <a:solidFill>
                <a:srgbClr val="7AA1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73620" y="6314439"/>
              <a:ext cx="1775460" cy="1889760"/>
            </a:xfrm>
            <a:custGeom>
              <a:avLst/>
              <a:gdLst/>
              <a:ahLst/>
              <a:cxnLst/>
              <a:rect l="l" t="t" r="r" b="b"/>
              <a:pathLst>
                <a:path w="1775459" h="1889759">
                  <a:moveTo>
                    <a:pt x="0" y="0"/>
                  </a:moveTo>
                  <a:lnTo>
                    <a:pt x="1085811" y="0"/>
                  </a:lnTo>
                  <a:lnTo>
                    <a:pt x="1775460" y="1063180"/>
                  </a:lnTo>
                  <a:lnTo>
                    <a:pt x="1243126" y="1889760"/>
                  </a:lnTo>
                  <a:lnTo>
                    <a:pt x="335965" y="1889760"/>
                  </a:lnTo>
                </a:path>
              </a:pathLst>
            </a:custGeom>
            <a:ln w="25399">
              <a:solidFill>
                <a:srgbClr val="2D75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9060" y="5392420"/>
              <a:ext cx="1729739" cy="181354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471161" y="5402579"/>
              <a:ext cx="1744980" cy="1889760"/>
            </a:xfrm>
            <a:custGeom>
              <a:avLst/>
              <a:gdLst/>
              <a:ahLst/>
              <a:cxnLst/>
              <a:rect l="l" t="t" r="r" b="b"/>
              <a:pathLst>
                <a:path w="1744979" h="1889759">
                  <a:moveTo>
                    <a:pt x="1214589" y="0"/>
                  </a:moveTo>
                  <a:lnTo>
                    <a:pt x="1744980" y="826668"/>
                  </a:lnTo>
                  <a:lnTo>
                    <a:pt x="1055471" y="1889760"/>
                  </a:lnTo>
                  <a:lnTo>
                    <a:pt x="0" y="1889760"/>
                  </a:lnTo>
                </a:path>
              </a:pathLst>
            </a:custGeom>
            <a:ln w="254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75500" y="6586220"/>
              <a:ext cx="1394459" cy="14604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638800" y="6637019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0" y="0"/>
                  </a:moveTo>
                  <a:lnTo>
                    <a:pt x="0" y="0"/>
                  </a:lnTo>
                  <a:lnTo>
                    <a:pt x="0" y="241299"/>
                  </a:lnTo>
                  <a:lnTo>
                    <a:pt x="241300" y="241299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DDE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80100" y="6603999"/>
              <a:ext cx="33020" cy="274320"/>
            </a:xfrm>
            <a:custGeom>
              <a:avLst/>
              <a:gdLst/>
              <a:ahLst/>
              <a:cxnLst/>
              <a:rect l="l" t="t" r="r" b="b"/>
              <a:pathLst>
                <a:path w="33020" h="274320">
                  <a:moveTo>
                    <a:pt x="33020" y="0"/>
                  </a:moveTo>
                  <a:lnTo>
                    <a:pt x="0" y="33019"/>
                  </a:lnTo>
                  <a:lnTo>
                    <a:pt x="0" y="274319"/>
                  </a:lnTo>
                  <a:lnTo>
                    <a:pt x="33020" y="241299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B1BB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38800" y="6603999"/>
              <a:ext cx="274320" cy="33020"/>
            </a:xfrm>
            <a:custGeom>
              <a:avLst/>
              <a:gdLst/>
              <a:ahLst/>
              <a:cxnLst/>
              <a:rect l="l" t="t" r="r" b="b"/>
              <a:pathLst>
                <a:path w="274320" h="33020">
                  <a:moveTo>
                    <a:pt x="274320" y="0"/>
                  </a:moveTo>
                  <a:lnTo>
                    <a:pt x="33020" y="0"/>
                  </a:lnTo>
                  <a:lnTo>
                    <a:pt x="0" y="33019"/>
                  </a:lnTo>
                  <a:lnTo>
                    <a:pt x="241300" y="330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E3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38800" y="660399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33019"/>
                  </a:moveTo>
                  <a:lnTo>
                    <a:pt x="33020" y="0"/>
                  </a:lnTo>
                  <a:lnTo>
                    <a:pt x="274320" y="0"/>
                  </a:lnTo>
                  <a:lnTo>
                    <a:pt x="274320" y="241299"/>
                  </a:lnTo>
                  <a:lnTo>
                    <a:pt x="241300" y="274319"/>
                  </a:lnTo>
                  <a:lnTo>
                    <a:pt x="0" y="274319"/>
                  </a:lnTo>
                  <a:lnTo>
                    <a:pt x="0" y="33019"/>
                  </a:lnTo>
                  <a:close/>
                </a:path>
                <a:path w="274320" h="274320">
                  <a:moveTo>
                    <a:pt x="0" y="33019"/>
                  </a:moveTo>
                  <a:lnTo>
                    <a:pt x="241300" y="33019"/>
                  </a:lnTo>
                  <a:lnTo>
                    <a:pt x="274320" y="0"/>
                  </a:lnTo>
                </a:path>
              </a:pathLst>
            </a:custGeom>
            <a:ln w="9525">
              <a:solidFill>
                <a:srgbClr val="2D75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75020" y="6637019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0" y="0"/>
                  </a:moveTo>
                  <a:lnTo>
                    <a:pt x="0" y="0"/>
                  </a:lnTo>
                  <a:lnTo>
                    <a:pt x="0" y="241299"/>
                  </a:lnTo>
                  <a:lnTo>
                    <a:pt x="241300" y="241299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DDE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16320" y="6603999"/>
              <a:ext cx="33020" cy="274320"/>
            </a:xfrm>
            <a:custGeom>
              <a:avLst/>
              <a:gdLst/>
              <a:ahLst/>
              <a:cxnLst/>
              <a:rect l="l" t="t" r="r" b="b"/>
              <a:pathLst>
                <a:path w="33020" h="274320">
                  <a:moveTo>
                    <a:pt x="33020" y="0"/>
                  </a:moveTo>
                  <a:lnTo>
                    <a:pt x="0" y="33019"/>
                  </a:lnTo>
                  <a:lnTo>
                    <a:pt x="0" y="274319"/>
                  </a:lnTo>
                  <a:lnTo>
                    <a:pt x="33020" y="241299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B1BB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75020" y="6603999"/>
              <a:ext cx="274320" cy="33020"/>
            </a:xfrm>
            <a:custGeom>
              <a:avLst/>
              <a:gdLst/>
              <a:ahLst/>
              <a:cxnLst/>
              <a:rect l="l" t="t" r="r" b="b"/>
              <a:pathLst>
                <a:path w="274320" h="33020">
                  <a:moveTo>
                    <a:pt x="274320" y="0"/>
                  </a:moveTo>
                  <a:lnTo>
                    <a:pt x="33020" y="0"/>
                  </a:lnTo>
                  <a:lnTo>
                    <a:pt x="0" y="33019"/>
                  </a:lnTo>
                  <a:lnTo>
                    <a:pt x="241300" y="330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E3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75020" y="660399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33019"/>
                  </a:moveTo>
                  <a:lnTo>
                    <a:pt x="33020" y="0"/>
                  </a:lnTo>
                  <a:lnTo>
                    <a:pt x="274320" y="0"/>
                  </a:lnTo>
                  <a:lnTo>
                    <a:pt x="274320" y="241299"/>
                  </a:lnTo>
                  <a:lnTo>
                    <a:pt x="241300" y="274319"/>
                  </a:lnTo>
                  <a:lnTo>
                    <a:pt x="0" y="274319"/>
                  </a:lnTo>
                  <a:lnTo>
                    <a:pt x="0" y="33019"/>
                  </a:lnTo>
                  <a:close/>
                </a:path>
                <a:path w="274320" h="274320">
                  <a:moveTo>
                    <a:pt x="0" y="33019"/>
                  </a:moveTo>
                  <a:lnTo>
                    <a:pt x="241300" y="33019"/>
                  </a:lnTo>
                  <a:lnTo>
                    <a:pt x="274320" y="0"/>
                  </a:lnTo>
                </a:path>
              </a:pathLst>
            </a:custGeom>
            <a:ln w="9525">
              <a:solidFill>
                <a:srgbClr val="2D75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15208" y="6637019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0"/>
                  </a:moveTo>
                  <a:lnTo>
                    <a:pt x="0" y="241299"/>
                  </a:lnTo>
                </a:path>
              </a:pathLst>
            </a:custGeom>
            <a:ln w="7302">
              <a:solidFill>
                <a:srgbClr val="2D75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18860" y="6637019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0" y="0"/>
                  </a:moveTo>
                  <a:lnTo>
                    <a:pt x="0" y="0"/>
                  </a:lnTo>
                  <a:lnTo>
                    <a:pt x="0" y="241299"/>
                  </a:lnTo>
                  <a:lnTo>
                    <a:pt x="241300" y="241299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DDE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60160" y="6603999"/>
              <a:ext cx="33020" cy="274320"/>
            </a:xfrm>
            <a:custGeom>
              <a:avLst/>
              <a:gdLst/>
              <a:ahLst/>
              <a:cxnLst/>
              <a:rect l="l" t="t" r="r" b="b"/>
              <a:pathLst>
                <a:path w="33020" h="274320">
                  <a:moveTo>
                    <a:pt x="33020" y="0"/>
                  </a:moveTo>
                  <a:lnTo>
                    <a:pt x="0" y="33019"/>
                  </a:lnTo>
                  <a:lnTo>
                    <a:pt x="0" y="274319"/>
                  </a:lnTo>
                  <a:lnTo>
                    <a:pt x="33020" y="241299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B1BB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18860" y="6603999"/>
              <a:ext cx="274320" cy="33020"/>
            </a:xfrm>
            <a:custGeom>
              <a:avLst/>
              <a:gdLst/>
              <a:ahLst/>
              <a:cxnLst/>
              <a:rect l="l" t="t" r="r" b="b"/>
              <a:pathLst>
                <a:path w="274320" h="33020">
                  <a:moveTo>
                    <a:pt x="274320" y="0"/>
                  </a:moveTo>
                  <a:lnTo>
                    <a:pt x="33020" y="0"/>
                  </a:lnTo>
                  <a:lnTo>
                    <a:pt x="0" y="33019"/>
                  </a:lnTo>
                  <a:lnTo>
                    <a:pt x="241300" y="330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E3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18860" y="660399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33019"/>
                  </a:moveTo>
                  <a:lnTo>
                    <a:pt x="33020" y="0"/>
                  </a:lnTo>
                  <a:lnTo>
                    <a:pt x="274320" y="0"/>
                  </a:lnTo>
                  <a:lnTo>
                    <a:pt x="274320" y="241299"/>
                  </a:lnTo>
                  <a:lnTo>
                    <a:pt x="241300" y="274319"/>
                  </a:lnTo>
                  <a:lnTo>
                    <a:pt x="0" y="274319"/>
                  </a:lnTo>
                  <a:lnTo>
                    <a:pt x="0" y="33019"/>
                  </a:lnTo>
                  <a:close/>
                </a:path>
                <a:path w="274320" h="274320">
                  <a:moveTo>
                    <a:pt x="0" y="33019"/>
                  </a:moveTo>
                  <a:lnTo>
                    <a:pt x="241300" y="33019"/>
                  </a:lnTo>
                  <a:lnTo>
                    <a:pt x="274320" y="0"/>
                  </a:lnTo>
                </a:path>
                <a:path w="274320" h="274320">
                  <a:moveTo>
                    <a:pt x="241300" y="33019"/>
                  </a:moveTo>
                  <a:lnTo>
                    <a:pt x="241300" y="274319"/>
                  </a:lnTo>
                </a:path>
              </a:pathLst>
            </a:custGeom>
            <a:ln w="9525">
              <a:solidFill>
                <a:srgbClr val="2D75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38800" y="6390639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0" y="0"/>
                  </a:moveTo>
                  <a:lnTo>
                    <a:pt x="0" y="0"/>
                  </a:lnTo>
                  <a:lnTo>
                    <a:pt x="0" y="241300"/>
                  </a:lnTo>
                  <a:lnTo>
                    <a:pt x="241300" y="241300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DDE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80100" y="6357619"/>
              <a:ext cx="33020" cy="274320"/>
            </a:xfrm>
            <a:custGeom>
              <a:avLst/>
              <a:gdLst/>
              <a:ahLst/>
              <a:cxnLst/>
              <a:rect l="l" t="t" r="r" b="b"/>
              <a:pathLst>
                <a:path w="33020" h="274320">
                  <a:moveTo>
                    <a:pt x="33020" y="0"/>
                  </a:moveTo>
                  <a:lnTo>
                    <a:pt x="0" y="33019"/>
                  </a:lnTo>
                  <a:lnTo>
                    <a:pt x="0" y="274319"/>
                  </a:lnTo>
                  <a:lnTo>
                    <a:pt x="33020" y="241299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B1BB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38800" y="6357619"/>
              <a:ext cx="274320" cy="33020"/>
            </a:xfrm>
            <a:custGeom>
              <a:avLst/>
              <a:gdLst/>
              <a:ahLst/>
              <a:cxnLst/>
              <a:rect l="l" t="t" r="r" b="b"/>
              <a:pathLst>
                <a:path w="274320" h="33020">
                  <a:moveTo>
                    <a:pt x="274320" y="0"/>
                  </a:moveTo>
                  <a:lnTo>
                    <a:pt x="33020" y="0"/>
                  </a:lnTo>
                  <a:lnTo>
                    <a:pt x="0" y="33019"/>
                  </a:lnTo>
                  <a:lnTo>
                    <a:pt x="241300" y="330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E3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38800" y="635761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33019"/>
                  </a:moveTo>
                  <a:lnTo>
                    <a:pt x="33020" y="0"/>
                  </a:lnTo>
                  <a:lnTo>
                    <a:pt x="274320" y="0"/>
                  </a:lnTo>
                  <a:lnTo>
                    <a:pt x="274320" y="241299"/>
                  </a:lnTo>
                  <a:lnTo>
                    <a:pt x="241300" y="274319"/>
                  </a:lnTo>
                  <a:lnTo>
                    <a:pt x="0" y="274319"/>
                  </a:lnTo>
                  <a:lnTo>
                    <a:pt x="0" y="33019"/>
                  </a:lnTo>
                  <a:close/>
                </a:path>
                <a:path w="274320" h="274320">
                  <a:moveTo>
                    <a:pt x="0" y="33019"/>
                  </a:moveTo>
                  <a:lnTo>
                    <a:pt x="241300" y="33019"/>
                  </a:lnTo>
                  <a:lnTo>
                    <a:pt x="274320" y="0"/>
                  </a:lnTo>
                </a:path>
              </a:pathLst>
            </a:custGeom>
            <a:ln w="9525">
              <a:solidFill>
                <a:srgbClr val="2D75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75020" y="6390639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0" y="0"/>
                  </a:moveTo>
                  <a:lnTo>
                    <a:pt x="0" y="0"/>
                  </a:lnTo>
                  <a:lnTo>
                    <a:pt x="0" y="241300"/>
                  </a:lnTo>
                  <a:lnTo>
                    <a:pt x="241300" y="241300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DDE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16320" y="6357619"/>
              <a:ext cx="33020" cy="274320"/>
            </a:xfrm>
            <a:custGeom>
              <a:avLst/>
              <a:gdLst/>
              <a:ahLst/>
              <a:cxnLst/>
              <a:rect l="l" t="t" r="r" b="b"/>
              <a:pathLst>
                <a:path w="33020" h="274320">
                  <a:moveTo>
                    <a:pt x="33020" y="0"/>
                  </a:moveTo>
                  <a:lnTo>
                    <a:pt x="0" y="33019"/>
                  </a:lnTo>
                  <a:lnTo>
                    <a:pt x="0" y="274319"/>
                  </a:lnTo>
                  <a:lnTo>
                    <a:pt x="33020" y="241299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B1BB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75020" y="6357619"/>
              <a:ext cx="274320" cy="33020"/>
            </a:xfrm>
            <a:custGeom>
              <a:avLst/>
              <a:gdLst/>
              <a:ahLst/>
              <a:cxnLst/>
              <a:rect l="l" t="t" r="r" b="b"/>
              <a:pathLst>
                <a:path w="274320" h="33020">
                  <a:moveTo>
                    <a:pt x="274320" y="0"/>
                  </a:moveTo>
                  <a:lnTo>
                    <a:pt x="33020" y="0"/>
                  </a:lnTo>
                  <a:lnTo>
                    <a:pt x="0" y="33019"/>
                  </a:lnTo>
                  <a:lnTo>
                    <a:pt x="241300" y="330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E3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75020" y="635761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33019"/>
                  </a:moveTo>
                  <a:lnTo>
                    <a:pt x="33020" y="0"/>
                  </a:lnTo>
                  <a:lnTo>
                    <a:pt x="274320" y="0"/>
                  </a:lnTo>
                  <a:lnTo>
                    <a:pt x="274320" y="241299"/>
                  </a:lnTo>
                  <a:lnTo>
                    <a:pt x="241300" y="274319"/>
                  </a:lnTo>
                  <a:lnTo>
                    <a:pt x="0" y="274319"/>
                  </a:lnTo>
                  <a:lnTo>
                    <a:pt x="0" y="33019"/>
                  </a:lnTo>
                  <a:close/>
                </a:path>
                <a:path w="274320" h="274320">
                  <a:moveTo>
                    <a:pt x="0" y="33019"/>
                  </a:moveTo>
                  <a:lnTo>
                    <a:pt x="241300" y="33019"/>
                  </a:lnTo>
                  <a:lnTo>
                    <a:pt x="274320" y="0"/>
                  </a:lnTo>
                </a:path>
              </a:pathLst>
            </a:custGeom>
            <a:ln w="9525">
              <a:solidFill>
                <a:srgbClr val="2D75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15208" y="6390639"/>
              <a:ext cx="0" cy="241300"/>
            </a:xfrm>
            <a:custGeom>
              <a:avLst/>
              <a:gdLst/>
              <a:ahLst/>
              <a:cxnLst/>
              <a:rect l="l" t="t" r="r" b="b"/>
              <a:pathLst>
                <a:path h="241300">
                  <a:moveTo>
                    <a:pt x="0" y="0"/>
                  </a:moveTo>
                  <a:lnTo>
                    <a:pt x="0" y="241300"/>
                  </a:lnTo>
                </a:path>
              </a:pathLst>
            </a:custGeom>
            <a:ln w="7302">
              <a:solidFill>
                <a:srgbClr val="2D75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18860" y="6390639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0" y="0"/>
                  </a:moveTo>
                  <a:lnTo>
                    <a:pt x="0" y="0"/>
                  </a:lnTo>
                  <a:lnTo>
                    <a:pt x="0" y="241300"/>
                  </a:lnTo>
                  <a:lnTo>
                    <a:pt x="241300" y="241300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DDEA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60160" y="6357619"/>
              <a:ext cx="33020" cy="274320"/>
            </a:xfrm>
            <a:custGeom>
              <a:avLst/>
              <a:gdLst/>
              <a:ahLst/>
              <a:cxnLst/>
              <a:rect l="l" t="t" r="r" b="b"/>
              <a:pathLst>
                <a:path w="33020" h="274320">
                  <a:moveTo>
                    <a:pt x="33020" y="0"/>
                  </a:moveTo>
                  <a:lnTo>
                    <a:pt x="0" y="33019"/>
                  </a:lnTo>
                  <a:lnTo>
                    <a:pt x="0" y="274319"/>
                  </a:lnTo>
                  <a:lnTo>
                    <a:pt x="33020" y="241299"/>
                  </a:lnTo>
                  <a:lnTo>
                    <a:pt x="33020" y="0"/>
                  </a:lnTo>
                  <a:close/>
                </a:path>
              </a:pathLst>
            </a:custGeom>
            <a:solidFill>
              <a:srgbClr val="B1BB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18860" y="6357619"/>
              <a:ext cx="274320" cy="33020"/>
            </a:xfrm>
            <a:custGeom>
              <a:avLst/>
              <a:gdLst/>
              <a:ahLst/>
              <a:cxnLst/>
              <a:rect l="l" t="t" r="r" b="b"/>
              <a:pathLst>
                <a:path w="274320" h="33020">
                  <a:moveTo>
                    <a:pt x="274320" y="0"/>
                  </a:moveTo>
                  <a:lnTo>
                    <a:pt x="33020" y="0"/>
                  </a:lnTo>
                  <a:lnTo>
                    <a:pt x="0" y="33019"/>
                  </a:lnTo>
                  <a:lnTo>
                    <a:pt x="241300" y="3301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E3ED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18860" y="6357619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20">
                  <a:moveTo>
                    <a:pt x="0" y="33019"/>
                  </a:moveTo>
                  <a:lnTo>
                    <a:pt x="33020" y="0"/>
                  </a:lnTo>
                  <a:lnTo>
                    <a:pt x="274320" y="0"/>
                  </a:lnTo>
                  <a:lnTo>
                    <a:pt x="274320" y="241299"/>
                  </a:lnTo>
                  <a:lnTo>
                    <a:pt x="241300" y="274319"/>
                  </a:lnTo>
                  <a:lnTo>
                    <a:pt x="0" y="274319"/>
                  </a:lnTo>
                  <a:lnTo>
                    <a:pt x="0" y="33019"/>
                  </a:lnTo>
                  <a:close/>
                </a:path>
                <a:path w="274320" h="274320">
                  <a:moveTo>
                    <a:pt x="0" y="33019"/>
                  </a:moveTo>
                  <a:lnTo>
                    <a:pt x="241300" y="33019"/>
                  </a:lnTo>
                  <a:lnTo>
                    <a:pt x="274320" y="0"/>
                  </a:lnTo>
                </a:path>
                <a:path w="274320" h="274320">
                  <a:moveTo>
                    <a:pt x="241300" y="33019"/>
                  </a:moveTo>
                  <a:lnTo>
                    <a:pt x="241300" y="274319"/>
                  </a:lnTo>
                </a:path>
              </a:pathLst>
            </a:custGeom>
            <a:ln w="9525">
              <a:solidFill>
                <a:srgbClr val="2D75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72480" y="5732779"/>
              <a:ext cx="474980" cy="398780"/>
            </a:xfrm>
            <a:custGeom>
              <a:avLst/>
              <a:gdLst/>
              <a:ahLst/>
              <a:cxnLst/>
              <a:rect l="l" t="t" r="r" b="b"/>
              <a:pathLst>
                <a:path w="474979" h="398779">
                  <a:moveTo>
                    <a:pt x="325120" y="83820"/>
                  </a:moveTo>
                  <a:lnTo>
                    <a:pt x="0" y="83820"/>
                  </a:lnTo>
                  <a:lnTo>
                    <a:pt x="0" y="137160"/>
                  </a:lnTo>
                  <a:lnTo>
                    <a:pt x="325120" y="137160"/>
                  </a:lnTo>
                  <a:lnTo>
                    <a:pt x="325120" y="83820"/>
                  </a:lnTo>
                  <a:close/>
                </a:path>
                <a:path w="474979" h="398779">
                  <a:moveTo>
                    <a:pt x="360667" y="261620"/>
                  </a:moveTo>
                  <a:lnTo>
                    <a:pt x="0" y="261620"/>
                  </a:lnTo>
                  <a:lnTo>
                    <a:pt x="0" y="314960"/>
                  </a:lnTo>
                  <a:lnTo>
                    <a:pt x="360667" y="314960"/>
                  </a:lnTo>
                  <a:lnTo>
                    <a:pt x="360667" y="261620"/>
                  </a:lnTo>
                  <a:close/>
                </a:path>
                <a:path w="474979" h="398779">
                  <a:moveTo>
                    <a:pt x="474967" y="350520"/>
                  </a:moveTo>
                  <a:lnTo>
                    <a:pt x="0" y="350520"/>
                  </a:lnTo>
                  <a:lnTo>
                    <a:pt x="0" y="398780"/>
                  </a:lnTo>
                  <a:lnTo>
                    <a:pt x="474967" y="398780"/>
                  </a:lnTo>
                  <a:lnTo>
                    <a:pt x="474967" y="350520"/>
                  </a:lnTo>
                  <a:close/>
                </a:path>
                <a:path w="474979" h="398779">
                  <a:moveTo>
                    <a:pt x="474967" y="175260"/>
                  </a:moveTo>
                  <a:lnTo>
                    <a:pt x="0" y="175260"/>
                  </a:lnTo>
                  <a:lnTo>
                    <a:pt x="0" y="223520"/>
                  </a:lnTo>
                  <a:lnTo>
                    <a:pt x="474967" y="223520"/>
                  </a:lnTo>
                  <a:lnTo>
                    <a:pt x="474967" y="175260"/>
                  </a:lnTo>
                  <a:close/>
                </a:path>
                <a:path w="474979" h="398779">
                  <a:moveTo>
                    <a:pt x="474967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474967" y="45720"/>
                  </a:lnTo>
                  <a:lnTo>
                    <a:pt x="47496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55640" y="5791199"/>
              <a:ext cx="0" cy="354965"/>
            </a:xfrm>
            <a:custGeom>
              <a:avLst/>
              <a:gdLst/>
              <a:ahLst/>
              <a:cxnLst/>
              <a:rect l="l" t="t" r="r" b="b"/>
              <a:pathLst>
                <a:path h="354964">
                  <a:moveTo>
                    <a:pt x="0" y="0"/>
                  </a:moveTo>
                  <a:lnTo>
                    <a:pt x="0" y="354596"/>
                  </a:lnTo>
                </a:path>
              </a:pathLst>
            </a:custGeom>
            <a:ln w="19050">
              <a:solidFill>
                <a:srgbClr val="8FB9D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17540" y="5727712"/>
              <a:ext cx="76200" cy="481965"/>
            </a:xfrm>
            <a:custGeom>
              <a:avLst/>
              <a:gdLst/>
              <a:ahLst/>
              <a:cxnLst/>
              <a:rect l="l" t="t" r="r" b="b"/>
              <a:pathLst>
                <a:path w="76200" h="481964">
                  <a:moveTo>
                    <a:pt x="76200" y="405384"/>
                  </a:moveTo>
                  <a:lnTo>
                    <a:pt x="0" y="405384"/>
                  </a:lnTo>
                  <a:lnTo>
                    <a:pt x="38100" y="481584"/>
                  </a:lnTo>
                  <a:lnTo>
                    <a:pt x="76200" y="405384"/>
                  </a:lnTo>
                  <a:close/>
                </a:path>
                <a:path w="76200" h="481964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8FB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69940" y="6167119"/>
              <a:ext cx="325120" cy="53340"/>
            </a:xfrm>
            <a:custGeom>
              <a:avLst/>
              <a:gdLst/>
              <a:ahLst/>
              <a:cxnLst/>
              <a:rect l="l" t="t" r="r" b="b"/>
              <a:pathLst>
                <a:path w="325120" h="53339">
                  <a:moveTo>
                    <a:pt x="325120" y="0"/>
                  </a:moveTo>
                  <a:lnTo>
                    <a:pt x="0" y="0"/>
                  </a:lnTo>
                  <a:lnTo>
                    <a:pt x="0" y="53339"/>
                  </a:lnTo>
                  <a:lnTo>
                    <a:pt x="325120" y="53339"/>
                  </a:lnTo>
                  <a:lnTo>
                    <a:pt x="3251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0746340" y="3562753"/>
            <a:ext cx="18421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3406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Fast</a:t>
            </a:r>
            <a:r>
              <a:rPr sz="2200" spc="-1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efficient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wrangling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212382" y="1301972"/>
            <a:ext cx="9575800" cy="1729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The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various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features</a:t>
            </a:r>
            <a:r>
              <a:rPr sz="2200" spc="-5" dirty="0">
                <a:latin typeface="Arial"/>
                <a:cs typeface="Arial"/>
              </a:rPr>
              <a:t> of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Pandas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make</a:t>
            </a:r>
            <a:r>
              <a:rPr sz="2200" spc="-5" dirty="0">
                <a:latin typeface="Arial"/>
                <a:cs typeface="Arial"/>
              </a:rPr>
              <a:t> it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an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efficient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library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for</a:t>
            </a:r>
            <a:r>
              <a:rPr sz="2200" spc="-5" dirty="0">
                <a:latin typeface="Arial"/>
                <a:cs typeface="Arial"/>
              </a:rPr>
              <a:t> Data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Scientists.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Arial"/>
              <a:cs typeface="Arial"/>
            </a:endParaRPr>
          </a:p>
          <a:p>
            <a:pPr marL="5354955" marR="2504440">
              <a:lnSpc>
                <a:spcPct val="100000"/>
              </a:lnSpc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Powerful</a:t>
            </a:r>
            <a:r>
              <a:rPr sz="2200" spc="-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structure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529732" y="3737451"/>
            <a:ext cx="25622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00" indent="233045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High</a:t>
            </a:r>
            <a:r>
              <a:rPr sz="2200" spc="-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performance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merging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joining</a:t>
            </a:r>
            <a:endParaRPr sz="2200">
              <a:latin typeface="Arial"/>
              <a:cs typeface="Arial"/>
            </a:endParaRPr>
          </a:p>
          <a:p>
            <a:pPr marL="1104265">
              <a:lnSpc>
                <a:spcPct val="100000"/>
              </a:lnSpc>
            </a:pP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of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sets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02651" y="7553776"/>
            <a:ext cx="2122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marR="5080" indent="-9144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Tools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for</a:t>
            </a:r>
            <a:r>
              <a:rPr sz="2200" spc="-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reading </a:t>
            </a:r>
            <a:r>
              <a:rPr sz="2200" spc="-5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and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writing</a:t>
            </a:r>
            <a:r>
              <a:rPr sz="2200" spc="-4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396269" y="5824571"/>
            <a:ext cx="187642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5885" algn="r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Intelligent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automated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data</a:t>
            </a:r>
            <a:r>
              <a:rPr sz="2200" spc="-7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alignment</a:t>
            </a:r>
            <a:endParaRPr sz="2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674360" y="5856423"/>
            <a:ext cx="2044064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Easy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data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aggregation</a:t>
            </a:r>
            <a:r>
              <a:rPr sz="2200" spc="-9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E3E3E"/>
                </a:solidFill>
                <a:latin typeface="Arial"/>
                <a:cs typeface="Arial"/>
              </a:rPr>
              <a:t>and </a:t>
            </a:r>
            <a:r>
              <a:rPr sz="2200" spc="-6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E3E3E"/>
                </a:solidFill>
                <a:latin typeface="Arial"/>
                <a:cs typeface="Arial"/>
              </a:rPr>
              <a:t>transformation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302545" y="5072670"/>
            <a:ext cx="12319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80" dirty="0">
                <a:latin typeface="Arial"/>
                <a:cs typeface="Arial"/>
              </a:rPr>
              <a:t>Pandas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8758" y="7446128"/>
            <a:ext cx="245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correct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answer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559" y="7853680"/>
            <a:ext cx="15074900" cy="0"/>
          </a:xfrm>
          <a:custGeom>
            <a:avLst/>
            <a:gdLst/>
            <a:ahLst/>
            <a:cxnLst/>
            <a:rect l="l" t="t" r="r" b="b"/>
            <a:pathLst>
              <a:path w="15074900">
                <a:moveTo>
                  <a:pt x="0" y="0"/>
                </a:moveTo>
                <a:lnTo>
                  <a:pt x="150744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97509" y="7358062"/>
            <a:ext cx="15462885" cy="28575"/>
            <a:chOff x="397509" y="7358062"/>
            <a:chExt cx="15462885" cy="28575"/>
          </a:xfrm>
        </p:grpSpPr>
        <p:sp>
          <p:nvSpPr>
            <p:cNvPr id="6" name="object 6"/>
            <p:cNvSpPr/>
            <p:nvPr/>
          </p:nvSpPr>
          <p:spPr>
            <a:xfrm>
              <a:off x="397509" y="7372350"/>
              <a:ext cx="14514830" cy="0"/>
            </a:xfrm>
            <a:custGeom>
              <a:avLst/>
              <a:gdLst/>
              <a:ahLst/>
              <a:cxnLst/>
              <a:rect l="l" t="t" r="r" b="b"/>
              <a:pathLst>
                <a:path w="14514830">
                  <a:moveTo>
                    <a:pt x="0" y="0"/>
                  </a:moveTo>
                  <a:lnTo>
                    <a:pt x="1451424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509" y="7372350"/>
              <a:ext cx="15462885" cy="0"/>
            </a:xfrm>
            <a:custGeom>
              <a:avLst/>
              <a:gdLst/>
              <a:ahLst/>
              <a:cxnLst/>
              <a:rect l="l" t="t" r="r" b="b"/>
              <a:pathLst>
                <a:path w="15462885">
                  <a:moveTo>
                    <a:pt x="0" y="0"/>
                  </a:moveTo>
                  <a:lnTo>
                    <a:pt x="15462288" y="0"/>
                  </a:lnTo>
                </a:path>
              </a:pathLst>
            </a:custGeom>
            <a:ln w="285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42828" y="2883703"/>
            <a:ext cx="27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-3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828" y="3704835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b.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2828" y="452596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2828" y="5347097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d.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2758" y="1168693"/>
            <a:ext cx="38461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0" dirty="0">
                <a:latin typeface="Arial"/>
                <a:cs typeface="Arial"/>
              </a:rPr>
              <a:t>Which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method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is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used</a:t>
            </a:r>
            <a:r>
              <a:rPr sz="2200" b="1" spc="-1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for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80" dirty="0">
                <a:latin typeface="Arial"/>
                <a:cs typeface="Arial"/>
              </a:rPr>
              <a:t>label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88058" y="1168693"/>
            <a:ext cx="33902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5" dirty="0">
                <a:latin typeface="Arial"/>
                <a:cs typeface="Arial"/>
              </a:rPr>
              <a:t>-location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114" dirty="0">
                <a:latin typeface="Arial"/>
                <a:cs typeface="Arial"/>
              </a:rPr>
              <a:t>indexing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by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90" dirty="0">
                <a:latin typeface="Arial"/>
                <a:cs typeface="Arial"/>
              </a:rPr>
              <a:t>label?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553701" y="7966886"/>
            <a:ext cx="1187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-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3441" y="7966886"/>
            <a:ext cx="13480415" cy="6629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5"/>
              </a:spcBef>
              <a:tabLst>
                <a:tab pos="1147445" algn="l"/>
                <a:tab pos="4436745" algn="l"/>
              </a:tabLst>
            </a:pPr>
            <a:r>
              <a:rPr sz="2200" b="1" spc="-45" dirty="0">
                <a:latin typeface="Arial"/>
                <a:cs typeface="Arial"/>
              </a:rPr>
              <a:t>The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loc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method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used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for</a:t>
            </a:r>
            <a:r>
              <a:rPr sz="2200" b="1" spc="15" dirty="0">
                <a:latin typeface="Arial"/>
                <a:cs typeface="Arial"/>
              </a:rPr>
              <a:t> </a:t>
            </a:r>
            <a:r>
              <a:rPr sz="2200" b="1" spc="-80" dirty="0">
                <a:latin typeface="Arial"/>
                <a:cs typeface="Arial"/>
              </a:rPr>
              <a:t>label	</a:t>
            </a:r>
            <a:r>
              <a:rPr sz="2200" b="1" spc="-105" dirty="0">
                <a:latin typeface="Arial"/>
                <a:cs typeface="Arial"/>
              </a:rPr>
              <a:t>-location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14" dirty="0">
                <a:latin typeface="Arial"/>
                <a:cs typeface="Arial"/>
              </a:rPr>
              <a:t>indexing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by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90" dirty="0">
                <a:latin typeface="Arial"/>
                <a:cs typeface="Arial"/>
              </a:rPr>
              <a:t>label;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iat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strictly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integer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14" dirty="0">
                <a:latin typeface="Arial"/>
                <a:cs typeface="Arial"/>
              </a:rPr>
              <a:t>location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and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iloc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integer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114" dirty="0">
                <a:latin typeface="Arial"/>
                <a:cs typeface="Arial"/>
              </a:rPr>
              <a:t>location	</a:t>
            </a:r>
            <a:r>
              <a:rPr sz="2200" b="1" spc="-70" dirty="0">
                <a:latin typeface="Arial"/>
                <a:cs typeface="Arial"/>
              </a:rPr>
              <a:t>-based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114" dirty="0">
                <a:latin typeface="Arial"/>
                <a:cs typeface="Arial"/>
              </a:rPr>
              <a:t>indexing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by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14" dirty="0">
                <a:latin typeface="Arial"/>
                <a:cs typeface="Arial"/>
              </a:rPr>
              <a:t>position.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17073" y="7412857"/>
            <a:ext cx="1651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25" dirty="0">
                <a:solidFill>
                  <a:srgbClr val="024F92"/>
                </a:solidFill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8468" y="2888189"/>
            <a:ext cx="3295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08468" y="3770814"/>
            <a:ext cx="4597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5" dirty="0">
                <a:latin typeface="Times New Roman"/>
                <a:cs typeface="Times New Roman"/>
              </a:rPr>
              <a:t>il</a:t>
            </a:r>
            <a:r>
              <a:rPr sz="2200" dirty="0">
                <a:latin typeface="Times New Roman"/>
                <a:cs typeface="Times New Roman"/>
              </a:rPr>
              <a:t>o</a:t>
            </a:r>
            <a:r>
              <a:rPr sz="2200" spc="-3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8468" y="4605940"/>
            <a:ext cx="3886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c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08468" y="5410892"/>
            <a:ext cx="4184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spc="165" dirty="0">
                <a:latin typeface="Times New Roman"/>
                <a:cs typeface="Times New Roman"/>
              </a:rPr>
              <a:t>td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42828" y="2883703"/>
            <a:ext cx="28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E3E3E"/>
                </a:solidFill>
                <a:latin typeface="Arial"/>
                <a:cs typeface="Arial"/>
              </a:rPr>
              <a:t>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2828" y="3704835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b.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2828" y="452596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2828" y="5347097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d.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64664" y="1141608"/>
            <a:ext cx="7689215" cy="7175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030605">
              <a:lnSpc>
                <a:spcPct val="100000"/>
              </a:lnSpc>
              <a:spcBef>
                <a:spcPts val="310"/>
              </a:spcBef>
              <a:tabLst>
                <a:tab pos="7598409" algn="l"/>
              </a:tabLst>
            </a:pPr>
            <a:r>
              <a:rPr sz="2200" b="1" spc="-75" dirty="0">
                <a:latin typeface="Arial"/>
                <a:cs typeface="Arial"/>
              </a:rPr>
              <a:t>While </a:t>
            </a:r>
            <a:r>
              <a:rPr sz="2200" b="1" spc="-105" dirty="0">
                <a:latin typeface="Arial"/>
                <a:cs typeface="Arial"/>
              </a:rPr>
              <a:t>viewing a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70" dirty="0">
                <a:latin typeface="Arial"/>
                <a:cs typeface="Arial"/>
              </a:rPr>
              <a:t>dataframe</a:t>
            </a:r>
            <a:r>
              <a:rPr sz="2200" b="1" spc="-35" dirty="0">
                <a:latin typeface="Arial"/>
                <a:cs typeface="Arial"/>
              </a:rPr>
              <a:t>,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50" dirty="0">
                <a:latin typeface="Arial"/>
                <a:cs typeface="Arial"/>
              </a:rPr>
              <a:t>head(</a:t>
            </a:r>
            <a:r>
              <a:rPr sz="2200" b="1" spc="-30" dirty="0">
                <a:latin typeface="Arial"/>
                <a:cs typeface="Arial"/>
              </a:rPr>
              <a:t>)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method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45" dirty="0">
                <a:latin typeface="Arial"/>
                <a:cs typeface="Arial"/>
              </a:rPr>
              <a:t>wil</a:t>
            </a:r>
            <a:r>
              <a:rPr sz="2200" b="1" spc="-85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200" b="1" spc="-5" dirty="0">
                <a:latin typeface="Arial"/>
                <a:cs typeface="Arial"/>
              </a:rPr>
              <a:t>.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08468" y="2890729"/>
            <a:ext cx="31203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65" dirty="0">
                <a:latin typeface="Times New Roman"/>
                <a:cs typeface="Times New Roman"/>
              </a:rPr>
              <a:t>return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only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the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first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125" dirty="0">
                <a:latin typeface="Times New Roman"/>
                <a:cs typeface="Times New Roman"/>
              </a:rPr>
              <a:t>row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8468" y="3773354"/>
            <a:ext cx="71526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54" dirty="0">
                <a:latin typeface="Times New Roman"/>
                <a:cs typeface="Times New Roman"/>
              </a:rPr>
              <a:t>u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y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254" dirty="0">
                <a:latin typeface="Times New Roman"/>
                <a:cs typeface="Times New Roman"/>
              </a:rPr>
              <a:t>h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240" dirty="0">
                <a:latin typeface="Times New Roman"/>
                <a:cs typeface="Times New Roman"/>
              </a:rPr>
              <a:t>ad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c</a:t>
            </a:r>
            <a:r>
              <a:rPr sz="2200" spc="215" dirty="0">
                <a:latin typeface="Times New Roman"/>
                <a:cs typeface="Times New Roman"/>
              </a:rPr>
              <a:t>o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spc="254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254" dirty="0">
                <a:latin typeface="Times New Roman"/>
                <a:cs typeface="Times New Roman"/>
              </a:rPr>
              <a:t>n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f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54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D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F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8468" y="4608480"/>
            <a:ext cx="5501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54" dirty="0">
                <a:latin typeface="Times New Roman"/>
                <a:cs typeface="Times New Roman"/>
              </a:rPr>
              <a:t>u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60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ve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spc="130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f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54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D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F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08468" y="5410917"/>
            <a:ext cx="87871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60" dirty="0">
                <a:latin typeface="Times New Roman"/>
                <a:cs typeface="Times New Roman"/>
              </a:rPr>
              <a:t>throw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an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exception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as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it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expects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175" dirty="0">
                <a:latin typeface="Times New Roman"/>
                <a:cs typeface="Times New Roman"/>
              </a:rPr>
              <a:t>param</a:t>
            </a:r>
            <a:r>
              <a:rPr sz="2200" spc="-22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eter(num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ber)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in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175" dirty="0">
                <a:latin typeface="Times New Roman"/>
                <a:cs typeface="Times New Roman"/>
              </a:rPr>
              <a:t>parenthesis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8758" y="7446128"/>
            <a:ext cx="245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E3E3E"/>
                </a:solidFill>
                <a:latin typeface="Arial"/>
                <a:cs typeface="Arial"/>
              </a:rPr>
              <a:t>correct</a:t>
            </a:r>
            <a:r>
              <a:rPr sz="2000" spc="-3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answer</a:t>
            </a:r>
            <a:r>
              <a:rPr sz="2000" spc="-3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3E3E3E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0559" y="7853680"/>
            <a:ext cx="15074900" cy="0"/>
          </a:xfrm>
          <a:custGeom>
            <a:avLst/>
            <a:gdLst/>
            <a:ahLst/>
            <a:cxnLst/>
            <a:rect l="l" t="t" r="r" b="b"/>
            <a:pathLst>
              <a:path w="15074900">
                <a:moveTo>
                  <a:pt x="0" y="0"/>
                </a:moveTo>
                <a:lnTo>
                  <a:pt x="150744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97509" y="7358062"/>
            <a:ext cx="15462885" cy="28575"/>
            <a:chOff x="397509" y="7358062"/>
            <a:chExt cx="15462885" cy="28575"/>
          </a:xfrm>
        </p:grpSpPr>
        <p:sp>
          <p:nvSpPr>
            <p:cNvPr id="6" name="object 6"/>
            <p:cNvSpPr/>
            <p:nvPr/>
          </p:nvSpPr>
          <p:spPr>
            <a:xfrm>
              <a:off x="397509" y="7372350"/>
              <a:ext cx="14514830" cy="0"/>
            </a:xfrm>
            <a:custGeom>
              <a:avLst/>
              <a:gdLst/>
              <a:ahLst/>
              <a:cxnLst/>
              <a:rect l="l" t="t" r="r" b="b"/>
              <a:pathLst>
                <a:path w="14514830">
                  <a:moveTo>
                    <a:pt x="0" y="0"/>
                  </a:moveTo>
                  <a:lnTo>
                    <a:pt x="14514245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509" y="7372350"/>
              <a:ext cx="15462885" cy="0"/>
            </a:xfrm>
            <a:custGeom>
              <a:avLst/>
              <a:gdLst/>
              <a:ahLst/>
              <a:cxnLst/>
              <a:rect l="l" t="t" r="r" b="b"/>
              <a:pathLst>
                <a:path w="15462885">
                  <a:moveTo>
                    <a:pt x="0" y="0"/>
                  </a:moveTo>
                  <a:lnTo>
                    <a:pt x="15462288" y="0"/>
                  </a:lnTo>
                </a:path>
              </a:pathLst>
            </a:custGeom>
            <a:ln w="28575">
              <a:solidFill>
                <a:srgbClr val="CDCD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42828" y="2883703"/>
            <a:ext cx="27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a</a:t>
            </a:r>
            <a:r>
              <a:rPr sz="2400" spc="-3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2828" y="3704835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b.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42828" y="4525966"/>
            <a:ext cx="255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3E3E3E"/>
                </a:solidFill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42828" y="5347097"/>
            <a:ext cx="32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E3E3E"/>
                </a:solidFill>
                <a:latin typeface="Times New Roman"/>
                <a:cs typeface="Times New Roman"/>
              </a:rPr>
              <a:t>d.</a:t>
            </a:r>
            <a:r>
              <a:rPr sz="2400" spc="-3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82758" y="1168693"/>
            <a:ext cx="667130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80505" algn="l"/>
              </a:tabLst>
            </a:pPr>
            <a:r>
              <a:rPr sz="2200" b="1" spc="-75" dirty="0">
                <a:latin typeface="Arial"/>
                <a:cs typeface="Arial"/>
              </a:rPr>
              <a:t>While </a:t>
            </a:r>
            <a:r>
              <a:rPr sz="2200" b="1" spc="-105" dirty="0">
                <a:latin typeface="Arial"/>
                <a:cs typeface="Arial"/>
              </a:rPr>
              <a:t>viewing a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70" dirty="0">
                <a:latin typeface="Arial"/>
                <a:cs typeface="Arial"/>
              </a:rPr>
              <a:t>dataframe</a:t>
            </a:r>
            <a:r>
              <a:rPr sz="2200" b="1" spc="-35" dirty="0">
                <a:latin typeface="Arial"/>
                <a:cs typeface="Arial"/>
              </a:rPr>
              <a:t>,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50" dirty="0">
                <a:latin typeface="Arial"/>
                <a:cs typeface="Arial"/>
              </a:rPr>
              <a:t>head(</a:t>
            </a:r>
            <a:r>
              <a:rPr sz="2200" b="1" spc="-30" dirty="0">
                <a:latin typeface="Arial"/>
                <a:cs typeface="Arial"/>
              </a:rPr>
              <a:t>)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method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45" dirty="0">
                <a:latin typeface="Arial"/>
                <a:cs typeface="Arial"/>
              </a:rPr>
              <a:t>wil</a:t>
            </a:r>
            <a:r>
              <a:rPr sz="2200" b="1" spc="-85" dirty="0">
                <a:latin typeface="Arial"/>
                <a:cs typeface="Arial"/>
              </a:rPr>
              <a:t>l</a:t>
            </a:r>
            <a:r>
              <a:rPr sz="2200" b="1" spc="-5" dirty="0">
                <a:latin typeface="Arial"/>
                <a:cs typeface="Arial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2200" b="1" spc="-5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3441" y="7966886"/>
            <a:ext cx="12169775" cy="6629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5"/>
              </a:spcBef>
            </a:pPr>
            <a:r>
              <a:rPr sz="2200" b="1" spc="-45" dirty="0">
                <a:latin typeface="Arial"/>
                <a:cs typeface="Arial"/>
              </a:rPr>
              <a:t>The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default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75" dirty="0">
                <a:latin typeface="Arial"/>
                <a:cs typeface="Arial"/>
              </a:rPr>
              <a:t>value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is</a:t>
            </a:r>
            <a:r>
              <a:rPr sz="2200" b="1" dirty="0">
                <a:latin typeface="Arial"/>
                <a:cs typeface="Arial"/>
              </a:rPr>
              <a:t> 5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if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nothing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is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90" dirty="0">
                <a:latin typeface="Arial"/>
                <a:cs typeface="Arial"/>
              </a:rPr>
              <a:t>passed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in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65" dirty="0">
                <a:latin typeface="Arial"/>
                <a:cs typeface="Arial"/>
              </a:rPr>
              <a:t>head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90" dirty="0">
                <a:latin typeface="Arial"/>
                <a:cs typeface="Arial"/>
              </a:rPr>
              <a:t>method.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45" dirty="0">
                <a:latin typeface="Arial"/>
                <a:cs typeface="Arial"/>
              </a:rPr>
              <a:t>So,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it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130" dirty="0">
                <a:latin typeface="Arial"/>
                <a:cs typeface="Arial"/>
              </a:rPr>
              <a:t>will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05" dirty="0">
                <a:latin typeface="Arial"/>
                <a:cs typeface="Arial"/>
              </a:rPr>
              <a:t>return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the</a:t>
            </a:r>
            <a:r>
              <a:rPr sz="2200" b="1" spc="5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first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95" dirty="0">
                <a:latin typeface="Arial"/>
                <a:cs typeface="Arial"/>
              </a:rPr>
              <a:t>five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rows</a:t>
            </a:r>
            <a:r>
              <a:rPr sz="2200" b="1" spc="10" dirty="0">
                <a:latin typeface="Arial"/>
                <a:cs typeface="Arial"/>
              </a:rPr>
              <a:t> </a:t>
            </a:r>
            <a:r>
              <a:rPr sz="2200" b="1" spc="-125" dirty="0">
                <a:latin typeface="Arial"/>
                <a:cs typeface="Arial"/>
              </a:rPr>
              <a:t>of</a:t>
            </a:r>
            <a:r>
              <a:rPr sz="2200" b="1" dirty="0">
                <a:latin typeface="Arial"/>
                <a:cs typeface="Arial"/>
              </a:rPr>
              <a:t> </a:t>
            </a:r>
            <a:r>
              <a:rPr sz="2200" b="1" spc="-85" dirty="0">
                <a:latin typeface="Arial"/>
                <a:cs typeface="Arial"/>
              </a:rPr>
              <a:t>the </a:t>
            </a:r>
            <a:r>
              <a:rPr sz="2200" b="1" spc="-595" dirty="0">
                <a:latin typeface="Arial"/>
                <a:cs typeface="Arial"/>
              </a:rPr>
              <a:t> </a:t>
            </a:r>
            <a:r>
              <a:rPr sz="2200" b="1" spc="-45" dirty="0">
                <a:latin typeface="Arial"/>
                <a:cs typeface="Arial"/>
              </a:rPr>
              <a:t>DataFrame.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17073" y="7412857"/>
            <a:ext cx="1651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25" dirty="0">
                <a:solidFill>
                  <a:srgbClr val="024F92"/>
                </a:solidFill>
                <a:latin typeface="Arial"/>
                <a:cs typeface="Arial"/>
              </a:rPr>
              <a:t>c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8468" y="2890729"/>
            <a:ext cx="31203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65" dirty="0">
                <a:latin typeface="Times New Roman"/>
                <a:cs typeface="Times New Roman"/>
              </a:rPr>
              <a:t>return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Times New Roman"/>
                <a:cs typeface="Times New Roman"/>
              </a:rPr>
              <a:t>only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140" dirty="0">
                <a:latin typeface="Times New Roman"/>
                <a:cs typeface="Times New Roman"/>
              </a:rPr>
              <a:t>the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Times New Roman"/>
                <a:cs typeface="Times New Roman"/>
              </a:rPr>
              <a:t>first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125" dirty="0">
                <a:latin typeface="Times New Roman"/>
                <a:cs typeface="Times New Roman"/>
              </a:rPr>
              <a:t>row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8468" y="3773354"/>
            <a:ext cx="71526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54" dirty="0">
                <a:latin typeface="Times New Roman"/>
                <a:cs typeface="Times New Roman"/>
              </a:rPr>
              <a:t>u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y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254" dirty="0">
                <a:latin typeface="Times New Roman"/>
                <a:cs typeface="Times New Roman"/>
              </a:rPr>
              <a:t>h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240" dirty="0">
                <a:latin typeface="Times New Roman"/>
                <a:cs typeface="Times New Roman"/>
              </a:rPr>
              <a:t>ad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c</a:t>
            </a:r>
            <a:r>
              <a:rPr sz="2200" spc="215" dirty="0">
                <a:latin typeface="Times New Roman"/>
                <a:cs typeface="Times New Roman"/>
              </a:rPr>
              <a:t>o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spc="254" dirty="0">
                <a:latin typeface="Times New Roman"/>
                <a:cs typeface="Times New Roman"/>
              </a:rPr>
              <a:t>u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254" dirty="0">
                <a:latin typeface="Times New Roman"/>
                <a:cs typeface="Times New Roman"/>
              </a:rPr>
              <a:t>n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f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54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D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F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08468" y="4608480"/>
            <a:ext cx="55010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54" dirty="0">
                <a:latin typeface="Times New Roman"/>
                <a:cs typeface="Times New Roman"/>
              </a:rPr>
              <a:t>u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245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60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180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f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ve </a:t>
            </a:r>
            <a:r>
              <a:rPr sz="2200" spc="-260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spc="130" dirty="0">
                <a:latin typeface="Times New Roman"/>
                <a:cs typeface="Times New Roman"/>
              </a:rPr>
              <a:t>w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spc="2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f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54" dirty="0">
                <a:latin typeface="Times New Roman"/>
                <a:cs typeface="Times New Roman"/>
              </a:rPr>
              <a:t>h</a:t>
            </a:r>
            <a:r>
              <a:rPr sz="2200" dirty="0">
                <a:latin typeface="Times New Roman"/>
                <a:cs typeface="Times New Roman"/>
              </a:rPr>
              <a:t>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D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F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08468" y="5410917"/>
            <a:ext cx="878713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60" dirty="0">
                <a:latin typeface="Times New Roman"/>
                <a:cs typeface="Times New Roman"/>
              </a:rPr>
              <a:t>throw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an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130" dirty="0">
                <a:latin typeface="Times New Roman"/>
                <a:cs typeface="Times New Roman"/>
              </a:rPr>
              <a:t>exception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Times New Roman"/>
                <a:cs typeface="Times New Roman"/>
              </a:rPr>
              <a:t>as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it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145" dirty="0">
                <a:latin typeface="Times New Roman"/>
                <a:cs typeface="Times New Roman"/>
              </a:rPr>
              <a:t>expects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175" dirty="0">
                <a:latin typeface="Times New Roman"/>
                <a:cs typeface="Times New Roman"/>
              </a:rPr>
              <a:t>param</a:t>
            </a:r>
            <a:r>
              <a:rPr sz="2200" spc="-220" dirty="0">
                <a:latin typeface="Times New Roman"/>
                <a:cs typeface="Times New Roman"/>
              </a:rPr>
              <a:t> </a:t>
            </a:r>
            <a:r>
              <a:rPr sz="2200" spc="160" dirty="0">
                <a:latin typeface="Times New Roman"/>
                <a:cs typeface="Times New Roman"/>
              </a:rPr>
              <a:t>eter(num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165" dirty="0">
                <a:latin typeface="Times New Roman"/>
                <a:cs typeface="Times New Roman"/>
              </a:rPr>
              <a:t>ber)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in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175" dirty="0">
                <a:latin typeface="Times New Roman"/>
                <a:cs typeface="Times New Roman"/>
              </a:rPr>
              <a:t>parenthesis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4132" y="152182"/>
            <a:ext cx="5046980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>
                <a:solidFill>
                  <a:srgbClr val="3E3E3E"/>
                </a:solidFill>
              </a:rPr>
              <a:t>Data</a:t>
            </a:r>
            <a:r>
              <a:rPr spc="-90" dirty="0">
                <a:solidFill>
                  <a:srgbClr val="3E3E3E"/>
                </a:solidFill>
              </a:rPr>
              <a:t> </a:t>
            </a:r>
            <a:r>
              <a:rPr spc="-125" dirty="0">
                <a:solidFill>
                  <a:srgbClr val="3E3E3E"/>
                </a:solidFill>
              </a:rPr>
              <a:t>Structures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06837" y="1428825"/>
            <a:ext cx="64858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303030"/>
                </a:solidFill>
                <a:latin typeface="Arial"/>
                <a:cs typeface="Arial"/>
              </a:rPr>
              <a:t>The</a:t>
            </a:r>
            <a:r>
              <a:rPr sz="2200" spc="-15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03030"/>
                </a:solidFill>
                <a:latin typeface="Arial"/>
                <a:cs typeface="Arial"/>
              </a:rPr>
              <a:t>four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03030"/>
                </a:solidFill>
                <a:latin typeface="Arial"/>
                <a:cs typeface="Arial"/>
              </a:rPr>
              <a:t>main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libraries</a:t>
            </a:r>
            <a:r>
              <a:rPr sz="2200" spc="-15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of</a:t>
            </a:r>
            <a:r>
              <a:rPr sz="2200" spc="-15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03030"/>
                </a:solidFill>
                <a:latin typeface="Arial"/>
                <a:cs typeface="Arial"/>
              </a:rPr>
              <a:t>Pandas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data</a:t>
            </a:r>
            <a:r>
              <a:rPr sz="2200" spc="-15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03030"/>
                </a:solidFill>
                <a:latin typeface="Arial"/>
                <a:cs typeface="Arial"/>
              </a:rPr>
              <a:t>structure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are: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74102" y="2085022"/>
            <a:ext cx="7831455" cy="5481955"/>
            <a:chOff x="1074102" y="2085022"/>
            <a:chExt cx="7831455" cy="54819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0760" y="2092960"/>
              <a:ext cx="1554479" cy="54737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88389" y="2099310"/>
              <a:ext cx="5046980" cy="1905000"/>
            </a:xfrm>
            <a:custGeom>
              <a:avLst/>
              <a:gdLst/>
              <a:ahLst/>
              <a:cxnLst/>
              <a:rect l="l" t="t" r="r" b="b"/>
              <a:pathLst>
                <a:path w="5046980" h="1905000">
                  <a:moveTo>
                    <a:pt x="5046980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5046980" y="1905000"/>
                  </a:lnTo>
                  <a:lnTo>
                    <a:pt x="50469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88389" y="2099310"/>
              <a:ext cx="5046980" cy="1905000"/>
            </a:xfrm>
            <a:custGeom>
              <a:avLst/>
              <a:gdLst/>
              <a:ahLst/>
              <a:cxnLst/>
              <a:rect l="l" t="t" r="r" b="b"/>
              <a:pathLst>
                <a:path w="5046980" h="1905000">
                  <a:moveTo>
                    <a:pt x="0" y="0"/>
                  </a:moveTo>
                  <a:lnTo>
                    <a:pt x="5046980" y="0"/>
                  </a:lnTo>
                  <a:lnTo>
                    <a:pt x="504698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77739" y="2687351"/>
            <a:ext cx="4516755" cy="70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100"/>
              </a:spcBef>
              <a:buSzPct val="109090"/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200" b="1" spc="-45" dirty="0">
                <a:solidFill>
                  <a:srgbClr val="303030"/>
                </a:solidFill>
                <a:latin typeface="Arial"/>
                <a:cs typeface="Arial"/>
              </a:rPr>
              <a:t>One</a:t>
            </a:r>
            <a:r>
              <a:rPr sz="2200" b="1" spc="-275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303030"/>
                </a:solidFill>
                <a:latin typeface="Times New Roman"/>
                <a:cs typeface="Times New Roman"/>
              </a:rPr>
              <a:t>-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d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60" dirty="0">
                <a:solidFill>
                  <a:srgbClr val="303030"/>
                </a:solidFill>
                <a:latin typeface="Times New Roman"/>
                <a:cs typeface="Times New Roman"/>
              </a:rPr>
              <a:t>en</a:t>
            </a:r>
            <a:r>
              <a:rPr sz="2200" spc="18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o</a:t>
            </a:r>
            <a:r>
              <a:rPr sz="2200" spc="-33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54" dirty="0">
                <a:solidFill>
                  <a:srgbClr val="303030"/>
                </a:solidFill>
                <a:latin typeface="Times New Roman"/>
                <a:cs typeface="Times New Roman"/>
              </a:rPr>
              <a:t>n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spc="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-3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b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e</a:t>
            </a:r>
            <a:r>
              <a:rPr sz="2200" spc="-29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e</a:t>
            </a:r>
            <a:r>
              <a:rPr sz="2200" spc="-29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d </a:t>
            </a:r>
            <a:r>
              <a:rPr sz="2200" spc="-26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rr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  <a:p>
            <a:pPr marL="456565" indent="-456565">
              <a:lnSpc>
                <a:spcPct val="100000"/>
              </a:lnSpc>
              <a:buSzPct val="109090"/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200" spc="-25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200" spc="254" dirty="0">
                <a:solidFill>
                  <a:srgbClr val="303030"/>
                </a:solidFill>
                <a:latin typeface="Times New Roman"/>
                <a:cs typeface="Times New Roman"/>
              </a:rPr>
              <a:t>u</a:t>
            </a:r>
            <a:r>
              <a:rPr sz="2200" spc="235" dirty="0">
                <a:solidFill>
                  <a:srgbClr val="303030"/>
                </a:solidFill>
                <a:latin typeface="Times New Roman"/>
                <a:cs typeface="Times New Roman"/>
              </a:rPr>
              <a:t>pp</a:t>
            </a:r>
            <a:r>
              <a:rPr sz="2200" spc="220" dirty="0">
                <a:solidFill>
                  <a:srgbClr val="303030"/>
                </a:solidFill>
                <a:latin typeface="Times New Roman"/>
                <a:cs typeface="Times New Roman"/>
              </a:rPr>
              <a:t>o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rt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200" spc="229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60" dirty="0">
                <a:solidFill>
                  <a:srgbClr val="303030"/>
                </a:solidFill>
                <a:latin typeface="Times New Roman"/>
                <a:cs typeface="Times New Roman"/>
              </a:rPr>
              <a:t>u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t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p</a:t>
            </a:r>
            <a:r>
              <a:rPr sz="2200" spc="-3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e </a:t>
            </a:r>
            <a:r>
              <a:rPr sz="2200" spc="-24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35" dirty="0">
                <a:solidFill>
                  <a:srgbClr val="303030"/>
                </a:solidFill>
                <a:latin typeface="Times New Roman"/>
                <a:cs typeface="Times New Roman"/>
              </a:rPr>
              <a:t>d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27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y</a:t>
            </a:r>
            <a:r>
              <a:rPr sz="2200" spc="235" dirty="0">
                <a:solidFill>
                  <a:srgbClr val="303030"/>
                </a:solidFill>
                <a:latin typeface="Times New Roman"/>
                <a:cs typeface="Times New Roman"/>
              </a:rPr>
              <a:t>p</a:t>
            </a:r>
            <a:r>
              <a:rPr sz="2200" spc="260" dirty="0">
                <a:solidFill>
                  <a:srgbClr val="30303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56959" y="2258060"/>
            <a:ext cx="1897380" cy="1590040"/>
            <a:chOff x="6156959" y="2258060"/>
            <a:chExt cx="1897380" cy="1590040"/>
          </a:xfrm>
        </p:grpSpPr>
        <p:sp>
          <p:nvSpPr>
            <p:cNvPr id="11" name="object 11"/>
            <p:cNvSpPr/>
            <p:nvPr/>
          </p:nvSpPr>
          <p:spPr>
            <a:xfrm>
              <a:off x="6163309" y="2264410"/>
              <a:ext cx="1884680" cy="1577340"/>
            </a:xfrm>
            <a:custGeom>
              <a:avLst/>
              <a:gdLst/>
              <a:ahLst/>
              <a:cxnLst/>
              <a:rect l="l" t="t" r="r" b="b"/>
              <a:pathLst>
                <a:path w="1884679" h="1577339">
                  <a:moveTo>
                    <a:pt x="1884679" y="0"/>
                  </a:moveTo>
                  <a:lnTo>
                    <a:pt x="788669" y="0"/>
                  </a:lnTo>
                  <a:lnTo>
                    <a:pt x="0" y="788670"/>
                  </a:lnTo>
                  <a:lnTo>
                    <a:pt x="788669" y="1577340"/>
                  </a:lnTo>
                  <a:lnTo>
                    <a:pt x="1884679" y="1577340"/>
                  </a:lnTo>
                  <a:lnTo>
                    <a:pt x="18846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63309" y="2264410"/>
              <a:ext cx="1884680" cy="1577340"/>
            </a:xfrm>
            <a:custGeom>
              <a:avLst/>
              <a:gdLst/>
              <a:ahLst/>
              <a:cxnLst/>
              <a:rect l="l" t="t" r="r" b="b"/>
              <a:pathLst>
                <a:path w="1884679" h="1577339">
                  <a:moveTo>
                    <a:pt x="1884679" y="1577340"/>
                  </a:moveTo>
                  <a:lnTo>
                    <a:pt x="788669" y="1577340"/>
                  </a:lnTo>
                  <a:lnTo>
                    <a:pt x="0" y="788670"/>
                  </a:lnTo>
                  <a:lnTo>
                    <a:pt x="788669" y="0"/>
                  </a:lnTo>
                  <a:lnTo>
                    <a:pt x="1884679" y="0"/>
                  </a:lnTo>
                  <a:lnTo>
                    <a:pt x="1884679" y="157734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01309" y="2870848"/>
            <a:ext cx="82105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00" dirty="0">
                <a:latin typeface="Times New Roman"/>
                <a:cs typeface="Times New Roman"/>
              </a:rPr>
              <a:t>Series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39082" y="3075622"/>
            <a:ext cx="5423535" cy="1933575"/>
            <a:chOff x="10439082" y="3075622"/>
            <a:chExt cx="5423535" cy="1933575"/>
          </a:xfrm>
        </p:grpSpPr>
        <p:sp>
          <p:nvSpPr>
            <p:cNvPr id="15" name="object 15"/>
            <p:cNvSpPr/>
            <p:nvPr/>
          </p:nvSpPr>
          <p:spPr>
            <a:xfrm>
              <a:off x="10453369" y="3089910"/>
              <a:ext cx="5394960" cy="1905000"/>
            </a:xfrm>
            <a:custGeom>
              <a:avLst/>
              <a:gdLst/>
              <a:ahLst/>
              <a:cxnLst/>
              <a:rect l="l" t="t" r="r" b="b"/>
              <a:pathLst>
                <a:path w="5394959" h="1905000">
                  <a:moveTo>
                    <a:pt x="5394960" y="0"/>
                  </a:moveTo>
                  <a:lnTo>
                    <a:pt x="0" y="0"/>
                  </a:lnTo>
                  <a:lnTo>
                    <a:pt x="0" y="1905000"/>
                  </a:lnTo>
                  <a:lnTo>
                    <a:pt x="5394960" y="1905000"/>
                  </a:lnTo>
                  <a:lnTo>
                    <a:pt x="5394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53369" y="3089910"/>
              <a:ext cx="5394960" cy="1905000"/>
            </a:xfrm>
            <a:custGeom>
              <a:avLst/>
              <a:gdLst/>
              <a:ahLst/>
              <a:cxnLst/>
              <a:rect l="l" t="t" r="r" b="b"/>
              <a:pathLst>
                <a:path w="5394959" h="1905000">
                  <a:moveTo>
                    <a:pt x="0" y="0"/>
                  </a:moveTo>
                  <a:lnTo>
                    <a:pt x="5394960" y="0"/>
                  </a:lnTo>
                  <a:lnTo>
                    <a:pt x="5394960" y="1905000"/>
                  </a:lnTo>
                  <a:lnTo>
                    <a:pt x="0" y="19050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9C3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544254" y="3343197"/>
            <a:ext cx="4689475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100"/>
              </a:spcBef>
              <a:buSzPct val="109090"/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200" b="1" spc="-85" dirty="0">
                <a:solidFill>
                  <a:srgbClr val="303030"/>
                </a:solidFill>
                <a:latin typeface="Arial"/>
                <a:cs typeface="Arial"/>
              </a:rPr>
              <a:t>Two</a:t>
            </a:r>
            <a:r>
              <a:rPr sz="2200" b="1" spc="-25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303030"/>
                </a:solidFill>
                <a:latin typeface="Times New Roman"/>
                <a:cs typeface="Times New Roman"/>
              </a:rPr>
              <a:t>-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d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60" dirty="0">
                <a:solidFill>
                  <a:srgbClr val="303030"/>
                </a:solidFill>
                <a:latin typeface="Times New Roman"/>
                <a:cs typeface="Times New Roman"/>
              </a:rPr>
              <a:t>en</a:t>
            </a:r>
            <a:r>
              <a:rPr sz="2200" spc="18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o</a:t>
            </a:r>
            <a:r>
              <a:rPr sz="2200" spc="-33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54" dirty="0">
                <a:solidFill>
                  <a:srgbClr val="303030"/>
                </a:solidFill>
                <a:latin typeface="Times New Roman"/>
                <a:cs typeface="Times New Roman"/>
              </a:rPr>
              <a:t>n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spc="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-3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b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e</a:t>
            </a:r>
            <a:r>
              <a:rPr sz="2200" spc="-29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e</a:t>
            </a:r>
            <a:r>
              <a:rPr sz="2200" spc="-29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d </a:t>
            </a:r>
            <a:r>
              <a:rPr sz="2200" spc="-26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rr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  <a:p>
            <a:pPr marL="456565" indent="-456565">
              <a:lnSpc>
                <a:spcPct val="100000"/>
              </a:lnSpc>
              <a:buSzPct val="109090"/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200" spc="-25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200" spc="254" dirty="0">
                <a:solidFill>
                  <a:srgbClr val="303030"/>
                </a:solidFill>
                <a:latin typeface="Times New Roman"/>
                <a:cs typeface="Times New Roman"/>
              </a:rPr>
              <a:t>u</a:t>
            </a:r>
            <a:r>
              <a:rPr sz="2200" spc="235" dirty="0">
                <a:solidFill>
                  <a:srgbClr val="303030"/>
                </a:solidFill>
                <a:latin typeface="Times New Roman"/>
                <a:cs typeface="Times New Roman"/>
              </a:rPr>
              <a:t>pp</a:t>
            </a:r>
            <a:r>
              <a:rPr sz="2200" spc="220" dirty="0">
                <a:solidFill>
                  <a:srgbClr val="303030"/>
                </a:solidFill>
                <a:latin typeface="Times New Roman"/>
                <a:cs typeface="Times New Roman"/>
              </a:rPr>
              <a:t>o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rt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200" spc="229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60" dirty="0">
                <a:solidFill>
                  <a:srgbClr val="303030"/>
                </a:solidFill>
                <a:latin typeface="Times New Roman"/>
                <a:cs typeface="Times New Roman"/>
              </a:rPr>
              <a:t>u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t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p</a:t>
            </a:r>
            <a:r>
              <a:rPr sz="2200" spc="-3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e </a:t>
            </a:r>
            <a:r>
              <a:rPr sz="2200" spc="-24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35" dirty="0">
                <a:solidFill>
                  <a:srgbClr val="303030"/>
                </a:solidFill>
                <a:latin typeface="Times New Roman"/>
                <a:cs typeface="Times New Roman"/>
              </a:rPr>
              <a:t>d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27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y</a:t>
            </a:r>
            <a:r>
              <a:rPr sz="2200" spc="235" dirty="0">
                <a:solidFill>
                  <a:srgbClr val="303030"/>
                </a:solidFill>
                <a:latin typeface="Times New Roman"/>
                <a:cs typeface="Times New Roman"/>
              </a:rPr>
              <a:t>p</a:t>
            </a:r>
            <a:r>
              <a:rPr sz="2200" spc="260" dirty="0">
                <a:solidFill>
                  <a:srgbClr val="30303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  <a:p>
            <a:pPr marL="456565" indent="-456565">
              <a:lnSpc>
                <a:spcPct val="100000"/>
              </a:lnSpc>
              <a:buSzPct val="109090"/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200" spc="-114" dirty="0">
                <a:solidFill>
                  <a:srgbClr val="303030"/>
                </a:solidFill>
                <a:latin typeface="Times New Roman"/>
                <a:cs typeface="Times New Roman"/>
              </a:rPr>
              <a:t>I</a:t>
            </a:r>
            <a:r>
              <a:rPr sz="2200" spc="254" dirty="0">
                <a:solidFill>
                  <a:srgbClr val="303030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p</a:t>
            </a:r>
            <a:r>
              <a:rPr sz="2200" spc="-3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54" dirty="0">
                <a:solidFill>
                  <a:srgbClr val="303030"/>
                </a:solidFill>
                <a:latin typeface="Times New Roman"/>
                <a:cs typeface="Times New Roman"/>
              </a:rPr>
              <a:t>u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t</a:t>
            </a:r>
            <a:r>
              <a:rPr sz="2200" spc="17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303030"/>
                </a:solidFill>
                <a:latin typeface="Times New Roman"/>
                <a:cs typeface="Times New Roman"/>
              </a:rPr>
              <a:t>c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n </a:t>
            </a:r>
            <a:r>
              <a:rPr sz="2200" spc="-26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b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e </a:t>
            </a:r>
            <a:r>
              <a:rPr sz="2200" spc="-26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27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18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200" spc="260" dirty="0">
                <a:solidFill>
                  <a:srgbClr val="303030"/>
                </a:solidFill>
                <a:latin typeface="Times New Roman"/>
                <a:cs typeface="Times New Roman"/>
              </a:rPr>
              <a:t>e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r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i</a:t>
            </a:r>
            <a:r>
              <a:rPr sz="2200" spc="260" dirty="0">
                <a:solidFill>
                  <a:srgbClr val="30303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  <a:p>
            <a:pPr marL="456565" indent="-456565">
              <a:lnSpc>
                <a:spcPct val="100000"/>
              </a:lnSpc>
              <a:buSzPct val="109090"/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200" spc="-114" dirty="0">
                <a:solidFill>
                  <a:srgbClr val="30303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n</a:t>
            </a:r>
            <a:r>
              <a:rPr sz="2200" spc="-29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p</a:t>
            </a:r>
            <a:r>
              <a:rPr sz="2200" spc="260" dirty="0">
                <a:solidFill>
                  <a:srgbClr val="303030"/>
                </a:solidFill>
                <a:latin typeface="Times New Roman"/>
                <a:cs typeface="Times New Roman"/>
              </a:rPr>
              <a:t>u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t</a:t>
            </a:r>
            <a:r>
              <a:rPr sz="2200" spc="17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303030"/>
                </a:solidFill>
                <a:latin typeface="Times New Roman"/>
                <a:cs typeface="Times New Roman"/>
              </a:rPr>
              <a:t>c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n </a:t>
            </a:r>
            <a:r>
              <a:rPr sz="2200" spc="-26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b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e </a:t>
            </a:r>
            <a:r>
              <a:rPr sz="2200" spc="-26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260" dirty="0">
                <a:solidFill>
                  <a:srgbClr val="303030"/>
                </a:solidFill>
                <a:latin typeface="Times New Roman"/>
                <a:cs typeface="Times New Roman"/>
              </a:rPr>
              <a:t>n</a:t>
            </a:r>
            <a:r>
              <a:rPr sz="2200" spc="220" dirty="0">
                <a:solidFill>
                  <a:srgbClr val="303030"/>
                </a:solidFill>
                <a:latin typeface="Times New Roman"/>
                <a:cs typeface="Times New Roman"/>
              </a:rPr>
              <a:t>o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t</a:t>
            </a:r>
            <a:r>
              <a:rPr sz="2200" spc="260" dirty="0">
                <a:solidFill>
                  <a:srgbClr val="303030"/>
                </a:solidFill>
                <a:latin typeface="Times New Roman"/>
                <a:cs typeface="Times New Roman"/>
              </a:rPr>
              <a:t>he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r</a:t>
            </a:r>
            <a:r>
              <a:rPr sz="2200" spc="17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10" dirty="0">
                <a:solidFill>
                  <a:srgbClr val="303030"/>
                </a:solidFill>
                <a:latin typeface="Times New Roman"/>
                <a:cs typeface="Times New Roman"/>
              </a:rPr>
              <a:t>D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-3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85" dirty="0">
                <a:solidFill>
                  <a:srgbClr val="303030"/>
                </a:solidFill>
                <a:latin typeface="Times New Roman"/>
                <a:cs typeface="Times New Roman"/>
              </a:rPr>
              <a:t>F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r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260080" y="3276600"/>
            <a:ext cx="1884680" cy="1577340"/>
          </a:xfrm>
          <a:custGeom>
            <a:avLst/>
            <a:gdLst/>
            <a:ahLst/>
            <a:cxnLst/>
            <a:rect l="l" t="t" r="r" b="b"/>
            <a:pathLst>
              <a:path w="1884679" h="1577339">
                <a:moveTo>
                  <a:pt x="1096010" y="0"/>
                </a:moveTo>
                <a:lnTo>
                  <a:pt x="0" y="0"/>
                </a:lnTo>
                <a:lnTo>
                  <a:pt x="0" y="1577340"/>
                </a:lnTo>
                <a:lnTo>
                  <a:pt x="1096010" y="1577340"/>
                </a:lnTo>
                <a:lnTo>
                  <a:pt x="1884680" y="788670"/>
                </a:lnTo>
                <a:lnTo>
                  <a:pt x="1096010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31620" y="3884151"/>
            <a:ext cx="15087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0" dirty="0">
                <a:latin typeface="Times New Roman"/>
                <a:cs typeface="Times New Roman"/>
              </a:rPr>
              <a:t>D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F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074102" y="4246562"/>
            <a:ext cx="5085715" cy="2507615"/>
            <a:chOff x="1074102" y="4246562"/>
            <a:chExt cx="5085715" cy="2507615"/>
          </a:xfrm>
        </p:grpSpPr>
        <p:sp>
          <p:nvSpPr>
            <p:cNvPr id="21" name="object 21"/>
            <p:cNvSpPr/>
            <p:nvPr/>
          </p:nvSpPr>
          <p:spPr>
            <a:xfrm>
              <a:off x="1088389" y="4260850"/>
              <a:ext cx="5057140" cy="2479040"/>
            </a:xfrm>
            <a:custGeom>
              <a:avLst/>
              <a:gdLst/>
              <a:ahLst/>
              <a:cxnLst/>
              <a:rect l="l" t="t" r="r" b="b"/>
              <a:pathLst>
                <a:path w="5057140" h="2479040">
                  <a:moveTo>
                    <a:pt x="5057140" y="0"/>
                  </a:moveTo>
                  <a:lnTo>
                    <a:pt x="0" y="0"/>
                  </a:lnTo>
                  <a:lnTo>
                    <a:pt x="0" y="2479040"/>
                  </a:lnTo>
                  <a:lnTo>
                    <a:pt x="5057140" y="2479040"/>
                  </a:lnTo>
                  <a:lnTo>
                    <a:pt x="5057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88389" y="4260850"/>
              <a:ext cx="5057140" cy="2479040"/>
            </a:xfrm>
            <a:custGeom>
              <a:avLst/>
              <a:gdLst/>
              <a:ahLst/>
              <a:cxnLst/>
              <a:rect l="l" t="t" r="r" b="b"/>
              <a:pathLst>
                <a:path w="5057140" h="2479040">
                  <a:moveTo>
                    <a:pt x="0" y="0"/>
                  </a:moveTo>
                  <a:lnTo>
                    <a:pt x="5057140" y="0"/>
                  </a:lnTo>
                  <a:lnTo>
                    <a:pt x="5057140" y="2479040"/>
                  </a:lnTo>
                  <a:lnTo>
                    <a:pt x="0" y="247904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77739" y="4633047"/>
            <a:ext cx="4747895" cy="170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100"/>
              </a:spcBef>
              <a:buSzPct val="109090"/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200" b="1" spc="-50" dirty="0">
                <a:solidFill>
                  <a:srgbClr val="303030"/>
                </a:solidFill>
                <a:latin typeface="Arial"/>
                <a:cs typeface="Arial"/>
              </a:rPr>
              <a:t>Three</a:t>
            </a:r>
            <a:r>
              <a:rPr sz="2200" b="1" spc="-4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35" dirty="0">
                <a:solidFill>
                  <a:srgbClr val="303030"/>
                </a:solidFill>
                <a:latin typeface="Times New Roman"/>
                <a:cs typeface="Times New Roman"/>
              </a:rPr>
              <a:t>-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d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60" dirty="0">
                <a:solidFill>
                  <a:srgbClr val="303030"/>
                </a:solidFill>
                <a:latin typeface="Times New Roman"/>
                <a:cs typeface="Times New Roman"/>
              </a:rPr>
              <a:t>en</a:t>
            </a:r>
            <a:r>
              <a:rPr sz="2200" spc="18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o</a:t>
            </a:r>
            <a:r>
              <a:rPr sz="2200" spc="-33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54" dirty="0">
                <a:solidFill>
                  <a:srgbClr val="303030"/>
                </a:solidFill>
                <a:latin typeface="Times New Roman"/>
                <a:cs typeface="Times New Roman"/>
              </a:rPr>
              <a:t>n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spc="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-3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b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e</a:t>
            </a:r>
            <a:r>
              <a:rPr sz="2200" spc="-29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e</a:t>
            </a:r>
            <a:r>
              <a:rPr sz="2200" spc="-29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d </a:t>
            </a:r>
            <a:r>
              <a:rPr sz="2200" spc="-26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rr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  <a:p>
            <a:pPr marL="456565" indent="-456565">
              <a:lnSpc>
                <a:spcPct val="100000"/>
              </a:lnSpc>
              <a:buSzPct val="109090"/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200" spc="-25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200" spc="254" dirty="0">
                <a:solidFill>
                  <a:srgbClr val="303030"/>
                </a:solidFill>
                <a:latin typeface="Times New Roman"/>
                <a:cs typeface="Times New Roman"/>
              </a:rPr>
              <a:t>u</a:t>
            </a:r>
            <a:r>
              <a:rPr sz="2200" spc="235" dirty="0">
                <a:solidFill>
                  <a:srgbClr val="303030"/>
                </a:solidFill>
                <a:latin typeface="Times New Roman"/>
                <a:cs typeface="Times New Roman"/>
              </a:rPr>
              <a:t>pp</a:t>
            </a:r>
            <a:r>
              <a:rPr sz="2200" spc="220" dirty="0">
                <a:solidFill>
                  <a:srgbClr val="303030"/>
                </a:solidFill>
                <a:latin typeface="Times New Roman"/>
                <a:cs typeface="Times New Roman"/>
              </a:rPr>
              <a:t>o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rt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200" spc="229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60" dirty="0">
                <a:solidFill>
                  <a:srgbClr val="303030"/>
                </a:solidFill>
                <a:latin typeface="Times New Roman"/>
                <a:cs typeface="Times New Roman"/>
              </a:rPr>
              <a:t>u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t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p</a:t>
            </a:r>
            <a:r>
              <a:rPr sz="2200" spc="-3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e </a:t>
            </a:r>
            <a:r>
              <a:rPr sz="2200" spc="-24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35" dirty="0">
                <a:solidFill>
                  <a:srgbClr val="303030"/>
                </a:solidFill>
                <a:latin typeface="Times New Roman"/>
                <a:cs typeface="Times New Roman"/>
              </a:rPr>
              <a:t>d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27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y</a:t>
            </a:r>
            <a:r>
              <a:rPr sz="2200" spc="235" dirty="0">
                <a:solidFill>
                  <a:srgbClr val="303030"/>
                </a:solidFill>
                <a:latin typeface="Times New Roman"/>
                <a:cs typeface="Times New Roman"/>
              </a:rPr>
              <a:t>p</a:t>
            </a:r>
            <a:r>
              <a:rPr sz="2200" spc="260" dirty="0">
                <a:solidFill>
                  <a:srgbClr val="30303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  <a:p>
            <a:pPr marL="456565" indent="-456565">
              <a:lnSpc>
                <a:spcPct val="100000"/>
              </a:lnSpc>
              <a:buSzPct val="109090"/>
              <a:buFont typeface="Arial"/>
              <a:buChar char="•"/>
              <a:tabLst>
                <a:tab pos="456565" algn="l"/>
                <a:tab pos="457200" algn="l"/>
                <a:tab pos="1666239" algn="l"/>
              </a:tabLst>
            </a:pPr>
            <a:r>
              <a:rPr sz="2200" spc="15" dirty="0">
                <a:solidFill>
                  <a:srgbClr val="303030"/>
                </a:solidFill>
                <a:latin typeface="Times New Roman"/>
                <a:cs typeface="Times New Roman"/>
              </a:rPr>
              <a:t>Ite</a:t>
            </a:r>
            <a:r>
              <a:rPr sz="2200" spc="-29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200" spc="2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380" dirty="0">
                <a:solidFill>
                  <a:srgbClr val="303030"/>
                </a:solidFill>
                <a:latin typeface="Times New Roman"/>
                <a:cs typeface="Times New Roman"/>
              </a:rPr>
              <a:t>□	</a:t>
            </a:r>
            <a:r>
              <a:rPr sz="2200" spc="60" dirty="0">
                <a:solidFill>
                  <a:srgbClr val="303030"/>
                </a:solidFill>
                <a:latin typeface="Times New Roman"/>
                <a:cs typeface="Times New Roman"/>
              </a:rPr>
              <a:t>axis</a:t>
            </a:r>
            <a:r>
              <a:rPr sz="2200" spc="17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 marL="456565" indent="-456565">
              <a:lnSpc>
                <a:spcPct val="100000"/>
              </a:lnSpc>
              <a:buSzPct val="109090"/>
              <a:buFont typeface="Arial"/>
              <a:buChar char="•"/>
              <a:tabLst>
                <a:tab pos="456565" algn="l"/>
                <a:tab pos="457200" algn="l"/>
                <a:tab pos="2280920" algn="l"/>
              </a:tabLst>
            </a:pPr>
            <a:r>
              <a:rPr sz="2200" spc="10" dirty="0">
                <a:solidFill>
                  <a:srgbClr val="303030"/>
                </a:solidFill>
                <a:latin typeface="Times New Roman"/>
                <a:cs typeface="Times New Roman"/>
              </a:rPr>
              <a:t>Ma</a:t>
            </a:r>
            <a:r>
              <a:rPr sz="2200" spc="-3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303030"/>
                </a:solidFill>
                <a:latin typeface="Times New Roman"/>
                <a:cs typeface="Times New Roman"/>
              </a:rPr>
              <a:t>jo</a:t>
            </a:r>
            <a:r>
              <a:rPr sz="2200" spc="-33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r</a:t>
            </a:r>
            <a:r>
              <a:rPr sz="2200" spc="2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303030"/>
                </a:solidFill>
                <a:latin typeface="Times New Roman"/>
                <a:cs typeface="Times New Roman"/>
              </a:rPr>
              <a:t>axis</a:t>
            </a:r>
            <a:r>
              <a:rPr sz="2200" spc="2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380" dirty="0">
                <a:solidFill>
                  <a:srgbClr val="303030"/>
                </a:solidFill>
                <a:latin typeface="Times New Roman"/>
                <a:cs typeface="Times New Roman"/>
              </a:rPr>
              <a:t>□	</a:t>
            </a:r>
            <a:r>
              <a:rPr sz="2200" spc="160" dirty="0">
                <a:solidFill>
                  <a:srgbClr val="303030"/>
                </a:solidFill>
                <a:latin typeface="Times New Roman"/>
                <a:cs typeface="Times New Roman"/>
              </a:rPr>
              <a:t>rows</a:t>
            </a:r>
            <a:endParaRPr sz="2200">
              <a:latin typeface="Times New Roman"/>
              <a:cs typeface="Times New Roman"/>
            </a:endParaRPr>
          </a:p>
          <a:p>
            <a:pPr marL="456565" indent="-456565">
              <a:lnSpc>
                <a:spcPct val="100000"/>
              </a:lnSpc>
              <a:buSzPct val="109090"/>
              <a:buFont typeface="Arial"/>
              <a:buChar char="•"/>
              <a:tabLst>
                <a:tab pos="456565" algn="l"/>
                <a:tab pos="457200" algn="l"/>
                <a:tab pos="2225040" algn="l"/>
              </a:tabLst>
            </a:pPr>
            <a:r>
              <a:rPr sz="2200" spc="20" dirty="0">
                <a:solidFill>
                  <a:srgbClr val="303030"/>
                </a:solidFill>
                <a:latin typeface="Times New Roman"/>
                <a:cs typeface="Times New Roman"/>
              </a:rPr>
              <a:t>M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i</a:t>
            </a:r>
            <a:r>
              <a:rPr sz="2200" spc="260" dirty="0">
                <a:solidFill>
                  <a:srgbClr val="303030"/>
                </a:solidFill>
                <a:latin typeface="Times New Roman"/>
                <a:cs typeface="Times New Roman"/>
              </a:rPr>
              <a:t>n</a:t>
            </a:r>
            <a:r>
              <a:rPr sz="2200" spc="220" dirty="0">
                <a:solidFill>
                  <a:srgbClr val="30303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r</a:t>
            </a:r>
            <a:r>
              <a:rPr sz="2200" spc="19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55" dirty="0">
                <a:solidFill>
                  <a:srgbClr val="303030"/>
                </a:solidFill>
                <a:latin typeface="Times New Roman"/>
                <a:cs typeface="Times New Roman"/>
              </a:rPr>
              <a:t>x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i</a:t>
            </a:r>
            <a:r>
              <a:rPr sz="2200" spc="18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200" spc="380" dirty="0">
                <a:solidFill>
                  <a:srgbClr val="303030"/>
                </a:solidFill>
                <a:latin typeface="Times New Roman"/>
                <a:cs typeface="Times New Roman"/>
              </a:rPr>
              <a:t>□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	</a:t>
            </a:r>
            <a:r>
              <a:rPr sz="2200" spc="60" dirty="0">
                <a:solidFill>
                  <a:srgbClr val="303030"/>
                </a:solidFill>
                <a:latin typeface="Times New Roman"/>
                <a:cs typeface="Times New Roman"/>
              </a:rPr>
              <a:t>c</a:t>
            </a:r>
            <a:r>
              <a:rPr sz="2200" spc="220" dirty="0">
                <a:solidFill>
                  <a:srgbClr val="303030"/>
                </a:solidFill>
                <a:latin typeface="Times New Roman"/>
                <a:cs typeface="Times New Roman"/>
              </a:rPr>
              <a:t>o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spc="254" dirty="0">
                <a:solidFill>
                  <a:srgbClr val="303030"/>
                </a:solidFill>
                <a:latin typeface="Times New Roman"/>
                <a:cs typeface="Times New Roman"/>
              </a:rPr>
              <a:t>u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54" dirty="0">
                <a:solidFill>
                  <a:srgbClr val="303030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200" spc="-29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156959" y="4414520"/>
            <a:ext cx="1884680" cy="1590040"/>
            <a:chOff x="6156959" y="4414520"/>
            <a:chExt cx="1884680" cy="1590040"/>
          </a:xfrm>
        </p:grpSpPr>
        <p:sp>
          <p:nvSpPr>
            <p:cNvPr id="25" name="object 25"/>
            <p:cNvSpPr/>
            <p:nvPr/>
          </p:nvSpPr>
          <p:spPr>
            <a:xfrm>
              <a:off x="6163309" y="4420870"/>
              <a:ext cx="1871980" cy="1577340"/>
            </a:xfrm>
            <a:custGeom>
              <a:avLst/>
              <a:gdLst/>
              <a:ahLst/>
              <a:cxnLst/>
              <a:rect l="l" t="t" r="r" b="b"/>
              <a:pathLst>
                <a:path w="1871979" h="1577339">
                  <a:moveTo>
                    <a:pt x="1871979" y="0"/>
                  </a:moveTo>
                  <a:lnTo>
                    <a:pt x="788669" y="0"/>
                  </a:lnTo>
                  <a:lnTo>
                    <a:pt x="0" y="788669"/>
                  </a:lnTo>
                  <a:lnTo>
                    <a:pt x="788669" y="1577339"/>
                  </a:lnTo>
                  <a:lnTo>
                    <a:pt x="1871979" y="1577339"/>
                  </a:lnTo>
                  <a:lnTo>
                    <a:pt x="1871979" y="0"/>
                  </a:lnTo>
                  <a:close/>
                </a:path>
              </a:pathLst>
            </a:custGeom>
            <a:solidFill>
              <a:srgbClr val="A9D1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63309" y="4420870"/>
              <a:ext cx="1871980" cy="1577340"/>
            </a:xfrm>
            <a:custGeom>
              <a:avLst/>
              <a:gdLst/>
              <a:ahLst/>
              <a:cxnLst/>
              <a:rect l="l" t="t" r="r" b="b"/>
              <a:pathLst>
                <a:path w="1871979" h="1577339">
                  <a:moveTo>
                    <a:pt x="1871979" y="1577339"/>
                  </a:moveTo>
                  <a:lnTo>
                    <a:pt x="788669" y="1577339"/>
                  </a:lnTo>
                  <a:lnTo>
                    <a:pt x="0" y="788669"/>
                  </a:lnTo>
                  <a:lnTo>
                    <a:pt x="788669" y="0"/>
                  </a:lnTo>
                  <a:lnTo>
                    <a:pt x="1871979" y="0"/>
                  </a:lnTo>
                  <a:lnTo>
                    <a:pt x="1871979" y="1577339"/>
                  </a:lnTo>
                  <a:close/>
                </a:path>
              </a:pathLst>
            </a:custGeom>
            <a:ln w="12700">
              <a:solidFill>
                <a:srgbClr val="A9D1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975812" y="4978739"/>
            <a:ext cx="7562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95" dirty="0">
                <a:latin typeface="Times New Roman"/>
                <a:cs typeface="Times New Roman"/>
              </a:rPr>
              <a:t>P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260" dirty="0">
                <a:latin typeface="Times New Roman"/>
                <a:cs typeface="Times New Roman"/>
              </a:rPr>
              <a:t>ne</a:t>
            </a:r>
            <a:r>
              <a:rPr sz="2200" dirty="0">
                <a:latin typeface="Times New Roman"/>
                <a:cs typeface="Times New Roman"/>
              </a:rPr>
              <a:t>l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260080" y="5199062"/>
            <a:ext cx="7602855" cy="2383155"/>
            <a:chOff x="8260080" y="5199062"/>
            <a:chExt cx="7602855" cy="2383155"/>
          </a:xfrm>
        </p:grpSpPr>
        <p:sp>
          <p:nvSpPr>
            <p:cNvPr id="29" name="object 29"/>
            <p:cNvSpPr/>
            <p:nvPr/>
          </p:nvSpPr>
          <p:spPr>
            <a:xfrm>
              <a:off x="8260080" y="5420359"/>
              <a:ext cx="2192020" cy="1577340"/>
            </a:xfrm>
            <a:custGeom>
              <a:avLst/>
              <a:gdLst/>
              <a:ahLst/>
              <a:cxnLst/>
              <a:rect l="l" t="t" r="r" b="b"/>
              <a:pathLst>
                <a:path w="2192020" h="1577340">
                  <a:moveTo>
                    <a:pt x="1403350" y="0"/>
                  </a:moveTo>
                  <a:lnTo>
                    <a:pt x="0" y="0"/>
                  </a:lnTo>
                  <a:lnTo>
                    <a:pt x="0" y="1577340"/>
                  </a:lnTo>
                  <a:lnTo>
                    <a:pt x="1403350" y="1577340"/>
                  </a:lnTo>
                  <a:lnTo>
                    <a:pt x="2192020" y="788670"/>
                  </a:lnTo>
                  <a:lnTo>
                    <a:pt x="140335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453370" y="5213350"/>
              <a:ext cx="5394960" cy="2354580"/>
            </a:xfrm>
            <a:custGeom>
              <a:avLst/>
              <a:gdLst/>
              <a:ahLst/>
              <a:cxnLst/>
              <a:rect l="l" t="t" r="r" b="b"/>
              <a:pathLst>
                <a:path w="5394959" h="2354579">
                  <a:moveTo>
                    <a:pt x="5394960" y="0"/>
                  </a:moveTo>
                  <a:lnTo>
                    <a:pt x="0" y="0"/>
                  </a:lnTo>
                  <a:lnTo>
                    <a:pt x="0" y="2354580"/>
                  </a:lnTo>
                  <a:lnTo>
                    <a:pt x="5394960" y="2354580"/>
                  </a:lnTo>
                  <a:lnTo>
                    <a:pt x="5394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453370" y="5213350"/>
              <a:ext cx="5394960" cy="2354580"/>
            </a:xfrm>
            <a:custGeom>
              <a:avLst/>
              <a:gdLst/>
              <a:ahLst/>
              <a:cxnLst/>
              <a:rect l="l" t="t" r="r" b="b"/>
              <a:pathLst>
                <a:path w="5394959" h="2354579">
                  <a:moveTo>
                    <a:pt x="0" y="0"/>
                  </a:moveTo>
                  <a:lnTo>
                    <a:pt x="5394960" y="0"/>
                  </a:lnTo>
                  <a:lnTo>
                    <a:pt x="5394960" y="2354580"/>
                  </a:lnTo>
                  <a:lnTo>
                    <a:pt x="0" y="235458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0544254" y="5355528"/>
            <a:ext cx="4582795" cy="204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100"/>
              </a:spcBef>
              <a:buSzPct val="109090"/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200" b="1" spc="-95" dirty="0">
                <a:solidFill>
                  <a:srgbClr val="303030"/>
                </a:solidFill>
                <a:latin typeface="Arial"/>
                <a:cs typeface="Arial"/>
              </a:rPr>
              <a:t>Four</a:t>
            </a:r>
            <a:r>
              <a:rPr sz="2200" b="1" spc="-14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b="1" spc="-35" dirty="0">
                <a:solidFill>
                  <a:srgbClr val="303030"/>
                </a:solidFill>
                <a:latin typeface="Arial"/>
                <a:cs typeface="Arial"/>
              </a:rPr>
              <a:t>-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d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60" dirty="0">
                <a:solidFill>
                  <a:srgbClr val="303030"/>
                </a:solidFill>
                <a:latin typeface="Times New Roman"/>
                <a:cs typeface="Times New Roman"/>
              </a:rPr>
              <a:t>en</a:t>
            </a:r>
            <a:r>
              <a:rPr sz="2200" spc="18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o</a:t>
            </a:r>
            <a:r>
              <a:rPr sz="2200" spc="-33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54" dirty="0">
                <a:solidFill>
                  <a:srgbClr val="303030"/>
                </a:solidFill>
                <a:latin typeface="Times New Roman"/>
                <a:cs typeface="Times New Roman"/>
              </a:rPr>
              <a:t>n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spc="3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-3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b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e</a:t>
            </a:r>
            <a:r>
              <a:rPr sz="2200" spc="-29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e</a:t>
            </a:r>
            <a:r>
              <a:rPr sz="2200" spc="-29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d </a:t>
            </a:r>
            <a:r>
              <a:rPr sz="2200" spc="-26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rr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  <a:p>
            <a:pPr marL="456565" indent="-456565">
              <a:lnSpc>
                <a:spcPct val="100000"/>
              </a:lnSpc>
              <a:buSzPct val="109090"/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200" spc="-25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200" spc="254" dirty="0">
                <a:solidFill>
                  <a:srgbClr val="303030"/>
                </a:solidFill>
                <a:latin typeface="Times New Roman"/>
                <a:cs typeface="Times New Roman"/>
              </a:rPr>
              <a:t>u</a:t>
            </a:r>
            <a:r>
              <a:rPr sz="2200" spc="235" dirty="0">
                <a:solidFill>
                  <a:srgbClr val="303030"/>
                </a:solidFill>
                <a:latin typeface="Times New Roman"/>
                <a:cs typeface="Times New Roman"/>
              </a:rPr>
              <a:t>pp</a:t>
            </a:r>
            <a:r>
              <a:rPr sz="2200" spc="220" dirty="0">
                <a:solidFill>
                  <a:srgbClr val="303030"/>
                </a:solidFill>
                <a:latin typeface="Times New Roman"/>
                <a:cs typeface="Times New Roman"/>
              </a:rPr>
              <a:t>o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rt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200" spc="229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60" dirty="0">
                <a:solidFill>
                  <a:srgbClr val="303030"/>
                </a:solidFill>
                <a:latin typeface="Times New Roman"/>
                <a:cs typeface="Times New Roman"/>
              </a:rPr>
              <a:t>u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t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i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p</a:t>
            </a:r>
            <a:r>
              <a:rPr sz="2200" spc="-3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e </a:t>
            </a:r>
            <a:r>
              <a:rPr sz="2200" spc="-24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35" dirty="0">
                <a:solidFill>
                  <a:srgbClr val="303030"/>
                </a:solidFill>
                <a:latin typeface="Times New Roman"/>
                <a:cs typeface="Times New Roman"/>
              </a:rPr>
              <a:t>d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27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t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y</a:t>
            </a:r>
            <a:r>
              <a:rPr sz="2200" spc="235" dirty="0">
                <a:solidFill>
                  <a:srgbClr val="303030"/>
                </a:solidFill>
                <a:latin typeface="Times New Roman"/>
                <a:cs typeface="Times New Roman"/>
              </a:rPr>
              <a:t>p</a:t>
            </a:r>
            <a:r>
              <a:rPr sz="2200" spc="260" dirty="0">
                <a:solidFill>
                  <a:srgbClr val="303030"/>
                </a:solidFill>
                <a:latin typeface="Times New Roman"/>
                <a:cs typeface="Times New Roman"/>
              </a:rPr>
              <a:t>e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  <a:p>
            <a:pPr marL="456565" indent="-456565">
              <a:lnSpc>
                <a:spcPct val="100000"/>
              </a:lnSpc>
              <a:buSzPct val="109090"/>
              <a:buFont typeface="Arial"/>
              <a:buChar char="•"/>
              <a:tabLst>
                <a:tab pos="456565" algn="l"/>
                <a:tab pos="457200" algn="l"/>
                <a:tab pos="1772285" algn="l"/>
              </a:tabLst>
            </a:pPr>
            <a:r>
              <a:rPr sz="2200" spc="-105" dirty="0">
                <a:solidFill>
                  <a:srgbClr val="303030"/>
                </a:solidFill>
                <a:latin typeface="Times New Roman"/>
                <a:cs typeface="Times New Roman"/>
              </a:rPr>
              <a:t>La</a:t>
            </a:r>
            <a:r>
              <a:rPr sz="2200" spc="-3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110" dirty="0">
                <a:solidFill>
                  <a:srgbClr val="303030"/>
                </a:solidFill>
                <a:latin typeface="Times New Roman"/>
                <a:cs typeface="Times New Roman"/>
              </a:rPr>
              <a:t>bels</a:t>
            </a:r>
            <a:r>
              <a:rPr sz="2200" spc="23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380" dirty="0">
                <a:solidFill>
                  <a:srgbClr val="303030"/>
                </a:solidFill>
                <a:latin typeface="Times New Roman"/>
                <a:cs typeface="Times New Roman"/>
              </a:rPr>
              <a:t>□	</a:t>
            </a:r>
            <a:r>
              <a:rPr sz="2200" spc="60" dirty="0">
                <a:solidFill>
                  <a:srgbClr val="303030"/>
                </a:solidFill>
                <a:latin typeface="Times New Roman"/>
                <a:cs typeface="Times New Roman"/>
              </a:rPr>
              <a:t>axis</a:t>
            </a:r>
            <a:r>
              <a:rPr sz="2200" spc="16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 marL="456565" indent="-456565">
              <a:lnSpc>
                <a:spcPct val="100000"/>
              </a:lnSpc>
              <a:buSzPct val="109090"/>
              <a:buFont typeface="Arial"/>
              <a:buChar char="•"/>
              <a:tabLst>
                <a:tab pos="456565" algn="l"/>
                <a:tab pos="457200" algn="l"/>
                <a:tab pos="1666239" algn="l"/>
              </a:tabLst>
            </a:pPr>
            <a:r>
              <a:rPr sz="2200" spc="15" dirty="0">
                <a:solidFill>
                  <a:srgbClr val="303030"/>
                </a:solidFill>
                <a:latin typeface="Times New Roman"/>
                <a:cs typeface="Times New Roman"/>
              </a:rPr>
              <a:t>Ite</a:t>
            </a:r>
            <a:r>
              <a:rPr sz="2200" spc="-29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200" spc="2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380" dirty="0">
                <a:solidFill>
                  <a:srgbClr val="303030"/>
                </a:solidFill>
                <a:latin typeface="Times New Roman"/>
                <a:cs typeface="Times New Roman"/>
              </a:rPr>
              <a:t>□	</a:t>
            </a:r>
            <a:r>
              <a:rPr sz="2200" spc="60" dirty="0">
                <a:solidFill>
                  <a:srgbClr val="303030"/>
                </a:solidFill>
                <a:latin typeface="Times New Roman"/>
                <a:cs typeface="Times New Roman"/>
              </a:rPr>
              <a:t>axis</a:t>
            </a:r>
            <a:r>
              <a:rPr sz="2200" spc="17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456565" indent="-456565">
              <a:lnSpc>
                <a:spcPct val="100000"/>
              </a:lnSpc>
              <a:buSzPct val="109090"/>
              <a:buFont typeface="Arial"/>
              <a:buChar char="•"/>
              <a:tabLst>
                <a:tab pos="456565" algn="l"/>
                <a:tab pos="457200" algn="l"/>
                <a:tab pos="2280920" algn="l"/>
              </a:tabLst>
            </a:pPr>
            <a:r>
              <a:rPr sz="2200" spc="10" dirty="0">
                <a:solidFill>
                  <a:srgbClr val="303030"/>
                </a:solidFill>
                <a:latin typeface="Times New Roman"/>
                <a:cs typeface="Times New Roman"/>
              </a:rPr>
              <a:t>Ma</a:t>
            </a:r>
            <a:r>
              <a:rPr sz="2200" spc="-31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303030"/>
                </a:solidFill>
                <a:latin typeface="Times New Roman"/>
                <a:cs typeface="Times New Roman"/>
              </a:rPr>
              <a:t>jo</a:t>
            </a:r>
            <a:r>
              <a:rPr sz="2200" spc="-330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r</a:t>
            </a:r>
            <a:r>
              <a:rPr sz="2200" spc="2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60" dirty="0">
                <a:solidFill>
                  <a:srgbClr val="303030"/>
                </a:solidFill>
                <a:latin typeface="Times New Roman"/>
                <a:cs typeface="Times New Roman"/>
              </a:rPr>
              <a:t>axis</a:t>
            </a:r>
            <a:r>
              <a:rPr sz="2200" spc="21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380" dirty="0">
                <a:solidFill>
                  <a:srgbClr val="303030"/>
                </a:solidFill>
                <a:latin typeface="Times New Roman"/>
                <a:cs typeface="Times New Roman"/>
              </a:rPr>
              <a:t>□	</a:t>
            </a:r>
            <a:r>
              <a:rPr sz="2200" spc="160" dirty="0">
                <a:solidFill>
                  <a:srgbClr val="303030"/>
                </a:solidFill>
                <a:latin typeface="Times New Roman"/>
                <a:cs typeface="Times New Roman"/>
              </a:rPr>
              <a:t>rows</a:t>
            </a:r>
            <a:endParaRPr sz="2200">
              <a:latin typeface="Times New Roman"/>
              <a:cs typeface="Times New Roman"/>
            </a:endParaRPr>
          </a:p>
          <a:p>
            <a:pPr marL="456565" indent="-456565">
              <a:lnSpc>
                <a:spcPct val="100000"/>
              </a:lnSpc>
              <a:buSzPct val="109090"/>
              <a:buFont typeface="Arial"/>
              <a:buChar char="•"/>
              <a:tabLst>
                <a:tab pos="456565" algn="l"/>
                <a:tab pos="457200" algn="l"/>
                <a:tab pos="2225040" algn="l"/>
              </a:tabLst>
            </a:pPr>
            <a:r>
              <a:rPr sz="2200" spc="20" dirty="0">
                <a:solidFill>
                  <a:srgbClr val="303030"/>
                </a:solidFill>
                <a:latin typeface="Times New Roman"/>
                <a:cs typeface="Times New Roman"/>
              </a:rPr>
              <a:t>M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i</a:t>
            </a:r>
            <a:r>
              <a:rPr sz="2200" spc="260" dirty="0">
                <a:solidFill>
                  <a:srgbClr val="303030"/>
                </a:solidFill>
                <a:latin typeface="Times New Roman"/>
                <a:cs typeface="Times New Roman"/>
              </a:rPr>
              <a:t>n</a:t>
            </a:r>
            <a:r>
              <a:rPr sz="2200" spc="220" dirty="0">
                <a:solidFill>
                  <a:srgbClr val="303030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r</a:t>
            </a:r>
            <a:r>
              <a:rPr sz="2200" spc="19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40" dirty="0">
                <a:solidFill>
                  <a:srgbClr val="303030"/>
                </a:solidFill>
                <a:latin typeface="Times New Roman"/>
                <a:cs typeface="Times New Roman"/>
              </a:rPr>
              <a:t>a</a:t>
            </a:r>
            <a:r>
              <a:rPr sz="2200" spc="55" dirty="0">
                <a:solidFill>
                  <a:srgbClr val="303030"/>
                </a:solidFill>
                <a:latin typeface="Times New Roman"/>
                <a:cs typeface="Times New Roman"/>
              </a:rPr>
              <a:t>x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i</a:t>
            </a:r>
            <a:r>
              <a:rPr sz="2200" spc="18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200" spc="380" dirty="0">
                <a:solidFill>
                  <a:srgbClr val="303030"/>
                </a:solidFill>
                <a:latin typeface="Times New Roman"/>
                <a:cs typeface="Times New Roman"/>
              </a:rPr>
              <a:t>□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	</a:t>
            </a:r>
            <a:r>
              <a:rPr sz="2200" spc="60" dirty="0">
                <a:solidFill>
                  <a:srgbClr val="303030"/>
                </a:solidFill>
                <a:latin typeface="Times New Roman"/>
                <a:cs typeface="Times New Roman"/>
              </a:rPr>
              <a:t>c</a:t>
            </a:r>
            <a:r>
              <a:rPr sz="2200" spc="220" dirty="0">
                <a:solidFill>
                  <a:srgbClr val="303030"/>
                </a:solidFill>
                <a:latin typeface="Times New Roman"/>
                <a:cs typeface="Times New Roman"/>
              </a:rPr>
              <a:t>o</a:t>
            </a:r>
            <a:r>
              <a:rPr sz="2200" spc="-55" dirty="0">
                <a:solidFill>
                  <a:srgbClr val="303030"/>
                </a:solidFill>
                <a:latin typeface="Times New Roman"/>
                <a:cs typeface="Times New Roman"/>
              </a:rPr>
              <a:t>l</a:t>
            </a:r>
            <a:r>
              <a:rPr sz="2200" spc="254" dirty="0">
                <a:solidFill>
                  <a:srgbClr val="303030"/>
                </a:solidFill>
                <a:latin typeface="Times New Roman"/>
                <a:cs typeface="Times New Roman"/>
              </a:rPr>
              <a:t>u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m</a:t>
            </a:r>
            <a:r>
              <a:rPr sz="2200" spc="-22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r>
              <a:rPr sz="2200" spc="254" dirty="0">
                <a:solidFill>
                  <a:srgbClr val="303030"/>
                </a:solidFill>
                <a:latin typeface="Times New Roman"/>
                <a:cs typeface="Times New Roman"/>
              </a:rPr>
              <a:t>n</a:t>
            </a:r>
            <a:r>
              <a:rPr sz="2200" dirty="0">
                <a:solidFill>
                  <a:srgbClr val="303030"/>
                </a:solidFill>
                <a:latin typeface="Times New Roman"/>
                <a:cs typeface="Times New Roman"/>
              </a:rPr>
              <a:t>s</a:t>
            </a:r>
            <a:r>
              <a:rPr sz="2200" spc="-295" dirty="0">
                <a:solidFill>
                  <a:srgbClr val="303030"/>
                </a:solidFill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87211" y="5723498"/>
            <a:ext cx="19323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7665">
              <a:lnSpc>
                <a:spcPct val="100000"/>
              </a:lnSpc>
              <a:spcBef>
                <a:spcPts val="100"/>
              </a:spcBef>
            </a:pPr>
            <a:r>
              <a:rPr sz="2200" spc="170" dirty="0">
                <a:latin typeface="Times New Roman"/>
                <a:cs typeface="Times New Roman"/>
              </a:rPr>
              <a:t>Panel </a:t>
            </a:r>
            <a:r>
              <a:rPr sz="2200" spc="75" dirty="0">
                <a:latin typeface="Times New Roman"/>
                <a:cs typeface="Times New Roman"/>
              </a:rPr>
              <a:t>4D 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(</a:t>
            </a:r>
            <a:r>
              <a:rPr sz="2200" spc="-125" dirty="0">
                <a:latin typeface="Times New Roman"/>
                <a:cs typeface="Times New Roman"/>
              </a:rPr>
              <a:t>E</a:t>
            </a:r>
            <a:r>
              <a:rPr sz="2200" spc="60" dirty="0">
                <a:latin typeface="Times New Roman"/>
                <a:cs typeface="Times New Roman"/>
              </a:rPr>
              <a:t>x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spc="260" dirty="0">
                <a:latin typeface="Times New Roman"/>
                <a:cs typeface="Times New Roman"/>
              </a:rPr>
              <a:t>e</a:t>
            </a:r>
            <a:r>
              <a:rPr sz="2200" spc="165" dirty="0">
                <a:latin typeface="Times New Roman"/>
                <a:cs typeface="Times New Roman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i</a:t>
            </a:r>
            <a:r>
              <a:rPr sz="2200" dirty="0">
                <a:latin typeface="Times New Roman"/>
                <a:cs typeface="Times New Roman"/>
              </a:rPr>
              <a:t>m</a:t>
            </a:r>
            <a:r>
              <a:rPr sz="2200" spc="-225" dirty="0">
                <a:latin typeface="Times New Roman"/>
                <a:cs typeface="Times New Roman"/>
              </a:rPr>
              <a:t> </a:t>
            </a:r>
            <a:r>
              <a:rPr sz="2200" spc="260" dirty="0">
                <a:latin typeface="Times New Roman"/>
                <a:cs typeface="Times New Roman"/>
              </a:rPr>
              <a:t>en</a:t>
            </a:r>
            <a:r>
              <a:rPr sz="2200" spc="165" dirty="0">
                <a:latin typeface="Times New Roman"/>
                <a:cs typeface="Times New Roman"/>
              </a:rPr>
              <a:t>t</a:t>
            </a:r>
            <a:r>
              <a:rPr sz="2200" spc="240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l</a:t>
            </a:r>
            <a:r>
              <a:rPr sz="220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6000" y="231496"/>
            <a:ext cx="7628387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>
                <a:solidFill>
                  <a:srgbClr val="3E3E3E"/>
                </a:solidFill>
              </a:rPr>
              <a:t>Understandin</a:t>
            </a:r>
            <a:r>
              <a:rPr spc="-135" dirty="0">
                <a:solidFill>
                  <a:srgbClr val="3E3E3E"/>
                </a:solidFill>
              </a:rPr>
              <a:t>g</a:t>
            </a:r>
            <a:r>
              <a:rPr spc="-5" dirty="0">
                <a:solidFill>
                  <a:srgbClr val="3E3E3E"/>
                </a:solidFill>
              </a:rPr>
              <a:t> </a:t>
            </a:r>
            <a:r>
              <a:rPr spc="-80" dirty="0">
                <a:solidFill>
                  <a:srgbClr val="3E3E3E"/>
                </a:solidFill>
              </a:rPr>
              <a:t>Series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431154" y="3036232"/>
            <a:ext cx="833119" cy="483234"/>
            <a:chOff x="5431154" y="3036232"/>
            <a:chExt cx="833119" cy="483234"/>
          </a:xfrm>
        </p:grpSpPr>
        <p:sp>
          <p:nvSpPr>
            <p:cNvPr id="5" name="object 5"/>
            <p:cNvSpPr/>
            <p:nvPr/>
          </p:nvSpPr>
          <p:spPr>
            <a:xfrm>
              <a:off x="6257317" y="3036232"/>
              <a:ext cx="0" cy="483234"/>
            </a:xfrm>
            <a:custGeom>
              <a:avLst/>
              <a:gdLst/>
              <a:ahLst/>
              <a:cxnLst/>
              <a:rect l="l" t="t" r="r" b="b"/>
              <a:pathLst>
                <a:path h="483235">
                  <a:moveTo>
                    <a:pt x="0" y="0"/>
                  </a:moveTo>
                  <a:lnTo>
                    <a:pt x="0" y="4826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40679" y="3281679"/>
              <a:ext cx="718820" cy="13970"/>
            </a:xfrm>
            <a:custGeom>
              <a:avLst/>
              <a:gdLst/>
              <a:ahLst/>
              <a:cxnLst/>
              <a:rect l="l" t="t" r="r" b="b"/>
              <a:pathLst>
                <a:path w="718820" h="13970">
                  <a:moveTo>
                    <a:pt x="0" y="0"/>
                  </a:moveTo>
                  <a:lnTo>
                    <a:pt x="718464" y="13550"/>
                  </a:lnTo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33034" y="3256664"/>
              <a:ext cx="77470" cy="76200"/>
            </a:xfrm>
            <a:custGeom>
              <a:avLst/>
              <a:gdLst/>
              <a:ahLst/>
              <a:cxnLst/>
              <a:rect l="l" t="t" r="r" b="b"/>
              <a:pathLst>
                <a:path w="77470" h="76200">
                  <a:moveTo>
                    <a:pt x="1435" y="0"/>
                  </a:moveTo>
                  <a:lnTo>
                    <a:pt x="26111" y="38569"/>
                  </a:lnTo>
                  <a:lnTo>
                    <a:pt x="0" y="76187"/>
                  </a:lnTo>
                  <a:lnTo>
                    <a:pt x="76898" y="39535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34395" y="3096807"/>
            <a:ext cx="669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03030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837677" y="4018279"/>
            <a:ext cx="76200" cy="668020"/>
            <a:chOff x="6837677" y="4018279"/>
            <a:chExt cx="76200" cy="668020"/>
          </a:xfrm>
        </p:grpSpPr>
        <p:sp>
          <p:nvSpPr>
            <p:cNvPr id="10" name="object 10"/>
            <p:cNvSpPr/>
            <p:nvPr/>
          </p:nvSpPr>
          <p:spPr>
            <a:xfrm>
              <a:off x="6875779" y="4069073"/>
              <a:ext cx="0" cy="617220"/>
            </a:xfrm>
            <a:custGeom>
              <a:avLst/>
              <a:gdLst/>
              <a:ahLst/>
              <a:cxnLst/>
              <a:rect l="l" t="t" r="r" b="b"/>
              <a:pathLst>
                <a:path h="617220">
                  <a:moveTo>
                    <a:pt x="0" y="61686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37677" y="401827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87936" y="4723249"/>
            <a:ext cx="1702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03030"/>
                </a:solidFill>
                <a:latin typeface="Arial"/>
                <a:cs typeface="Arial"/>
              </a:rPr>
              <a:t>Label(index)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53289" y="1491466"/>
            <a:ext cx="103225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9905" algn="l"/>
              </a:tabLst>
            </a:pPr>
            <a:r>
              <a:rPr sz="2200" dirty="0">
                <a:solidFill>
                  <a:srgbClr val="303030"/>
                </a:solidFill>
                <a:latin typeface="Arial"/>
                <a:cs typeface="Arial"/>
              </a:rPr>
              <a:t>Series</a:t>
            </a:r>
            <a:r>
              <a:rPr sz="2200" spc="5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is</a:t>
            </a:r>
            <a:r>
              <a:rPr sz="2200" dirty="0">
                <a:solidFill>
                  <a:srgbClr val="303030"/>
                </a:solidFill>
                <a:latin typeface="Arial"/>
                <a:cs typeface="Arial"/>
              </a:rPr>
              <a:t> a one-dimensional</a:t>
            </a:r>
            <a:r>
              <a:rPr sz="2200" spc="5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array	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-like</a:t>
            </a:r>
            <a:r>
              <a:rPr sz="2200" spc="-15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object</a:t>
            </a:r>
            <a:r>
              <a:rPr sz="2200" spc="-2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03030"/>
                </a:solidFill>
                <a:latin typeface="Arial"/>
                <a:cs typeface="Arial"/>
              </a:rPr>
              <a:t>containing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data</a:t>
            </a:r>
            <a:r>
              <a:rPr sz="2200" spc="-15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and</a:t>
            </a:r>
            <a:r>
              <a:rPr sz="2200" spc="-15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labels</a:t>
            </a:r>
            <a:r>
              <a:rPr sz="2200" spc="-15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303030"/>
                </a:solidFill>
                <a:latin typeface="Arial"/>
                <a:cs typeface="Arial"/>
              </a:rPr>
              <a:t>(or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index).</a:t>
            </a:r>
            <a:endParaRPr sz="2200">
              <a:latin typeface="Arial"/>
              <a:cs typeface="Aria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415279" y="3013223"/>
          <a:ext cx="5074915" cy="1664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9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355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7655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37655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3994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EC7C30"/>
                      </a:solidFill>
                      <a:prstDash val="solid"/>
                    </a:lnR>
                    <a:lnT w="12700">
                      <a:solidFill>
                        <a:srgbClr val="EC7C3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40767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40767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43116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020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338580" y="6791959"/>
            <a:ext cx="13896975" cy="1016000"/>
            <a:chOff x="1338580" y="6791959"/>
            <a:chExt cx="13896975" cy="1016000"/>
          </a:xfrm>
        </p:grpSpPr>
        <p:sp>
          <p:nvSpPr>
            <p:cNvPr id="16" name="object 16"/>
            <p:cNvSpPr/>
            <p:nvPr/>
          </p:nvSpPr>
          <p:spPr>
            <a:xfrm>
              <a:off x="2012950" y="6838954"/>
              <a:ext cx="13208000" cy="922019"/>
            </a:xfrm>
            <a:custGeom>
              <a:avLst/>
              <a:gdLst/>
              <a:ahLst/>
              <a:cxnLst/>
              <a:rect l="l" t="t" r="r" b="b"/>
              <a:pathLst>
                <a:path w="13208000" h="922020">
                  <a:moveTo>
                    <a:pt x="0" y="153669"/>
                  </a:moveTo>
                  <a:lnTo>
                    <a:pt x="7834" y="105096"/>
                  </a:lnTo>
                  <a:lnTo>
                    <a:pt x="29651" y="62912"/>
                  </a:lnTo>
                  <a:lnTo>
                    <a:pt x="62918" y="29648"/>
                  </a:lnTo>
                  <a:lnTo>
                    <a:pt x="105101" y="7833"/>
                  </a:lnTo>
                  <a:lnTo>
                    <a:pt x="153670" y="0"/>
                  </a:lnTo>
                  <a:lnTo>
                    <a:pt x="13054330" y="0"/>
                  </a:lnTo>
                  <a:lnTo>
                    <a:pt x="13102903" y="7833"/>
                  </a:lnTo>
                  <a:lnTo>
                    <a:pt x="13145087" y="29648"/>
                  </a:lnTo>
                  <a:lnTo>
                    <a:pt x="13178351" y="62912"/>
                  </a:lnTo>
                  <a:lnTo>
                    <a:pt x="13200166" y="105096"/>
                  </a:lnTo>
                  <a:lnTo>
                    <a:pt x="13208000" y="153669"/>
                  </a:lnTo>
                  <a:lnTo>
                    <a:pt x="13208000" y="768337"/>
                  </a:lnTo>
                  <a:lnTo>
                    <a:pt x="13200166" y="816911"/>
                  </a:lnTo>
                  <a:lnTo>
                    <a:pt x="13178351" y="859099"/>
                  </a:lnTo>
                  <a:lnTo>
                    <a:pt x="13145087" y="892367"/>
                  </a:lnTo>
                  <a:lnTo>
                    <a:pt x="13102903" y="914184"/>
                  </a:lnTo>
                  <a:lnTo>
                    <a:pt x="13054330" y="922019"/>
                  </a:lnTo>
                  <a:lnTo>
                    <a:pt x="153670" y="922019"/>
                  </a:lnTo>
                  <a:lnTo>
                    <a:pt x="105101" y="914184"/>
                  </a:lnTo>
                  <a:lnTo>
                    <a:pt x="62918" y="892367"/>
                  </a:lnTo>
                  <a:lnTo>
                    <a:pt x="29651" y="859099"/>
                  </a:lnTo>
                  <a:lnTo>
                    <a:pt x="7834" y="816911"/>
                  </a:lnTo>
                  <a:lnTo>
                    <a:pt x="0" y="768337"/>
                  </a:lnTo>
                  <a:lnTo>
                    <a:pt x="0" y="153669"/>
                  </a:lnTo>
                  <a:close/>
                </a:path>
              </a:pathLst>
            </a:custGeom>
            <a:ln w="28575">
              <a:solidFill>
                <a:srgbClr val="00BD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580" y="6791959"/>
              <a:ext cx="1066799" cy="10159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595540" y="7072641"/>
            <a:ext cx="104413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Data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alignment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is intrinsic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and will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not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be broken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until </a:t>
            </a:r>
            <a:r>
              <a:rPr sz="2200" dirty="0">
                <a:solidFill>
                  <a:srgbClr val="303030"/>
                </a:solidFill>
                <a:latin typeface="Arial"/>
                <a:cs typeface="Arial"/>
              </a:rPr>
              <a:t>changed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 explicitly</a:t>
            </a:r>
            <a:r>
              <a:rPr sz="2200" spc="-10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303030"/>
                </a:solidFill>
                <a:latin typeface="Arial"/>
                <a:cs typeface="Arial"/>
              </a:rPr>
              <a:t>by program.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18200" y="152182"/>
            <a:ext cx="2672682" cy="91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solidFill>
                  <a:srgbClr val="3E3E3E"/>
                </a:solidFill>
              </a:rPr>
              <a:t>Series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50025" y="1192305"/>
            <a:ext cx="59258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Series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can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be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created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different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data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inputs: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430000" y="3774434"/>
            <a:ext cx="3616960" cy="3093720"/>
            <a:chOff x="11430000" y="3774434"/>
            <a:chExt cx="3616960" cy="3093720"/>
          </a:xfrm>
        </p:grpSpPr>
        <p:sp>
          <p:nvSpPr>
            <p:cNvPr id="6" name="object 6"/>
            <p:cNvSpPr/>
            <p:nvPr/>
          </p:nvSpPr>
          <p:spPr>
            <a:xfrm>
              <a:off x="11436350" y="3780784"/>
              <a:ext cx="2819400" cy="2209800"/>
            </a:xfrm>
            <a:custGeom>
              <a:avLst/>
              <a:gdLst/>
              <a:ahLst/>
              <a:cxnLst/>
              <a:rect l="l" t="t" r="r" b="b"/>
              <a:pathLst>
                <a:path w="2819400" h="2209800">
                  <a:moveTo>
                    <a:pt x="0" y="368312"/>
                  </a:moveTo>
                  <a:lnTo>
                    <a:pt x="2869" y="322111"/>
                  </a:lnTo>
                  <a:lnTo>
                    <a:pt x="11248" y="277623"/>
                  </a:lnTo>
                  <a:lnTo>
                    <a:pt x="24791" y="235193"/>
                  </a:lnTo>
                  <a:lnTo>
                    <a:pt x="43153" y="195165"/>
                  </a:lnTo>
                  <a:lnTo>
                    <a:pt x="65988" y="157886"/>
                  </a:lnTo>
                  <a:lnTo>
                    <a:pt x="92952" y="123700"/>
                  </a:lnTo>
                  <a:lnTo>
                    <a:pt x="123700" y="92952"/>
                  </a:lnTo>
                  <a:lnTo>
                    <a:pt x="157886" y="65988"/>
                  </a:lnTo>
                  <a:lnTo>
                    <a:pt x="195165" y="43153"/>
                  </a:lnTo>
                  <a:lnTo>
                    <a:pt x="235193" y="24791"/>
                  </a:lnTo>
                  <a:lnTo>
                    <a:pt x="277623" y="11248"/>
                  </a:lnTo>
                  <a:lnTo>
                    <a:pt x="322111" y="2869"/>
                  </a:lnTo>
                  <a:lnTo>
                    <a:pt x="368312" y="0"/>
                  </a:lnTo>
                  <a:lnTo>
                    <a:pt x="2451087" y="0"/>
                  </a:lnTo>
                  <a:lnTo>
                    <a:pt x="2497288" y="2869"/>
                  </a:lnTo>
                  <a:lnTo>
                    <a:pt x="2541776" y="11248"/>
                  </a:lnTo>
                  <a:lnTo>
                    <a:pt x="2584206" y="24791"/>
                  </a:lnTo>
                  <a:lnTo>
                    <a:pt x="2624234" y="43153"/>
                  </a:lnTo>
                  <a:lnTo>
                    <a:pt x="2661513" y="65988"/>
                  </a:lnTo>
                  <a:lnTo>
                    <a:pt x="2695699" y="92952"/>
                  </a:lnTo>
                  <a:lnTo>
                    <a:pt x="2726447" y="123700"/>
                  </a:lnTo>
                  <a:lnTo>
                    <a:pt x="2753411" y="157886"/>
                  </a:lnTo>
                  <a:lnTo>
                    <a:pt x="2776246" y="195165"/>
                  </a:lnTo>
                  <a:lnTo>
                    <a:pt x="2794608" y="235193"/>
                  </a:lnTo>
                  <a:lnTo>
                    <a:pt x="2808151" y="277623"/>
                  </a:lnTo>
                  <a:lnTo>
                    <a:pt x="2816530" y="322111"/>
                  </a:lnTo>
                  <a:lnTo>
                    <a:pt x="2819400" y="368312"/>
                  </a:lnTo>
                  <a:lnTo>
                    <a:pt x="2819400" y="1841499"/>
                  </a:lnTo>
                  <a:lnTo>
                    <a:pt x="2816530" y="1887698"/>
                  </a:lnTo>
                  <a:lnTo>
                    <a:pt x="2808151" y="1932183"/>
                  </a:lnTo>
                  <a:lnTo>
                    <a:pt x="2794608" y="1974612"/>
                  </a:lnTo>
                  <a:lnTo>
                    <a:pt x="2776246" y="2014638"/>
                  </a:lnTo>
                  <a:lnTo>
                    <a:pt x="2753411" y="2051916"/>
                  </a:lnTo>
                  <a:lnTo>
                    <a:pt x="2726447" y="2086101"/>
                  </a:lnTo>
                  <a:lnTo>
                    <a:pt x="2695699" y="2116848"/>
                  </a:lnTo>
                  <a:lnTo>
                    <a:pt x="2661513" y="2143812"/>
                  </a:lnTo>
                  <a:lnTo>
                    <a:pt x="2624234" y="2166647"/>
                  </a:lnTo>
                  <a:lnTo>
                    <a:pt x="2584206" y="2185008"/>
                  </a:lnTo>
                  <a:lnTo>
                    <a:pt x="2541776" y="2198551"/>
                  </a:lnTo>
                  <a:lnTo>
                    <a:pt x="2497288" y="2206930"/>
                  </a:lnTo>
                  <a:lnTo>
                    <a:pt x="2451087" y="2209799"/>
                  </a:lnTo>
                  <a:lnTo>
                    <a:pt x="368312" y="2209799"/>
                  </a:lnTo>
                  <a:lnTo>
                    <a:pt x="322111" y="2206930"/>
                  </a:lnTo>
                  <a:lnTo>
                    <a:pt x="277623" y="2198551"/>
                  </a:lnTo>
                  <a:lnTo>
                    <a:pt x="235193" y="2185008"/>
                  </a:lnTo>
                  <a:lnTo>
                    <a:pt x="195165" y="2166647"/>
                  </a:lnTo>
                  <a:lnTo>
                    <a:pt x="157886" y="2143812"/>
                  </a:lnTo>
                  <a:lnTo>
                    <a:pt x="123700" y="2116848"/>
                  </a:lnTo>
                  <a:lnTo>
                    <a:pt x="92952" y="2086101"/>
                  </a:lnTo>
                  <a:lnTo>
                    <a:pt x="65988" y="2051916"/>
                  </a:lnTo>
                  <a:lnTo>
                    <a:pt x="43153" y="2014638"/>
                  </a:lnTo>
                  <a:lnTo>
                    <a:pt x="24791" y="1974612"/>
                  </a:lnTo>
                  <a:lnTo>
                    <a:pt x="11248" y="1932183"/>
                  </a:lnTo>
                  <a:lnTo>
                    <a:pt x="2869" y="1887698"/>
                  </a:lnTo>
                  <a:lnTo>
                    <a:pt x="0" y="1841499"/>
                  </a:lnTo>
                  <a:lnTo>
                    <a:pt x="0" y="368312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482830" y="5792471"/>
              <a:ext cx="2557780" cy="1069340"/>
            </a:xfrm>
            <a:custGeom>
              <a:avLst/>
              <a:gdLst/>
              <a:ahLst/>
              <a:cxnLst/>
              <a:rect l="l" t="t" r="r" b="b"/>
              <a:pathLst>
                <a:path w="2557780" h="1069340">
                  <a:moveTo>
                    <a:pt x="2450846" y="0"/>
                  </a:moveTo>
                  <a:lnTo>
                    <a:pt x="106934" y="0"/>
                  </a:lnTo>
                  <a:lnTo>
                    <a:pt x="65311" y="8403"/>
                  </a:lnTo>
                  <a:lnTo>
                    <a:pt x="31321" y="31321"/>
                  </a:lnTo>
                  <a:lnTo>
                    <a:pt x="8403" y="65311"/>
                  </a:lnTo>
                  <a:lnTo>
                    <a:pt x="0" y="106934"/>
                  </a:lnTo>
                  <a:lnTo>
                    <a:pt x="0" y="962406"/>
                  </a:lnTo>
                  <a:lnTo>
                    <a:pt x="8403" y="1004028"/>
                  </a:lnTo>
                  <a:lnTo>
                    <a:pt x="31321" y="1038018"/>
                  </a:lnTo>
                  <a:lnTo>
                    <a:pt x="65311" y="1060936"/>
                  </a:lnTo>
                  <a:lnTo>
                    <a:pt x="106934" y="1069340"/>
                  </a:lnTo>
                  <a:lnTo>
                    <a:pt x="2450846" y="1069340"/>
                  </a:lnTo>
                  <a:lnTo>
                    <a:pt x="2492468" y="1060936"/>
                  </a:lnTo>
                  <a:lnTo>
                    <a:pt x="2526458" y="1038018"/>
                  </a:lnTo>
                  <a:lnTo>
                    <a:pt x="2549376" y="1004028"/>
                  </a:lnTo>
                  <a:lnTo>
                    <a:pt x="2557780" y="962406"/>
                  </a:lnTo>
                  <a:lnTo>
                    <a:pt x="2557780" y="106934"/>
                  </a:lnTo>
                  <a:lnTo>
                    <a:pt x="2549376" y="65311"/>
                  </a:lnTo>
                  <a:lnTo>
                    <a:pt x="2526458" y="31321"/>
                  </a:lnTo>
                  <a:lnTo>
                    <a:pt x="2492468" y="8403"/>
                  </a:lnTo>
                  <a:lnTo>
                    <a:pt x="245084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82830" y="5792471"/>
              <a:ext cx="2557780" cy="1069340"/>
            </a:xfrm>
            <a:custGeom>
              <a:avLst/>
              <a:gdLst/>
              <a:ahLst/>
              <a:cxnLst/>
              <a:rect l="l" t="t" r="r" b="b"/>
              <a:pathLst>
                <a:path w="2557780" h="1069340">
                  <a:moveTo>
                    <a:pt x="0" y="106934"/>
                  </a:moveTo>
                  <a:lnTo>
                    <a:pt x="8403" y="65311"/>
                  </a:lnTo>
                  <a:lnTo>
                    <a:pt x="31321" y="31321"/>
                  </a:lnTo>
                  <a:lnTo>
                    <a:pt x="65311" y="8403"/>
                  </a:lnTo>
                  <a:lnTo>
                    <a:pt x="106934" y="0"/>
                  </a:lnTo>
                  <a:lnTo>
                    <a:pt x="2450846" y="0"/>
                  </a:lnTo>
                  <a:lnTo>
                    <a:pt x="2492468" y="8403"/>
                  </a:lnTo>
                  <a:lnTo>
                    <a:pt x="2526458" y="31321"/>
                  </a:lnTo>
                  <a:lnTo>
                    <a:pt x="2549376" y="65311"/>
                  </a:lnTo>
                  <a:lnTo>
                    <a:pt x="2557780" y="106934"/>
                  </a:lnTo>
                  <a:lnTo>
                    <a:pt x="2557780" y="962406"/>
                  </a:lnTo>
                  <a:lnTo>
                    <a:pt x="2549376" y="1004028"/>
                  </a:lnTo>
                  <a:lnTo>
                    <a:pt x="2526458" y="1038018"/>
                  </a:lnTo>
                  <a:lnTo>
                    <a:pt x="2492468" y="1060936"/>
                  </a:lnTo>
                  <a:lnTo>
                    <a:pt x="2450846" y="1069340"/>
                  </a:lnTo>
                  <a:lnTo>
                    <a:pt x="106934" y="1069340"/>
                  </a:lnTo>
                  <a:lnTo>
                    <a:pt x="65311" y="1060936"/>
                  </a:lnTo>
                  <a:lnTo>
                    <a:pt x="31321" y="1038018"/>
                  </a:lnTo>
                  <a:lnTo>
                    <a:pt x="8403" y="1004028"/>
                  </a:lnTo>
                  <a:lnTo>
                    <a:pt x="0" y="962406"/>
                  </a:lnTo>
                  <a:lnTo>
                    <a:pt x="0" y="10693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509500" y="5824219"/>
              <a:ext cx="2499360" cy="1005840"/>
            </a:xfrm>
            <a:custGeom>
              <a:avLst/>
              <a:gdLst/>
              <a:ahLst/>
              <a:cxnLst/>
              <a:rect l="l" t="t" r="r" b="b"/>
              <a:pathLst>
                <a:path w="2499359" h="1005840">
                  <a:moveTo>
                    <a:pt x="2499359" y="0"/>
                  </a:moveTo>
                  <a:lnTo>
                    <a:pt x="0" y="0"/>
                  </a:lnTo>
                  <a:lnTo>
                    <a:pt x="0" y="1005839"/>
                  </a:lnTo>
                  <a:lnTo>
                    <a:pt x="2499359" y="1005839"/>
                  </a:lnTo>
                  <a:lnTo>
                    <a:pt x="2499359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366624" y="6130634"/>
            <a:ext cx="745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Series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89380" y="3840486"/>
            <a:ext cx="5126990" cy="3705860"/>
            <a:chOff x="1389380" y="3840486"/>
            <a:chExt cx="5126990" cy="3705860"/>
          </a:xfrm>
        </p:grpSpPr>
        <p:sp>
          <p:nvSpPr>
            <p:cNvPr id="12" name="object 12"/>
            <p:cNvSpPr/>
            <p:nvPr/>
          </p:nvSpPr>
          <p:spPr>
            <a:xfrm>
              <a:off x="2849878" y="537718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38100" y="508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95730" y="3846836"/>
              <a:ext cx="2887980" cy="2209800"/>
            </a:xfrm>
            <a:custGeom>
              <a:avLst/>
              <a:gdLst/>
              <a:ahLst/>
              <a:cxnLst/>
              <a:rect l="l" t="t" r="r" b="b"/>
              <a:pathLst>
                <a:path w="2887979" h="2209800">
                  <a:moveTo>
                    <a:pt x="0" y="368300"/>
                  </a:moveTo>
                  <a:lnTo>
                    <a:pt x="2869" y="322099"/>
                  </a:lnTo>
                  <a:lnTo>
                    <a:pt x="11248" y="277611"/>
                  </a:lnTo>
                  <a:lnTo>
                    <a:pt x="24791" y="235182"/>
                  </a:lnTo>
                  <a:lnTo>
                    <a:pt x="43152" y="195156"/>
                  </a:lnTo>
                  <a:lnTo>
                    <a:pt x="65987" y="157878"/>
                  </a:lnTo>
                  <a:lnTo>
                    <a:pt x="92951" y="123693"/>
                  </a:lnTo>
                  <a:lnTo>
                    <a:pt x="123698" y="92947"/>
                  </a:lnTo>
                  <a:lnTo>
                    <a:pt x="157883" y="65984"/>
                  </a:lnTo>
                  <a:lnTo>
                    <a:pt x="195161" y="43150"/>
                  </a:lnTo>
                  <a:lnTo>
                    <a:pt x="235187" y="24789"/>
                  </a:lnTo>
                  <a:lnTo>
                    <a:pt x="277616" y="11247"/>
                  </a:lnTo>
                  <a:lnTo>
                    <a:pt x="322101" y="2869"/>
                  </a:lnTo>
                  <a:lnTo>
                    <a:pt x="368300" y="0"/>
                  </a:lnTo>
                  <a:lnTo>
                    <a:pt x="2519680" y="0"/>
                  </a:lnTo>
                  <a:lnTo>
                    <a:pt x="2565878" y="2869"/>
                  </a:lnTo>
                  <a:lnTo>
                    <a:pt x="2610363" y="11247"/>
                  </a:lnTo>
                  <a:lnTo>
                    <a:pt x="2652792" y="24789"/>
                  </a:lnTo>
                  <a:lnTo>
                    <a:pt x="2692818" y="43150"/>
                  </a:lnTo>
                  <a:lnTo>
                    <a:pt x="2730096" y="65984"/>
                  </a:lnTo>
                  <a:lnTo>
                    <a:pt x="2764281" y="92947"/>
                  </a:lnTo>
                  <a:lnTo>
                    <a:pt x="2795028" y="123693"/>
                  </a:lnTo>
                  <a:lnTo>
                    <a:pt x="2821992" y="157878"/>
                  </a:lnTo>
                  <a:lnTo>
                    <a:pt x="2844827" y="195156"/>
                  </a:lnTo>
                  <a:lnTo>
                    <a:pt x="2863188" y="235182"/>
                  </a:lnTo>
                  <a:lnTo>
                    <a:pt x="2876731" y="277611"/>
                  </a:lnTo>
                  <a:lnTo>
                    <a:pt x="2885110" y="322099"/>
                  </a:lnTo>
                  <a:lnTo>
                    <a:pt x="2887980" y="368300"/>
                  </a:lnTo>
                  <a:lnTo>
                    <a:pt x="2887980" y="1841487"/>
                  </a:lnTo>
                  <a:lnTo>
                    <a:pt x="2885110" y="1887688"/>
                  </a:lnTo>
                  <a:lnTo>
                    <a:pt x="2876731" y="1932176"/>
                  </a:lnTo>
                  <a:lnTo>
                    <a:pt x="2863188" y="1974606"/>
                  </a:lnTo>
                  <a:lnTo>
                    <a:pt x="2844827" y="2014634"/>
                  </a:lnTo>
                  <a:lnTo>
                    <a:pt x="2821992" y="2051913"/>
                  </a:lnTo>
                  <a:lnTo>
                    <a:pt x="2795028" y="2086099"/>
                  </a:lnTo>
                  <a:lnTo>
                    <a:pt x="2764281" y="2116847"/>
                  </a:lnTo>
                  <a:lnTo>
                    <a:pt x="2730096" y="2143811"/>
                  </a:lnTo>
                  <a:lnTo>
                    <a:pt x="2692818" y="2166646"/>
                  </a:lnTo>
                  <a:lnTo>
                    <a:pt x="2652792" y="2185008"/>
                  </a:lnTo>
                  <a:lnTo>
                    <a:pt x="2610363" y="2198551"/>
                  </a:lnTo>
                  <a:lnTo>
                    <a:pt x="2565878" y="2206930"/>
                  </a:lnTo>
                  <a:lnTo>
                    <a:pt x="2519680" y="2209800"/>
                  </a:lnTo>
                  <a:lnTo>
                    <a:pt x="368300" y="2209800"/>
                  </a:lnTo>
                  <a:lnTo>
                    <a:pt x="322101" y="2206930"/>
                  </a:lnTo>
                  <a:lnTo>
                    <a:pt x="277616" y="2198551"/>
                  </a:lnTo>
                  <a:lnTo>
                    <a:pt x="235187" y="2185008"/>
                  </a:lnTo>
                  <a:lnTo>
                    <a:pt x="195161" y="2166646"/>
                  </a:lnTo>
                  <a:lnTo>
                    <a:pt x="157883" y="2143811"/>
                  </a:lnTo>
                  <a:lnTo>
                    <a:pt x="123698" y="2116847"/>
                  </a:lnTo>
                  <a:lnTo>
                    <a:pt x="92951" y="2086099"/>
                  </a:lnTo>
                  <a:lnTo>
                    <a:pt x="65987" y="2051913"/>
                  </a:lnTo>
                  <a:lnTo>
                    <a:pt x="43152" y="2014634"/>
                  </a:lnTo>
                  <a:lnTo>
                    <a:pt x="24791" y="1974606"/>
                  </a:lnTo>
                  <a:lnTo>
                    <a:pt x="11248" y="1932176"/>
                  </a:lnTo>
                  <a:lnTo>
                    <a:pt x="2869" y="1887688"/>
                  </a:lnTo>
                  <a:lnTo>
                    <a:pt x="0" y="1841487"/>
                  </a:lnTo>
                  <a:lnTo>
                    <a:pt x="0" y="36830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01338" y="6738543"/>
              <a:ext cx="2614930" cy="807720"/>
            </a:xfrm>
            <a:custGeom>
              <a:avLst/>
              <a:gdLst/>
              <a:ahLst/>
              <a:cxnLst/>
              <a:rect l="l" t="t" r="r" b="b"/>
              <a:pathLst>
                <a:path w="2614929" h="807720">
                  <a:moveTo>
                    <a:pt x="69672" y="0"/>
                  </a:moveTo>
                  <a:lnTo>
                    <a:pt x="0" y="39560"/>
                  </a:lnTo>
                  <a:lnTo>
                    <a:pt x="25627" y="82998"/>
                  </a:lnTo>
                  <a:lnTo>
                    <a:pt x="52566" y="125388"/>
                  </a:lnTo>
                  <a:lnTo>
                    <a:pt x="80783" y="166709"/>
                  </a:lnTo>
                  <a:lnTo>
                    <a:pt x="110245" y="206941"/>
                  </a:lnTo>
                  <a:lnTo>
                    <a:pt x="140917" y="246063"/>
                  </a:lnTo>
                  <a:lnTo>
                    <a:pt x="172766" y="284055"/>
                  </a:lnTo>
                  <a:lnTo>
                    <a:pt x="205759" y="320896"/>
                  </a:lnTo>
                  <a:lnTo>
                    <a:pt x="239861" y="356565"/>
                  </a:lnTo>
                  <a:lnTo>
                    <a:pt x="275040" y="391042"/>
                  </a:lnTo>
                  <a:lnTo>
                    <a:pt x="311261" y="424307"/>
                  </a:lnTo>
                  <a:lnTo>
                    <a:pt x="348491" y="456338"/>
                  </a:lnTo>
                  <a:lnTo>
                    <a:pt x="386696" y="487115"/>
                  </a:lnTo>
                  <a:lnTo>
                    <a:pt x="425843" y="516617"/>
                  </a:lnTo>
                  <a:lnTo>
                    <a:pt x="465897" y="544825"/>
                  </a:lnTo>
                  <a:lnTo>
                    <a:pt x="506826" y="571717"/>
                  </a:lnTo>
                  <a:lnTo>
                    <a:pt x="548596" y="597273"/>
                  </a:lnTo>
                  <a:lnTo>
                    <a:pt x="591173" y="621471"/>
                  </a:lnTo>
                  <a:lnTo>
                    <a:pt x="634523" y="644293"/>
                  </a:lnTo>
                  <a:lnTo>
                    <a:pt x="678613" y="665716"/>
                  </a:lnTo>
                  <a:lnTo>
                    <a:pt x="723409" y="685721"/>
                  </a:lnTo>
                  <a:lnTo>
                    <a:pt x="768877" y="704286"/>
                  </a:lnTo>
                  <a:lnTo>
                    <a:pt x="814985" y="721392"/>
                  </a:lnTo>
                  <a:lnTo>
                    <a:pt x="861697" y="737018"/>
                  </a:lnTo>
                  <a:lnTo>
                    <a:pt x="908981" y="751142"/>
                  </a:lnTo>
                  <a:lnTo>
                    <a:pt x="956803" y="763745"/>
                  </a:lnTo>
                  <a:lnTo>
                    <a:pt x="1005129" y="774806"/>
                  </a:lnTo>
                  <a:lnTo>
                    <a:pt x="1053926" y="784305"/>
                  </a:lnTo>
                  <a:lnTo>
                    <a:pt x="1103160" y="792220"/>
                  </a:lnTo>
                  <a:lnTo>
                    <a:pt x="1152797" y="798531"/>
                  </a:lnTo>
                  <a:lnTo>
                    <a:pt x="1202804" y="803217"/>
                  </a:lnTo>
                  <a:lnTo>
                    <a:pt x="1253147" y="806259"/>
                  </a:lnTo>
                  <a:lnTo>
                    <a:pt x="1303563" y="807634"/>
                  </a:lnTo>
                  <a:lnTo>
                    <a:pt x="1353788" y="807341"/>
                  </a:lnTo>
                  <a:lnTo>
                    <a:pt x="1403787" y="805397"/>
                  </a:lnTo>
                  <a:lnTo>
                    <a:pt x="1453525" y="801820"/>
                  </a:lnTo>
                  <a:lnTo>
                    <a:pt x="1502967" y="796628"/>
                  </a:lnTo>
                  <a:lnTo>
                    <a:pt x="1552076" y="789839"/>
                  </a:lnTo>
                  <a:lnTo>
                    <a:pt x="1600818" y="781469"/>
                  </a:lnTo>
                  <a:lnTo>
                    <a:pt x="1649158" y="771536"/>
                  </a:lnTo>
                  <a:lnTo>
                    <a:pt x="1697059" y="760058"/>
                  </a:lnTo>
                  <a:lnTo>
                    <a:pt x="1744487" y="747053"/>
                  </a:lnTo>
                  <a:lnTo>
                    <a:pt x="1791407" y="732537"/>
                  </a:lnTo>
                  <a:lnTo>
                    <a:pt x="1837783" y="716530"/>
                  </a:lnTo>
                  <a:lnTo>
                    <a:pt x="1883580" y="699047"/>
                  </a:lnTo>
                  <a:lnTo>
                    <a:pt x="1928762" y="680107"/>
                  </a:lnTo>
                  <a:lnTo>
                    <a:pt x="1973295" y="659727"/>
                  </a:lnTo>
                  <a:lnTo>
                    <a:pt x="2017142" y="637925"/>
                  </a:lnTo>
                  <a:lnTo>
                    <a:pt x="2060269" y="614719"/>
                  </a:lnTo>
                  <a:lnTo>
                    <a:pt x="2102640" y="590125"/>
                  </a:lnTo>
                  <a:lnTo>
                    <a:pt x="2144220" y="564162"/>
                  </a:lnTo>
                  <a:lnTo>
                    <a:pt x="2184974" y="536846"/>
                  </a:lnTo>
                  <a:lnTo>
                    <a:pt x="2224866" y="508197"/>
                  </a:lnTo>
                  <a:lnTo>
                    <a:pt x="2263861" y="478230"/>
                  </a:lnTo>
                  <a:lnTo>
                    <a:pt x="2301924" y="446964"/>
                  </a:lnTo>
                  <a:lnTo>
                    <a:pt x="2339019" y="414417"/>
                  </a:lnTo>
                  <a:lnTo>
                    <a:pt x="2375111" y="380605"/>
                  </a:lnTo>
                  <a:lnTo>
                    <a:pt x="2410165" y="345547"/>
                  </a:lnTo>
                  <a:lnTo>
                    <a:pt x="2444145" y="309260"/>
                  </a:lnTo>
                  <a:lnTo>
                    <a:pt x="2477017" y="271761"/>
                  </a:lnTo>
                  <a:lnTo>
                    <a:pt x="2508744" y="233068"/>
                  </a:lnTo>
                  <a:lnTo>
                    <a:pt x="2539292" y="193199"/>
                  </a:lnTo>
                  <a:lnTo>
                    <a:pt x="2568625" y="152171"/>
                  </a:lnTo>
                  <a:lnTo>
                    <a:pt x="2614917" y="178460"/>
                  </a:lnTo>
                  <a:lnTo>
                    <a:pt x="2604439" y="19761"/>
                  </a:lnTo>
                  <a:lnTo>
                    <a:pt x="2452370" y="86144"/>
                  </a:lnTo>
                  <a:lnTo>
                    <a:pt x="2498661" y="112433"/>
                  </a:lnTo>
                  <a:lnTo>
                    <a:pt x="2469810" y="152331"/>
                  </a:lnTo>
                  <a:lnTo>
                    <a:pt x="2439743" y="191058"/>
                  </a:lnTo>
                  <a:lnTo>
                    <a:pt x="2408496" y="228594"/>
                  </a:lnTo>
                  <a:lnTo>
                    <a:pt x="2376107" y="264922"/>
                  </a:lnTo>
                  <a:lnTo>
                    <a:pt x="2342612" y="300023"/>
                  </a:lnTo>
                  <a:lnTo>
                    <a:pt x="2308048" y="333880"/>
                  </a:lnTo>
                  <a:lnTo>
                    <a:pt x="2272451" y="366474"/>
                  </a:lnTo>
                  <a:lnTo>
                    <a:pt x="2235859" y="397788"/>
                  </a:lnTo>
                  <a:lnTo>
                    <a:pt x="2198307" y="427803"/>
                  </a:lnTo>
                  <a:lnTo>
                    <a:pt x="2159833" y="456501"/>
                  </a:lnTo>
                  <a:lnTo>
                    <a:pt x="2120473" y="483863"/>
                  </a:lnTo>
                  <a:lnTo>
                    <a:pt x="2080263" y="509873"/>
                  </a:lnTo>
                  <a:lnTo>
                    <a:pt x="2039242" y="534512"/>
                  </a:lnTo>
                  <a:lnTo>
                    <a:pt x="1997445" y="557762"/>
                  </a:lnTo>
                  <a:lnTo>
                    <a:pt x="1954909" y="579604"/>
                  </a:lnTo>
                  <a:lnTo>
                    <a:pt x="1911671" y="600020"/>
                  </a:lnTo>
                  <a:lnTo>
                    <a:pt x="1867767" y="618994"/>
                  </a:lnTo>
                  <a:lnTo>
                    <a:pt x="1823234" y="636505"/>
                  </a:lnTo>
                  <a:lnTo>
                    <a:pt x="1778109" y="652537"/>
                  </a:lnTo>
                  <a:lnTo>
                    <a:pt x="1732429" y="667072"/>
                  </a:lnTo>
                  <a:lnTo>
                    <a:pt x="1686229" y="680090"/>
                  </a:lnTo>
                  <a:lnTo>
                    <a:pt x="1639548" y="691575"/>
                  </a:lnTo>
                  <a:lnTo>
                    <a:pt x="1592421" y="701507"/>
                  </a:lnTo>
                  <a:lnTo>
                    <a:pt x="1544886" y="709869"/>
                  </a:lnTo>
                  <a:lnTo>
                    <a:pt x="1496979" y="716644"/>
                  </a:lnTo>
                  <a:lnTo>
                    <a:pt x="1448736" y="721812"/>
                  </a:lnTo>
                  <a:lnTo>
                    <a:pt x="1400195" y="725355"/>
                  </a:lnTo>
                  <a:lnTo>
                    <a:pt x="1351392" y="727256"/>
                  </a:lnTo>
                  <a:lnTo>
                    <a:pt x="1302363" y="727497"/>
                  </a:lnTo>
                  <a:lnTo>
                    <a:pt x="1253147" y="726058"/>
                  </a:lnTo>
                  <a:lnTo>
                    <a:pt x="1204009" y="722943"/>
                  </a:lnTo>
                  <a:lnTo>
                    <a:pt x="1155213" y="718174"/>
                  </a:lnTo>
                  <a:lnTo>
                    <a:pt x="1106796" y="711772"/>
                  </a:lnTo>
                  <a:lnTo>
                    <a:pt x="1058790" y="703759"/>
                  </a:lnTo>
                  <a:lnTo>
                    <a:pt x="1011232" y="694156"/>
                  </a:lnTo>
                  <a:lnTo>
                    <a:pt x="964156" y="682984"/>
                  </a:lnTo>
                  <a:lnTo>
                    <a:pt x="917598" y="670265"/>
                  </a:lnTo>
                  <a:lnTo>
                    <a:pt x="871591" y="656021"/>
                  </a:lnTo>
                  <a:lnTo>
                    <a:pt x="826171" y="640272"/>
                  </a:lnTo>
                  <a:lnTo>
                    <a:pt x="781372" y="623041"/>
                  </a:lnTo>
                  <a:lnTo>
                    <a:pt x="737230" y="604348"/>
                  </a:lnTo>
                  <a:lnTo>
                    <a:pt x="693780" y="584215"/>
                  </a:lnTo>
                  <a:lnTo>
                    <a:pt x="651056" y="562664"/>
                  </a:lnTo>
                  <a:lnTo>
                    <a:pt x="609093" y="539715"/>
                  </a:lnTo>
                  <a:lnTo>
                    <a:pt x="567926" y="515391"/>
                  </a:lnTo>
                  <a:lnTo>
                    <a:pt x="527590" y="489712"/>
                  </a:lnTo>
                  <a:lnTo>
                    <a:pt x="488120" y="462701"/>
                  </a:lnTo>
                  <a:lnTo>
                    <a:pt x="449551" y="434378"/>
                  </a:lnTo>
                  <a:lnTo>
                    <a:pt x="411917" y="404765"/>
                  </a:lnTo>
                  <a:lnTo>
                    <a:pt x="375254" y="373883"/>
                  </a:lnTo>
                  <a:lnTo>
                    <a:pt x="339596" y="341754"/>
                  </a:lnTo>
                  <a:lnTo>
                    <a:pt x="304978" y="308399"/>
                  </a:lnTo>
                  <a:lnTo>
                    <a:pt x="271436" y="273840"/>
                  </a:lnTo>
                  <a:lnTo>
                    <a:pt x="239003" y="238097"/>
                  </a:lnTo>
                  <a:lnTo>
                    <a:pt x="207716" y="201193"/>
                  </a:lnTo>
                  <a:lnTo>
                    <a:pt x="177608" y="163149"/>
                  </a:lnTo>
                  <a:lnTo>
                    <a:pt x="148715" y="123986"/>
                  </a:lnTo>
                  <a:lnTo>
                    <a:pt x="121071" y="83726"/>
                  </a:lnTo>
                  <a:lnTo>
                    <a:pt x="94712" y="42390"/>
                  </a:lnTo>
                  <a:lnTo>
                    <a:pt x="69672" y="0"/>
                  </a:lnTo>
                  <a:close/>
                </a:path>
              </a:pathLst>
            </a:custGeom>
            <a:solidFill>
              <a:srgbClr val="B3C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10790" y="5657850"/>
              <a:ext cx="2687320" cy="1069340"/>
            </a:xfrm>
            <a:custGeom>
              <a:avLst/>
              <a:gdLst/>
              <a:ahLst/>
              <a:cxnLst/>
              <a:rect l="l" t="t" r="r" b="b"/>
              <a:pathLst>
                <a:path w="2687320" h="1069340">
                  <a:moveTo>
                    <a:pt x="2580386" y="0"/>
                  </a:moveTo>
                  <a:lnTo>
                    <a:pt x="106934" y="0"/>
                  </a:lnTo>
                  <a:lnTo>
                    <a:pt x="65311" y="8403"/>
                  </a:lnTo>
                  <a:lnTo>
                    <a:pt x="31321" y="31321"/>
                  </a:lnTo>
                  <a:lnTo>
                    <a:pt x="8403" y="65311"/>
                  </a:lnTo>
                  <a:lnTo>
                    <a:pt x="0" y="106934"/>
                  </a:lnTo>
                  <a:lnTo>
                    <a:pt x="0" y="962406"/>
                  </a:lnTo>
                  <a:lnTo>
                    <a:pt x="8403" y="1004028"/>
                  </a:lnTo>
                  <a:lnTo>
                    <a:pt x="31321" y="1038018"/>
                  </a:lnTo>
                  <a:lnTo>
                    <a:pt x="65311" y="1060936"/>
                  </a:lnTo>
                  <a:lnTo>
                    <a:pt x="106934" y="1069340"/>
                  </a:lnTo>
                  <a:lnTo>
                    <a:pt x="2580386" y="1069340"/>
                  </a:lnTo>
                  <a:lnTo>
                    <a:pt x="2622008" y="1060936"/>
                  </a:lnTo>
                  <a:lnTo>
                    <a:pt x="2655998" y="1038018"/>
                  </a:lnTo>
                  <a:lnTo>
                    <a:pt x="2678916" y="1004028"/>
                  </a:lnTo>
                  <a:lnTo>
                    <a:pt x="2687320" y="962406"/>
                  </a:lnTo>
                  <a:lnTo>
                    <a:pt x="2687320" y="106934"/>
                  </a:lnTo>
                  <a:lnTo>
                    <a:pt x="2678916" y="65311"/>
                  </a:lnTo>
                  <a:lnTo>
                    <a:pt x="2655998" y="31321"/>
                  </a:lnTo>
                  <a:lnTo>
                    <a:pt x="2622008" y="8403"/>
                  </a:lnTo>
                  <a:lnTo>
                    <a:pt x="258038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10790" y="5657850"/>
              <a:ext cx="2687320" cy="1069340"/>
            </a:xfrm>
            <a:custGeom>
              <a:avLst/>
              <a:gdLst/>
              <a:ahLst/>
              <a:cxnLst/>
              <a:rect l="l" t="t" r="r" b="b"/>
              <a:pathLst>
                <a:path w="2687320" h="1069340">
                  <a:moveTo>
                    <a:pt x="0" y="106934"/>
                  </a:moveTo>
                  <a:lnTo>
                    <a:pt x="8403" y="65311"/>
                  </a:lnTo>
                  <a:lnTo>
                    <a:pt x="31321" y="31321"/>
                  </a:lnTo>
                  <a:lnTo>
                    <a:pt x="65311" y="8403"/>
                  </a:lnTo>
                  <a:lnTo>
                    <a:pt x="106934" y="0"/>
                  </a:lnTo>
                  <a:lnTo>
                    <a:pt x="2580386" y="0"/>
                  </a:lnTo>
                  <a:lnTo>
                    <a:pt x="2622008" y="8403"/>
                  </a:lnTo>
                  <a:lnTo>
                    <a:pt x="2655998" y="31321"/>
                  </a:lnTo>
                  <a:lnTo>
                    <a:pt x="2678916" y="65311"/>
                  </a:lnTo>
                  <a:lnTo>
                    <a:pt x="2687320" y="106934"/>
                  </a:lnTo>
                  <a:lnTo>
                    <a:pt x="2687320" y="962406"/>
                  </a:lnTo>
                  <a:lnTo>
                    <a:pt x="2678916" y="1004028"/>
                  </a:lnTo>
                  <a:lnTo>
                    <a:pt x="2655998" y="1038018"/>
                  </a:lnTo>
                  <a:lnTo>
                    <a:pt x="2622008" y="1060936"/>
                  </a:lnTo>
                  <a:lnTo>
                    <a:pt x="2580386" y="1069340"/>
                  </a:lnTo>
                  <a:lnTo>
                    <a:pt x="106934" y="1069340"/>
                  </a:lnTo>
                  <a:lnTo>
                    <a:pt x="65311" y="1060936"/>
                  </a:lnTo>
                  <a:lnTo>
                    <a:pt x="31321" y="1038018"/>
                  </a:lnTo>
                  <a:lnTo>
                    <a:pt x="8403" y="1004028"/>
                  </a:lnTo>
                  <a:lnTo>
                    <a:pt x="0" y="962406"/>
                  </a:lnTo>
                  <a:lnTo>
                    <a:pt x="0" y="10693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2540" y="5689600"/>
              <a:ext cx="2623820" cy="1005840"/>
            </a:xfrm>
            <a:custGeom>
              <a:avLst/>
              <a:gdLst/>
              <a:ahLst/>
              <a:cxnLst/>
              <a:rect l="l" t="t" r="r" b="b"/>
              <a:pathLst>
                <a:path w="2623820" h="1005840">
                  <a:moveTo>
                    <a:pt x="2623819" y="0"/>
                  </a:moveTo>
                  <a:lnTo>
                    <a:pt x="0" y="0"/>
                  </a:lnTo>
                  <a:lnTo>
                    <a:pt x="0" y="1005839"/>
                  </a:lnTo>
                  <a:lnTo>
                    <a:pt x="2623819" y="1005839"/>
                  </a:lnTo>
                  <a:lnTo>
                    <a:pt x="262381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2297266" y="5214208"/>
            <a:ext cx="14693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8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220" dirty="0">
                <a:latin typeface="Times New Roman"/>
                <a:cs typeface="Times New Roman"/>
              </a:rPr>
              <a:t>b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-60" dirty="0">
                <a:latin typeface="Times New Roman"/>
                <a:cs typeface="Times New Roman"/>
              </a:rPr>
              <a:t>l</a:t>
            </a:r>
            <a:r>
              <a:rPr sz="2000" spc="-70" dirty="0">
                <a:latin typeface="Times New Roman"/>
                <a:cs typeface="Times New Roman"/>
              </a:rPr>
              <a:t>(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spc="220" dirty="0">
                <a:latin typeface="Times New Roman"/>
                <a:cs typeface="Times New Roman"/>
              </a:rPr>
              <a:t>nd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40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1701780" y="4342992"/>
          <a:ext cx="2339337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9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12700">
                      <a:solidFill>
                        <a:srgbClr val="5B9BD4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0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2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900" b="1" dirty="0">
                          <a:latin typeface="Arial"/>
                          <a:cs typeface="Arial"/>
                        </a:rPr>
                        <a:t>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B9BD4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3141410" y="5995995"/>
            <a:ext cx="1324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Types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4381" y="4116872"/>
            <a:ext cx="196850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spc="100" dirty="0">
                <a:latin typeface="Times New Roman"/>
                <a:cs typeface="Times New Roman"/>
              </a:rPr>
              <a:t>g</a:t>
            </a:r>
            <a:r>
              <a:rPr sz="2000" spc="229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39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150" dirty="0">
                <a:latin typeface="Times New Roman"/>
                <a:cs typeface="Times New Roman"/>
              </a:rPr>
              <a:t>r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  <a:p>
            <a:pPr marL="355600" marR="802005" indent="-342900">
              <a:lnSpc>
                <a:spcPts val="2420"/>
              </a:lnSpc>
              <a:spcBef>
                <a:spcPts val="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8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220" dirty="0">
                <a:latin typeface="Times New Roman"/>
                <a:cs typeface="Times New Roman"/>
              </a:rPr>
              <a:t>h</a:t>
            </a:r>
            <a:r>
              <a:rPr sz="2000" spc="20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  </a:t>
            </a:r>
            <a:r>
              <a:rPr sz="2000" spc="114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j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ts val="231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75" dirty="0">
                <a:latin typeface="Times New Roman"/>
                <a:cs typeface="Times New Roman"/>
              </a:rPr>
              <a:t>F</a:t>
            </a:r>
            <a:r>
              <a:rPr sz="2000" spc="-6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140" dirty="0">
                <a:latin typeface="Times New Roman"/>
                <a:cs typeface="Times New Roman"/>
              </a:rPr>
              <a:t>t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30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243320" y="3073400"/>
            <a:ext cx="3949700" cy="3002915"/>
            <a:chOff x="6243320" y="3073400"/>
            <a:chExt cx="3949700" cy="3002915"/>
          </a:xfrm>
        </p:grpSpPr>
        <p:sp>
          <p:nvSpPr>
            <p:cNvPr id="23" name="object 23"/>
            <p:cNvSpPr/>
            <p:nvPr/>
          </p:nvSpPr>
          <p:spPr>
            <a:xfrm>
              <a:off x="6249670" y="3859536"/>
              <a:ext cx="2887980" cy="2209800"/>
            </a:xfrm>
            <a:custGeom>
              <a:avLst/>
              <a:gdLst/>
              <a:ahLst/>
              <a:cxnLst/>
              <a:rect l="l" t="t" r="r" b="b"/>
              <a:pathLst>
                <a:path w="2887979" h="2209800">
                  <a:moveTo>
                    <a:pt x="0" y="368300"/>
                  </a:moveTo>
                  <a:lnTo>
                    <a:pt x="2869" y="322099"/>
                  </a:lnTo>
                  <a:lnTo>
                    <a:pt x="11248" y="277611"/>
                  </a:lnTo>
                  <a:lnTo>
                    <a:pt x="24791" y="235182"/>
                  </a:lnTo>
                  <a:lnTo>
                    <a:pt x="43152" y="195156"/>
                  </a:lnTo>
                  <a:lnTo>
                    <a:pt x="65987" y="157878"/>
                  </a:lnTo>
                  <a:lnTo>
                    <a:pt x="92951" y="123693"/>
                  </a:lnTo>
                  <a:lnTo>
                    <a:pt x="123698" y="92947"/>
                  </a:lnTo>
                  <a:lnTo>
                    <a:pt x="157883" y="65984"/>
                  </a:lnTo>
                  <a:lnTo>
                    <a:pt x="195161" y="43150"/>
                  </a:lnTo>
                  <a:lnTo>
                    <a:pt x="235187" y="24789"/>
                  </a:lnTo>
                  <a:lnTo>
                    <a:pt x="277616" y="11247"/>
                  </a:lnTo>
                  <a:lnTo>
                    <a:pt x="322101" y="2869"/>
                  </a:lnTo>
                  <a:lnTo>
                    <a:pt x="368300" y="0"/>
                  </a:lnTo>
                  <a:lnTo>
                    <a:pt x="2519680" y="0"/>
                  </a:lnTo>
                  <a:lnTo>
                    <a:pt x="2565878" y="2869"/>
                  </a:lnTo>
                  <a:lnTo>
                    <a:pt x="2610363" y="11247"/>
                  </a:lnTo>
                  <a:lnTo>
                    <a:pt x="2652792" y="24789"/>
                  </a:lnTo>
                  <a:lnTo>
                    <a:pt x="2692818" y="43150"/>
                  </a:lnTo>
                  <a:lnTo>
                    <a:pt x="2730096" y="65984"/>
                  </a:lnTo>
                  <a:lnTo>
                    <a:pt x="2764281" y="92947"/>
                  </a:lnTo>
                  <a:lnTo>
                    <a:pt x="2795028" y="123693"/>
                  </a:lnTo>
                  <a:lnTo>
                    <a:pt x="2821992" y="157878"/>
                  </a:lnTo>
                  <a:lnTo>
                    <a:pt x="2844827" y="195156"/>
                  </a:lnTo>
                  <a:lnTo>
                    <a:pt x="2863188" y="235182"/>
                  </a:lnTo>
                  <a:lnTo>
                    <a:pt x="2876731" y="277611"/>
                  </a:lnTo>
                  <a:lnTo>
                    <a:pt x="2885110" y="322099"/>
                  </a:lnTo>
                  <a:lnTo>
                    <a:pt x="2887980" y="368300"/>
                  </a:lnTo>
                  <a:lnTo>
                    <a:pt x="2887980" y="1841487"/>
                  </a:lnTo>
                  <a:lnTo>
                    <a:pt x="2885110" y="1887688"/>
                  </a:lnTo>
                  <a:lnTo>
                    <a:pt x="2876731" y="1932176"/>
                  </a:lnTo>
                  <a:lnTo>
                    <a:pt x="2863188" y="1974606"/>
                  </a:lnTo>
                  <a:lnTo>
                    <a:pt x="2844827" y="2014634"/>
                  </a:lnTo>
                  <a:lnTo>
                    <a:pt x="2821992" y="2051913"/>
                  </a:lnTo>
                  <a:lnTo>
                    <a:pt x="2795028" y="2086099"/>
                  </a:lnTo>
                  <a:lnTo>
                    <a:pt x="2764281" y="2116847"/>
                  </a:lnTo>
                  <a:lnTo>
                    <a:pt x="2730096" y="2143811"/>
                  </a:lnTo>
                  <a:lnTo>
                    <a:pt x="2692818" y="2166646"/>
                  </a:lnTo>
                  <a:lnTo>
                    <a:pt x="2652792" y="2185008"/>
                  </a:lnTo>
                  <a:lnTo>
                    <a:pt x="2610363" y="2198551"/>
                  </a:lnTo>
                  <a:lnTo>
                    <a:pt x="2565878" y="2206930"/>
                  </a:lnTo>
                  <a:lnTo>
                    <a:pt x="2519680" y="2209800"/>
                  </a:lnTo>
                  <a:lnTo>
                    <a:pt x="368300" y="2209800"/>
                  </a:lnTo>
                  <a:lnTo>
                    <a:pt x="322101" y="2206930"/>
                  </a:lnTo>
                  <a:lnTo>
                    <a:pt x="277616" y="2198551"/>
                  </a:lnTo>
                  <a:lnTo>
                    <a:pt x="235187" y="2185008"/>
                  </a:lnTo>
                  <a:lnTo>
                    <a:pt x="195161" y="2166646"/>
                  </a:lnTo>
                  <a:lnTo>
                    <a:pt x="157883" y="2143811"/>
                  </a:lnTo>
                  <a:lnTo>
                    <a:pt x="123698" y="2116847"/>
                  </a:lnTo>
                  <a:lnTo>
                    <a:pt x="92951" y="2086099"/>
                  </a:lnTo>
                  <a:lnTo>
                    <a:pt x="65987" y="2051913"/>
                  </a:lnTo>
                  <a:lnTo>
                    <a:pt x="43152" y="2014634"/>
                  </a:lnTo>
                  <a:lnTo>
                    <a:pt x="24791" y="1974606"/>
                  </a:lnTo>
                  <a:lnTo>
                    <a:pt x="11248" y="1932176"/>
                  </a:lnTo>
                  <a:lnTo>
                    <a:pt x="2869" y="1887688"/>
                  </a:lnTo>
                  <a:lnTo>
                    <a:pt x="0" y="1841487"/>
                  </a:lnTo>
                  <a:lnTo>
                    <a:pt x="0" y="368300"/>
                  </a:lnTo>
                  <a:close/>
                </a:path>
              </a:pathLst>
            </a:custGeom>
            <a:ln w="12700">
              <a:solidFill>
                <a:srgbClr val="4270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99350" y="3079750"/>
              <a:ext cx="2687320" cy="1069340"/>
            </a:xfrm>
            <a:custGeom>
              <a:avLst/>
              <a:gdLst/>
              <a:ahLst/>
              <a:cxnLst/>
              <a:rect l="l" t="t" r="r" b="b"/>
              <a:pathLst>
                <a:path w="2687320" h="1069339">
                  <a:moveTo>
                    <a:pt x="2580386" y="0"/>
                  </a:moveTo>
                  <a:lnTo>
                    <a:pt x="106934" y="0"/>
                  </a:lnTo>
                  <a:lnTo>
                    <a:pt x="65311" y="8403"/>
                  </a:lnTo>
                  <a:lnTo>
                    <a:pt x="31321" y="31321"/>
                  </a:lnTo>
                  <a:lnTo>
                    <a:pt x="8403" y="65311"/>
                  </a:lnTo>
                  <a:lnTo>
                    <a:pt x="0" y="106934"/>
                  </a:lnTo>
                  <a:lnTo>
                    <a:pt x="0" y="962406"/>
                  </a:lnTo>
                  <a:lnTo>
                    <a:pt x="8403" y="1004028"/>
                  </a:lnTo>
                  <a:lnTo>
                    <a:pt x="31321" y="1038018"/>
                  </a:lnTo>
                  <a:lnTo>
                    <a:pt x="65311" y="1060936"/>
                  </a:lnTo>
                  <a:lnTo>
                    <a:pt x="106934" y="1069340"/>
                  </a:lnTo>
                  <a:lnTo>
                    <a:pt x="2580386" y="1069340"/>
                  </a:lnTo>
                  <a:lnTo>
                    <a:pt x="2622008" y="1060936"/>
                  </a:lnTo>
                  <a:lnTo>
                    <a:pt x="2655998" y="1038018"/>
                  </a:lnTo>
                  <a:lnTo>
                    <a:pt x="2678916" y="1004028"/>
                  </a:lnTo>
                  <a:lnTo>
                    <a:pt x="2687320" y="962406"/>
                  </a:lnTo>
                  <a:lnTo>
                    <a:pt x="2687320" y="106934"/>
                  </a:lnTo>
                  <a:lnTo>
                    <a:pt x="2678916" y="65311"/>
                  </a:lnTo>
                  <a:lnTo>
                    <a:pt x="2655998" y="31321"/>
                  </a:lnTo>
                  <a:lnTo>
                    <a:pt x="2622008" y="8403"/>
                  </a:lnTo>
                  <a:lnTo>
                    <a:pt x="2580386" y="0"/>
                  </a:lnTo>
                  <a:close/>
                </a:path>
              </a:pathLst>
            </a:custGeom>
            <a:solidFill>
              <a:srgbClr val="58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99350" y="3079750"/>
              <a:ext cx="2687320" cy="1069340"/>
            </a:xfrm>
            <a:custGeom>
              <a:avLst/>
              <a:gdLst/>
              <a:ahLst/>
              <a:cxnLst/>
              <a:rect l="l" t="t" r="r" b="b"/>
              <a:pathLst>
                <a:path w="2687320" h="1069339">
                  <a:moveTo>
                    <a:pt x="0" y="106934"/>
                  </a:moveTo>
                  <a:lnTo>
                    <a:pt x="8403" y="65311"/>
                  </a:lnTo>
                  <a:lnTo>
                    <a:pt x="31321" y="31321"/>
                  </a:lnTo>
                  <a:lnTo>
                    <a:pt x="65311" y="8403"/>
                  </a:lnTo>
                  <a:lnTo>
                    <a:pt x="106934" y="0"/>
                  </a:lnTo>
                  <a:lnTo>
                    <a:pt x="2580386" y="0"/>
                  </a:lnTo>
                  <a:lnTo>
                    <a:pt x="2622008" y="8403"/>
                  </a:lnTo>
                  <a:lnTo>
                    <a:pt x="2655998" y="31321"/>
                  </a:lnTo>
                  <a:lnTo>
                    <a:pt x="2678916" y="65311"/>
                  </a:lnTo>
                  <a:lnTo>
                    <a:pt x="2687320" y="106934"/>
                  </a:lnTo>
                  <a:lnTo>
                    <a:pt x="2687320" y="962406"/>
                  </a:lnTo>
                  <a:lnTo>
                    <a:pt x="2678916" y="1004028"/>
                  </a:lnTo>
                  <a:lnTo>
                    <a:pt x="2655998" y="1038018"/>
                  </a:lnTo>
                  <a:lnTo>
                    <a:pt x="2622008" y="1060936"/>
                  </a:lnTo>
                  <a:lnTo>
                    <a:pt x="2580386" y="1069340"/>
                  </a:lnTo>
                  <a:lnTo>
                    <a:pt x="106934" y="1069340"/>
                  </a:lnTo>
                  <a:lnTo>
                    <a:pt x="65311" y="1060936"/>
                  </a:lnTo>
                  <a:lnTo>
                    <a:pt x="31321" y="1038018"/>
                  </a:lnTo>
                  <a:lnTo>
                    <a:pt x="8403" y="1004028"/>
                  </a:lnTo>
                  <a:lnTo>
                    <a:pt x="0" y="962406"/>
                  </a:lnTo>
                  <a:lnTo>
                    <a:pt x="0" y="10693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149587" y="3417568"/>
            <a:ext cx="1197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1008" y="4263764"/>
            <a:ext cx="12979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220" dirty="0">
                <a:latin typeface="Times New Roman"/>
                <a:cs typeface="Times New Roman"/>
              </a:rPr>
              <a:t>nd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spc="150" dirty="0">
                <a:latin typeface="Times New Roman"/>
                <a:cs typeface="Times New Roman"/>
              </a:rPr>
              <a:t>rr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i</a:t>
            </a:r>
            <a:r>
              <a:rPr sz="2000" spc="7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180" dirty="0">
                <a:latin typeface="Times New Roman"/>
                <a:cs typeface="Times New Roman"/>
              </a:rPr>
              <a:t>s</a:t>
            </a:r>
            <a:r>
              <a:rPr sz="2000" spc="7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l</a:t>
            </a:r>
            <a:r>
              <a:rPr sz="2000" spc="229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60" dirty="0">
                <a:latin typeface="Times New Roman"/>
                <a:cs typeface="Times New Roman"/>
              </a:rPr>
              <a:t>li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324561" y="2104609"/>
            <a:ext cx="2902585" cy="920750"/>
          </a:xfrm>
          <a:custGeom>
            <a:avLst/>
            <a:gdLst/>
            <a:ahLst/>
            <a:cxnLst/>
            <a:rect l="l" t="t" r="r" b="b"/>
            <a:pathLst>
              <a:path w="2902584" h="920750">
                <a:moveTo>
                  <a:pt x="1446039" y="0"/>
                </a:moveTo>
                <a:lnTo>
                  <a:pt x="1397444" y="1190"/>
                </a:lnTo>
                <a:lnTo>
                  <a:pt x="1348902" y="3820"/>
                </a:lnTo>
                <a:lnTo>
                  <a:pt x="1300635" y="7875"/>
                </a:lnTo>
                <a:lnTo>
                  <a:pt x="1252668" y="13337"/>
                </a:lnTo>
                <a:lnTo>
                  <a:pt x="1205026" y="20193"/>
                </a:lnTo>
                <a:lnTo>
                  <a:pt x="1157734" y="28425"/>
                </a:lnTo>
                <a:lnTo>
                  <a:pt x="1110816" y="38019"/>
                </a:lnTo>
                <a:lnTo>
                  <a:pt x="1064297" y="48958"/>
                </a:lnTo>
                <a:lnTo>
                  <a:pt x="1018202" y="61228"/>
                </a:lnTo>
                <a:lnTo>
                  <a:pt x="972555" y="74813"/>
                </a:lnTo>
                <a:lnTo>
                  <a:pt x="927382" y="89697"/>
                </a:lnTo>
                <a:lnTo>
                  <a:pt x="882706" y="105864"/>
                </a:lnTo>
                <a:lnTo>
                  <a:pt x="838553" y="123299"/>
                </a:lnTo>
                <a:lnTo>
                  <a:pt x="794948" y="141987"/>
                </a:lnTo>
                <a:lnTo>
                  <a:pt x="751915" y="161912"/>
                </a:lnTo>
                <a:lnTo>
                  <a:pt x="709478" y="183057"/>
                </a:lnTo>
                <a:lnTo>
                  <a:pt x="667664" y="205409"/>
                </a:lnTo>
                <a:lnTo>
                  <a:pt x="626495" y="228950"/>
                </a:lnTo>
                <a:lnTo>
                  <a:pt x="585998" y="253666"/>
                </a:lnTo>
                <a:lnTo>
                  <a:pt x="546197" y="279541"/>
                </a:lnTo>
                <a:lnTo>
                  <a:pt x="507116" y="306559"/>
                </a:lnTo>
                <a:lnTo>
                  <a:pt x="468780" y="334704"/>
                </a:lnTo>
                <a:lnTo>
                  <a:pt x="431215" y="363962"/>
                </a:lnTo>
                <a:lnTo>
                  <a:pt x="394444" y="394317"/>
                </a:lnTo>
                <a:lnTo>
                  <a:pt x="358493" y="425752"/>
                </a:lnTo>
                <a:lnTo>
                  <a:pt x="323386" y="458253"/>
                </a:lnTo>
                <a:lnTo>
                  <a:pt x="289148" y="491803"/>
                </a:lnTo>
                <a:lnTo>
                  <a:pt x="255803" y="526388"/>
                </a:lnTo>
                <a:lnTo>
                  <a:pt x="223377" y="561991"/>
                </a:lnTo>
                <a:lnTo>
                  <a:pt x="191894" y="598597"/>
                </a:lnTo>
                <a:lnTo>
                  <a:pt x="161379" y="636191"/>
                </a:lnTo>
                <a:lnTo>
                  <a:pt x="131857" y="674757"/>
                </a:lnTo>
                <a:lnTo>
                  <a:pt x="103352" y="714279"/>
                </a:lnTo>
                <a:lnTo>
                  <a:pt x="75889" y="754741"/>
                </a:lnTo>
                <a:lnTo>
                  <a:pt x="49493" y="796129"/>
                </a:lnTo>
                <a:lnTo>
                  <a:pt x="24188" y="838426"/>
                </a:lnTo>
                <a:lnTo>
                  <a:pt x="0" y="881617"/>
                </a:lnTo>
                <a:lnTo>
                  <a:pt x="68097" y="920276"/>
                </a:lnTo>
                <a:lnTo>
                  <a:pt x="92478" y="876719"/>
                </a:lnTo>
                <a:lnTo>
                  <a:pt x="118048" y="834116"/>
                </a:lnTo>
                <a:lnTo>
                  <a:pt x="144778" y="792483"/>
                </a:lnTo>
                <a:lnTo>
                  <a:pt x="172641" y="751839"/>
                </a:lnTo>
                <a:lnTo>
                  <a:pt x="201609" y="712202"/>
                </a:lnTo>
                <a:lnTo>
                  <a:pt x="231653" y="673588"/>
                </a:lnTo>
                <a:lnTo>
                  <a:pt x="262747" y="636016"/>
                </a:lnTo>
                <a:lnTo>
                  <a:pt x="294863" y="599503"/>
                </a:lnTo>
                <a:lnTo>
                  <a:pt x="327972" y="564066"/>
                </a:lnTo>
                <a:lnTo>
                  <a:pt x="362046" y="529724"/>
                </a:lnTo>
                <a:lnTo>
                  <a:pt x="397059" y="496494"/>
                </a:lnTo>
                <a:lnTo>
                  <a:pt x="432981" y="464393"/>
                </a:lnTo>
                <a:lnTo>
                  <a:pt x="469785" y="433439"/>
                </a:lnTo>
                <a:lnTo>
                  <a:pt x="507444" y="403650"/>
                </a:lnTo>
                <a:lnTo>
                  <a:pt x="545929" y="375043"/>
                </a:lnTo>
                <a:lnTo>
                  <a:pt x="585213" y="347636"/>
                </a:lnTo>
                <a:lnTo>
                  <a:pt x="625268" y="321446"/>
                </a:lnTo>
                <a:lnTo>
                  <a:pt x="666066" y="296491"/>
                </a:lnTo>
                <a:lnTo>
                  <a:pt x="707579" y="272789"/>
                </a:lnTo>
                <a:lnTo>
                  <a:pt x="749779" y="250357"/>
                </a:lnTo>
                <a:lnTo>
                  <a:pt x="792638" y="229213"/>
                </a:lnTo>
                <a:lnTo>
                  <a:pt x="836129" y="209374"/>
                </a:lnTo>
                <a:lnTo>
                  <a:pt x="880224" y="190859"/>
                </a:lnTo>
                <a:lnTo>
                  <a:pt x="924895" y="173683"/>
                </a:lnTo>
                <a:lnTo>
                  <a:pt x="970113" y="157867"/>
                </a:lnTo>
                <a:lnTo>
                  <a:pt x="1015852" y="143425"/>
                </a:lnTo>
                <a:lnTo>
                  <a:pt x="1062084" y="130378"/>
                </a:lnTo>
                <a:lnTo>
                  <a:pt x="1108780" y="118741"/>
                </a:lnTo>
                <a:lnTo>
                  <a:pt x="1155912" y="108533"/>
                </a:lnTo>
                <a:lnTo>
                  <a:pt x="1203454" y="99771"/>
                </a:lnTo>
                <a:lnTo>
                  <a:pt x="1251376" y="92472"/>
                </a:lnTo>
                <a:lnTo>
                  <a:pt x="1299652" y="86656"/>
                </a:lnTo>
                <a:lnTo>
                  <a:pt x="1348253" y="82338"/>
                </a:lnTo>
                <a:lnTo>
                  <a:pt x="1397152" y="79536"/>
                </a:lnTo>
                <a:lnTo>
                  <a:pt x="1446111" y="78277"/>
                </a:lnTo>
                <a:lnTo>
                  <a:pt x="1494893" y="78554"/>
                </a:lnTo>
                <a:lnTo>
                  <a:pt x="1543469" y="80351"/>
                </a:lnTo>
                <a:lnTo>
                  <a:pt x="1591809" y="83655"/>
                </a:lnTo>
                <a:lnTo>
                  <a:pt x="1639885" y="88449"/>
                </a:lnTo>
                <a:lnTo>
                  <a:pt x="1687667" y="94719"/>
                </a:lnTo>
                <a:lnTo>
                  <a:pt x="1735126" y="102449"/>
                </a:lnTo>
                <a:lnTo>
                  <a:pt x="1782234" y="111624"/>
                </a:lnTo>
                <a:lnTo>
                  <a:pt x="1828960" y="122228"/>
                </a:lnTo>
                <a:lnTo>
                  <a:pt x="1875276" y="134247"/>
                </a:lnTo>
                <a:lnTo>
                  <a:pt x="1921153" y="147665"/>
                </a:lnTo>
                <a:lnTo>
                  <a:pt x="1966561" y="162467"/>
                </a:lnTo>
                <a:lnTo>
                  <a:pt x="2011472" y="178638"/>
                </a:lnTo>
                <a:lnTo>
                  <a:pt x="2055857" y="196162"/>
                </a:lnTo>
                <a:lnTo>
                  <a:pt x="2099685" y="215024"/>
                </a:lnTo>
                <a:lnTo>
                  <a:pt x="2142929" y="235210"/>
                </a:lnTo>
                <a:lnTo>
                  <a:pt x="2185558" y="256703"/>
                </a:lnTo>
                <a:lnTo>
                  <a:pt x="2227545" y="279489"/>
                </a:lnTo>
                <a:lnTo>
                  <a:pt x="2268859" y="303552"/>
                </a:lnTo>
                <a:lnTo>
                  <a:pt x="2309472" y="328877"/>
                </a:lnTo>
                <a:lnTo>
                  <a:pt x="2349354" y="355448"/>
                </a:lnTo>
                <a:lnTo>
                  <a:pt x="2388476" y="383252"/>
                </a:lnTo>
                <a:lnTo>
                  <a:pt x="2426810" y="412272"/>
                </a:lnTo>
                <a:lnTo>
                  <a:pt x="2464326" y="442493"/>
                </a:lnTo>
                <a:lnTo>
                  <a:pt x="2500995" y="473900"/>
                </a:lnTo>
                <a:lnTo>
                  <a:pt x="2536788" y="506477"/>
                </a:lnTo>
                <a:lnTo>
                  <a:pt x="2571675" y="540210"/>
                </a:lnTo>
                <a:lnTo>
                  <a:pt x="2605628" y="575083"/>
                </a:lnTo>
                <a:lnTo>
                  <a:pt x="2638618" y="611081"/>
                </a:lnTo>
                <a:lnTo>
                  <a:pt x="2670615" y="648188"/>
                </a:lnTo>
                <a:lnTo>
                  <a:pt x="2701590" y="686391"/>
                </a:lnTo>
                <a:lnTo>
                  <a:pt x="2731515" y="725672"/>
                </a:lnTo>
                <a:lnTo>
                  <a:pt x="2760359" y="766017"/>
                </a:lnTo>
                <a:lnTo>
                  <a:pt x="2788094" y="807411"/>
                </a:lnTo>
                <a:lnTo>
                  <a:pt x="2742539" y="832748"/>
                </a:lnTo>
                <a:lnTo>
                  <a:pt x="2895892" y="913787"/>
                </a:lnTo>
                <a:lnTo>
                  <a:pt x="2902191" y="743937"/>
                </a:lnTo>
                <a:lnTo>
                  <a:pt x="2856636" y="769273"/>
                </a:lnTo>
                <a:lnTo>
                  <a:pt x="2829288" y="728108"/>
                </a:lnTo>
                <a:lnTo>
                  <a:pt x="2800894" y="687921"/>
                </a:lnTo>
                <a:lnTo>
                  <a:pt x="2771480" y="648727"/>
                </a:lnTo>
                <a:lnTo>
                  <a:pt x="2741071" y="610539"/>
                </a:lnTo>
                <a:lnTo>
                  <a:pt x="2709693" y="573372"/>
                </a:lnTo>
                <a:lnTo>
                  <a:pt x="2677373" y="537237"/>
                </a:lnTo>
                <a:lnTo>
                  <a:pt x="2644135" y="502150"/>
                </a:lnTo>
                <a:lnTo>
                  <a:pt x="2610007" y="468123"/>
                </a:lnTo>
                <a:lnTo>
                  <a:pt x="2575013" y="435171"/>
                </a:lnTo>
                <a:lnTo>
                  <a:pt x="2539179" y="403306"/>
                </a:lnTo>
                <a:lnTo>
                  <a:pt x="2502532" y="372543"/>
                </a:lnTo>
                <a:lnTo>
                  <a:pt x="2465096" y="342895"/>
                </a:lnTo>
                <a:lnTo>
                  <a:pt x="2426899" y="314376"/>
                </a:lnTo>
                <a:lnTo>
                  <a:pt x="2387965" y="286998"/>
                </a:lnTo>
                <a:lnTo>
                  <a:pt x="2348321" y="260777"/>
                </a:lnTo>
                <a:lnTo>
                  <a:pt x="2307993" y="235725"/>
                </a:lnTo>
                <a:lnTo>
                  <a:pt x="2267006" y="211856"/>
                </a:lnTo>
                <a:lnTo>
                  <a:pt x="2225386" y="189183"/>
                </a:lnTo>
                <a:lnTo>
                  <a:pt x="2183158" y="167721"/>
                </a:lnTo>
                <a:lnTo>
                  <a:pt x="2140350" y="147482"/>
                </a:lnTo>
                <a:lnTo>
                  <a:pt x="2096986" y="128481"/>
                </a:lnTo>
                <a:lnTo>
                  <a:pt x="2053093" y="110731"/>
                </a:lnTo>
                <a:lnTo>
                  <a:pt x="2008695" y="94245"/>
                </a:lnTo>
                <a:lnTo>
                  <a:pt x="1963820" y="79038"/>
                </a:lnTo>
                <a:lnTo>
                  <a:pt x="1918493" y="65122"/>
                </a:lnTo>
                <a:lnTo>
                  <a:pt x="1872740" y="52511"/>
                </a:lnTo>
                <a:lnTo>
                  <a:pt x="1826586" y="41220"/>
                </a:lnTo>
                <a:lnTo>
                  <a:pt x="1780057" y="31261"/>
                </a:lnTo>
                <a:lnTo>
                  <a:pt x="1733180" y="22648"/>
                </a:lnTo>
                <a:lnTo>
                  <a:pt x="1685980" y="15394"/>
                </a:lnTo>
                <a:lnTo>
                  <a:pt x="1638483" y="9515"/>
                </a:lnTo>
                <a:lnTo>
                  <a:pt x="1590714" y="5021"/>
                </a:lnTo>
                <a:lnTo>
                  <a:pt x="1542700" y="1929"/>
                </a:lnTo>
                <a:lnTo>
                  <a:pt x="1494467" y="250"/>
                </a:lnTo>
                <a:lnTo>
                  <a:pt x="1446039" y="0"/>
                </a:lnTo>
                <a:close/>
              </a:path>
            </a:pathLst>
          </a:custGeom>
          <a:solidFill>
            <a:srgbClr val="B3C9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2071629" y="484632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25400" y="38100"/>
                </a:ln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2729</Words>
  <Application>Microsoft Macintosh PowerPoint</Application>
  <PresentationFormat>Custom</PresentationFormat>
  <Paragraphs>496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Calibri Light</vt:lpstr>
      <vt:lpstr>Times New Roman</vt:lpstr>
      <vt:lpstr>Office Theme</vt:lpstr>
      <vt:lpstr>Data Manipulation with Pandas</vt:lpstr>
      <vt:lpstr>Learning Objectives</vt:lpstr>
      <vt:lpstr>Why Pandas</vt:lpstr>
      <vt:lpstr>Why Pandas</vt:lpstr>
      <vt:lpstr>Why Pandas</vt:lpstr>
      <vt:lpstr>Features of Pandas</vt:lpstr>
      <vt:lpstr>Data Structures</vt:lpstr>
      <vt:lpstr>Understanding Series</vt:lpstr>
      <vt:lpstr>Series</vt:lpstr>
      <vt:lpstr>How to Create Series?</vt:lpstr>
      <vt:lpstr>Creating Series from a List</vt:lpstr>
      <vt:lpstr>Creating Series from an ndarray</vt:lpstr>
      <vt:lpstr>Creating Series from dict</vt:lpstr>
      <vt:lpstr>Creating Series from Scalar</vt:lpstr>
      <vt:lpstr>Accessing Elements in Series</vt:lpstr>
      <vt:lpstr>Vectorizing Operations in Series</vt:lpstr>
      <vt:lpstr>Vectorizing Operations in Series</vt:lpstr>
      <vt:lpstr>Data Frame</vt:lpstr>
      <vt:lpstr>PowerPoint Presentation</vt:lpstr>
      <vt:lpstr>Creating DataFrame from dict</vt:lpstr>
      <vt:lpstr>Viewing DataFrame</vt:lpstr>
      <vt:lpstr>Creating DataFrame from dict of Series</vt:lpstr>
      <vt:lpstr>Creating DataFrame from ndarray</vt:lpstr>
      <vt:lpstr>PowerPoint Presentation</vt:lpstr>
      <vt:lpstr>View and Select Data</vt:lpstr>
      <vt:lpstr>Missing Values</vt:lpstr>
      <vt:lpstr>Handling Missing Values</vt:lpstr>
      <vt:lpstr>Handling Missing Values with Functions</vt:lpstr>
      <vt:lpstr>Handling Missing Values with Functions</vt:lpstr>
      <vt:lpstr>Handling Missing Values with Functions: Example</vt:lpstr>
      <vt:lpstr>Data Operation</vt:lpstr>
      <vt:lpstr>Data Operation with Functions</vt:lpstr>
      <vt:lpstr>Data Operation with Statistical Functions</vt:lpstr>
      <vt:lpstr>Data Operation Using Groupby</vt:lpstr>
      <vt:lpstr>Data Operation Using Sorting</vt:lpstr>
      <vt:lpstr>Data Operations</vt:lpstr>
      <vt:lpstr>Data Standardization</vt:lpstr>
      <vt:lpstr>File Read and Write Support</vt:lpstr>
      <vt:lpstr>Activity: Sequence it Right!</vt:lpstr>
      <vt:lpstr>Activity: Sequence it Right!</vt:lpstr>
      <vt:lpstr>Pandas SQL Operation</vt:lpstr>
      <vt:lpstr>Pandas SQL Operation</vt:lpstr>
      <vt:lpstr>Pandas SQL Operation</vt:lpstr>
      <vt:lpstr>Analyze the Federal Aviation Authority (FAA) Dataset using  Pandas</vt:lpstr>
      <vt:lpstr>Analyze the Federal Aviation Authority (FAA) Dataset using  Pandas</vt:lpstr>
      <vt:lpstr>Analyzing the Dataset</vt:lpstr>
      <vt:lpstr>Analyzing the Dataset</vt:lpstr>
      <vt:lpstr>Key Takeaways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Anitha Nagarapu</dc:creator>
  <cp:lastModifiedBy>Aarthy Lakshmi Narayanan</cp:lastModifiedBy>
  <cp:revision>1</cp:revision>
  <dcterms:created xsi:type="dcterms:W3CDTF">2021-11-16T06:37:21Z</dcterms:created>
  <dcterms:modified xsi:type="dcterms:W3CDTF">2021-11-17T08:56:14Z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2020-05-13T00:00:00Z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2021-11-16T00:00:00Z</vt:filetime>
  </property>
</Properties>
</file>