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72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B6E4C-38E8-4684-8180-7F614D6CAE84}" type="datetimeFigureOut">
              <a:rPr lang="en-IN" smtClean="0"/>
              <a:t>09-11-2022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2B936-C296-4FDE-88CA-62F0F3AB0B3D}" type="slidenum">
              <a:rPr lang="en-IN" smtClean="0"/>
              <a:t>‹#›</a:t>
            </a:fld>
            <a:endParaRPr lang="en-IN"/>
          </a:p>
        </p:txBody>
      </p:sp>
    </p:spTree>
    <p:extLst>
      <p:ext uri="{BB962C8B-B14F-4D97-AF65-F5344CB8AC3E}">
        <p14:creationId xmlns:p14="http://schemas.microsoft.com/office/powerpoint/2010/main" val="121087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CAA147A-E566-47B6-AC77-F3612F962738}" type="datetime1">
              <a:rPr lang="en-IN" smtClean="0"/>
              <a:t>09-11-2022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IN"/>
              <a:t>Team_Id:</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C8502E2-927F-4CA7-BAC6-D381BC77B14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6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25109-F931-4719-A801-B81299174F53}" type="datetime1">
              <a:rPr lang="en-IN" smtClean="0"/>
              <a:t>09-11-2022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30571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EE12F-5144-4D19-98F4-443DB219AAF7}" type="datetime1">
              <a:rPr lang="en-IN" smtClean="0"/>
              <a:t>09-11-2022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31718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F3DF3-875A-4F55-865A-1806E253BE05}" type="datetime1">
              <a:rPr lang="en-IN" smtClean="0"/>
              <a:t>09-11-2022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80088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0E586-3A54-45E5-AC27-16AF78FF7F3E}" type="datetime1">
              <a:rPr lang="en-IN" smtClean="0"/>
              <a:t>09-11-2022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27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B7B50-E115-4071-AD39-4E120DFEF480}" type="datetime1">
              <a:rPr lang="en-IN" smtClean="0"/>
              <a:t>09-11-2022</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86041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5D6A0C-06FC-48BA-9C7A-D57B41527B23}" type="datetime1">
              <a:rPr lang="en-IN" smtClean="0"/>
              <a:t>09-11-2022</a:t>
            </a:fld>
            <a:endParaRPr lang="en-IN"/>
          </a:p>
        </p:txBody>
      </p:sp>
      <p:sp>
        <p:nvSpPr>
          <p:cNvPr id="8" name="Footer Placeholder 7"/>
          <p:cNvSpPr>
            <a:spLocks noGrp="1"/>
          </p:cNvSpPr>
          <p:nvPr>
            <p:ph type="ftr" sz="quarter" idx="11"/>
          </p:nvPr>
        </p:nvSpPr>
        <p:spPr/>
        <p:txBody>
          <a:bodyPr/>
          <a:lstStyle/>
          <a:p>
            <a:r>
              <a:rPr lang="en-IN"/>
              <a:t>Team_Id:</a:t>
            </a:r>
          </a:p>
        </p:txBody>
      </p:sp>
      <p:sp>
        <p:nvSpPr>
          <p:cNvPr id="9" name="Slide Number Placeholder 8"/>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91863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BCF8DE-0678-454D-A446-03B626254136}" type="datetime1">
              <a:rPr lang="en-IN" smtClean="0"/>
              <a:t>09-11-2022</a:t>
            </a:fld>
            <a:endParaRPr lang="en-IN"/>
          </a:p>
        </p:txBody>
      </p:sp>
      <p:sp>
        <p:nvSpPr>
          <p:cNvPr id="4" name="Footer Placeholder 3"/>
          <p:cNvSpPr>
            <a:spLocks noGrp="1"/>
          </p:cNvSpPr>
          <p:nvPr>
            <p:ph type="ftr" sz="quarter" idx="11"/>
          </p:nvPr>
        </p:nvSpPr>
        <p:spPr/>
        <p:txBody>
          <a:bodyPr/>
          <a:lstStyle/>
          <a:p>
            <a:r>
              <a:rPr lang="en-IN"/>
              <a:t>Team_Id:</a:t>
            </a:r>
          </a:p>
        </p:txBody>
      </p:sp>
      <p:sp>
        <p:nvSpPr>
          <p:cNvPr id="5" name="Slide Number Placeholder 4"/>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42595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8F65E-4E05-4341-A135-90B60CDC4A93}" type="datetime1">
              <a:rPr lang="en-IN" smtClean="0"/>
              <a:t>09-11-2022</a:t>
            </a:fld>
            <a:endParaRPr lang="en-IN"/>
          </a:p>
        </p:txBody>
      </p:sp>
      <p:sp>
        <p:nvSpPr>
          <p:cNvPr id="3" name="Footer Placeholder 2"/>
          <p:cNvSpPr>
            <a:spLocks noGrp="1"/>
          </p:cNvSpPr>
          <p:nvPr>
            <p:ph type="ftr" sz="quarter" idx="11"/>
          </p:nvPr>
        </p:nvSpPr>
        <p:spPr/>
        <p:txBody>
          <a:bodyPr/>
          <a:lstStyle/>
          <a:p>
            <a:r>
              <a:rPr lang="en-IN"/>
              <a:t>Team_Id:</a:t>
            </a:r>
          </a:p>
        </p:txBody>
      </p:sp>
      <p:sp>
        <p:nvSpPr>
          <p:cNvPr id="4" name="Slide Number Placeholder 3"/>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188578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5C481-89FE-4E87-B3F7-5F3219ABF203}" type="datetime1">
              <a:rPr lang="en-IN" smtClean="0"/>
              <a:t>09-11-2022</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06585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8B09F5-F342-445B-8CDE-3B06104AFC57}" type="datetime1">
              <a:rPr lang="en-IN" smtClean="0"/>
              <a:t>09-11-2022</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401952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D7FB62E-9AFC-4C07-982D-7D5AF7E7C08A}" type="datetime1">
              <a:rPr lang="en-IN" smtClean="0"/>
              <a:t>09-11-2022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IN"/>
              <a:t>Team_Id:</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C8502E2-927F-4CA7-BAC6-D381BC77B146}" type="slidenum">
              <a:rPr lang="en-IN" smtClean="0"/>
              <a:t>‹#›</a:t>
            </a:fld>
            <a:endParaRPr lang="en-IN"/>
          </a:p>
        </p:txBody>
      </p:sp>
    </p:spTree>
    <p:extLst>
      <p:ext uri="{BB962C8B-B14F-4D97-AF65-F5344CB8AC3E}">
        <p14:creationId xmlns:p14="http://schemas.microsoft.com/office/powerpoint/2010/main" val="8649915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wikipedia.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4F67-5799-524E-F67A-61099B70BA71}"/>
              </a:ext>
            </a:extLst>
          </p:cNvPr>
          <p:cNvSpPr>
            <a:spLocks noGrp="1"/>
          </p:cNvSpPr>
          <p:nvPr>
            <p:ph type="ctrTitle"/>
          </p:nvPr>
        </p:nvSpPr>
        <p:spPr>
          <a:xfrm>
            <a:off x="1524000" y="1122363"/>
            <a:ext cx="9144000" cy="912625"/>
          </a:xfrm>
        </p:spPr>
        <p:txBody>
          <a:bodyPr>
            <a:noAutofit/>
          </a:bodyPr>
          <a:lstStyle/>
          <a:p>
            <a:r>
              <a:rPr lang="en-US" sz="4800" dirty="0">
                <a:solidFill>
                  <a:schemeClr val="tx1"/>
                </a:solidFill>
                <a:latin typeface="Times New Roman" panose="02020603050405020304" pitchFamily="18" charset="0"/>
                <a:cs typeface="Times New Roman" panose="02020603050405020304" pitchFamily="18" charset="0"/>
              </a:rPr>
              <a:t>Online Auction System</a:t>
            </a:r>
            <a:br>
              <a:rPr lang="en-US" sz="4800" dirty="0">
                <a:solidFill>
                  <a:schemeClr val="tx1"/>
                </a:solidFill>
                <a:latin typeface="Times New Roman" panose="02020603050405020304" pitchFamily="18" charset="0"/>
                <a:cs typeface="Times New Roman" panose="02020603050405020304" pitchFamily="18" charset="0"/>
              </a:rPr>
            </a:br>
            <a:r>
              <a:rPr lang="en-US" sz="4800" dirty="0">
                <a:solidFill>
                  <a:schemeClr val="tx1"/>
                </a:solidFill>
                <a:latin typeface="Times New Roman" panose="02020603050405020304" pitchFamily="18" charset="0"/>
                <a:cs typeface="Times New Roman" panose="02020603050405020304" pitchFamily="18" charset="0"/>
              </a:rPr>
              <a:t>(Bargain)</a:t>
            </a:r>
            <a:endParaRPr lang="en-IN" sz="4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C4DB568-78B0-E3BF-96C4-C4B6E6DFF50D}"/>
              </a:ext>
            </a:extLst>
          </p:cNvPr>
          <p:cNvSpPr>
            <a:spLocks noGrp="1"/>
          </p:cNvSpPr>
          <p:nvPr>
            <p:ph type="subTitle" idx="1"/>
          </p:nvPr>
        </p:nvSpPr>
        <p:spPr>
          <a:xfrm>
            <a:off x="1949823" y="2415989"/>
            <a:ext cx="8292354" cy="3469341"/>
          </a:xfrm>
          <a:solidFill>
            <a:schemeClr val="accent1"/>
          </a:solidFill>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Team Id: </a:t>
            </a:r>
            <a:r>
              <a:rPr lang="en-US" sz="1800" b="1" dirty="0">
                <a:solidFill>
                  <a:srgbClr val="000000"/>
                </a:solidFill>
                <a:effectLst/>
                <a:latin typeface="Times New Roman" panose="02020603050405020304" pitchFamily="18" charset="0"/>
                <a:ea typeface="Times New Roman" panose="02020603050405020304" pitchFamily="18" charset="0"/>
              </a:rPr>
              <a:t>22_AI_2A_05</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pPr algn="ctr"/>
            <a:r>
              <a:rPr lang="en-US" sz="1800" b="1" kern="0" dirty="0">
                <a:solidFill>
                  <a:srgbClr val="000000"/>
                </a:solidFill>
                <a:effectLst/>
                <a:latin typeface="Times New Roman" panose="02020603050405020304" pitchFamily="18" charset="0"/>
              </a:rPr>
              <a:t>Aditi Bajpai (2101641520005)</a:t>
            </a:r>
            <a:endParaRPr lang="en-IN" sz="1800" b="1" kern="0" dirty="0">
              <a:solidFill>
                <a:srgbClr val="000000"/>
              </a:solidFill>
              <a:effectLst/>
              <a:latin typeface="Times New Roman" panose="02020603050405020304" pitchFamily="18" charset="0"/>
            </a:endParaRPr>
          </a:p>
          <a:p>
            <a:pPr algn="ctr"/>
            <a:r>
              <a:rPr lang="en-US" sz="1800" b="1" kern="0" dirty="0">
                <a:solidFill>
                  <a:srgbClr val="000000"/>
                </a:solidFill>
                <a:effectLst/>
                <a:latin typeface="Times New Roman" panose="02020603050405020304" pitchFamily="18" charset="0"/>
              </a:rPr>
              <a:t>Arpit Krishna (2101641520027)</a:t>
            </a:r>
            <a:endParaRPr lang="en-IN" sz="1800" b="1" kern="0" dirty="0">
              <a:solidFill>
                <a:srgbClr val="000000"/>
              </a:solidFill>
              <a:effectLst/>
              <a:latin typeface="Times New Roman" panose="02020603050405020304" pitchFamily="18" charset="0"/>
            </a:endParaRPr>
          </a:p>
          <a:p>
            <a:pPr algn="ctr"/>
            <a:r>
              <a:rPr lang="en-US" sz="1800" b="1" kern="0" dirty="0" err="1">
                <a:solidFill>
                  <a:srgbClr val="000000"/>
                </a:solidFill>
                <a:effectLst/>
                <a:latin typeface="Times New Roman" panose="02020603050405020304" pitchFamily="18" charset="0"/>
              </a:rPr>
              <a:t>Sahid</a:t>
            </a:r>
            <a:r>
              <a:rPr lang="en-US" sz="1800" b="1" kern="0" dirty="0">
                <a:solidFill>
                  <a:srgbClr val="000000"/>
                </a:solidFill>
                <a:effectLst/>
                <a:latin typeface="Times New Roman" panose="02020603050405020304" pitchFamily="18" charset="0"/>
              </a:rPr>
              <a:t> Ali (2101641520126)</a:t>
            </a:r>
            <a:endParaRPr lang="en-IN" sz="1800" b="1" kern="0" dirty="0">
              <a:solidFill>
                <a:srgbClr val="000000"/>
              </a:solidFill>
              <a:effectLst/>
              <a:latin typeface="Times New Roman" panose="02020603050405020304" pitchFamily="18" charset="0"/>
            </a:endParaRPr>
          </a:p>
          <a:p>
            <a:pPr algn="ctr"/>
            <a:r>
              <a:rPr lang="en-US" sz="1800" b="1" kern="0" dirty="0">
                <a:solidFill>
                  <a:srgbClr val="000000"/>
                </a:solidFill>
                <a:effectLst/>
                <a:latin typeface="Times New Roman" panose="02020603050405020304" pitchFamily="18" charset="0"/>
              </a:rPr>
              <a:t>Aastha </a:t>
            </a:r>
            <a:r>
              <a:rPr lang="en-US" sz="1800" b="1" kern="0" dirty="0" err="1">
                <a:solidFill>
                  <a:srgbClr val="000000"/>
                </a:solidFill>
                <a:effectLst/>
                <a:latin typeface="Times New Roman" panose="02020603050405020304" pitchFamily="18" charset="0"/>
              </a:rPr>
              <a:t>Sachan</a:t>
            </a:r>
            <a:r>
              <a:rPr lang="en-US" sz="1800" b="1" kern="0" dirty="0">
                <a:solidFill>
                  <a:srgbClr val="000000"/>
                </a:solidFill>
                <a:effectLst/>
                <a:latin typeface="Times New Roman" panose="02020603050405020304" pitchFamily="18" charset="0"/>
              </a:rPr>
              <a:t> (2101641520002)</a:t>
            </a:r>
            <a:endParaRPr lang="en-IN" sz="1800" b="1" kern="0" dirty="0">
              <a:solidFill>
                <a:srgbClr val="000000"/>
              </a:solidFill>
              <a:effectLst/>
              <a:latin typeface="Times New Roman" panose="02020603050405020304" pitchFamily="18" charset="0"/>
            </a:endParaRPr>
          </a:p>
          <a:p>
            <a:pPr algn="ctr"/>
            <a:r>
              <a:rPr lang="en-US" sz="1800" b="1" dirty="0" err="1">
                <a:solidFill>
                  <a:srgbClr val="002060"/>
                </a:solidFill>
                <a:effectLst/>
                <a:latin typeface="Times New Roman" panose="02020603050405020304" pitchFamily="18" charset="0"/>
                <a:ea typeface="Times New Roman" panose="02020603050405020304" pitchFamily="18" charset="0"/>
              </a:rPr>
              <a:t>Devanshi</a:t>
            </a:r>
            <a:r>
              <a:rPr lang="en-US" sz="1800" b="1" dirty="0">
                <a:solidFill>
                  <a:srgbClr val="002060"/>
                </a:solidFill>
                <a:effectLst/>
                <a:latin typeface="Times New Roman" panose="02020603050405020304" pitchFamily="18" charset="0"/>
                <a:ea typeface="Times New Roman" panose="02020603050405020304" pitchFamily="18" charset="0"/>
              </a:rPr>
              <a:t> Yadav (2101641520047)</a:t>
            </a:r>
            <a:endParaRPr lang="en-IN" sz="1800" dirty="0">
              <a:solidFill>
                <a:srgbClr val="002060"/>
              </a:solidFill>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a16="http://schemas.microsoft.com/office/drawing/2014/main" id="{1301CDFE-6206-F683-B786-7D970D7ABBDD}"/>
              </a:ext>
            </a:extLst>
          </p:cNvPr>
          <p:cNvPicPr/>
          <p:nvPr/>
        </p:nvPicPr>
        <p:blipFill>
          <a:blip r:embed="rId2"/>
          <a:srcRect/>
          <a:stretch>
            <a:fillRect/>
          </a:stretch>
        </p:blipFill>
        <p:spPr>
          <a:xfrm>
            <a:off x="10970223" y="300317"/>
            <a:ext cx="988695" cy="605790"/>
          </a:xfrm>
          <a:prstGeom prst="rect">
            <a:avLst/>
          </a:prstGeom>
          <a:ln/>
        </p:spPr>
      </p:pic>
    </p:spTree>
    <p:extLst>
      <p:ext uri="{BB962C8B-B14F-4D97-AF65-F5344CB8AC3E}">
        <p14:creationId xmlns:p14="http://schemas.microsoft.com/office/powerpoint/2010/main" val="373396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9717-C025-8EA3-3E93-22CBA7C41B2C}"/>
              </a:ext>
            </a:extLst>
          </p:cNvPr>
          <p:cNvSpPr>
            <a:spLocks noGrp="1"/>
          </p:cNvSpPr>
          <p:nvPr>
            <p:ph type="title"/>
          </p:nvPr>
        </p:nvSpPr>
        <p:spPr/>
        <p:txBody>
          <a:bodyPr/>
          <a:lstStyle/>
          <a:p>
            <a:r>
              <a:rPr lang="en-IN" dirty="0"/>
              <a:t>Methodology(continued…)</a:t>
            </a:r>
          </a:p>
        </p:txBody>
      </p:sp>
      <p:sp>
        <p:nvSpPr>
          <p:cNvPr id="5" name="Slide Number Placeholder 4">
            <a:extLst>
              <a:ext uri="{FF2B5EF4-FFF2-40B4-BE49-F238E27FC236}">
                <a16:creationId xmlns:a16="http://schemas.microsoft.com/office/drawing/2014/main" id="{4B5434F4-E705-104C-DC8D-15FD7A23AA79}"/>
              </a:ext>
            </a:extLst>
          </p:cNvPr>
          <p:cNvSpPr>
            <a:spLocks noGrp="1"/>
          </p:cNvSpPr>
          <p:nvPr>
            <p:ph type="sldNum" sz="quarter" idx="12"/>
          </p:nvPr>
        </p:nvSpPr>
        <p:spPr/>
        <p:txBody>
          <a:bodyPr/>
          <a:lstStyle/>
          <a:p>
            <a:fld id="{AC8502E2-927F-4CA7-BAC6-D381BC77B146}" type="slidenum">
              <a:rPr lang="en-IN" smtClean="0"/>
              <a:t>10</a:t>
            </a:fld>
            <a:endParaRPr lang="en-IN"/>
          </a:p>
        </p:txBody>
      </p:sp>
      <p:pic>
        <p:nvPicPr>
          <p:cNvPr id="6" name="Content Placeholder 5">
            <a:extLst>
              <a:ext uri="{FF2B5EF4-FFF2-40B4-BE49-F238E27FC236}">
                <a16:creationId xmlns:a16="http://schemas.microsoft.com/office/drawing/2014/main" id="{0B8EFFA7-51B5-A607-21EF-C58EDD3A24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941899"/>
            <a:ext cx="10089682" cy="4038600"/>
          </a:xfrm>
          <a:prstGeom prst="rect">
            <a:avLst/>
          </a:prstGeom>
        </p:spPr>
      </p:pic>
      <p:sp>
        <p:nvSpPr>
          <p:cNvPr id="7" name="TextBox 6">
            <a:extLst>
              <a:ext uri="{FF2B5EF4-FFF2-40B4-BE49-F238E27FC236}">
                <a16:creationId xmlns:a16="http://schemas.microsoft.com/office/drawing/2014/main" id="{048DFC63-ADA9-8924-E5AB-A80A4D143F59}"/>
              </a:ext>
            </a:extLst>
          </p:cNvPr>
          <p:cNvSpPr txBox="1"/>
          <p:nvPr/>
        </p:nvSpPr>
        <p:spPr>
          <a:xfrm>
            <a:off x="8845617" y="1450903"/>
            <a:ext cx="3106554" cy="369332"/>
          </a:xfrm>
          <a:prstGeom prst="rect">
            <a:avLst/>
          </a:prstGeom>
          <a:noFill/>
        </p:spPr>
        <p:txBody>
          <a:bodyPr wrap="square" rtlCol="0">
            <a:spAutoFit/>
          </a:bodyPr>
          <a:lstStyle/>
          <a:p>
            <a:r>
              <a:rPr lang="en-IN" dirty="0"/>
              <a:t>Fig. Data Flow Diagram</a:t>
            </a:r>
          </a:p>
        </p:txBody>
      </p:sp>
      <p:sp>
        <p:nvSpPr>
          <p:cNvPr id="8" name="Footer Placeholder 3">
            <a:extLst>
              <a:ext uri="{FF2B5EF4-FFF2-40B4-BE49-F238E27FC236}">
                <a16:creationId xmlns:a16="http://schemas.microsoft.com/office/drawing/2014/main" id="{B495B9EB-6EC9-9BCC-98F3-C2DB48A430DB}"/>
              </a:ext>
            </a:extLst>
          </p:cNvPr>
          <p:cNvSpPr>
            <a:spLocks noGrp="1"/>
          </p:cNvSpPr>
          <p:nvPr>
            <p:ph type="ftr" sz="quarter" idx="11"/>
          </p:nvPr>
        </p:nvSpPr>
        <p:spPr>
          <a:xfrm>
            <a:off x="-575596" y="6065837"/>
            <a:ext cx="5189551" cy="365125"/>
          </a:xfrm>
        </p:spPr>
        <p:txBody>
          <a:bodyPr/>
          <a:lstStyle/>
          <a:p>
            <a:r>
              <a:rPr lang="en-IN" dirty="0" err="1"/>
              <a:t>Team_Id</a:t>
            </a:r>
            <a:r>
              <a:rPr lang="en-IN" dirty="0"/>
              <a:t>: </a:t>
            </a:r>
            <a:r>
              <a:rPr lang="en-US" sz="1200" b="1" dirty="0">
                <a:solidFill>
                  <a:srgbClr val="000000"/>
                </a:solidFill>
                <a:effectLst/>
                <a:latin typeface="Times New Roman" panose="02020603050405020304" pitchFamily="18" charset="0"/>
                <a:ea typeface="Times New Roman" panose="02020603050405020304" pitchFamily="18" charset="0"/>
              </a:rPr>
              <a:t>22_AI_2A_05</a:t>
            </a:r>
            <a:endParaRPr lang="en-IN" dirty="0"/>
          </a:p>
        </p:txBody>
      </p:sp>
    </p:spTree>
    <p:extLst>
      <p:ext uri="{BB962C8B-B14F-4D97-AF65-F5344CB8AC3E}">
        <p14:creationId xmlns:p14="http://schemas.microsoft.com/office/powerpoint/2010/main" val="690611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A706-4754-AEED-3D36-00262E3EB789}"/>
              </a:ext>
            </a:extLst>
          </p:cNvPr>
          <p:cNvSpPr>
            <a:spLocks noGrp="1"/>
          </p:cNvSpPr>
          <p:nvPr>
            <p:ph type="title"/>
          </p:nvPr>
        </p:nvSpPr>
        <p:spPr>
          <a:xfrm>
            <a:off x="1143000" y="599975"/>
            <a:ext cx="9875520" cy="1356360"/>
          </a:xfrm>
        </p:spPr>
        <p:txBody>
          <a:bodyPr/>
          <a:lstStyle/>
          <a:p>
            <a:r>
              <a:rPr lang="en-IN" dirty="0"/>
              <a:t>Methodology(continued…)</a:t>
            </a:r>
          </a:p>
        </p:txBody>
      </p:sp>
      <p:sp>
        <p:nvSpPr>
          <p:cNvPr id="5" name="Slide Number Placeholder 4">
            <a:extLst>
              <a:ext uri="{FF2B5EF4-FFF2-40B4-BE49-F238E27FC236}">
                <a16:creationId xmlns:a16="http://schemas.microsoft.com/office/drawing/2014/main" id="{AB8FBC81-1F01-B656-FF8B-2451F4980735}"/>
              </a:ext>
            </a:extLst>
          </p:cNvPr>
          <p:cNvSpPr>
            <a:spLocks noGrp="1"/>
          </p:cNvSpPr>
          <p:nvPr>
            <p:ph type="sldNum" sz="quarter" idx="12"/>
          </p:nvPr>
        </p:nvSpPr>
        <p:spPr/>
        <p:txBody>
          <a:bodyPr/>
          <a:lstStyle/>
          <a:p>
            <a:fld id="{AC8502E2-927F-4CA7-BAC6-D381BC77B146}" type="slidenum">
              <a:rPr lang="en-IN" smtClean="0"/>
              <a:t>11</a:t>
            </a:fld>
            <a:endParaRPr lang="en-IN"/>
          </a:p>
        </p:txBody>
      </p:sp>
      <p:pic>
        <p:nvPicPr>
          <p:cNvPr id="6" name="Content Placeholder 5">
            <a:extLst>
              <a:ext uri="{FF2B5EF4-FFF2-40B4-BE49-F238E27FC236}">
                <a16:creationId xmlns:a16="http://schemas.microsoft.com/office/drawing/2014/main" id="{0855C068-1926-B3FC-4930-A16B07F145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032" y="1853958"/>
            <a:ext cx="9906802" cy="4296076"/>
          </a:xfrm>
          <a:prstGeom prst="rect">
            <a:avLst/>
          </a:prstGeom>
        </p:spPr>
      </p:pic>
      <p:sp>
        <p:nvSpPr>
          <p:cNvPr id="7" name="TextBox 6">
            <a:extLst>
              <a:ext uri="{FF2B5EF4-FFF2-40B4-BE49-F238E27FC236}">
                <a16:creationId xmlns:a16="http://schemas.microsoft.com/office/drawing/2014/main" id="{69C87D88-5637-1703-6025-085602B12850}"/>
              </a:ext>
            </a:extLst>
          </p:cNvPr>
          <p:cNvSpPr txBox="1"/>
          <p:nvPr/>
        </p:nvSpPr>
        <p:spPr>
          <a:xfrm>
            <a:off x="7854215" y="5505651"/>
            <a:ext cx="3181532" cy="369332"/>
          </a:xfrm>
          <a:prstGeom prst="rect">
            <a:avLst/>
          </a:prstGeom>
          <a:noFill/>
        </p:spPr>
        <p:txBody>
          <a:bodyPr wrap="square" rtlCol="0">
            <a:spAutoFit/>
          </a:bodyPr>
          <a:lstStyle/>
          <a:p>
            <a:r>
              <a:rPr lang="en-IN" dirty="0"/>
              <a:t>Fig. E.R Diagram</a:t>
            </a:r>
          </a:p>
        </p:txBody>
      </p:sp>
      <p:sp>
        <p:nvSpPr>
          <p:cNvPr id="8" name="Footer Placeholder 3">
            <a:extLst>
              <a:ext uri="{FF2B5EF4-FFF2-40B4-BE49-F238E27FC236}">
                <a16:creationId xmlns:a16="http://schemas.microsoft.com/office/drawing/2014/main" id="{1B59CEEC-5062-6DCF-47DE-75EF3AC71813}"/>
              </a:ext>
            </a:extLst>
          </p:cNvPr>
          <p:cNvSpPr>
            <a:spLocks noGrp="1"/>
          </p:cNvSpPr>
          <p:nvPr>
            <p:ph type="ftr" sz="quarter" idx="11"/>
          </p:nvPr>
        </p:nvSpPr>
        <p:spPr>
          <a:xfrm>
            <a:off x="-623721" y="6065837"/>
            <a:ext cx="5189551" cy="365125"/>
          </a:xfrm>
        </p:spPr>
        <p:txBody>
          <a:bodyPr/>
          <a:lstStyle/>
          <a:p>
            <a:r>
              <a:rPr lang="en-IN" dirty="0" err="1"/>
              <a:t>Team_Id</a:t>
            </a:r>
            <a:r>
              <a:rPr lang="en-IN" dirty="0"/>
              <a:t>: </a:t>
            </a:r>
            <a:r>
              <a:rPr lang="en-US" sz="1200" b="1" dirty="0">
                <a:solidFill>
                  <a:srgbClr val="000000"/>
                </a:solidFill>
                <a:effectLst/>
                <a:latin typeface="Times New Roman" panose="02020603050405020304" pitchFamily="18" charset="0"/>
                <a:ea typeface="Times New Roman" panose="02020603050405020304" pitchFamily="18" charset="0"/>
              </a:rPr>
              <a:t>22_AI_2A_05</a:t>
            </a:r>
            <a:endParaRPr lang="en-IN" dirty="0"/>
          </a:p>
        </p:txBody>
      </p:sp>
    </p:spTree>
    <p:extLst>
      <p:ext uri="{BB962C8B-B14F-4D97-AF65-F5344CB8AC3E}">
        <p14:creationId xmlns:p14="http://schemas.microsoft.com/office/powerpoint/2010/main" val="35136705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231A483-0061-06D8-8EB5-DEDF45E46EB5}"/>
              </a:ext>
            </a:extLst>
          </p:cNvPr>
          <p:cNvPicPr>
            <a:picLocks noGrp="1" noChangeAspect="1"/>
          </p:cNvPicPr>
          <p:nvPr>
            <p:ph idx="1"/>
          </p:nvPr>
        </p:nvPicPr>
        <p:blipFill>
          <a:blip r:embed="rId2">
            <a:biLevel thresh="75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65200" y="341013"/>
            <a:ext cx="8987321" cy="6284327"/>
          </a:xfrm>
          <a:prstGeom prst="rect">
            <a:avLst/>
          </a:prstGeom>
        </p:spPr>
      </p:pic>
      <p:sp>
        <p:nvSpPr>
          <p:cNvPr id="2" name="Title 1">
            <a:extLst>
              <a:ext uri="{FF2B5EF4-FFF2-40B4-BE49-F238E27FC236}">
                <a16:creationId xmlns:a16="http://schemas.microsoft.com/office/drawing/2014/main" id="{577E5CA9-00D8-D320-F986-BF65AB6669C3}"/>
              </a:ext>
            </a:extLst>
          </p:cNvPr>
          <p:cNvSpPr>
            <a:spLocks noGrp="1"/>
          </p:cNvSpPr>
          <p:nvPr>
            <p:ph type="title"/>
          </p:nvPr>
        </p:nvSpPr>
        <p:spPr>
          <a:xfrm rot="5400000">
            <a:off x="6291133" y="4528627"/>
            <a:ext cx="9875520" cy="1356360"/>
          </a:xfrm>
        </p:spPr>
        <p:txBody>
          <a:bodyPr/>
          <a:lstStyle/>
          <a:p>
            <a:r>
              <a:rPr lang="en-IN" dirty="0"/>
              <a:t>Methodology(continued…)</a:t>
            </a:r>
          </a:p>
        </p:txBody>
      </p:sp>
      <p:sp>
        <p:nvSpPr>
          <p:cNvPr id="5" name="Slide Number Placeholder 4">
            <a:extLst>
              <a:ext uri="{FF2B5EF4-FFF2-40B4-BE49-F238E27FC236}">
                <a16:creationId xmlns:a16="http://schemas.microsoft.com/office/drawing/2014/main" id="{85A4AF7D-5A5B-8B45-AEF5-226A46CA084E}"/>
              </a:ext>
            </a:extLst>
          </p:cNvPr>
          <p:cNvSpPr>
            <a:spLocks noGrp="1"/>
          </p:cNvSpPr>
          <p:nvPr>
            <p:ph type="sldNum" sz="quarter" idx="12"/>
          </p:nvPr>
        </p:nvSpPr>
        <p:spPr>
          <a:xfrm>
            <a:off x="9110181" y="6141702"/>
            <a:ext cx="1706217" cy="365125"/>
          </a:xfrm>
        </p:spPr>
        <p:txBody>
          <a:bodyPr/>
          <a:lstStyle/>
          <a:p>
            <a:fld id="{AC8502E2-927F-4CA7-BAC6-D381BC77B146}" type="slidenum">
              <a:rPr lang="en-IN" smtClean="0"/>
              <a:t>12</a:t>
            </a:fld>
            <a:endParaRPr lang="en-IN"/>
          </a:p>
        </p:txBody>
      </p:sp>
      <p:sp>
        <p:nvSpPr>
          <p:cNvPr id="7" name="Rectangle 6">
            <a:extLst>
              <a:ext uri="{FF2B5EF4-FFF2-40B4-BE49-F238E27FC236}">
                <a16:creationId xmlns:a16="http://schemas.microsoft.com/office/drawing/2014/main" id="{3E8C0506-6AF8-9971-4C9B-BE11747DD21E}"/>
              </a:ext>
            </a:extLst>
          </p:cNvPr>
          <p:cNvSpPr/>
          <p:nvPr/>
        </p:nvSpPr>
        <p:spPr>
          <a:xfrm>
            <a:off x="9016584" y="6308725"/>
            <a:ext cx="914400" cy="285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C334D74-A03A-7320-5E0E-D718043EABAB}"/>
              </a:ext>
            </a:extLst>
          </p:cNvPr>
          <p:cNvSpPr txBox="1"/>
          <p:nvPr/>
        </p:nvSpPr>
        <p:spPr>
          <a:xfrm>
            <a:off x="6847840" y="487680"/>
            <a:ext cx="3083144" cy="369332"/>
          </a:xfrm>
          <a:prstGeom prst="rect">
            <a:avLst/>
          </a:prstGeom>
          <a:noFill/>
        </p:spPr>
        <p:txBody>
          <a:bodyPr wrap="square" rtlCol="0">
            <a:spAutoFit/>
          </a:bodyPr>
          <a:lstStyle/>
          <a:p>
            <a:r>
              <a:rPr lang="en-IN" dirty="0"/>
              <a:t>Fig. Flow Chart of Program</a:t>
            </a:r>
          </a:p>
        </p:txBody>
      </p:sp>
      <p:sp>
        <p:nvSpPr>
          <p:cNvPr id="3" name="Footer Placeholder 3">
            <a:extLst>
              <a:ext uri="{FF2B5EF4-FFF2-40B4-BE49-F238E27FC236}">
                <a16:creationId xmlns:a16="http://schemas.microsoft.com/office/drawing/2014/main" id="{E5ABEAD6-C3A0-65A3-BA0A-C7E07B2D04B9}"/>
              </a:ext>
            </a:extLst>
          </p:cNvPr>
          <p:cNvSpPr>
            <a:spLocks noGrp="1"/>
          </p:cNvSpPr>
          <p:nvPr>
            <p:ph type="ftr" sz="quarter" idx="11"/>
          </p:nvPr>
        </p:nvSpPr>
        <p:spPr>
          <a:xfrm>
            <a:off x="-575596" y="6065837"/>
            <a:ext cx="5189551" cy="365125"/>
          </a:xfrm>
        </p:spPr>
        <p:txBody>
          <a:bodyPr/>
          <a:lstStyle/>
          <a:p>
            <a:r>
              <a:rPr lang="en-IN" dirty="0" err="1"/>
              <a:t>Team_Id</a:t>
            </a:r>
            <a:r>
              <a:rPr lang="en-IN" dirty="0"/>
              <a:t>: </a:t>
            </a:r>
            <a:r>
              <a:rPr lang="en-US" sz="1200" b="1" dirty="0">
                <a:solidFill>
                  <a:srgbClr val="000000"/>
                </a:solidFill>
                <a:effectLst/>
                <a:latin typeface="Times New Roman" panose="02020603050405020304" pitchFamily="18" charset="0"/>
                <a:ea typeface="Times New Roman" panose="02020603050405020304" pitchFamily="18" charset="0"/>
              </a:rPr>
              <a:t>22_AI_2A_05</a:t>
            </a:r>
            <a:endParaRPr lang="en-IN" dirty="0"/>
          </a:p>
        </p:txBody>
      </p:sp>
    </p:spTree>
    <p:extLst>
      <p:ext uri="{BB962C8B-B14F-4D97-AF65-F5344CB8AC3E}">
        <p14:creationId xmlns:p14="http://schemas.microsoft.com/office/powerpoint/2010/main" val="2378085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4B7A-8F6E-2198-7E52-0EB6FEBE5D55}"/>
              </a:ext>
            </a:extLst>
          </p:cNvPr>
          <p:cNvSpPr>
            <a:spLocks noGrp="1"/>
          </p:cNvSpPr>
          <p:nvPr>
            <p:ph type="title"/>
          </p:nvPr>
        </p:nvSpPr>
        <p:spPr/>
        <p:txBody>
          <a:bodyPr/>
          <a:lstStyle/>
          <a:p>
            <a:r>
              <a:rPr lang="en-IN" dirty="0"/>
              <a:t>Tools</a:t>
            </a:r>
          </a:p>
        </p:txBody>
      </p:sp>
      <p:sp>
        <p:nvSpPr>
          <p:cNvPr id="5" name="Slide Number Placeholder 4">
            <a:extLst>
              <a:ext uri="{FF2B5EF4-FFF2-40B4-BE49-F238E27FC236}">
                <a16:creationId xmlns:a16="http://schemas.microsoft.com/office/drawing/2014/main" id="{459BA263-EB97-3204-6000-B76128AA02B7}"/>
              </a:ext>
            </a:extLst>
          </p:cNvPr>
          <p:cNvSpPr>
            <a:spLocks noGrp="1"/>
          </p:cNvSpPr>
          <p:nvPr>
            <p:ph type="sldNum" sz="quarter" idx="12"/>
          </p:nvPr>
        </p:nvSpPr>
        <p:spPr/>
        <p:txBody>
          <a:bodyPr/>
          <a:lstStyle/>
          <a:p>
            <a:fld id="{AC8502E2-927F-4CA7-BAC6-D381BC77B146}" type="slidenum">
              <a:rPr lang="en-IN" smtClean="0"/>
              <a:t>13</a:t>
            </a:fld>
            <a:endParaRPr lang="en-IN"/>
          </a:p>
        </p:txBody>
      </p:sp>
      <p:sp>
        <p:nvSpPr>
          <p:cNvPr id="6" name="Content Placeholder 2">
            <a:extLst>
              <a:ext uri="{FF2B5EF4-FFF2-40B4-BE49-F238E27FC236}">
                <a16:creationId xmlns:a16="http://schemas.microsoft.com/office/drawing/2014/main" id="{92F68369-CB10-ADD1-AA1E-602F9AF931C8}"/>
              </a:ext>
            </a:extLst>
          </p:cNvPr>
          <p:cNvSpPr>
            <a:spLocks noGrp="1"/>
          </p:cNvSpPr>
          <p:nvPr>
            <p:ph idx="1"/>
          </p:nvPr>
        </p:nvSpPr>
        <p:spPr>
          <a:xfrm>
            <a:off x="1295399" y="1855894"/>
            <a:ext cx="5240867" cy="4038600"/>
          </a:xfrm>
        </p:spPr>
        <p:txBody>
          <a:bodyPr>
            <a:normAutofit/>
          </a:bodyPr>
          <a:lstStyle/>
          <a:p>
            <a:pPr algn="just">
              <a:lnSpc>
                <a:spcPct val="150000"/>
              </a:lnSpc>
              <a:tabLst>
                <a:tab pos="4019550" algn="l"/>
              </a:tabLst>
            </a:pPr>
            <a:r>
              <a:rPr lang="en-US" sz="1800" b="1" dirty="0">
                <a:solidFill>
                  <a:srgbClr val="000000"/>
                </a:solidFill>
                <a:effectLst/>
                <a:latin typeface="Times New Roman" panose="02020603050405020304" pitchFamily="18" charset="0"/>
                <a:ea typeface="Times New Roman" panose="02020603050405020304" pitchFamily="18" charset="0"/>
              </a:rPr>
              <a:t>Hardware Requirements	</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Processor                 :   PENTIUM III or above</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Clock Speed            :   800MHZ</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System Bus             :    32/64 bits</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RAM                       :   2 GB or above</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Hard disk               :   HDD/SSD 250GB or above</a:t>
            </a:r>
            <a:endParaRPr lang="en-IN" sz="1800" b="1" dirty="0">
              <a:solidFill>
                <a:srgbClr val="000000"/>
              </a:solidFill>
              <a:effectLst/>
              <a:latin typeface="Times New Roman" panose="02020603050405020304" pitchFamily="18" charset="0"/>
              <a:ea typeface="Times New Roman" panose="02020603050405020304" pitchFamily="18" charset="0"/>
            </a:endParaRPr>
          </a:p>
          <a:p>
            <a:endParaRPr lang="en-IN" u="sng" dirty="0"/>
          </a:p>
        </p:txBody>
      </p:sp>
      <p:sp>
        <p:nvSpPr>
          <p:cNvPr id="7" name="TextBox 6">
            <a:extLst>
              <a:ext uri="{FF2B5EF4-FFF2-40B4-BE49-F238E27FC236}">
                <a16:creationId xmlns:a16="http://schemas.microsoft.com/office/drawing/2014/main" id="{912B0069-852C-0A9B-34E8-E3EFAC6F430E}"/>
              </a:ext>
            </a:extLst>
          </p:cNvPr>
          <p:cNvSpPr txBox="1"/>
          <p:nvPr/>
        </p:nvSpPr>
        <p:spPr>
          <a:xfrm>
            <a:off x="6352675" y="1855894"/>
            <a:ext cx="5432926" cy="3747436"/>
          </a:xfrm>
          <a:prstGeom prst="rect">
            <a:avLst/>
          </a:prstGeom>
          <a:noFill/>
        </p:spPr>
        <p:txBody>
          <a:bodyPr wrap="square" rtlCol="0">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Software Requirements</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Times New Roman" panose="02020603050405020304" pitchFamily="18" charset="0"/>
              <a:buChar char=" "/>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Operating System        : Windows/Mac OS/Linux</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Times New Roman" panose="02020603050405020304" pitchFamily="18" charset="0"/>
              <a:buChar char=" "/>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Browser                        : Any HTTP Browser</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Times New Roman" panose="02020603050405020304" pitchFamily="18" charset="0"/>
              <a:buChar char=" "/>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Database layer             : MySQL</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Times New Roman" panose="02020603050405020304" pitchFamily="18" charset="0"/>
              <a:buChar char=" "/>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Frontend scripting      : HTML, CSS</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Times New Roman" panose="02020603050405020304" pitchFamily="18" charset="0"/>
              <a:buChar char=" "/>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Backend scripting       : Python (Django)	</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Times New Roman" panose="02020603050405020304" pitchFamily="18" charset="0"/>
              <a:buChar char=" "/>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Protocol                       : HTTP, SMTP</a:t>
            </a:r>
            <a:endParaRPr lang="en-IN" sz="1800" b="1" dirty="0">
              <a:solidFill>
                <a:srgbClr val="000000"/>
              </a:solidFill>
              <a:effectLst/>
              <a:latin typeface="Times New Roman" panose="02020603050405020304" pitchFamily="18" charset="0"/>
              <a:ea typeface="Times New Roman" panose="02020603050405020304" pitchFamily="18" charset="0"/>
            </a:endParaRPr>
          </a:p>
        </p:txBody>
      </p:sp>
      <p:sp>
        <p:nvSpPr>
          <p:cNvPr id="8" name="Footer Placeholder 3">
            <a:extLst>
              <a:ext uri="{FF2B5EF4-FFF2-40B4-BE49-F238E27FC236}">
                <a16:creationId xmlns:a16="http://schemas.microsoft.com/office/drawing/2014/main" id="{07149CB1-2F5F-F228-5729-79EE7E820DF5}"/>
              </a:ext>
            </a:extLst>
          </p:cNvPr>
          <p:cNvSpPr>
            <a:spLocks noGrp="1"/>
          </p:cNvSpPr>
          <p:nvPr>
            <p:ph type="ftr" sz="quarter" idx="11"/>
          </p:nvPr>
        </p:nvSpPr>
        <p:spPr>
          <a:xfrm>
            <a:off x="-575596" y="6065837"/>
            <a:ext cx="5189551" cy="365125"/>
          </a:xfrm>
        </p:spPr>
        <p:txBody>
          <a:bodyPr/>
          <a:lstStyle/>
          <a:p>
            <a:r>
              <a:rPr lang="en-IN" dirty="0" err="1"/>
              <a:t>Team_Id</a:t>
            </a:r>
            <a:r>
              <a:rPr lang="en-IN" dirty="0"/>
              <a:t>: </a:t>
            </a:r>
            <a:r>
              <a:rPr lang="en-US" sz="1200" b="1" dirty="0">
                <a:solidFill>
                  <a:srgbClr val="000000"/>
                </a:solidFill>
                <a:effectLst/>
                <a:latin typeface="Times New Roman" panose="02020603050405020304" pitchFamily="18" charset="0"/>
                <a:ea typeface="Times New Roman" panose="02020603050405020304" pitchFamily="18" charset="0"/>
              </a:rPr>
              <a:t>22_AI_2A_05</a:t>
            </a:r>
            <a:endParaRPr lang="en-IN" dirty="0"/>
          </a:p>
        </p:txBody>
      </p:sp>
    </p:spTree>
    <p:extLst>
      <p:ext uri="{BB962C8B-B14F-4D97-AF65-F5344CB8AC3E}">
        <p14:creationId xmlns:p14="http://schemas.microsoft.com/office/powerpoint/2010/main" val="74251106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50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75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100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125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150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25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7">
                                            <p:txEl>
                                              <p:pRg st="1" end="1"/>
                                            </p:txEl>
                                          </p:spTgt>
                                        </p:tgtEl>
                                        <p:attrNameLst>
                                          <p:attrName>style.visibility</p:attrName>
                                        </p:attrNameLst>
                                      </p:cBhvr>
                                      <p:to>
                                        <p:strVal val="visible"/>
                                      </p:to>
                                    </p:set>
                                    <p:anim calcmode="lin" valueType="num">
                                      <p:cBhvr additive="base">
                                        <p:cTn id="35"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
                                            <p:txEl>
                                              <p:pRg st="1" end="1"/>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750"/>
                                  </p:stCondLst>
                                  <p:childTnLst>
                                    <p:set>
                                      <p:cBhvr>
                                        <p:cTn id="38" dur="1" fill="hold">
                                          <p:stCondLst>
                                            <p:cond delay="0"/>
                                          </p:stCondLst>
                                        </p:cTn>
                                        <p:tgtEl>
                                          <p:spTgt spid="7">
                                            <p:txEl>
                                              <p:pRg st="2" end="2"/>
                                            </p:txEl>
                                          </p:spTgt>
                                        </p:tgtEl>
                                        <p:attrNameLst>
                                          <p:attrName>style.visibility</p:attrName>
                                        </p:attrNameLst>
                                      </p:cBhvr>
                                      <p:to>
                                        <p:strVal val="visible"/>
                                      </p:to>
                                    </p:set>
                                    <p:anim calcmode="lin" valueType="num">
                                      <p:cBhvr additive="base">
                                        <p:cTn id="3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
                                            <p:txEl>
                                              <p:pRg st="2" end="2"/>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100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additive="base">
                                        <p:cTn id="43"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
                                            <p:txEl>
                                              <p:pRg st="3" end="3"/>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1250"/>
                                  </p:stCondLst>
                                  <p:childTnLst>
                                    <p:set>
                                      <p:cBhvr>
                                        <p:cTn id="46" dur="1" fill="hold">
                                          <p:stCondLst>
                                            <p:cond delay="0"/>
                                          </p:stCondLst>
                                        </p:cTn>
                                        <p:tgtEl>
                                          <p:spTgt spid="7">
                                            <p:txEl>
                                              <p:pRg st="4" end="4"/>
                                            </p:txEl>
                                          </p:spTgt>
                                        </p:tgtEl>
                                        <p:attrNameLst>
                                          <p:attrName>style.visibility</p:attrName>
                                        </p:attrNameLst>
                                      </p:cBhvr>
                                      <p:to>
                                        <p:strVal val="visible"/>
                                      </p:to>
                                    </p:set>
                                    <p:anim calcmode="lin" valueType="num">
                                      <p:cBhvr additive="base">
                                        <p:cTn id="47"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
                                            <p:txEl>
                                              <p:pRg st="4" end="4"/>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1500"/>
                                  </p:stCondLst>
                                  <p:childTnLst>
                                    <p:set>
                                      <p:cBhvr>
                                        <p:cTn id="50" dur="1" fill="hold">
                                          <p:stCondLst>
                                            <p:cond delay="0"/>
                                          </p:stCondLst>
                                        </p:cTn>
                                        <p:tgtEl>
                                          <p:spTgt spid="7">
                                            <p:txEl>
                                              <p:pRg st="5" end="5"/>
                                            </p:txEl>
                                          </p:spTgt>
                                        </p:tgtEl>
                                        <p:attrNameLst>
                                          <p:attrName>style.visibility</p:attrName>
                                        </p:attrNameLst>
                                      </p:cBhvr>
                                      <p:to>
                                        <p:strVal val="visible"/>
                                      </p:to>
                                    </p:set>
                                    <p:anim calcmode="lin" valueType="num">
                                      <p:cBhvr additive="base">
                                        <p:cTn id="51" dur="500" fill="hold"/>
                                        <p:tgtEl>
                                          <p:spTgt spid="7">
                                            <p:txEl>
                                              <p:pRg st="5" end="5"/>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
                                            <p:txEl>
                                              <p:pRg st="5" end="5"/>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1750"/>
                                  </p:stCondLst>
                                  <p:childTnLst>
                                    <p:set>
                                      <p:cBhvr>
                                        <p:cTn id="54" dur="1" fill="hold">
                                          <p:stCondLst>
                                            <p:cond delay="0"/>
                                          </p:stCondLst>
                                        </p:cTn>
                                        <p:tgtEl>
                                          <p:spTgt spid="7">
                                            <p:txEl>
                                              <p:pRg st="6" end="6"/>
                                            </p:txEl>
                                          </p:spTgt>
                                        </p:tgtEl>
                                        <p:attrNameLst>
                                          <p:attrName>style.visibility</p:attrName>
                                        </p:attrNameLst>
                                      </p:cBhvr>
                                      <p:to>
                                        <p:strVal val="visible"/>
                                      </p:to>
                                    </p:set>
                                    <p:anim calcmode="lin" valueType="num">
                                      <p:cBhvr additive="base">
                                        <p:cTn id="55" dur="500" fill="hold"/>
                                        <p:tgtEl>
                                          <p:spTgt spid="7">
                                            <p:txEl>
                                              <p:pRg st="6" end="6"/>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5502-D815-EFB6-8776-F36A8C6B6FF2}"/>
              </a:ext>
            </a:extLst>
          </p:cNvPr>
          <p:cNvSpPr>
            <a:spLocks noGrp="1"/>
          </p:cNvSpPr>
          <p:nvPr>
            <p:ph type="title"/>
          </p:nvPr>
        </p:nvSpPr>
        <p:spPr/>
        <p:txBody>
          <a:bodyPr/>
          <a:lstStyle/>
          <a:p>
            <a:r>
              <a:rPr lang="en-IN" dirty="0"/>
              <a:t>Technology</a:t>
            </a:r>
          </a:p>
        </p:txBody>
      </p:sp>
      <p:sp>
        <p:nvSpPr>
          <p:cNvPr id="3" name="Content Placeholder 2">
            <a:extLst>
              <a:ext uri="{FF2B5EF4-FFF2-40B4-BE49-F238E27FC236}">
                <a16:creationId xmlns:a16="http://schemas.microsoft.com/office/drawing/2014/main" id="{C66AB3D8-92D5-67DA-4005-C49A29B67A51}"/>
              </a:ext>
            </a:extLst>
          </p:cNvPr>
          <p:cNvSpPr>
            <a:spLocks noGrp="1"/>
          </p:cNvSpPr>
          <p:nvPr>
            <p:ph idx="1"/>
          </p:nvPr>
        </p:nvSpPr>
        <p:spPr/>
        <p:txBody>
          <a:bodyPr/>
          <a:lstStyle/>
          <a:p>
            <a:r>
              <a:rPr lang="en-US" sz="1800" b="1" u="sng" dirty="0">
                <a:effectLst/>
                <a:latin typeface="Times New Roman" panose="02020603050405020304" pitchFamily="18" charset="0"/>
                <a:ea typeface="Times New Roman" panose="02020603050405020304" pitchFamily="18" charset="0"/>
              </a:rPr>
              <a:t>Client-Server Architecture</a:t>
            </a:r>
            <a:endParaRPr lang="en-IN" sz="1800" b="1" u="sng"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pPr marL="457200">
              <a:lnSpc>
                <a:spcPct val="150000"/>
              </a:lnSpc>
            </a:pPr>
            <a:r>
              <a:rPr lang="en-US" sz="1800" b="1" dirty="0">
                <a:solidFill>
                  <a:srgbClr val="000000"/>
                </a:solidFill>
                <a:effectLst/>
                <a:latin typeface="Arial" panose="020B0604020202020204" pitchFamily="34" charset="0"/>
                <a:ea typeface="Times New Roman" panose="02020603050405020304" pitchFamily="18" charset="0"/>
              </a:rPr>
              <a:t>Typical client-server systems are based on the 2-tiered architecture, whereby there is a clear separation between the data and the presentation/business logic. </a:t>
            </a:r>
            <a:endParaRPr lang="en-IN" sz="1800" dirty="0">
              <a:effectLst/>
              <a:latin typeface="Times New Roman" panose="02020603050405020304" pitchFamily="18" charset="0"/>
              <a:ea typeface="Times New Roman" panose="02020603050405020304" pitchFamily="18" charset="0"/>
            </a:endParaRPr>
          </a:p>
          <a:p>
            <a:pPr marL="457200">
              <a:lnSpc>
                <a:spcPct val="150000"/>
              </a:lnSpc>
            </a:pPr>
            <a:r>
              <a:rPr lang="en-US" sz="1800" b="1" dirty="0">
                <a:solidFill>
                  <a:srgbClr val="000000"/>
                </a:solidFill>
                <a:effectLst/>
                <a:latin typeface="Arial" panose="020B0604020202020204" pitchFamily="34" charset="0"/>
                <a:ea typeface="Times New Roman" panose="02020603050405020304" pitchFamily="18" charset="0"/>
              </a:rPr>
              <a:t>These are generally data driven, with the application existing entirely on the client machine while the database server is deployed somewhere in the organization.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2476E539-3675-D27A-67BA-293AC6CD142A}"/>
              </a:ext>
            </a:extLst>
          </p:cNvPr>
          <p:cNvSpPr>
            <a:spLocks noGrp="1"/>
          </p:cNvSpPr>
          <p:nvPr>
            <p:ph type="ftr" sz="quarter" idx="11"/>
          </p:nvPr>
        </p:nvSpPr>
        <p:spPr/>
        <p:txBody>
          <a:bodyPr/>
          <a:lstStyle/>
          <a:p>
            <a:r>
              <a:rPr lang="en-IN"/>
              <a:t>Team_Id:</a:t>
            </a:r>
          </a:p>
        </p:txBody>
      </p:sp>
      <p:sp>
        <p:nvSpPr>
          <p:cNvPr id="5" name="Slide Number Placeholder 4">
            <a:extLst>
              <a:ext uri="{FF2B5EF4-FFF2-40B4-BE49-F238E27FC236}">
                <a16:creationId xmlns:a16="http://schemas.microsoft.com/office/drawing/2014/main" id="{B1EB012D-ECA3-E3B2-21A6-73BFD1BF0790}"/>
              </a:ext>
            </a:extLst>
          </p:cNvPr>
          <p:cNvSpPr>
            <a:spLocks noGrp="1"/>
          </p:cNvSpPr>
          <p:nvPr>
            <p:ph type="sldNum" sz="quarter" idx="12"/>
          </p:nvPr>
        </p:nvSpPr>
        <p:spPr/>
        <p:txBody>
          <a:bodyPr/>
          <a:lstStyle/>
          <a:p>
            <a:fld id="{AC8502E2-927F-4CA7-BAC6-D381BC77B146}" type="slidenum">
              <a:rPr lang="en-IN" smtClean="0"/>
              <a:t>14</a:t>
            </a:fld>
            <a:endParaRPr lang="en-IN"/>
          </a:p>
        </p:txBody>
      </p:sp>
    </p:spTree>
    <p:extLst>
      <p:ext uri="{BB962C8B-B14F-4D97-AF65-F5344CB8AC3E}">
        <p14:creationId xmlns:p14="http://schemas.microsoft.com/office/powerpoint/2010/main" val="40229914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50"/>
                                        <p:tgtEl>
                                          <p:spTgt spid="3">
                                            <p:txEl>
                                              <p:pRg st="2" end="2"/>
                                            </p:txEl>
                                          </p:spTgt>
                                        </p:tgtEl>
                                      </p:cBhvr>
                                    </p:animEffect>
                                    <p:anim calcmode="lin" valueType="num">
                                      <p:cBhvr>
                                        <p:cTn id="13"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50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750"/>
                                        <p:tgtEl>
                                          <p:spTgt spid="3">
                                            <p:txEl>
                                              <p:pRg st="3" end="3"/>
                                            </p:txEl>
                                          </p:spTgt>
                                        </p:tgtEl>
                                      </p:cBhvr>
                                    </p:animEffect>
                                    <p:anim calcmode="lin" valueType="num">
                                      <p:cBhvr>
                                        <p:cTn id="18"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974C-5990-BCDC-1437-6119FFB8CD64}"/>
              </a:ext>
            </a:extLst>
          </p:cNvPr>
          <p:cNvSpPr>
            <a:spLocks noGrp="1"/>
          </p:cNvSpPr>
          <p:nvPr>
            <p:ph type="title"/>
          </p:nvPr>
        </p:nvSpPr>
        <p:spPr>
          <a:xfrm>
            <a:off x="1143000" y="609600"/>
            <a:ext cx="9875520" cy="1356360"/>
          </a:xfrm>
        </p:spPr>
        <p:txBody>
          <a:bodyPr>
            <a:normAutofit fontScale="90000"/>
          </a:bodyPr>
          <a:lstStyle/>
          <a:p>
            <a:r>
              <a:rPr lang="en-US" sz="3100" b="0" i="0" u="none" strike="noStrike" dirty="0">
                <a:solidFill>
                  <a:srgbClr val="A6B727"/>
                </a:solidFill>
                <a:effectLst/>
                <a:latin typeface="Times New Roman" panose="02020603050405020304" pitchFamily="18" charset="0"/>
                <a:cs typeface="Times New Roman" panose="02020603050405020304" pitchFamily="18" charset="0"/>
              </a:rPr>
              <a:t>Role of team members in the project and their expertise areas.</a:t>
            </a:r>
            <a:br>
              <a:rPr lang="en-US" sz="4400" b="0" i="0" u="none" strike="noStrike" dirty="0">
                <a:solidFill>
                  <a:srgbClr val="A6B727"/>
                </a:solidFill>
                <a:effectLst/>
                <a:latin typeface="Times New Roman" panose="02020603050405020304" pitchFamily="18" charset="0"/>
                <a:cs typeface="Times New Roman" panose="02020603050405020304" pitchFamily="18" charset="0"/>
              </a:rPr>
            </a:br>
            <a:endParaRPr lang="en-IN" dirty="0">
              <a:solidFill>
                <a:srgbClr val="A6B727"/>
              </a:solidFill>
            </a:endParaRPr>
          </a:p>
        </p:txBody>
      </p:sp>
      <p:sp>
        <p:nvSpPr>
          <p:cNvPr id="5" name="Slide Number Placeholder 4">
            <a:extLst>
              <a:ext uri="{FF2B5EF4-FFF2-40B4-BE49-F238E27FC236}">
                <a16:creationId xmlns:a16="http://schemas.microsoft.com/office/drawing/2014/main" id="{2A21BACA-1E0E-8354-AD2B-43149C963EBB}"/>
              </a:ext>
            </a:extLst>
          </p:cNvPr>
          <p:cNvSpPr>
            <a:spLocks noGrp="1"/>
          </p:cNvSpPr>
          <p:nvPr>
            <p:ph type="sldNum" sz="quarter" idx="12"/>
          </p:nvPr>
        </p:nvSpPr>
        <p:spPr/>
        <p:txBody>
          <a:bodyPr/>
          <a:lstStyle/>
          <a:p>
            <a:fld id="{AC8502E2-927F-4CA7-BAC6-D381BC77B146}" type="slidenum">
              <a:rPr lang="en-IN" smtClean="0"/>
              <a:t>15</a:t>
            </a:fld>
            <a:endParaRPr lang="en-IN"/>
          </a:p>
        </p:txBody>
      </p:sp>
      <p:pic>
        <p:nvPicPr>
          <p:cNvPr id="6" name="Picture 5">
            <a:extLst>
              <a:ext uri="{FF2B5EF4-FFF2-40B4-BE49-F238E27FC236}">
                <a16:creationId xmlns:a16="http://schemas.microsoft.com/office/drawing/2014/main" id="{FB7A27CD-AA74-9179-590A-E7F20ED5429B}"/>
              </a:ext>
            </a:extLst>
          </p:cNvPr>
          <p:cNvPicPr>
            <a:picLocks noChangeAspect="1"/>
          </p:cNvPicPr>
          <p:nvPr/>
        </p:nvPicPr>
        <p:blipFill rotWithShape="1">
          <a:blip r:embed="rId2">
            <a:extLst>
              <a:ext uri="{28A0092B-C50C-407E-A947-70E740481C1C}">
                <a14:useLocalDpi xmlns:a14="http://schemas.microsoft.com/office/drawing/2010/main" val="0"/>
              </a:ext>
            </a:extLst>
          </a:blip>
          <a:srcRect l="2083" t="15824" r="22756" b="10776"/>
          <a:stretch/>
        </p:blipFill>
        <p:spPr bwMode="auto">
          <a:xfrm>
            <a:off x="1143000" y="1286932"/>
            <a:ext cx="9906000" cy="4961467"/>
          </a:xfrm>
          <a:prstGeom prst="rect">
            <a:avLst/>
          </a:prstGeom>
          <a:ln>
            <a:noFill/>
          </a:ln>
          <a:extLst>
            <a:ext uri="{53640926-AAD7-44D8-BBD7-CCE9431645EC}">
              <a14:shadowObscured xmlns:a14="http://schemas.microsoft.com/office/drawing/2010/main"/>
            </a:ext>
          </a:extLst>
        </p:spPr>
      </p:pic>
      <p:sp>
        <p:nvSpPr>
          <p:cNvPr id="7" name="Footer Placeholder 3">
            <a:extLst>
              <a:ext uri="{FF2B5EF4-FFF2-40B4-BE49-F238E27FC236}">
                <a16:creationId xmlns:a16="http://schemas.microsoft.com/office/drawing/2014/main" id="{04A4E073-15FA-2373-7E0B-771C3F439D86}"/>
              </a:ext>
            </a:extLst>
          </p:cNvPr>
          <p:cNvSpPr>
            <a:spLocks noGrp="1"/>
          </p:cNvSpPr>
          <p:nvPr>
            <p:ph type="ftr" sz="quarter" idx="11"/>
          </p:nvPr>
        </p:nvSpPr>
        <p:spPr>
          <a:xfrm>
            <a:off x="-660266" y="6167440"/>
            <a:ext cx="5189551" cy="365125"/>
          </a:xfrm>
        </p:spPr>
        <p:txBody>
          <a:bodyPr/>
          <a:lstStyle/>
          <a:p>
            <a:r>
              <a:rPr lang="en-IN" dirty="0" err="1"/>
              <a:t>Team_Id</a:t>
            </a:r>
            <a:r>
              <a:rPr lang="en-IN" dirty="0"/>
              <a:t>: </a:t>
            </a:r>
            <a:r>
              <a:rPr lang="en-US" sz="1200" b="1" dirty="0">
                <a:solidFill>
                  <a:srgbClr val="000000"/>
                </a:solidFill>
                <a:effectLst/>
                <a:latin typeface="Times New Roman" panose="02020603050405020304" pitchFamily="18" charset="0"/>
                <a:ea typeface="Times New Roman" panose="02020603050405020304" pitchFamily="18" charset="0"/>
              </a:rPr>
              <a:t>22_AI_2A_05</a:t>
            </a:r>
            <a:endParaRPr lang="en-IN" dirty="0"/>
          </a:p>
        </p:txBody>
      </p:sp>
    </p:spTree>
    <p:extLst>
      <p:ext uri="{BB962C8B-B14F-4D97-AF65-F5344CB8AC3E}">
        <p14:creationId xmlns:p14="http://schemas.microsoft.com/office/powerpoint/2010/main" val="33499496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C337-6D6C-4666-ADEF-448CB8099C73}"/>
              </a:ext>
            </a:extLst>
          </p:cNvPr>
          <p:cNvSpPr>
            <a:spLocks noGrp="1"/>
          </p:cNvSpPr>
          <p:nvPr>
            <p:ph type="title"/>
          </p:nvPr>
        </p:nvSpPr>
        <p:spPr>
          <a:xfrm>
            <a:off x="1024467" y="573212"/>
            <a:ext cx="9875520" cy="1356360"/>
          </a:xfrm>
        </p:spPr>
        <p:txBody>
          <a:bodyPr/>
          <a:lstStyle/>
          <a:p>
            <a:r>
              <a:rPr lang="en-IN" dirty="0"/>
              <a:t>Reference </a:t>
            </a:r>
          </a:p>
        </p:txBody>
      </p:sp>
      <p:sp>
        <p:nvSpPr>
          <p:cNvPr id="3" name="Content Placeholder 2">
            <a:extLst>
              <a:ext uri="{FF2B5EF4-FFF2-40B4-BE49-F238E27FC236}">
                <a16:creationId xmlns:a16="http://schemas.microsoft.com/office/drawing/2014/main" id="{8BD43CB9-C19A-58FF-BA3F-BD970634BEE0}"/>
              </a:ext>
            </a:extLst>
          </p:cNvPr>
          <p:cNvSpPr>
            <a:spLocks noGrp="1"/>
          </p:cNvSpPr>
          <p:nvPr>
            <p:ph idx="1"/>
          </p:nvPr>
        </p:nvSpPr>
        <p:spPr>
          <a:xfrm>
            <a:off x="1143000" y="2057400"/>
            <a:ext cx="9872871" cy="2091267"/>
          </a:xfrm>
        </p:spPr>
        <p:txBody>
          <a:bodyPr/>
          <a:lstStyle/>
          <a:p>
            <a:pPr marL="342900" lvl="0" indent="-342900">
              <a:buClr>
                <a:srgbClr val="0000FF"/>
              </a:buClr>
              <a:buFont typeface="+mj-lt"/>
              <a:buAutoNum type="romanUcPeriod"/>
            </a:pPr>
            <a:r>
              <a:rPr lang="en-US" sz="1800" u="sng" dirty="0">
                <a:solidFill>
                  <a:srgbClr val="A6B727"/>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http://www.google.com/</a:t>
            </a:r>
            <a:endParaRPr lang="en-US" sz="1800" u="sng" dirty="0">
              <a:solidFill>
                <a:srgbClr val="A6B727"/>
              </a:solidFill>
              <a:effectLst/>
              <a:latin typeface="Times New Roman" panose="02020603050405020304" pitchFamily="18" charset="0"/>
              <a:ea typeface="Times New Roman" panose="02020603050405020304" pitchFamily="18" charset="0"/>
            </a:endParaRPr>
          </a:p>
          <a:p>
            <a:pPr marL="342900" lvl="0" indent="-342900">
              <a:buClr>
                <a:srgbClr val="0000FF"/>
              </a:buClr>
              <a:buFont typeface="+mj-lt"/>
              <a:buAutoNum type="romanUcPeriod"/>
            </a:pPr>
            <a:endParaRPr lang="en-US" sz="1800" u="sng" dirty="0">
              <a:solidFill>
                <a:srgbClr val="A6B727"/>
              </a:solidFill>
              <a:effectLst/>
              <a:latin typeface="Times New Roman" panose="02020603050405020304" pitchFamily="18" charset="0"/>
              <a:ea typeface="Times New Roman" panose="02020603050405020304" pitchFamily="18" charset="0"/>
            </a:endParaRPr>
          </a:p>
          <a:p>
            <a:pPr marL="342900" lvl="0" indent="-342900">
              <a:buClr>
                <a:srgbClr val="0000FF"/>
              </a:buClr>
              <a:buFont typeface="+mj-lt"/>
              <a:buAutoNum type="romanUcPeriod"/>
            </a:pPr>
            <a:r>
              <a:rPr lang="en-US" sz="1800" u="sng" dirty="0">
                <a:solidFill>
                  <a:srgbClr val="A6B727"/>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http://www.geeksforgeeks.com/</a:t>
            </a:r>
            <a:endParaRPr lang="en-US" sz="1800" u="sng" dirty="0">
              <a:solidFill>
                <a:srgbClr val="A6B727"/>
              </a:solidFill>
              <a:effectLst/>
              <a:latin typeface="Times New Roman" panose="02020603050405020304" pitchFamily="18" charset="0"/>
              <a:ea typeface="Times New Roman" panose="02020603050405020304" pitchFamily="18" charset="0"/>
            </a:endParaRPr>
          </a:p>
          <a:p>
            <a:pPr marL="342900" lvl="0" indent="-342900">
              <a:buClr>
                <a:srgbClr val="0000FF"/>
              </a:buClr>
              <a:buFont typeface="+mj-lt"/>
              <a:buAutoNum type="romanUcPeriod"/>
            </a:pPr>
            <a:endParaRPr lang="en-IN" sz="1800" dirty="0">
              <a:solidFill>
                <a:srgbClr val="A6B727"/>
              </a:solidFill>
              <a:effectLst/>
              <a:latin typeface="Times New Roman" panose="02020603050405020304" pitchFamily="18" charset="0"/>
              <a:ea typeface="Times New Roman" panose="02020603050405020304" pitchFamily="18" charset="0"/>
            </a:endParaRPr>
          </a:p>
          <a:p>
            <a:pPr marL="342900" lvl="0" indent="-342900">
              <a:buClr>
                <a:srgbClr val="0000FF"/>
              </a:buClr>
              <a:buFont typeface="+mj-lt"/>
              <a:buAutoNum type="romanUcPeriod"/>
            </a:pPr>
            <a:r>
              <a:rPr lang="en-US" sz="1800" u="sng" dirty="0">
                <a:solidFill>
                  <a:srgbClr val="A6B727"/>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http://www.wikipedia.com/</a:t>
            </a:r>
            <a:endParaRPr lang="en-IN" sz="1800" u="sng" dirty="0">
              <a:solidFill>
                <a:srgbClr val="A6B727"/>
              </a:solidFill>
              <a:effectLst/>
              <a:latin typeface="Times New Roman" panose="02020603050405020304" pitchFamily="18" charset="0"/>
              <a:ea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AB603F03-5C01-C758-43EC-920C4562B3DA}"/>
              </a:ext>
            </a:extLst>
          </p:cNvPr>
          <p:cNvSpPr>
            <a:spLocks noGrp="1"/>
          </p:cNvSpPr>
          <p:nvPr>
            <p:ph type="sldNum" sz="quarter" idx="12"/>
          </p:nvPr>
        </p:nvSpPr>
        <p:spPr/>
        <p:txBody>
          <a:bodyPr/>
          <a:lstStyle/>
          <a:p>
            <a:fld id="{AC8502E2-927F-4CA7-BAC6-D381BC77B146}" type="slidenum">
              <a:rPr lang="en-IN" smtClean="0"/>
              <a:t>16</a:t>
            </a:fld>
            <a:endParaRPr lang="en-IN"/>
          </a:p>
        </p:txBody>
      </p:sp>
      <p:sp>
        <p:nvSpPr>
          <p:cNvPr id="8" name="TextBox 7">
            <a:extLst>
              <a:ext uri="{FF2B5EF4-FFF2-40B4-BE49-F238E27FC236}">
                <a16:creationId xmlns:a16="http://schemas.microsoft.com/office/drawing/2014/main" id="{46A0A1B7-D856-3E97-770D-A94B002A38EA}"/>
              </a:ext>
            </a:extLst>
          </p:cNvPr>
          <p:cNvSpPr txBox="1"/>
          <p:nvPr/>
        </p:nvSpPr>
        <p:spPr>
          <a:xfrm>
            <a:off x="7357533" y="4521200"/>
            <a:ext cx="3658338" cy="984885"/>
          </a:xfrm>
          <a:prstGeom prst="rect">
            <a:avLst/>
          </a:prstGeom>
          <a:noFill/>
        </p:spPr>
        <p:txBody>
          <a:bodyPr wrap="square" rtlCol="0">
            <a:spAutoFit/>
          </a:bodyPr>
          <a:lstStyle/>
          <a:p>
            <a:r>
              <a:rPr lang="en-IN" sz="4000" dirty="0">
                <a:solidFill>
                  <a:srgbClr val="A6B727"/>
                </a:solidFill>
              </a:rPr>
              <a:t>Thanks </a:t>
            </a:r>
            <a:r>
              <a:rPr lang="en-IN" sz="4000" dirty="0">
                <a:solidFill>
                  <a:srgbClr val="A6B727"/>
                </a:solidFill>
                <a:sym typeface="Wingdings" panose="05000000000000000000" pitchFamily="2" charset="2"/>
              </a:rPr>
              <a:t></a:t>
            </a:r>
            <a:endParaRPr lang="en-IN" sz="4000" dirty="0">
              <a:effectLst/>
              <a:latin typeface="Times New Roman" panose="02020603050405020304" pitchFamily="18" charset="0"/>
              <a:ea typeface="Times New Roman" panose="02020603050405020304" pitchFamily="18" charset="0"/>
            </a:endParaRPr>
          </a:p>
          <a:p>
            <a:endParaRPr lang="en-IN" dirty="0"/>
          </a:p>
        </p:txBody>
      </p:sp>
      <p:sp>
        <p:nvSpPr>
          <p:cNvPr id="9" name="Footer Placeholder 3">
            <a:extLst>
              <a:ext uri="{FF2B5EF4-FFF2-40B4-BE49-F238E27FC236}">
                <a16:creationId xmlns:a16="http://schemas.microsoft.com/office/drawing/2014/main" id="{597BEC6A-4487-E09C-5094-0A6E8FB52E69}"/>
              </a:ext>
            </a:extLst>
          </p:cNvPr>
          <p:cNvSpPr>
            <a:spLocks noGrp="1"/>
          </p:cNvSpPr>
          <p:nvPr>
            <p:ph type="ftr" sz="quarter" idx="11"/>
          </p:nvPr>
        </p:nvSpPr>
        <p:spPr>
          <a:xfrm>
            <a:off x="-617931" y="6065837"/>
            <a:ext cx="5189551" cy="365125"/>
          </a:xfrm>
        </p:spPr>
        <p:txBody>
          <a:bodyPr/>
          <a:lstStyle/>
          <a:p>
            <a:r>
              <a:rPr lang="en-IN" dirty="0" err="1"/>
              <a:t>Team_Id</a:t>
            </a:r>
            <a:r>
              <a:rPr lang="en-IN" dirty="0"/>
              <a:t>: </a:t>
            </a:r>
            <a:r>
              <a:rPr lang="en-US" sz="1200" b="1" dirty="0">
                <a:solidFill>
                  <a:srgbClr val="000000"/>
                </a:solidFill>
                <a:effectLst/>
                <a:latin typeface="Times New Roman" panose="02020603050405020304" pitchFamily="18" charset="0"/>
                <a:ea typeface="Times New Roman" panose="02020603050405020304" pitchFamily="18" charset="0"/>
              </a:rPr>
              <a:t>22_AI_2A_05 </a:t>
            </a:r>
            <a:endParaRPr lang="en-IN" dirty="0"/>
          </a:p>
        </p:txBody>
      </p:sp>
    </p:spTree>
    <p:extLst>
      <p:ext uri="{BB962C8B-B14F-4D97-AF65-F5344CB8AC3E}">
        <p14:creationId xmlns:p14="http://schemas.microsoft.com/office/powerpoint/2010/main" val="364201724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50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3" presetClass="entr" presetSubtype="16" fill="hold" grpId="0" nodeType="withEffect">
                                  <p:stCondLst>
                                    <p:cond delay="2000"/>
                                  </p:stCondLst>
                                  <p:childTnLst>
                                    <p:set>
                                      <p:cBhvr>
                                        <p:cTn id="18" dur="1" fill="hold">
                                          <p:stCondLst>
                                            <p:cond delay="0"/>
                                          </p:stCondLst>
                                        </p:cTn>
                                        <p:tgtEl>
                                          <p:spTgt spid="8"/>
                                        </p:tgtEl>
                                        <p:attrNameLst>
                                          <p:attrName>style.visibility</p:attrName>
                                        </p:attrNameLst>
                                      </p:cBhvr>
                                      <p:to>
                                        <p:strVal val="visible"/>
                                      </p:to>
                                    </p:set>
                                    <p:anim calcmode="lin" valueType="num">
                                      <p:cBhvr>
                                        <p:cTn id="19" dur="1500" fill="hold"/>
                                        <p:tgtEl>
                                          <p:spTgt spid="8"/>
                                        </p:tgtEl>
                                        <p:attrNameLst>
                                          <p:attrName>ppt_w</p:attrName>
                                        </p:attrNameLst>
                                      </p:cBhvr>
                                      <p:tavLst>
                                        <p:tav tm="0">
                                          <p:val>
                                            <p:fltVal val="0"/>
                                          </p:val>
                                        </p:tav>
                                        <p:tav tm="100000">
                                          <p:val>
                                            <p:strVal val="#ppt_w"/>
                                          </p:val>
                                        </p:tav>
                                      </p:tavLst>
                                    </p:anim>
                                    <p:anim calcmode="lin" valueType="num">
                                      <p:cBhvr>
                                        <p:cTn id="20" dur="1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763D-AB92-6ECD-292C-29491C800644}"/>
              </a:ext>
            </a:extLst>
          </p:cNvPr>
          <p:cNvSpPr>
            <a:spLocks noGrp="1"/>
          </p:cNvSpPr>
          <p:nvPr>
            <p:ph type="title"/>
          </p:nvPr>
        </p:nvSpPr>
        <p:spPr>
          <a:xfrm>
            <a:off x="981075" y="600075"/>
            <a:ext cx="9875520" cy="1356360"/>
          </a:xfrm>
        </p:spPr>
        <p:txBody>
          <a:bodyPr/>
          <a:lstStyle/>
          <a:p>
            <a:r>
              <a:rPr lang="en-US" dirty="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CB50B9-685C-9E8B-7C6A-0F5C2E81E703}"/>
              </a:ext>
            </a:extLst>
          </p:cNvPr>
          <p:cNvSpPr>
            <a:spLocks noGrp="1"/>
          </p:cNvSpPr>
          <p:nvPr>
            <p:ph idx="1"/>
          </p:nvPr>
        </p:nvSpPr>
        <p:spPr>
          <a:xfrm>
            <a:off x="725003" y="1737553"/>
            <a:ext cx="10515600" cy="4486275"/>
          </a:xfrm>
        </p:spPr>
        <p:txBody>
          <a:bodyPr>
            <a:normAutofit fontScale="85000" lnSpcReduction="20000"/>
          </a:bodyPr>
          <a:lstStyle/>
          <a:p>
            <a:pPr rtl="0" fontAlgn="base">
              <a:lnSpc>
                <a:spcPct val="160000"/>
              </a:lnSpc>
              <a:spcBef>
                <a:spcPts val="0"/>
              </a:spcBef>
              <a:spcAft>
                <a:spcPts val="0"/>
              </a:spcAft>
              <a:buFont typeface="Arial" panose="020B0604020202020204" pitchFamily="34" charset="0"/>
              <a:buChar char="•"/>
            </a:pPr>
            <a:r>
              <a:rPr lang="en-US" sz="2600" b="0" i="0" u="none" strike="noStrike" dirty="0">
                <a:solidFill>
                  <a:srgbClr val="323232"/>
                </a:solidFill>
                <a:effectLst/>
                <a:latin typeface="Times New Roman" panose="02020603050405020304" pitchFamily="18" charset="0"/>
                <a:cs typeface="Times New Roman" panose="02020603050405020304" pitchFamily="18" charset="0"/>
              </a:rPr>
              <a:t>Project Objective</a:t>
            </a:r>
          </a:p>
          <a:p>
            <a:pPr rtl="0" fontAlgn="base">
              <a:lnSpc>
                <a:spcPct val="160000"/>
              </a:lnSpc>
              <a:spcBef>
                <a:spcPts val="0"/>
              </a:spcBef>
              <a:spcAft>
                <a:spcPts val="0"/>
              </a:spcAft>
              <a:buFont typeface="Arial" panose="020B0604020202020204" pitchFamily="34" charset="0"/>
              <a:buChar char="•"/>
            </a:pPr>
            <a:r>
              <a:rPr lang="en-US" sz="2400" b="0" i="0" u="none" strike="noStrike" dirty="0">
                <a:solidFill>
                  <a:srgbClr val="323232"/>
                </a:solidFill>
                <a:effectLst/>
                <a:latin typeface="Times New Roman" panose="02020603050405020304" pitchFamily="18" charset="0"/>
                <a:cs typeface="Times New Roman" panose="02020603050405020304" pitchFamily="18" charset="0"/>
              </a:rPr>
              <a:t>Feasibility Study </a:t>
            </a:r>
          </a:p>
          <a:p>
            <a:pPr marL="731520" lvl="1" indent="-457200" fontAlgn="base">
              <a:lnSpc>
                <a:spcPct val="160000"/>
              </a:lnSpc>
              <a:spcBef>
                <a:spcPts val="0"/>
              </a:spcBef>
              <a:buFont typeface="+mj-lt"/>
              <a:buAutoNum type="alphaLcPeriod"/>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echnical feasibility</a:t>
            </a:r>
          </a:p>
          <a:p>
            <a:pPr marL="788670" lvl="1" indent="-514350" fontAlgn="base">
              <a:lnSpc>
                <a:spcPct val="160000"/>
              </a:lnSpc>
              <a:spcBef>
                <a:spcPts val="0"/>
              </a:spcBef>
              <a:buFont typeface="+mj-lt"/>
              <a:buAutoNum type="alphaLcPeriod"/>
            </a:pPr>
            <a:r>
              <a:rPr lang="en-US" sz="2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O</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perational feasibility</a:t>
            </a:r>
          </a:p>
          <a:p>
            <a:pPr marL="788670" lvl="1" indent="-514350" fontAlgn="base">
              <a:lnSpc>
                <a:spcPct val="160000"/>
              </a:lnSpc>
              <a:spcBef>
                <a:spcPts val="0"/>
              </a:spcBef>
              <a:buFont typeface="+mj-lt"/>
              <a:buAutoNum type="alphaLcPeriod"/>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Economic feasibility</a:t>
            </a:r>
          </a:p>
          <a:p>
            <a:pPr fontAlgn="base">
              <a:lnSpc>
                <a:spcPct val="160000"/>
              </a:lnSpc>
              <a:spcBef>
                <a:spcPts val="0"/>
              </a:spcBef>
            </a:pPr>
            <a:r>
              <a:rPr lang="en-US" sz="2600" b="0" i="0" u="none" strike="noStrike" dirty="0">
                <a:solidFill>
                  <a:srgbClr val="000000"/>
                </a:solidFill>
                <a:effectLst/>
                <a:latin typeface="Times New Roman" panose="02020603050405020304" pitchFamily="18" charset="0"/>
                <a:cs typeface="Times New Roman" panose="02020603050405020304" pitchFamily="18" charset="0"/>
              </a:rPr>
              <a:t>Methodology</a:t>
            </a:r>
          </a:p>
          <a:p>
            <a:pPr fontAlgn="base">
              <a:lnSpc>
                <a:spcPct val="160000"/>
              </a:lnSpc>
              <a:spcBef>
                <a:spcPts val="0"/>
              </a:spcBef>
            </a:pPr>
            <a:r>
              <a:rPr lang="en-US" sz="2600" b="0" i="0" u="none" strike="noStrike" dirty="0">
                <a:solidFill>
                  <a:srgbClr val="323232"/>
                </a:solidFill>
                <a:effectLst/>
                <a:latin typeface="Times New Roman" panose="02020603050405020304" pitchFamily="18" charset="0"/>
                <a:cs typeface="Times New Roman" panose="02020603050405020304" pitchFamily="18" charset="0"/>
              </a:rPr>
              <a:t>Tools/Technology Uses (Technologies/Platform/APIs to be used.)</a:t>
            </a:r>
            <a:endParaRPr lang="en-US" sz="2600" dirty="0">
              <a:solidFill>
                <a:srgbClr val="000000"/>
              </a:solidFill>
              <a:latin typeface="Times New Roman" panose="02020603050405020304" pitchFamily="18" charset="0"/>
              <a:cs typeface="Times New Roman" panose="02020603050405020304" pitchFamily="18" charset="0"/>
            </a:endParaRPr>
          </a:p>
          <a:p>
            <a:pPr fontAlgn="base">
              <a:lnSpc>
                <a:spcPct val="160000"/>
              </a:lnSpc>
              <a:spcBef>
                <a:spcPts val="0"/>
              </a:spcBef>
            </a:pPr>
            <a:r>
              <a:rPr lang="en-US" sz="2600" b="0" i="0" u="none" strike="noStrike" dirty="0">
                <a:solidFill>
                  <a:srgbClr val="323232"/>
                </a:solidFill>
                <a:effectLst/>
                <a:latin typeface="Times New Roman" panose="02020603050405020304" pitchFamily="18" charset="0"/>
                <a:cs typeface="Times New Roman" panose="02020603050405020304" pitchFamily="18" charset="0"/>
              </a:rPr>
              <a:t>Role of team members in the project and their expertise areas.</a:t>
            </a:r>
          </a:p>
          <a:p>
            <a:pPr fontAlgn="base">
              <a:lnSpc>
                <a:spcPct val="160000"/>
              </a:lnSpc>
              <a:spcBef>
                <a:spcPts val="0"/>
              </a:spcBef>
            </a:pPr>
            <a:r>
              <a:rPr lang="en-US" sz="2600" b="0" i="0" u="none" strike="noStrike" dirty="0">
                <a:solidFill>
                  <a:srgbClr val="323232"/>
                </a:solidFill>
                <a:effectLst/>
                <a:latin typeface="Times New Roman" panose="02020603050405020304" pitchFamily="18" charset="0"/>
                <a:cs typeface="Times New Roman" panose="02020603050405020304" pitchFamily="18" charset="0"/>
              </a:rPr>
              <a:t>References</a:t>
            </a:r>
          </a:p>
          <a:p>
            <a:pPr marL="0" indent="0">
              <a:buNone/>
            </a:pPr>
            <a:endParaRPr lang="en-IN" dirty="0"/>
          </a:p>
        </p:txBody>
      </p:sp>
      <p:sp>
        <p:nvSpPr>
          <p:cNvPr id="4" name="Slide Number Placeholder 3">
            <a:extLst>
              <a:ext uri="{FF2B5EF4-FFF2-40B4-BE49-F238E27FC236}">
                <a16:creationId xmlns:a16="http://schemas.microsoft.com/office/drawing/2014/main" id="{6A790F50-A9E0-581F-A296-D41AA2F154D4}"/>
              </a:ext>
            </a:extLst>
          </p:cNvPr>
          <p:cNvSpPr>
            <a:spLocks noGrp="1"/>
          </p:cNvSpPr>
          <p:nvPr>
            <p:ph type="sldNum" sz="quarter" idx="12"/>
          </p:nvPr>
        </p:nvSpPr>
        <p:spPr/>
        <p:txBody>
          <a:bodyPr/>
          <a:lstStyle/>
          <a:p>
            <a:r>
              <a:rPr lang="en-US" sz="1400" dirty="0">
                <a:solidFill>
                  <a:schemeClr val="tx1"/>
                </a:solidFill>
                <a:latin typeface="Times New Roman" panose="02020603050405020304" pitchFamily="18" charset="0"/>
                <a:cs typeface="Times New Roman" panose="02020603050405020304" pitchFamily="18" charset="0"/>
              </a:rPr>
              <a:t>2</a:t>
            </a:r>
          </a:p>
        </p:txBody>
      </p:sp>
      <p:sp>
        <p:nvSpPr>
          <p:cNvPr id="5" name="Footer Placeholder 4">
            <a:extLst>
              <a:ext uri="{FF2B5EF4-FFF2-40B4-BE49-F238E27FC236}">
                <a16:creationId xmlns:a16="http://schemas.microsoft.com/office/drawing/2014/main" id="{C7B50063-DB59-6B33-701D-3F12C5A5267F}"/>
              </a:ext>
            </a:extLst>
          </p:cNvPr>
          <p:cNvSpPr>
            <a:spLocks noGrp="1"/>
          </p:cNvSpPr>
          <p:nvPr>
            <p:ph type="ftr" sz="quarter" idx="11"/>
          </p:nvPr>
        </p:nvSpPr>
        <p:spPr>
          <a:xfrm>
            <a:off x="838200" y="6223828"/>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a:t>
            </a:r>
            <a:r>
              <a:rPr lang="en-US" sz="1400" b="1" dirty="0">
                <a:solidFill>
                  <a:srgbClr val="000000"/>
                </a:solidFill>
                <a:effectLst/>
                <a:latin typeface="Times New Roman" panose="02020603050405020304" pitchFamily="18" charset="0"/>
                <a:ea typeface="Times New Roman" panose="02020603050405020304" pitchFamily="18" charset="0"/>
              </a:rPr>
              <a:t> 22_AI_2A_05</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a16="http://schemas.microsoft.com/office/drawing/2014/main" id="{4F479A45-75F5-00A8-82C5-1F92D35BA0E1}"/>
              </a:ext>
            </a:extLst>
          </p:cNvPr>
          <p:cNvPicPr/>
          <p:nvPr/>
        </p:nvPicPr>
        <p:blipFill>
          <a:blip r:embed="rId2"/>
          <a:srcRect/>
          <a:stretch>
            <a:fillRect/>
          </a:stretch>
        </p:blipFill>
        <p:spPr>
          <a:xfrm>
            <a:off x="10999470" y="297180"/>
            <a:ext cx="988695" cy="605790"/>
          </a:xfrm>
          <a:prstGeom prst="rect">
            <a:avLst/>
          </a:prstGeom>
          <a:ln/>
        </p:spPr>
      </p:pic>
    </p:spTree>
    <p:extLst>
      <p:ext uri="{BB962C8B-B14F-4D97-AF65-F5344CB8AC3E}">
        <p14:creationId xmlns:p14="http://schemas.microsoft.com/office/powerpoint/2010/main" val="2705609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25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75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00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225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857F-34D2-3E26-9E47-526BD493C5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8BBE18-5C1C-8B9B-44A1-5C4220F80A6C}"/>
              </a:ext>
            </a:extLst>
          </p:cNvPr>
          <p:cNvSpPr>
            <a:spLocks noGrp="1"/>
          </p:cNvSpPr>
          <p:nvPr>
            <p:ph idx="1"/>
          </p:nvPr>
        </p:nvSpPr>
        <p:spPr>
          <a:xfrm>
            <a:off x="1143000" y="1947766"/>
            <a:ext cx="9872871" cy="4038600"/>
          </a:xfrm>
        </p:spPr>
        <p:txBody>
          <a:bodyPr>
            <a:normAutofit lnSpcReduction="10000"/>
          </a:bodyPr>
          <a:lstStyle/>
          <a:p>
            <a:pPr>
              <a:lnSpc>
                <a:spcPct val="150000"/>
              </a:lnSpc>
              <a:spcBef>
                <a:spcPts val="100"/>
              </a:spcBef>
            </a:pPr>
            <a:r>
              <a:rPr lang="en-US" sz="1400" b="1" dirty="0">
                <a:solidFill>
                  <a:srgbClr val="212529"/>
                </a:solidFill>
                <a:effectLst/>
                <a:latin typeface="Arial" panose="020B0604020202020204" pitchFamily="34" charset="0"/>
              </a:rPr>
              <a:t>2.1 General objective</a:t>
            </a:r>
            <a:endParaRPr lang="en-IN" sz="1600" b="1" dirty="0">
              <a:solidFill>
                <a:srgbClr val="000000"/>
              </a:solidFill>
              <a:effectLst/>
              <a:latin typeface="Times New Roman" panose="02020603050405020304" pitchFamily="18" charset="0"/>
            </a:endParaRPr>
          </a:p>
          <a:p>
            <a:pPr marL="457200" algn="just">
              <a:lnSpc>
                <a:spcPct val="150000"/>
              </a:lnSpc>
              <a:spcBef>
                <a:spcPts val="100"/>
              </a:spcBef>
              <a:spcAft>
                <a:spcPts val="0"/>
              </a:spcAft>
            </a:pPr>
            <a:r>
              <a:rPr lang="en-US" sz="1400" b="0" dirty="0">
                <a:solidFill>
                  <a:srgbClr val="262626"/>
                </a:solidFill>
                <a:effectLst/>
                <a:latin typeface="Times New Roman" panose="02020603050405020304" pitchFamily="18" charset="0"/>
              </a:rPr>
              <a:t>The project “Online auction project” is the website aimed at carrying out bidding. This is like an auction house provided online where in this users can take part from the comfort of their homes. This site also brings the auction to the auction to the fingertips of the aspiring bidders and sellers to a wider section of the product. In this particular website, where buyers and sellers interact each other to exchange products to get a fair deal.</a:t>
            </a:r>
            <a:endParaRPr lang="en-IN" sz="1800" b="1" dirty="0">
              <a:solidFill>
                <a:srgbClr val="000000"/>
              </a:solidFill>
              <a:effectLst/>
              <a:latin typeface="Times New Roman" panose="02020603050405020304" pitchFamily="18" charset="0"/>
            </a:endParaRPr>
          </a:p>
          <a:p>
            <a:pPr>
              <a:lnSpc>
                <a:spcPct val="150000"/>
              </a:lnSpc>
              <a:spcBef>
                <a:spcPts val="100"/>
              </a:spcBef>
            </a:pPr>
            <a:r>
              <a:rPr lang="en-US" sz="1200" b="1" dirty="0">
                <a:solidFill>
                  <a:srgbClr val="212529"/>
                </a:solidFill>
                <a:effectLst/>
                <a:latin typeface="Arial" panose="020B0604020202020204" pitchFamily="34" charset="0"/>
              </a:rPr>
              <a:t>2.2 Specific objectives</a:t>
            </a:r>
            <a:endParaRPr lang="en-IN" sz="1400" b="1" dirty="0">
              <a:solidFill>
                <a:srgbClr val="000000"/>
              </a:solidFill>
              <a:effectLst/>
              <a:latin typeface="Times New Roman" panose="02020603050405020304" pitchFamily="18" charset="0"/>
            </a:endParaRPr>
          </a:p>
          <a:p>
            <a:pPr marL="457200">
              <a:lnSpc>
                <a:spcPct val="120000"/>
              </a:lnSpc>
              <a:spcBef>
                <a:spcPts val="100"/>
              </a:spcBef>
              <a:spcAft>
                <a:spcPts val="500"/>
              </a:spcAft>
            </a:pPr>
            <a:r>
              <a:rPr lang="en-US" sz="1600" dirty="0">
                <a:solidFill>
                  <a:srgbClr val="212529"/>
                </a:solidFill>
                <a:effectLst/>
                <a:latin typeface="Times New Roman" panose="02020603050405020304" pitchFamily="18" charset="0"/>
                <a:ea typeface="Times New Roman" panose="02020603050405020304" pitchFamily="18" charset="0"/>
              </a:rPr>
              <a:t>The Online auction management system shall accomplish the following as way of achieving the major goal:</a:t>
            </a:r>
            <a:endParaRPr lang="en-IN" sz="1600" dirty="0">
              <a:effectLst/>
              <a:latin typeface="Times New Roman" panose="02020603050405020304" pitchFamily="18" charset="0"/>
              <a:ea typeface="Times New Roman" panose="02020603050405020304" pitchFamily="18" charset="0"/>
            </a:endParaRPr>
          </a:p>
          <a:p>
            <a:pPr marL="1143000" lvl="2" indent="-228600">
              <a:lnSpc>
                <a:spcPct val="120000"/>
              </a:lnSpc>
              <a:spcAft>
                <a:spcPts val="500"/>
              </a:spcAft>
              <a:buFont typeface="+mj-lt"/>
              <a:buAutoNum type="arabicPeriod"/>
            </a:pPr>
            <a:r>
              <a:rPr lang="en-US" sz="1600" dirty="0">
                <a:solidFill>
                  <a:srgbClr val="212529"/>
                </a:solidFill>
                <a:effectLst/>
                <a:latin typeface="Times New Roman" panose="02020603050405020304" pitchFamily="18" charset="0"/>
                <a:ea typeface="Times New Roman" panose="02020603050405020304" pitchFamily="18" charset="0"/>
              </a:rPr>
              <a:t>Create an online forum where bidders auction for items posted by the seller through the online system.</a:t>
            </a:r>
            <a:endParaRPr lang="en-IN" sz="1600" dirty="0">
              <a:effectLst/>
              <a:latin typeface="Times New Roman" panose="02020603050405020304" pitchFamily="18" charset="0"/>
              <a:ea typeface="Times New Roman" panose="02020603050405020304" pitchFamily="18" charset="0"/>
            </a:endParaRPr>
          </a:p>
          <a:p>
            <a:pPr marL="1143000" lvl="2" indent="-228600">
              <a:lnSpc>
                <a:spcPct val="120000"/>
              </a:lnSpc>
              <a:spcAft>
                <a:spcPts val="500"/>
              </a:spcAft>
              <a:buFont typeface="+mj-lt"/>
              <a:buAutoNum type="arabicPeriod"/>
            </a:pPr>
            <a:r>
              <a:rPr lang="en-US" sz="1600" dirty="0">
                <a:solidFill>
                  <a:srgbClr val="212529"/>
                </a:solidFill>
                <a:effectLst/>
                <a:latin typeface="Times New Roman" panose="02020603050405020304" pitchFamily="18" charset="0"/>
                <a:ea typeface="Times New Roman" panose="02020603050405020304" pitchFamily="18" charset="0"/>
              </a:rPr>
              <a:t>Create a panel where by a sellers receives requests from a buyer and sends back a feedback, an answer to a question or requests to meet the bidder.</a:t>
            </a:r>
            <a:r>
              <a:rPr lang="en-US"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This panel contains two sub modules:</a:t>
            </a:r>
          </a:p>
          <a:p>
            <a:pPr marL="914400" lvl="2" indent="0">
              <a:lnSpc>
                <a:spcPct val="120000"/>
              </a:lnSpc>
              <a:spcAft>
                <a:spcPts val="500"/>
              </a:spcAft>
              <a:buNone/>
            </a:pPr>
            <a:r>
              <a:rPr lang="en-US" sz="1600" dirty="0">
                <a:solidFill>
                  <a:srgbClr val="000000"/>
                </a:solidFill>
                <a:latin typeface="Times New Roman" panose="02020603050405020304" pitchFamily="18" charset="0"/>
                <a:ea typeface="Times New Roman" panose="02020603050405020304" pitchFamily="18" charset="0"/>
              </a:rPr>
              <a:t>             &gt;&gt;</a:t>
            </a:r>
            <a:r>
              <a:rPr lang="en-US" sz="1600" u="sng" dirty="0">
                <a:solidFill>
                  <a:srgbClr val="000000"/>
                </a:solidFill>
                <a:effectLst/>
                <a:latin typeface="Times New Roman" panose="02020603050405020304" pitchFamily="18" charset="0"/>
                <a:ea typeface="Times New Roman" panose="02020603050405020304" pitchFamily="18" charset="0"/>
              </a:rPr>
              <a:t>Current bidding</a:t>
            </a:r>
            <a:r>
              <a:rPr lang="en-US" sz="1600" dirty="0">
                <a:solidFill>
                  <a:srgbClr val="000000"/>
                </a:solidFill>
                <a:effectLst/>
                <a:latin typeface="Times New Roman" panose="02020603050405020304" pitchFamily="18" charset="0"/>
                <a:ea typeface="Times New Roman" panose="02020603050405020304" pitchFamily="18" charset="0"/>
              </a:rPr>
              <a:t>- In this module, the current bidding products are display.</a:t>
            </a:r>
          </a:p>
          <a:p>
            <a:pPr marL="914400" lvl="2" indent="0">
              <a:lnSpc>
                <a:spcPct val="120000"/>
              </a:lnSpc>
              <a:spcAft>
                <a:spcPts val="500"/>
              </a:spcAft>
              <a:buNone/>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 &gt;&gt;</a:t>
            </a:r>
            <a:r>
              <a:rPr lang="en-US" sz="1600" u="sng" dirty="0">
                <a:solidFill>
                  <a:srgbClr val="000000"/>
                </a:solidFill>
                <a:effectLst/>
                <a:latin typeface="Times New Roman" panose="02020603050405020304" pitchFamily="18" charset="0"/>
                <a:ea typeface="Times New Roman" panose="02020603050405020304" pitchFamily="18" charset="0"/>
              </a:rPr>
              <a:t>Completed bidding</a:t>
            </a:r>
            <a:r>
              <a:rPr lang="en-US" sz="1600" dirty="0">
                <a:solidFill>
                  <a:srgbClr val="000000"/>
                </a:solidFill>
                <a:effectLst/>
                <a:latin typeface="Times New Roman" panose="02020603050405020304" pitchFamily="18" charset="0"/>
                <a:ea typeface="Times New Roman" panose="02020603050405020304" pitchFamily="18" charset="0"/>
              </a:rPr>
              <a:t>- In this module, the products that are completed for bidding are displayed.</a:t>
            </a:r>
            <a:endParaRPr lang="en-IN" sz="1600" dirty="0">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t>3</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a:t>
            </a:r>
            <a:r>
              <a:rPr lang="en-US" sz="1400" b="1" dirty="0">
                <a:solidFill>
                  <a:srgbClr val="000000"/>
                </a:solidFill>
                <a:effectLst/>
                <a:latin typeface="Times New Roman" panose="02020603050405020304" pitchFamily="18" charset="0"/>
                <a:ea typeface="Times New Roman" panose="02020603050405020304" pitchFamily="18" charset="0"/>
              </a:rPr>
              <a:t> 22_AI_2A_05</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p14="http://schemas.microsoft.com/office/powerpoint/2010/main" val="249469154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Horizontal)">
                                      <p:cBhvr>
                                        <p:cTn id="7" dur="500"/>
                                        <p:tgtEl>
                                          <p:spTgt spid="3">
                                            <p:txEl>
                                              <p:pRg st="0" end="0"/>
                                            </p:txEl>
                                          </p:spTgt>
                                        </p:tgtEl>
                                      </p:cBhvr>
                                    </p:animEffect>
                                  </p:childTnLst>
                                </p:cTn>
                              </p:par>
                              <p:par>
                                <p:cTn id="8" presetID="16" presetClass="entr" presetSubtype="42" fill="hold" grpId="0" nodeType="withEffect">
                                  <p:stCondLst>
                                    <p:cond delay="25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outHorizontal)">
                                      <p:cBhvr>
                                        <p:cTn id="10" dur="500"/>
                                        <p:tgtEl>
                                          <p:spTgt spid="3">
                                            <p:txEl>
                                              <p:pRg st="1" end="1"/>
                                            </p:txEl>
                                          </p:spTgt>
                                        </p:tgtEl>
                                      </p:cBhvr>
                                    </p:animEffect>
                                  </p:childTnLst>
                                </p:cTn>
                              </p:par>
                              <p:par>
                                <p:cTn id="11" presetID="16" presetClass="entr" presetSubtype="42" fill="hold" grpId="0" nodeType="with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outHorizontal)">
                                      <p:cBhvr>
                                        <p:cTn id="13" dur="500"/>
                                        <p:tgtEl>
                                          <p:spTgt spid="3">
                                            <p:txEl>
                                              <p:pRg st="2" end="2"/>
                                            </p:txEl>
                                          </p:spTgt>
                                        </p:tgtEl>
                                      </p:cBhvr>
                                    </p:animEffect>
                                  </p:childTnLst>
                                </p:cTn>
                              </p:par>
                              <p:par>
                                <p:cTn id="14" presetID="16" presetClass="entr" presetSubtype="42" fill="hold" grpId="0" nodeType="withEffect">
                                  <p:stCondLst>
                                    <p:cond delay="75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outHorizontal)">
                                      <p:cBhvr>
                                        <p:cTn id="16" dur="500"/>
                                        <p:tgtEl>
                                          <p:spTgt spid="3">
                                            <p:txEl>
                                              <p:pRg st="3" end="3"/>
                                            </p:txEl>
                                          </p:spTgt>
                                        </p:tgtEl>
                                      </p:cBhvr>
                                    </p:animEffect>
                                  </p:childTnLst>
                                </p:cTn>
                              </p:par>
                              <p:par>
                                <p:cTn id="17" presetID="16" presetClass="entr" presetSubtype="42" fill="hold" grpId="0" nodeType="withEffect">
                                  <p:stCondLst>
                                    <p:cond delay="10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outHorizontal)">
                                      <p:cBhvr>
                                        <p:cTn id="19" dur="500"/>
                                        <p:tgtEl>
                                          <p:spTgt spid="3">
                                            <p:txEl>
                                              <p:pRg st="4" end="4"/>
                                            </p:txEl>
                                          </p:spTgt>
                                        </p:tgtEl>
                                      </p:cBhvr>
                                    </p:animEffect>
                                  </p:childTnLst>
                                </p:cTn>
                              </p:par>
                              <p:par>
                                <p:cTn id="20" presetID="16" presetClass="entr" presetSubtype="42" fill="hold" grpId="0" nodeType="withEffect">
                                  <p:stCondLst>
                                    <p:cond delay="125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outHorizontal)">
                                      <p:cBhvr>
                                        <p:cTn id="22" dur="500"/>
                                        <p:tgtEl>
                                          <p:spTgt spid="3">
                                            <p:txEl>
                                              <p:pRg st="5" end="5"/>
                                            </p:txEl>
                                          </p:spTgt>
                                        </p:tgtEl>
                                      </p:cBhvr>
                                    </p:animEffect>
                                  </p:childTnLst>
                                </p:cTn>
                              </p:par>
                              <p:par>
                                <p:cTn id="23" presetID="16" presetClass="entr" presetSubtype="42" fill="hold" grpId="0" nodeType="withEffect">
                                  <p:stCondLst>
                                    <p:cond delay="150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outHorizontal)">
                                      <p:cBhvr>
                                        <p:cTn id="25" dur="500"/>
                                        <p:tgtEl>
                                          <p:spTgt spid="3">
                                            <p:txEl>
                                              <p:pRg st="6" end="6"/>
                                            </p:txEl>
                                          </p:spTgt>
                                        </p:tgtEl>
                                      </p:cBhvr>
                                    </p:animEffect>
                                  </p:childTnLst>
                                </p:cTn>
                              </p:par>
                              <p:par>
                                <p:cTn id="26" presetID="16" presetClass="entr" presetSubtype="42" fill="hold" grpId="0" nodeType="withEffect">
                                  <p:stCondLst>
                                    <p:cond delay="175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out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0EF2-2F5C-398B-0CD1-4F6E74A4B8B3}"/>
              </a:ext>
            </a:extLst>
          </p:cNvPr>
          <p:cNvSpPr>
            <a:spLocks noGrp="1"/>
          </p:cNvSpPr>
          <p:nvPr>
            <p:ph type="title"/>
          </p:nvPr>
        </p:nvSpPr>
        <p:spPr>
          <a:xfrm>
            <a:off x="1140351" y="701040"/>
            <a:ext cx="9875520" cy="1356360"/>
          </a:xfrm>
        </p:spPr>
        <p:txBody>
          <a:bodyPr/>
          <a:lstStyle/>
          <a:p>
            <a:r>
              <a:rPr lang="en-US" sz="4400" b="0" i="0" u="none" strike="noStrike" dirty="0">
                <a:solidFill>
                  <a:srgbClr val="A6B727"/>
                </a:solidFill>
                <a:effectLst/>
                <a:latin typeface="Times New Roman" panose="02020603050405020304" pitchFamily="18" charset="0"/>
                <a:cs typeface="Times New Roman" panose="02020603050405020304" pitchFamily="18" charset="0"/>
              </a:rPr>
              <a:t>Feasibility Study </a:t>
            </a:r>
            <a:br>
              <a:rPr lang="en-US" sz="4400" b="0" i="0" u="none" strike="noStrike" dirty="0">
                <a:solidFill>
                  <a:srgbClr val="323232"/>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F86E0CF-B2CE-7530-3C1F-22AC3F2F386B}"/>
              </a:ext>
            </a:extLst>
          </p:cNvPr>
          <p:cNvSpPr>
            <a:spLocks noGrp="1"/>
          </p:cNvSpPr>
          <p:nvPr>
            <p:ph idx="1"/>
          </p:nvPr>
        </p:nvSpPr>
        <p:spPr/>
        <p:txBody>
          <a:bodyPr/>
          <a:lstStyle/>
          <a:p>
            <a:r>
              <a:rPr lang="en-US" sz="2400" dirty="0">
                <a:solidFill>
                  <a:srgbClr val="A6B727"/>
                </a:solidFill>
                <a:latin typeface="Times New Roman" panose="02020603050405020304" pitchFamily="18" charset="0"/>
                <a:cs typeface="Times New Roman" panose="02020603050405020304" pitchFamily="18" charset="0"/>
              </a:rPr>
              <a:t>T</a:t>
            </a:r>
            <a:r>
              <a:rPr lang="en-US" sz="2400" b="0" i="0" u="none" strike="noStrike" dirty="0">
                <a:solidFill>
                  <a:srgbClr val="A6B727"/>
                </a:solidFill>
                <a:effectLst/>
                <a:latin typeface="Times New Roman" panose="02020603050405020304" pitchFamily="18" charset="0"/>
                <a:cs typeface="Times New Roman" panose="02020603050405020304" pitchFamily="18" charset="0"/>
              </a:rPr>
              <a:t>echnical feasibility</a:t>
            </a:r>
          </a:p>
          <a:p>
            <a:pPr marL="45720" indent="0">
              <a:buNone/>
            </a:pPr>
            <a:endParaRPr lang="en-IN" sz="2400" b="0" i="0" u="none" strike="noStrike" dirty="0">
              <a:solidFill>
                <a:srgbClr val="A6B727"/>
              </a:solidFill>
              <a:effectLst/>
              <a:latin typeface="Times New Roman" panose="02020603050405020304" pitchFamily="18" charset="0"/>
              <a:cs typeface="Times New Roman" panose="02020603050405020304" pitchFamily="18" charset="0"/>
            </a:endParaRPr>
          </a:p>
          <a:p>
            <a:r>
              <a:rPr lang="en-US" sz="2400" dirty="0">
                <a:solidFill>
                  <a:srgbClr val="A6B727"/>
                </a:solidFill>
                <a:latin typeface="Times New Roman" panose="02020603050405020304" pitchFamily="18" charset="0"/>
                <a:cs typeface="Times New Roman" panose="02020603050405020304" pitchFamily="18" charset="0"/>
              </a:rPr>
              <a:t>O</a:t>
            </a:r>
            <a:r>
              <a:rPr lang="en-US" sz="2400" b="0" i="0" u="none" strike="noStrike" dirty="0">
                <a:solidFill>
                  <a:srgbClr val="A6B727"/>
                </a:solidFill>
                <a:effectLst/>
                <a:latin typeface="Times New Roman" panose="02020603050405020304" pitchFamily="18" charset="0"/>
                <a:cs typeface="Times New Roman" panose="02020603050405020304" pitchFamily="18" charset="0"/>
              </a:rPr>
              <a:t>p</a:t>
            </a:r>
            <a:r>
              <a:rPr lang="en-US" sz="2400" dirty="0">
                <a:solidFill>
                  <a:srgbClr val="A6B727"/>
                </a:solidFill>
                <a:latin typeface="Times New Roman" panose="02020603050405020304" pitchFamily="18" charset="0"/>
                <a:cs typeface="Times New Roman" panose="02020603050405020304" pitchFamily="18" charset="0"/>
              </a:rPr>
              <a:t>e</a:t>
            </a:r>
            <a:r>
              <a:rPr lang="en-US" sz="2400" b="0" i="0" u="none" strike="noStrike" dirty="0">
                <a:solidFill>
                  <a:srgbClr val="A6B727"/>
                </a:solidFill>
                <a:effectLst/>
                <a:latin typeface="Times New Roman" panose="02020603050405020304" pitchFamily="18" charset="0"/>
                <a:cs typeface="Times New Roman" panose="02020603050405020304" pitchFamily="18" charset="0"/>
              </a:rPr>
              <a:t>rational feasibility</a:t>
            </a:r>
          </a:p>
          <a:p>
            <a:pPr marL="45720" indent="0">
              <a:buNone/>
            </a:pPr>
            <a:endParaRPr lang="en-US" sz="2400" b="0" i="0" u="none" strike="noStrike" dirty="0">
              <a:solidFill>
                <a:srgbClr val="A6B727"/>
              </a:solidFill>
              <a:effectLst/>
              <a:latin typeface="Times New Roman" panose="02020603050405020304" pitchFamily="18" charset="0"/>
              <a:cs typeface="Times New Roman" panose="02020603050405020304" pitchFamily="18" charset="0"/>
            </a:endParaRPr>
          </a:p>
          <a:p>
            <a:r>
              <a:rPr lang="en-US" sz="2400" b="0" i="0" u="none" strike="noStrike" dirty="0">
                <a:solidFill>
                  <a:srgbClr val="A6B727"/>
                </a:solidFill>
                <a:effectLst/>
                <a:latin typeface="Times New Roman" panose="02020603050405020304" pitchFamily="18" charset="0"/>
                <a:cs typeface="Times New Roman" panose="02020603050405020304" pitchFamily="18" charset="0"/>
              </a:rPr>
              <a:t>Economic feasibility</a:t>
            </a:r>
          </a:p>
          <a:p>
            <a:endParaRPr lang="en-IN" dirty="0"/>
          </a:p>
          <a:p>
            <a:pPr marL="45720" indent="0">
              <a:buNone/>
            </a:pPr>
            <a:r>
              <a:rPr lang="en-IN" dirty="0"/>
              <a:t>Feasibility is continued on next page…..</a:t>
            </a:r>
          </a:p>
        </p:txBody>
      </p:sp>
      <p:sp>
        <p:nvSpPr>
          <p:cNvPr id="4" name="Footer Placeholder 3">
            <a:extLst>
              <a:ext uri="{FF2B5EF4-FFF2-40B4-BE49-F238E27FC236}">
                <a16:creationId xmlns:a16="http://schemas.microsoft.com/office/drawing/2014/main" id="{7BF26738-DFD5-4055-C0F5-EC289538E133}"/>
              </a:ext>
            </a:extLst>
          </p:cNvPr>
          <p:cNvSpPr>
            <a:spLocks noGrp="1"/>
          </p:cNvSpPr>
          <p:nvPr>
            <p:ph type="ftr" sz="quarter" idx="11"/>
          </p:nvPr>
        </p:nvSpPr>
        <p:spPr>
          <a:xfrm>
            <a:off x="-483148" y="6248400"/>
            <a:ext cx="4717774" cy="365125"/>
          </a:xfrm>
        </p:spPr>
        <p:txBody>
          <a:bodyPr/>
          <a:lstStyle/>
          <a:p>
            <a:r>
              <a:rPr lang="en-IN" dirty="0" err="1"/>
              <a:t>Team_Id</a:t>
            </a:r>
            <a:r>
              <a:rPr lang="en-IN" dirty="0"/>
              <a:t>: </a:t>
            </a:r>
            <a:r>
              <a:rPr lang="en-US" sz="1200" b="1" dirty="0">
                <a:solidFill>
                  <a:srgbClr val="000000"/>
                </a:solidFill>
                <a:effectLst/>
                <a:latin typeface="Times New Roman" panose="02020603050405020304" pitchFamily="18" charset="0"/>
                <a:ea typeface="Times New Roman" panose="02020603050405020304" pitchFamily="18" charset="0"/>
              </a:rPr>
              <a:t>22_AI_2A_05</a:t>
            </a:r>
            <a:endParaRPr lang="en-IN" dirty="0"/>
          </a:p>
        </p:txBody>
      </p:sp>
      <p:sp>
        <p:nvSpPr>
          <p:cNvPr id="5" name="Slide Number Placeholder 4">
            <a:extLst>
              <a:ext uri="{FF2B5EF4-FFF2-40B4-BE49-F238E27FC236}">
                <a16:creationId xmlns:a16="http://schemas.microsoft.com/office/drawing/2014/main" id="{5702A33A-0950-9107-5BE2-A0452FCDD206}"/>
              </a:ext>
            </a:extLst>
          </p:cNvPr>
          <p:cNvSpPr>
            <a:spLocks noGrp="1"/>
          </p:cNvSpPr>
          <p:nvPr>
            <p:ph type="sldNum" sz="quarter" idx="12"/>
          </p:nvPr>
        </p:nvSpPr>
        <p:spPr/>
        <p:txBody>
          <a:bodyPr/>
          <a:lstStyle/>
          <a:p>
            <a:fld id="{AC8502E2-927F-4CA7-BAC6-D381BC77B146}" type="slidenum">
              <a:rPr lang="en-IN" smtClean="0"/>
              <a:t>4</a:t>
            </a:fld>
            <a:endParaRPr lang="en-IN"/>
          </a:p>
        </p:txBody>
      </p:sp>
    </p:spTree>
    <p:extLst>
      <p:ext uri="{BB962C8B-B14F-4D97-AF65-F5344CB8AC3E}">
        <p14:creationId xmlns:p14="http://schemas.microsoft.com/office/powerpoint/2010/main" val="6809803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75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E873-1676-A948-1C8E-D4C91B0E26AB}"/>
              </a:ext>
            </a:extLst>
          </p:cNvPr>
          <p:cNvSpPr>
            <a:spLocks noGrp="1"/>
          </p:cNvSpPr>
          <p:nvPr>
            <p:ph type="title"/>
          </p:nvPr>
        </p:nvSpPr>
        <p:spPr/>
        <p:txBody>
          <a:bodyPr/>
          <a:lstStyle/>
          <a:p>
            <a:r>
              <a:rPr lang="en-IN" dirty="0"/>
              <a:t>Technical Feasibility</a:t>
            </a:r>
          </a:p>
        </p:txBody>
      </p:sp>
      <p:sp>
        <p:nvSpPr>
          <p:cNvPr id="3" name="Content Placeholder 2">
            <a:extLst>
              <a:ext uri="{FF2B5EF4-FFF2-40B4-BE49-F238E27FC236}">
                <a16:creationId xmlns:a16="http://schemas.microsoft.com/office/drawing/2014/main" id="{620918AC-C19E-1BBD-2AA4-433E89A75D5E}"/>
              </a:ext>
            </a:extLst>
          </p:cNvPr>
          <p:cNvSpPr>
            <a:spLocks noGrp="1"/>
          </p:cNvSpPr>
          <p:nvPr>
            <p:ph idx="1"/>
          </p:nvPr>
        </p:nvSpPr>
        <p:spPr/>
        <p:txBody>
          <a:bodyPr/>
          <a:lstStyle/>
          <a:p>
            <a:pPr marL="685800" algn="just">
              <a:lnSpc>
                <a:spcPct val="150000"/>
              </a:lnSpc>
            </a:pPr>
            <a:r>
              <a:rPr lang="en-US" sz="1800" b="0" dirty="0">
                <a:solidFill>
                  <a:srgbClr val="000000"/>
                </a:solidFill>
                <a:effectLst/>
                <a:latin typeface="Georgia" panose="02040502050405020303" pitchFamily="18" charset="0"/>
                <a:ea typeface="Times New Roman" panose="02020603050405020304" pitchFamily="18" charset="0"/>
              </a:rPr>
              <a:t>The main consideration is to be given to the study of available resources of the organization where the software is to be implemented. Here the system analyst evaluates the technical merits of the system giving emphasis on the performance, reliability, maintainability and productivity. </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685800" algn="just">
              <a:lnSpc>
                <a:spcPct val="150000"/>
              </a:lnSpc>
            </a:pPr>
            <a:r>
              <a:rPr lang="en-US" sz="1800" b="0" dirty="0">
                <a:solidFill>
                  <a:srgbClr val="000000"/>
                </a:solidFill>
                <a:effectLst/>
                <a:latin typeface="Georgia" panose="02040502050405020303" pitchFamily="18" charset="0"/>
                <a:ea typeface="Times New Roman" panose="02020603050405020304" pitchFamily="18" charset="0"/>
              </a:rPr>
              <a:t>By taking the consideration before developing the proposed system, the resources availability of the system giving emphasis on the performance, reliability, maintainability and productivity.</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45720" indent="0">
              <a:buNone/>
            </a:pPr>
            <a:endParaRPr lang="en-IN" dirty="0"/>
          </a:p>
        </p:txBody>
      </p:sp>
      <p:sp>
        <p:nvSpPr>
          <p:cNvPr id="4" name="Footer Placeholder 3">
            <a:extLst>
              <a:ext uri="{FF2B5EF4-FFF2-40B4-BE49-F238E27FC236}">
                <a16:creationId xmlns:a16="http://schemas.microsoft.com/office/drawing/2014/main" id="{23F3ABAB-3958-7347-76BF-087FD7CAE004}"/>
              </a:ext>
            </a:extLst>
          </p:cNvPr>
          <p:cNvSpPr>
            <a:spLocks noGrp="1"/>
          </p:cNvSpPr>
          <p:nvPr>
            <p:ph type="ftr" sz="quarter" idx="11"/>
          </p:nvPr>
        </p:nvSpPr>
        <p:spPr>
          <a:xfrm>
            <a:off x="-100151" y="6142522"/>
            <a:ext cx="4717774" cy="365125"/>
          </a:xfrm>
        </p:spPr>
        <p:txBody>
          <a:bodyPr/>
          <a:lstStyle/>
          <a:p>
            <a:r>
              <a:rPr lang="en-IN" dirty="0" err="1"/>
              <a:t>Team_Id</a:t>
            </a:r>
            <a:r>
              <a:rPr lang="en-IN" dirty="0"/>
              <a:t>: </a:t>
            </a:r>
            <a:r>
              <a:rPr lang="en-US" sz="1200" b="1" dirty="0">
                <a:solidFill>
                  <a:srgbClr val="000000"/>
                </a:solidFill>
                <a:effectLst/>
                <a:latin typeface="Times New Roman" panose="02020603050405020304" pitchFamily="18" charset="0"/>
                <a:ea typeface="Times New Roman" panose="02020603050405020304" pitchFamily="18" charset="0"/>
              </a:rPr>
              <a:t>22_AI_2A_05</a:t>
            </a:r>
            <a:endParaRPr lang="en-IN" dirty="0"/>
          </a:p>
        </p:txBody>
      </p:sp>
      <p:sp>
        <p:nvSpPr>
          <p:cNvPr id="5" name="Slide Number Placeholder 4">
            <a:extLst>
              <a:ext uri="{FF2B5EF4-FFF2-40B4-BE49-F238E27FC236}">
                <a16:creationId xmlns:a16="http://schemas.microsoft.com/office/drawing/2014/main" id="{C0493F17-9808-69BE-653D-A82BB2C2C4D8}"/>
              </a:ext>
            </a:extLst>
          </p:cNvPr>
          <p:cNvSpPr>
            <a:spLocks noGrp="1"/>
          </p:cNvSpPr>
          <p:nvPr>
            <p:ph type="sldNum" sz="quarter" idx="12"/>
          </p:nvPr>
        </p:nvSpPr>
        <p:spPr/>
        <p:txBody>
          <a:bodyPr/>
          <a:lstStyle/>
          <a:p>
            <a:fld id="{AC8502E2-927F-4CA7-BAC6-D381BC77B146}" type="slidenum">
              <a:rPr lang="en-IN" smtClean="0"/>
              <a:t>5</a:t>
            </a:fld>
            <a:endParaRPr lang="en-IN"/>
          </a:p>
        </p:txBody>
      </p:sp>
    </p:spTree>
    <p:extLst>
      <p:ext uri="{BB962C8B-B14F-4D97-AF65-F5344CB8AC3E}">
        <p14:creationId xmlns:p14="http://schemas.microsoft.com/office/powerpoint/2010/main" val="21291555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A576-244B-3447-422F-CE1F09F451DC}"/>
              </a:ext>
            </a:extLst>
          </p:cNvPr>
          <p:cNvSpPr>
            <a:spLocks noGrp="1"/>
          </p:cNvSpPr>
          <p:nvPr>
            <p:ph type="title"/>
          </p:nvPr>
        </p:nvSpPr>
        <p:spPr/>
        <p:txBody>
          <a:bodyPr/>
          <a:lstStyle/>
          <a:p>
            <a:r>
              <a:rPr lang="en-IN" dirty="0"/>
              <a:t>Operational Feasibility</a:t>
            </a:r>
          </a:p>
        </p:txBody>
      </p:sp>
      <p:sp>
        <p:nvSpPr>
          <p:cNvPr id="3" name="Content Placeholder 2">
            <a:extLst>
              <a:ext uri="{FF2B5EF4-FFF2-40B4-BE49-F238E27FC236}">
                <a16:creationId xmlns:a16="http://schemas.microsoft.com/office/drawing/2014/main" id="{E9AF1860-E388-C134-C5BC-AAD11A47D88B}"/>
              </a:ext>
            </a:extLst>
          </p:cNvPr>
          <p:cNvSpPr>
            <a:spLocks noGrp="1"/>
          </p:cNvSpPr>
          <p:nvPr>
            <p:ph idx="1"/>
          </p:nvPr>
        </p:nvSpPr>
        <p:spPr/>
        <p:txBody>
          <a:bodyPr/>
          <a:lstStyle/>
          <a:p>
            <a:pPr>
              <a:lnSpc>
                <a:spcPct val="150000"/>
              </a:lnSpc>
            </a:pPr>
            <a:r>
              <a:rPr lang="en-US" sz="1800" dirty="0">
                <a:solidFill>
                  <a:srgbClr val="000000"/>
                </a:solidFill>
                <a:effectLst/>
                <a:latin typeface="Georgia" panose="02040502050405020303" pitchFamily="18" charset="0"/>
                <a:ea typeface="Times New Roman" panose="02020603050405020304" pitchFamily="18" charset="0"/>
              </a:rPr>
              <a:t>An estimate should be made to determine how much effort and came will go into the developing of the system including the training to be given to the user. Usually, people are reluctant to changes that come </a:t>
            </a:r>
            <a:r>
              <a:rPr lang="en-US" sz="1800" spc="75" dirty="0">
                <a:solidFill>
                  <a:srgbClr val="000000"/>
                </a:solidFill>
                <a:effectLst/>
                <a:latin typeface="Georgia" panose="02040502050405020303" pitchFamily="18" charset="0"/>
                <a:ea typeface="Times New Roman" panose="02020603050405020304" pitchFamily="18" charset="0"/>
              </a:rPr>
              <a:t>in their progression.</a:t>
            </a:r>
          </a:p>
          <a:p>
            <a:pPr>
              <a:lnSpc>
                <a:spcPct val="150000"/>
              </a:lnSpc>
            </a:pPr>
            <a:r>
              <a:rPr lang="en-US" sz="1800" spc="75" dirty="0">
                <a:solidFill>
                  <a:srgbClr val="000000"/>
                </a:solidFill>
                <a:effectLst/>
                <a:latin typeface="Georgia" panose="02040502050405020303" pitchFamily="18" charset="0"/>
                <a:ea typeface="Times New Roman" panose="02020603050405020304" pitchFamily="18" charset="0"/>
              </a:rPr>
              <a:t> The computer initialization will certainly affected the turn over, transfer and </a:t>
            </a:r>
            <a:r>
              <a:rPr lang="en-US" sz="1800" dirty="0">
                <a:solidFill>
                  <a:srgbClr val="000000"/>
                </a:solidFill>
                <a:effectLst/>
                <a:latin typeface="Georgia" panose="02040502050405020303" pitchFamily="18" charset="0"/>
                <a:ea typeface="Times New Roman" panose="02020603050405020304" pitchFamily="18" charset="0"/>
              </a:rPr>
              <a:t>employee job status. Hence an additional effort is to be made to train and educate the users on the new way of the system.</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502A84D7-2F69-B27C-1EBF-78B1D52C299B}"/>
              </a:ext>
            </a:extLst>
          </p:cNvPr>
          <p:cNvSpPr>
            <a:spLocks noGrp="1"/>
          </p:cNvSpPr>
          <p:nvPr>
            <p:ph type="ftr" sz="quarter" idx="11"/>
          </p:nvPr>
        </p:nvSpPr>
        <p:spPr>
          <a:xfrm>
            <a:off x="-575596" y="6065837"/>
            <a:ext cx="5189551" cy="365125"/>
          </a:xfrm>
        </p:spPr>
        <p:txBody>
          <a:bodyPr/>
          <a:lstStyle/>
          <a:p>
            <a:r>
              <a:rPr lang="en-IN" dirty="0" err="1"/>
              <a:t>Team_Id</a:t>
            </a:r>
            <a:r>
              <a:rPr lang="en-IN" dirty="0"/>
              <a:t>: </a:t>
            </a:r>
            <a:r>
              <a:rPr lang="en-US" sz="1200" b="1" dirty="0">
                <a:solidFill>
                  <a:srgbClr val="000000"/>
                </a:solidFill>
                <a:effectLst/>
                <a:latin typeface="Times New Roman" panose="02020603050405020304" pitchFamily="18" charset="0"/>
                <a:ea typeface="Times New Roman" panose="02020603050405020304" pitchFamily="18" charset="0"/>
              </a:rPr>
              <a:t>22_AI_2A_05</a:t>
            </a:r>
            <a:endParaRPr lang="en-IN" dirty="0"/>
          </a:p>
        </p:txBody>
      </p:sp>
      <p:sp>
        <p:nvSpPr>
          <p:cNvPr id="5" name="Slide Number Placeholder 4">
            <a:extLst>
              <a:ext uri="{FF2B5EF4-FFF2-40B4-BE49-F238E27FC236}">
                <a16:creationId xmlns:a16="http://schemas.microsoft.com/office/drawing/2014/main" id="{BA967E23-253F-28B4-E8F8-CEC2E7E2978A}"/>
              </a:ext>
            </a:extLst>
          </p:cNvPr>
          <p:cNvSpPr>
            <a:spLocks noGrp="1"/>
          </p:cNvSpPr>
          <p:nvPr>
            <p:ph type="sldNum" sz="quarter" idx="12"/>
          </p:nvPr>
        </p:nvSpPr>
        <p:spPr/>
        <p:txBody>
          <a:bodyPr/>
          <a:lstStyle/>
          <a:p>
            <a:fld id="{AC8502E2-927F-4CA7-BAC6-D381BC77B146}" type="slidenum">
              <a:rPr lang="en-IN" smtClean="0"/>
              <a:t>6</a:t>
            </a:fld>
            <a:endParaRPr lang="en-IN"/>
          </a:p>
        </p:txBody>
      </p:sp>
    </p:spTree>
    <p:extLst>
      <p:ext uri="{BB962C8B-B14F-4D97-AF65-F5344CB8AC3E}">
        <p14:creationId xmlns:p14="http://schemas.microsoft.com/office/powerpoint/2010/main" val="22248014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136F-D8CE-CE3E-F59A-41B97C17B8A4}"/>
              </a:ext>
            </a:extLst>
          </p:cNvPr>
          <p:cNvSpPr>
            <a:spLocks noGrp="1"/>
          </p:cNvSpPr>
          <p:nvPr>
            <p:ph type="title"/>
          </p:nvPr>
        </p:nvSpPr>
        <p:spPr/>
        <p:txBody>
          <a:bodyPr/>
          <a:lstStyle/>
          <a:p>
            <a:r>
              <a:rPr lang="en-IN" dirty="0"/>
              <a:t>Economic Feasibility</a:t>
            </a:r>
          </a:p>
        </p:txBody>
      </p:sp>
      <p:sp>
        <p:nvSpPr>
          <p:cNvPr id="3" name="Content Placeholder 2">
            <a:extLst>
              <a:ext uri="{FF2B5EF4-FFF2-40B4-BE49-F238E27FC236}">
                <a16:creationId xmlns:a16="http://schemas.microsoft.com/office/drawing/2014/main" id="{DAA6ABAF-C3BF-F0B5-952F-725478AB9B46}"/>
              </a:ext>
            </a:extLst>
          </p:cNvPr>
          <p:cNvSpPr>
            <a:spLocks noGrp="1"/>
          </p:cNvSpPr>
          <p:nvPr>
            <p:ph idx="1"/>
          </p:nvPr>
        </p:nvSpPr>
        <p:spPr/>
        <p:txBody>
          <a:bodyPr/>
          <a:lstStyle/>
          <a:p>
            <a:pPr>
              <a:lnSpc>
                <a:spcPct val="150000"/>
              </a:lnSpc>
            </a:pPr>
            <a:r>
              <a:rPr lang="en-US" sz="1800" dirty="0">
                <a:solidFill>
                  <a:srgbClr val="000000"/>
                </a:solidFill>
                <a:effectLst/>
                <a:latin typeface="Georgia" panose="02040502050405020303" pitchFamily="18" charset="0"/>
                <a:ea typeface="Times New Roman" panose="02020603050405020304" pitchFamily="18" charset="0"/>
              </a:rPr>
              <a:t>Economic feasibility is the most important and frequently used method for evaluating the effectiveness of the proposed system. </a:t>
            </a:r>
          </a:p>
          <a:p>
            <a:pPr>
              <a:lnSpc>
                <a:spcPct val="150000"/>
              </a:lnSpc>
            </a:pPr>
            <a:r>
              <a:rPr lang="en-US" sz="1800" dirty="0">
                <a:solidFill>
                  <a:srgbClr val="000000"/>
                </a:solidFill>
                <a:effectLst/>
                <a:latin typeface="Georgia" panose="02040502050405020303" pitchFamily="18" charset="0"/>
                <a:ea typeface="Times New Roman" panose="02020603050405020304" pitchFamily="18" charset="0"/>
              </a:rPr>
              <a:t>It is very essential because the main goal of the proposed system is to have economically better result along with increased efficiency. Cost benefit analysis is usually performed for this purpose.</a:t>
            </a:r>
          </a:p>
          <a:p>
            <a:pPr>
              <a:lnSpc>
                <a:spcPct val="150000"/>
              </a:lnSpc>
            </a:pPr>
            <a:r>
              <a:rPr lang="en-US" sz="1800" dirty="0">
                <a:solidFill>
                  <a:srgbClr val="000000"/>
                </a:solidFill>
                <a:effectLst/>
                <a:latin typeface="Georgia" panose="02040502050405020303" pitchFamily="18" charset="0"/>
                <a:ea typeface="Times New Roman" panose="02020603050405020304" pitchFamily="18" charset="0"/>
              </a:rPr>
              <a:t> It is the comparative study of the cost verses the benefit and savings that are expected</a:t>
            </a:r>
            <a:r>
              <a:rPr lang="en-US" sz="1800" spc="75" dirty="0">
                <a:solidFill>
                  <a:srgbClr val="000000"/>
                </a:solidFill>
                <a:effectLst/>
                <a:latin typeface="Georgia" panose="02040502050405020303" pitchFamily="18" charset="0"/>
                <a:ea typeface="Times New Roman" panose="02020603050405020304" pitchFamily="18" charset="0"/>
              </a:rPr>
              <a:t> from the proposed system. Since the organization is well equipped with the required hard ware, the p</a:t>
            </a:r>
            <a:r>
              <a:rPr lang="en-US" sz="1800" dirty="0">
                <a:solidFill>
                  <a:srgbClr val="000000"/>
                </a:solidFill>
                <a:effectLst/>
                <a:latin typeface="Georgia" panose="02040502050405020303" pitchFamily="18" charset="0"/>
                <a:ea typeface="Times New Roman" panose="02020603050405020304" pitchFamily="18" charset="0"/>
              </a:rPr>
              <a:t>roject was found to be economically feasible.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2CDF5DF9-4E09-3BDB-3E04-59EE98FED511}"/>
              </a:ext>
            </a:extLst>
          </p:cNvPr>
          <p:cNvSpPr>
            <a:spLocks noGrp="1"/>
          </p:cNvSpPr>
          <p:nvPr>
            <p:ph type="sldNum" sz="quarter" idx="12"/>
          </p:nvPr>
        </p:nvSpPr>
        <p:spPr/>
        <p:txBody>
          <a:bodyPr/>
          <a:lstStyle/>
          <a:p>
            <a:fld id="{AC8502E2-927F-4CA7-BAC6-D381BC77B146}" type="slidenum">
              <a:rPr lang="en-IN" smtClean="0"/>
              <a:t>7</a:t>
            </a:fld>
            <a:endParaRPr lang="en-IN"/>
          </a:p>
        </p:txBody>
      </p:sp>
      <p:sp>
        <p:nvSpPr>
          <p:cNvPr id="6" name="Footer Placeholder 3">
            <a:extLst>
              <a:ext uri="{FF2B5EF4-FFF2-40B4-BE49-F238E27FC236}">
                <a16:creationId xmlns:a16="http://schemas.microsoft.com/office/drawing/2014/main" id="{C616BB89-9D84-F428-3F5A-1AAA8698163B}"/>
              </a:ext>
            </a:extLst>
          </p:cNvPr>
          <p:cNvSpPr txBox="1">
            <a:spLocks/>
          </p:cNvSpPr>
          <p:nvPr/>
        </p:nvSpPr>
        <p:spPr>
          <a:xfrm>
            <a:off x="-575596" y="6065837"/>
            <a:ext cx="5189551"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err="1"/>
              <a:t>Team_Id</a:t>
            </a:r>
            <a:r>
              <a:rPr lang="en-IN" dirty="0"/>
              <a:t>: </a:t>
            </a:r>
            <a:r>
              <a:rPr lang="en-US" b="1" dirty="0">
                <a:solidFill>
                  <a:srgbClr val="000000"/>
                </a:solidFill>
                <a:latin typeface="Times New Roman" panose="02020603050405020304" pitchFamily="18" charset="0"/>
                <a:ea typeface="Times New Roman" panose="02020603050405020304" pitchFamily="18" charset="0"/>
              </a:rPr>
              <a:t>22_AI_2A_05</a:t>
            </a:r>
            <a:endParaRPr lang="en-IN" dirty="0"/>
          </a:p>
        </p:txBody>
      </p:sp>
    </p:spTree>
    <p:extLst>
      <p:ext uri="{BB962C8B-B14F-4D97-AF65-F5344CB8AC3E}">
        <p14:creationId xmlns:p14="http://schemas.microsoft.com/office/powerpoint/2010/main" val="36691011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1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E083-F823-7E08-2912-91C02C748DF9}"/>
              </a:ext>
            </a:extLst>
          </p:cNvPr>
          <p:cNvSpPr>
            <a:spLocks noGrp="1"/>
          </p:cNvSpPr>
          <p:nvPr>
            <p:ph type="title"/>
          </p:nvPr>
        </p:nvSpPr>
        <p:spPr/>
        <p:txBody>
          <a:bodyPr/>
          <a:lstStyle/>
          <a:p>
            <a:r>
              <a:rPr lang="en-IN" dirty="0"/>
              <a:t>Methodology(Continued till 5 slides)</a:t>
            </a:r>
          </a:p>
        </p:txBody>
      </p:sp>
      <p:sp>
        <p:nvSpPr>
          <p:cNvPr id="3" name="Content Placeholder 2">
            <a:extLst>
              <a:ext uri="{FF2B5EF4-FFF2-40B4-BE49-F238E27FC236}">
                <a16:creationId xmlns:a16="http://schemas.microsoft.com/office/drawing/2014/main" id="{59707A39-0271-9686-297E-60C35B645AC5}"/>
              </a:ext>
            </a:extLst>
          </p:cNvPr>
          <p:cNvSpPr>
            <a:spLocks noGrp="1"/>
          </p:cNvSpPr>
          <p:nvPr>
            <p:ph idx="1"/>
          </p:nvPr>
        </p:nvSpPr>
        <p:spPr/>
        <p:txBody>
          <a:bodyPr>
            <a:noAutofit/>
          </a:bodyPr>
          <a:lstStyle/>
          <a:p>
            <a:pPr marL="742950" lvl="1" indent="-285750">
              <a:lnSpc>
                <a:spcPct val="115000"/>
              </a:lnSpc>
              <a:buFont typeface="+mj-lt"/>
              <a:buAutoNum type="alphaLcPeriod"/>
            </a:pPr>
            <a:r>
              <a:rPr lang="en-US" sz="2400" b="1" dirty="0">
                <a:effectLst/>
                <a:latin typeface="Times New Roman" panose="02020603050405020304" pitchFamily="18" charset="0"/>
                <a:ea typeface="Times New Roman" panose="02020603050405020304" pitchFamily="18" charset="0"/>
              </a:rPr>
              <a:t>LOGIN/REGISTRATION MODULE: </a:t>
            </a:r>
            <a:r>
              <a:rPr lang="en-US" sz="2400" dirty="0">
                <a:effectLst/>
                <a:latin typeface="Times New Roman" panose="02020603050405020304" pitchFamily="18" charset="0"/>
                <a:ea typeface="Times New Roman" panose="02020603050405020304" pitchFamily="18" charset="0"/>
              </a:rPr>
              <a:t>Those who wish to take part in Bidding or sell products at the site </a:t>
            </a:r>
            <a:r>
              <a:rPr lang="en-US" sz="2400" u="sng" dirty="0">
                <a:effectLst/>
                <a:latin typeface="Times New Roman" panose="02020603050405020304" pitchFamily="18" charset="0"/>
                <a:ea typeface="Times New Roman" panose="02020603050405020304" pitchFamily="18" charset="0"/>
              </a:rPr>
              <a:t>have to register</a:t>
            </a:r>
            <a:r>
              <a:rPr lang="en-US" sz="2400" dirty="0">
                <a:effectLst/>
                <a:latin typeface="Times New Roman" panose="02020603050405020304" pitchFamily="18" charset="0"/>
                <a:ea typeface="Times New Roman" panose="02020603050405020304" pitchFamily="18" charset="0"/>
              </a:rPr>
              <a:t> at the site as customer. </a:t>
            </a:r>
          </a:p>
          <a:p>
            <a:pPr marL="742950" lvl="1" indent="-285750">
              <a:lnSpc>
                <a:spcPct val="115000"/>
              </a:lnSpc>
              <a:buFont typeface="+mj-lt"/>
              <a:buAutoNum type="alphaLcPeriod"/>
            </a:pPr>
            <a:r>
              <a:rPr lang="en-US" sz="2400" b="1" dirty="0">
                <a:effectLst/>
                <a:latin typeface="Times New Roman" panose="02020603050405020304" pitchFamily="18" charset="0"/>
                <a:ea typeface="Times New Roman" panose="02020603050405020304" pitchFamily="18" charset="0"/>
              </a:rPr>
              <a:t>CUSTOMER MODULE: </a:t>
            </a:r>
            <a:r>
              <a:rPr lang="en-US" sz="2400" dirty="0">
                <a:effectLst/>
                <a:latin typeface="Times New Roman" panose="02020603050405020304" pitchFamily="18" charset="0"/>
                <a:ea typeface="Times New Roman" panose="02020603050405020304" pitchFamily="18" charset="0"/>
              </a:rPr>
              <a:t>In the customer module customer </a:t>
            </a:r>
            <a:r>
              <a:rPr lang="en-US" sz="2400" u="sng" dirty="0">
                <a:effectLst/>
                <a:latin typeface="Times New Roman" panose="02020603050405020304" pitchFamily="18" charset="0"/>
                <a:ea typeface="Times New Roman" panose="02020603050405020304" pitchFamily="18" charset="0"/>
              </a:rPr>
              <a:t>can view his own bidding details</a:t>
            </a:r>
            <a:r>
              <a:rPr lang="en-US" sz="2400" dirty="0">
                <a:effectLst/>
                <a:latin typeface="Times New Roman" panose="02020603050405020304" pitchFamily="18" charset="0"/>
                <a:ea typeface="Times New Roman" panose="02020603050405020304" pitchFamily="18" charset="0"/>
              </a:rPr>
              <a:t>, </a:t>
            </a:r>
            <a:r>
              <a:rPr lang="en-US" sz="2400" u="sng" dirty="0">
                <a:effectLst/>
                <a:latin typeface="Times New Roman" panose="02020603050405020304" pitchFamily="18" charset="0"/>
                <a:ea typeface="Times New Roman" panose="02020603050405020304" pitchFamily="18" charset="0"/>
              </a:rPr>
              <a:t>Purchase report, auction winning report, etc.</a:t>
            </a:r>
            <a:endParaRPr lang="en-IN" sz="2400" dirty="0">
              <a:effectLst/>
              <a:latin typeface="Times New Roman" panose="02020603050405020304" pitchFamily="18" charset="0"/>
              <a:ea typeface="Times New Roman" panose="02020603050405020304" pitchFamily="18" charset="0"/>
            </a:endParaRPr>
          </a:p>
          <a:p>
            <a:pPr marL="742950" lvl="1" indent="-285750">
              <a:lnSpc>
                <a:spcPct val="115000"/>
              </a:lnSpc>
              <a:buFont typeface="+mj-lt"/>
              <a:buAutoNum type="alphaLcPeriod"/>
            </a:pPr>
            <a:r>
              <a:rPr lang="en-US" sz="2400" b="1" dirty="0">
                <a:effectLst/>
                <a:latin typeface="Times New Roman" panose="02020603050405020304" pitchFamily="18" charset="0"/>
                <a:ea typeface="Times New Roman" panose="02020603050405020304" pitchFamily="18" charset="0"/>
              </a:rPr>
              <a:t>PRODUCT LIST MODULE: </a:t>
            </a:r>
            <a:r>
              <a:rPr lang="en-US" sz="2400" dirty="0">
                <a:effectLst/>
                <a:latin typeface="Times New Roman" panose="02020603050405020304" pitchFamily="18" charset="0"/>
                <a:ea typeface="Times New Roman" panose="02020603050405020304" pitchFamily="18" charset="0"/>
              </a:rPr>
              <a:t>This collects information like product name, product detail, product image, Start bid, Sale price, Bidding start date and end date.</a:t>
            </a:r>
            <a:endParaRPr lang="en-IN" sz="2400" dirty="0">
              <a:effectLst/>
              <a:latin typeface="Times New Roman" panose="02020603050405020304" pitchFamily="18" charset="0"/>
              <a:ea typeface="Times New Roman" panose="02020603050405020304" pitchFamily="18" charset="0"/>
            </a:endParaRPr>
          </a:p>
          <a:p>
            <a:endParaRPr lang="en-IN" sz="2800" dirty="0"/>
          </a:p>
        </p:txBody>
      </p:sp>
      <p:sp>
        <p:nvSpPr>
          <p:cNvPr id="5" name="Slide Number Placeholder 4">
            <a:extLst>
              <a:ext uri="{FF2B5EF4-FFF2-40B4-BE49-F238E27FC236}">
                <a16:creationId xmlns:a16="http://schemas.microsoft.com/office/drawing/2014/main" id="{BC7E9458-6B4C-C346-18B6-44169B50D44A}"/>
              </a:ext>
            </a:extLst>
          </p:cNvPr>
          <p:cNvSpPr>
            <a:spLocks noGrp="1"/>
          </p:cNvSpPr>
          <p:nvPr>
            <p:ph type="sldNum" sz="quarter" idx="12"/>
          </p:nvPr>
        </p:nvSpPr>
        <p:spPr/>
        <p:txBody>
          <a:bodyPr/>
          <a:lstStyle/>
          <a:p>
            <a:fld id="{AC8502E2-927F-4CA7-BAC6-D381BC77B146}" type="slidenum">
              <a:rPr lang="en-IN" smtClean="0"/>
              <a:t>8</a:t>
            </a:fld>
            <a:endParaRPr lang="en-IN"/>
          </a:p>
        </p:txBody>
      </p:sp>
      <p:sp>
        <p:nvSpPr>
          <p:cNvPr id="6" name="Footer Placeholder 3">
            <a:extLst>
              <a:ext uri="{FF2B5EF4-FFF2-40B4-BE49-F238E27FC236}">
                <a16:creationId xmlns:a16="http://schemas.microsoft.com/office/drawing/2014/main" id="{2F33B518-DCBE-B0A0-3CB4-38CB32FDBB8D}"/>
              </a:ext>
            </a:extLst>
          </p:cNvPr>
          <p:cNvSpPr>
            <a:spLocks noGrp="1"/>
          </p:cNvSpPr>
          <p:nvPr>
            <p:ph type="ftr" sz="quarter" idx="11"/>
          </p:nvPr>
        </p:nvSpPr>
        <p:spPr>
          <a:xfrm>
            <a:off x="-575596" y="6065837"/>
            <a:ext cx="5189551" cy="365125"/>
          </a:xfrm>
        </p:spPr>
        <p:txBody>
          <a:bodyPr/>
          <a:lstStyle/>
          <a:p>
            <a:r>
              <a:rPr lang="en-IN" dirty="0" err="1"/>
              <a:t>Team_Id</a:t>
            </a:r>
            <a:r>
              <a:rPr lang="en-IN" dirty="0"/>
              <a:t>: </a:t>
            </a:r>
            <a:r>
              <a:rPr lang="en-US" sz="1200" b="1" dirty="0">
                <a:solidFill>
                  <a:srgbClr val="000000"/>
                </a:solidFill>
                <a:effectLst/>
                <a:latin typeface="Times New Roman" panose="02020603050405020304" pitchFamily="18" charset="0"/>
                <a:ea typeface="Times New Roman" panose="02020603050405020304" pitchFamily="18" charset="0"/>
              </a:rPr>
              <a:t>22_AI_2A_05</a:t>
            </a:r>
            <a:endParaRPr lang="en-IN" dirty="0"/>
          </a:p>
        </p:txBody>
      </p:sp>
    </p:spTree>
    <p:extLst>
      <p:ext uri="{BB962C8B-B14F-4D97-AF65-F5344CB8AC3E}">
        <p14:creationId xmlns:p14="http://schemas.microsoft.com/office/powerpoint/2010/main" val="35955709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9AC3-6B15-5830-5B31-DC1055FAB96D}"/>
              </a:ext>
            </a:extLst>
          </p:cNvPr>
          <p:cNvSpPr>
            <a:spLocks noGrp="1"/>
          </p:cNvSpPr>
          <p:nvPr>
            <p:ph type="title"/>
          </p:nvPr>
        </p:nvSpPr>
        <p:spPr/>
        <p:txBody>
          <a:bodyPr/>
          <a:lstStyle/>
          <a:p>
            <a:r>
              <a:rPr lang="en-IN" dirty="0"/>
              <a:t>Methodology(Continued)</a:t>
            </a:r>
          </a:p>
        </p:txBody>
      </p:sp>
      <p:sp>
        <p:nvSpPr>
          <p:cNvPr id="3" name="Content Placeholder 2">
            <a:extLst>
              <a:ext uri="{FF2B5EF4-FFF2-40B4-BE49-F238E27FC236}">
                <a16:creationId xmlns:a16="http://schemas.microsoft.com/office/drawing/2014/main" id="{E807DBE7-FAD2-DE3A-F2CE-27BFA18EAEE1}"/>
              </a:ext>
            </a:extLst>
          </p:cNvPr>
          <p:cNvSpPr>
            <a:spLocks noGrp="1"/>
          </p:cNvSpPr>
          <p:nvPr>
            <p:ph idx="1"/>
          </p:nvPr>
        </p:nvSpPr>
        <p:spPr/>
        <p:txBody>
          <a:bodyPr>
            <a:normAutofit fontScale="85000" lnSpcReduction="10000"/>
          </a:bodyPr>
          <a:lstStyle/>
          <a:p>
            <a:pPr marL="914400" lvl="1" indent="-457200">
              <a:lnSpc>
                <a:spcPct val="115000"/>
              </a:lnSpc>
              <a:buFont typeface="+mj-lt"/>
              <a:buAutoNum type="alphaLcParenR" startAt="4"/>
            </a:pPr>
            <a:r>
              <a:rPr lang="en-US" sz="2400" b="1" dirty="0">
                <a:effectLst/>
                <a:latin typeface="Times New Roman" panose="02020603050405020304" pitchFamily="18" charset="0"/>
                <a:ea typeface="Times New Roman" panose="02020603050405020304" pitchFamily="18" charset="0"/>
              </a:rPr>
              <a:t>CHAT MODULE: </a:t>
            </a:r>
            <a:r>
              <a:rPr lang="en-US" sz="2400" dirty="0">
                <a:effectLst/>
                <a:latin typeface="Times New Roman" panose="02020603050405020304" pitchFamily="18" charset="0"/>
                <a:ea typeface="Times New Roman" panose="02020603050405020304" pitchFamily="18" charset="0"/>
              </a:rPr>
              <a:t>If the customer has any queries regarding product they can directly </a:t>
            </a: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contact with sellers. 24×7 online chat features available. If the seller is offline then the message stores under seller message box.</a:t>
            </a:r>
          </a:p>
          <a:p>
            <a:pPr marL="914400" lvl="1" indent="-457200">
              <a:lnSpc>
                <a:spcPct val="115000"/>
              </a:lnSpc>
              <a:buFont typeface="+mj-lt"/>
              <a:buAutoNum type="alphaLcParenR" startAt="4"/>
            </a:pPr>
            <a:r>
              <a:rPr lang="en-US" sz="2400" b="1" dirty="0">
                <a:effectLst/>
                <a:latin typeface="Times New Roman" panose="02020603050405020304" pitchFamily="18" charset="0"/>
                <a:ea typeface="Times New Roman" panose="02020603050405020304" pitchFamily="18" charset="0"/>
              </a:rPr>
              <a:t>MODULE</a:t>
            </a:r>
            <a:r>
              <a:rPr lang="en-US" sz="2400" dirty="0">
                <a:effectLst/>
                <a:latin typeface="Times New Roman" panose="02020603050405020304" pitchFamily="18" charset="0"/>
                <a:ea typeface="Times New Roman" panose="02020603050405020304" pitchFamily="18" charset="0"/>
              </a:rPr>
              <a:t>: This module is for administrator to check sales report, product report, auction report, payment report, etc.</a:t>
            </a:r>
          </a:p>
          <a:p>
            <a:pPr marL="914400" lvl="1" indent="-457200">
              <a:lnSpc>
                <a:spcPct val="115000"/>
              </a:lnSpc>
              <a:buFont typeface="+mj-lt"/>
              <a:buAutoNum type="alphaLcParenR" startAt="4"/>
            </a:pPr>
            <a:r>
              <a:rPr lang="en-US" sz="2400" b="1" dirty="0">
                <a:effectLst/>
                <a:latin typeface="Times New Roman" panose="02020603050405020304" pitchFamily="18" charset="0"/>
                <a:ea typeface="Times New Roman" panose="02020603050405020304" pitchFamily="18" charset="0"/>
              </a:rPr>
              <a:t>SMS notification:</a:t>
            </a:r>
            <a:r>
              <a:rPr lang="en-US" sz="2400" dirty="0">
                <a:effectLst/>
                <a:latin typeface="Times New Roman" panose="02020603050405020304" pitchFamily="18" charset="0"/>
                <a:ea typeface="Times New Roman" panose="02020603050405020304" pitchFamily="18" charset="0"/>
              </a:rPr>
              <a:t> Auction winners and losers get a </a:t>
            </a:r>
            <a:r>
              <a:rPr lang="en-US" sz="2400" u="sng" dirty="0">
                <a:effectLst/>
                <a:latin typeface="Times New Roman" panose="02020603050405020304" pitchFamily="18" charset="0"/>
                <a:ea typeface="Times New Roman" panose="02020603050405020304" pitchFamily="18" charset="0"/>
              </a:rPr>
              <a:t>SMS notification </a:t>
            </a:r>
            <a:r>
              <a:rPr lang="en-US" sz="2400" dirty="0">
                <a:effectLst/>
                <a:latin typeface="Times New Roman" panose="02020603050405020304" pitchFamily="18" charset="0"/>
                <a:ea typeface="Times New Roman" panose="02020603050405020304" pitchFamily="18" charset="0"/>
              </a:rPr>
              <a:t>whether they won or lost the bid.</a:t>
            </a:r>
          </a:p>
          <a:p>
            <a:pPr marL="914400" lvl="1" indent="-457200">
              <a:lnSpc>
                <a:spcPct val="115000"/>
              </a:lnSpc>
              <a:buFont typeface="+mj-lt"/>
              <a:buAutoNum type="alphaLcParenR" startAt="4"/>
            </a:pPr>
            <a:r>
              <a:rPr lang="en-US" sz="2400" b="1" dirty="0">
                <a:effectLst/>
                <a:latin typeface="Times New Roman" panose="02020603050405020304" pitchFamily="18" charset="0"/>
                <a:ea typeface="Times New Roman" panose="02020603050405020304" pitchFamily="18" charset="0"/>
              </a:rPr>
              <a:t>DASHBOARD MODULE: </a:t>
            </a:r>
            <a:r>
              <a:rPr lang="en-US" sz="2400" dirty="0">
                <a:effectLst/>
                <a:latin typeface="Times New Roman" panose="02020603050405020304" pitchFamily="18" charset="0"/>
                <a:ea typeface="Times New Roman" panose="02020603050405020304" pitchFamily="18" charset="0"/>
              </a:rPr>
              <a:t>This dashboard module is for administrator and employees. Admin has full authority of the website and employee has limited authority.</a:t>
            </a:r>
          </a:p>
          <a:p>
            <a:pPr marL="914400" lvl="1" indent="-457200">
              <a:lnSpc>
                <a:spcPct val="115000"/>
              </a:lnSpc>
              <a:buFont typeface="+mj-lt"/>
              <a:buAutoNum type="alphaLcParenR" startAt="4"/>
            </a:pPr>
            <a:r>
              <a:rPr lang="en-US" sz="2400" b="1" dirty="0">
                <a:effectLst/>
                <a:latin typeface="Times New Roman" panose="02020603050405020304" pitchFamily="18" charset="0"/>
                <a:ea typeface="Times New Roman" panose="02020603050405020304" pitchFamily="18" charset="0"/>
              </a:rPr>
              <a:t>SETTINGS MODULE: </a:t>
            </a:r>
            <a:r>
              <a:rPr lang="en-US" sz="2400" dirty="0">
                <a:effectLst/>
                <a:latin typeface="Times New Roman" panose="02020603050405020304" pitchFamily="18" charset="0"/>
                <a:ea typeface="Times New Roman" panose="02020603050405020304" pitchFamily="18" charset="0"/>
              </a:rPr>
              <a:t>Here administrator can add categories, website settings, etc.</a:t>
            </a:r>
            <a:endParaRPr lang="en-IN" sz="2400" dirty="0">
              <a:effectLst/>
              <a:latin typeface="Times New Roman" panose="02020603050405020304" pitchFamily="18" charset="0"/>
              <a:ea typeface="Times New Roman" panose="02020603050405020304" pitchFamily="18" charset="0"/>
            </a:endParaRPr>
          </a:p>
          <a:p>
            <a:pPr marL="502920" indent="-457200">
              <a:buFont typeface="+mj-lt"/>
              <a:buAutoNum type="alphaLcParenR" startAt="4"/>
            </a:pPr>
            <a:endParaRPr lang="en-IN" sz="2400" dirty="0">
              <a:effectLst/>
              <a:latin typeface="Times New Roman" panose="02020603050405020304" pitchFamily="18" charset="0"/>
              <a:ea typeface="Times New Roman" panose="02020603050405020304" pitchFamily="18" charset="0"/>
            </a:endParaRPr>
          </a:p>
          <a:p>
            <a:pPr marL="502920" indent="-457200">
              <a:buFont typeface="+mj-lt"/>
              <a:buAutoNum type="alphaLcParenR" startAt="4"/>
            </a:pPr>
            <a:endParaRPr lang="en-IN" dirty="0"/>
          </a:p>
        </p:txBody>
      </p:sp>
      <p:sp>
        <p:nvSpPr>
          <p:cNvPr id="5" name="Slide Number Placeholder 4">
            <a:extLst>
              <a:ext uri="{FF2B5EF4-FFF2-40B4-BE49-F238E27FC236}">
                <a16:creationId xmlns:a16="http://schemas.microsoft.com/office/drawing/2014/main" id="{C56288C6-3792-D291-2E2C-E66378089348}"/>
              </a:ext>
            </a:extLst>
          </p:cNvPr>
          <p:cNvSpPr>
            <a:spLocks noGrp="1"/>
          </p:cNvSpPr>
          <p:nvPr>
            <p:ph type="sldNum" sz="quarter" idx="12"/>
          </p:nvPr>
        </p:nvSpPr>
        <p:spPr/>
        <p:txBody>
          <a:bodyPr/>
          <a:lstStyle/>
          <a:p>
            <a:fld id="{AC8502E2-927F-4CA7-BAC6-D381BC77B146}" type="slidenum">
              <a:rPr lang="en-IN" smtClean="0"/>
              <a:t>9</a:t>
            </a:fld>
            <a:endParaRPr lang="en-IN"/>
          </a:p>
        </p:txBody>
      </p:sp>
      <p:sp>
        <p:nvSpPr>
          <p:cNvPr id="6" name="Footer Placeholder 3">
            <a:extLst>
              <a:ext uri="{FF2B5EF4-FFF2-40B4-BE49-F238E27FC236}">
                <a16:creationId xmlns:a16="http://schemas.microsoft.com/office/drawing/2014/main" id="{4E0569C5-B9CC-70DD-84C5-EA4D7C62D311}"/>
              </a:ext>
            </a:extLst>
          </p:cNvPr>
          <p:cNvSpPr>
            <a:spLocks noGrp="1"/>
          </p:cNvSpPr>
          <p:nvPr>
            <p:ph type="ftr" sz="quarter" idx="11"/>
          </p:nvPr>
        </p:nvSpPr>
        <p:spPr>
          <a:xfrm>
            <a:off x="-575596" y="6065837"/>
            <a:ext cx="5189551" cy="365125"/>
          </a:xfrm>
        </p:spPr>
        <p:txBody>
          <a:bodyPr/>
          <a:lstStyle/>
          <a:p>
            <a:r>
              <a:rPr lang="en-IN" dirty="0" err="1"/>
              <a:t>Team_Id</a:t>
            </a:r>
            <a:r>
              <a:rPr lang="en-IN" dirty="0"/>
              <a:t>: </a:t>
            </a:r>
            <a:r>
              <a:rPr lang="en-US" sz="1200" b="1" dirty="0">
                <a:solidFill>
                  <a:srgbClr val="000000"/>
                </a:solidFill>
                <a:effectLst/>
                <a:latin typeface="Times New Roman" panose="02020603050405020304" pitchFamily="18" charset="0"/>
                <a:ea typeface="Times New Roman" panose="02020603050405020304" pitchFamily="18" charset="0"/>
              </a:rPr>
              <a:t>22_AI_2A_05</a:t>
            </a:r>
            <a:endParaRPr lang="en-IN" dirty="0"/>
          </a:p>
        </p:txBody>
      </p:sp>
    </p:spTree>
    <p:extLst>
      <p:ext uri="{BB962C8B-B14F-4D97-AF65-F5344CB8AC3E}">
        <p14:creationId xmlns:p14="http://schemas.microsoft.com/office/powerpoint/2010/main" val="2622542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25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TotalTime>
  <Words>1140</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Georgia</vt:lpstr>
      <vt:lpstr>Times New Roman</vt:lpstr>
      <vt:lpstr>Basis</vt:lpstr>
      <vt:lpstr>Online Auction System (Bargain)</vt:lpstr>
      <vt:lpstr>Table of Contents</vt:lpstr>
      <vt:lpstr>Project Objective</vt:lpstr>
      <vt:lpstr>Feasibility Study  </vt:lpstr>
      <vt:lpstr>Technical Feasibility</vt:lpstr>
      <vt:lpstr>Operational Feasibility</vt:lpstr>
      <vt:lpstr>Economic Feasibility</vt:lpstr>
      <vt:lpstr>Methodology(Continued till 5 slides)</vt:lpstr>
      <vt:lpstr>Methodology(Continued)</vt:lpstr>
      <vt:lpstr>Methodology(continued…)</vt:lpstr>
      <vt:lpstr>Methodology(continued…)</vt:lpstr>
      <vt:lpstr>Methodology(continued…)</vt:lpstr>
      <vt:lpstr>Tools</vt:lpstr>
      <vt:lpstr>Technology</vt:lpstr>
      <vt:lpstr>Role of team members in the project and their expertise areas. </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Deepak Gupta</dc:creator>
  <cp:lastModifiedBy>Aditi Bajpai</cp:lastModifiedBy>
  <cp:revision>6</cp:revision>
  <dcterms:created xsi:type="dcterms:W3CDTF">2022-10-06T15:39:33Z</dcterms:created>
  <dcterms:modified xsi:type="dcterms:W3CDTF">2022-11-09T05:18:07Z</dcterms:modified>
</cp:coreProperties>
</file>