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handoutMasterIdLst>
    <p:handoutMasterId r:id="rId31"/>
  </p:handoutMasterIdLst>
  <p:sldIdLst>
    <p:sldId id="272" r:id="rId2"/>
    <p:sldId id="273" r:id="rId3"/>
    <p:sldId id="275" r:id="rId4"/>
    <p:sldId id="276" r:id="rId5"/>
    <p:sldId id="277" r:id="rId6"/>
    <p:sldId id="279" r:id="rId7"/>
    <p:sldId id="280" r:id="rId8"/>
    <p:sldId id="297" r:id="rId9"/>
    <p:sldId id="281" r:id="rId10"/>
    <p:sldId id="282" r:id="rId11"/>
    <p:sldId id="258"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8" r:id="rId26"/>
    <p:sldId id="299" r:id="rId27"/>
    <p:sldId id="300" r:id="rId28"/>
    <p:sldId id="301" r:id="rId2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720" y="72"/>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notesViewPr>
    <p:cSldViewPr snapToGrid="0">
      <p:cViewPr varScale="1">
        <p:scale>
          <a:sx n="100" d="100"/>
          <a:sy n="100"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AD5797-000B-4ADE-AAAC-BEFAFD5EFD3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25E2B04-6E8C-40D6-BE93-9E8EA2F20E17}">
      <dgm:prSet custT="1"/>
      <dgm:spPr/>
      <dgm:t>
        <a:bodyPr/>
        <a:lstStyle/>
        <a:p>
          <a:pPr>
            <a:lnSpc>
              <a:spcPct val="100000"/>
            </a:lnSpc>
          </a:pPr>
          <a:r>
            <a:rPr lang="en-US" sz="2800" b="1">
              <a:latin typeface="Calibri" panose="020F0502020204030204" pitchFamily="34" charset="0"/>
              <a:cs typeface="Calibri" panose="020F0502020204030204" pitchFamily="34" charset="0"/>
            </a:rPr>
            <a:t>Introduction</a:t>
          </a:r>
          <a:endParaRPr lang="en-US" sz="2800" b="1" dirty="0">
            <a:latin typeface="Calibri" panose="020F0502020204030204" pitchFamily="34" charset="0"/>
            <a:cs typeface="Calibri" panose="020F0502020204030204" pitchFamily="34" charset="0"/>
          </a:endParaRPr>
        </a:p>
      </dgm:t>
    </dgm:pt>
    <dgm:pt modelId="{CC47F4CE-773E-4506-AD21-987BB470FDF4}" type="parTrans" cxnId="{ACF54534-5523-4A22-8D61-F73E29361DD3}">
      <dgm:prSet/>
      <dgm:spPr/>
      <dgm:t>
        <a:bodyPr/>
        <a:lstStyle/>
        <a:p>
          <a:endParaRPr lang="en-US" sz="2800" b="1">
            <a:latin typeface="Calibri" panose="020F0502020204030204" pitchFamily="34" charset="0"/>
            <a:cs typeface="Calibri" panose="020F0502020204030204" pitchFamily="34" charset="0"/>
          </a:endParaRPr>
        </a:p>
      </dgm:t>
    </dgm:pt>
    <dgm:pt modelId="{8940153D-0184-4CF2-936F-73277EA72135}" type="sibTrans" cxnId="{ACF54534-5523-4A22-8D61-F73E29361DD3}">
      <dgm:prSet/>
      <dgm:spPr/>
      <dgm:t>
        <a:bodyPr/>
        <a:lstStyle/>
        <a:p>
          <a:endParaRPr lang="en-US" sz="2800" b="1">
            <a:latin typeface="Calibri" panose="020F0502020204030204" pitchFamily="34" charset="0"/>
            <a:cs typeface="Calibri" panose="020F0502020204030204" pitchFamily="34" charset="0"/>
          </a:endParaRPr>
        </a:p>
      </dgm:t>
    </dgm:pt>
    <dgm:pt modelId="{B56CD693-CE85-4352-9246-5F99AEF7DE41}">
      <dgm:prSet custT="1"/>
      <dgm:spPr/>
      <dgm:t>
        <a:bodyPr/>
        <a:lstStyle/>
        <a:p>
          <a:pPr>
            <a:lnSpc>
              <a:spcPct val="100000"/>
            </a:lnSpc>
          </a:pPr>
          <a:r>
            <a:rPr lang="en-US" sz="2800" b="1">
              <a:latin typeface="Calibri" panose="020F0502020204030204" pitchFamily="34" charset="0"/>
              <a:cs typeface="Calibri" panose="020F0502020204030204" pitchFamily="34" charset="0"/>
            </a:rPr>
            <a:t>Methodology</a:t>
          </a:r>
        </a:p>
      </dgm:t>
    </dgm:pt>
    <dgm:pt modelId="{DA668BA4-4380-4BA0-A128-7803EB9EC729}" type="parTrans" cxnId="{623AEE9D-BBC9-4315-A372-23624DD1D838}">
      <dgm:prSet/>
      <dgm:spPr/>
      <dgm:t>
        <a:bodyPr/>
        <a:lstStyle/>
        <a:p>
          <a:endParaRPr lang="en-US" sz="2800" b="1">
            <a:latin typeface="Calibri" panose="020F0502020204030204" pitchFamily="34" charset="0"/>
            <a:cs typeface="Calibri" panose="020F0502020204030204" pitchFamily="34" charset="0"/>
          </a:endParaRPr>
        </a:p>
      </dgm:t>
    </dgm:pt>
    <dgm:pt modelId="{ED6A1086-CC93-41CB-BD30-74913C9D14F5}" type="sibTrans" cxnId="{623AEE9D-BBC9-4315-A372-23624DD1D838}">
      <dgm:prSet/>
      <dgm:spPr/>
      <dgm:t>
        <a:bodyPr/>
        <a:lstStyle/>
        <a:p>
          <a:endParaRPr lang="en-US" sz="2800" b="1">
            <a:latin typeface="Calibri" panose="020F0502020204030204" pitchFamily="34" charset="0"/>
            <a:cs typeface="Calibri" panose="020F0502020204030204" pitchFamily="34" charset="0"/>
          </a:endParaRPr>
        </a:p>
      </dgm:t>
    </dgm:pt>
    <dgm:pt modelId="{487F5ABB-57EF-41EE-A792-96887DAB32B6}">
      <dgm:prSet custT="1"/>
      <dgm:spPr/>
      <dgm:t>
        <a:bodyPr/>
        <a:lstStyle/>
        <a:p>
          <a:pPr>
            <a:lnSpc>
              <a:spcPct val="100000"/>
            </a:lnSpc>
          </a:pPr>
          <a:r>
            <a:rPr lang="en-US" sz="2800" b="1">
              <a:latin typeface="Calibri" panose="020F0502020204030204" pitchFamily="34" charset="0"/>
              <a:cs typeface="Calibri" panose="020F0502020204030204" pitchFamily="34" charset="0"/>
            </a:rPr>
            <a:t>Business Understanding</a:t>
          </a:r>
        </a:p>
      </dgm:t>
    </dgm:pt>
    <dgm:pt modelId="{07BABFB2-E6AD-442C-82C9-11E09A8D75E1}" type="parTrans" cxnId="{6C9B5051-6D10-4344-A984-93E13475E78D}">
      <dgm:prSet/>
      <dgm:spPr/>
      <dgm:t>
        <a:bodyPr/>
        <a:lstStyle/>
        <a:p>
          <a:endParaRPr lang="en-US" sz="2800" b="1">
            <a:latin typeface="Calibri" panose="020F0502020204030204" pitchFamily="34" charset="0"/>
            <a:cs typeface="Calibri" panose="020F0502020204030204" pitchFamily="34" charset="0"/>
          </a:endParaRPr>
        </a:p>
      </dgm:t>
    </dgm:pt>
    <dgm:pt modelId="{228A435D-0FCD-4013-BB44-0A5092592000}" type="sibTrans" cxnId="{6C9B5051-6D10-4344-A984-93E13475E78D}">
      <dgm:prSet/>
      <dgm:spPr/>
      <dgm:t>
        <a:bodyPr/>
        <a:lstStyle/>
        <a:p>
          <a:endParaRPr lang="en-US" sz="2800" b="1">
            <a:latin typeface="Calibri" panose="020F0502020204030204" pitchFamily="34" charset="0"/>
            <a:cs typeface="Calibri" panose="020F0502020204030204" pitchFamily="34" charset="0"/>
          </a:endParaRPr>
        </a:p>
      </dgm:t>
    </dgm:pt>
    <dgm:pt modelId="{6A144D95-7BD7-40CE-A50D-7F0535FC9B99}">
      <dgm:prSet custT="1"/>
      <dgm:spPr/>
      <dgm:t>
        <a:bodyPr/>
        <a:lstStyle/>
        <a:p>
          <a:pPr>
            <a:lnSpc>
              <a:spcPct val="100000"/>
            </a:lnSpc>
          </a:pPr>
          <a:r>
            <a:rPr lang="en-US" sz="2800" b="1">
              <a:latin typeface="Calibri" panose="020F0502020204030204" pitchFamily="34" charset="0"/>
              <a:cs typeface="Calibri" panose="020F0502020204030204" pitchFamily="34" charset="0"/>
            </a:rPr>
            <a:t>Data Analysis </a:t>
          </a:r>
        </a:p>
      </dgm:t>
    </dgm:pt>
    <dgm:pt modelId="{3A3B264E-F69F-4FA4-B383-93700244DD99}" type="parTrans" cxnId="{D5039043-C6CE-440B-985D-43B15F1AFB97}">
      <dgm:prSet/>
      <dgm:spPr/>
      <dgm:t>
        <a:bodyPr/>
        <a:lstStyle/>
        <a:p>
          <a:endParaRPr lang="en-US" sz="2800" b="1">
            <a:latin typeface="Calibri" panose="020F0502020204030204" pitchFamily="34" charset="0"/>
            <a:cs typeface="Calibri" panose="020F0502020204030204" pitchFamily="34" charset="0"/>
          </a:endParaRPr>
        </a:p>
      </dgm:t>
    </dgm:pt>
    <dgm:pt modelId="{F920808B-1CA1-40D7-8C4B-6DCA34C7E58B}" type="sibTrans" cxnId="{D5039043-C6CE-440B-985D-43B15F1AFB97}">
      <dgm:prSet/>
      <dgm:spPr/>
      <dgm:t>
        <a:bodyPr/>
        <a:lstStyle/>
        <a:p>
          <a:endParaRPr lang="en-US" sz="2800" b="1">
            <a:latin typeface="Calibri" panose="020F0502020204030204" pitchFamily="34" charset="0"/>
            <a:cs typeface="Calibri" panose="020F0502020204030204" pitchFamily="34" charset="0"/>
          </a:endParaRPr>
        </a:p>
      </dgm:t>
    </dgm:pt>
    <dgm:pt modelId="{C0FCDA39-AAA2-46E9-A5C8-8EF8136D00D4}">
      <dgm:prSet custT="1"/>
      <dgm:spPr/>
      <dgm:t>
        <a:bodyPr/>
        <a:lstStyle/>
        <a:p>
          <a:pPr>
            <a:lnSpc>
              <a:spcPct val="100000"/>
            </a:lnSpc>
          </a:pPr>
          <a:r>
            <a:rPr lang="en-US" sz="2800" b="1" dirty="0">
              <a:latin typeface="Calibri" panose="020F0502020204030204" pitchFamily="34" charset="0"/>
              <a:cs typeface="Calibri" panose="020F0502020204030204" pitchFamily="34" charset="0"/>
            </a:rPr>
            <a:t>Conclusion &amp; Recommendations</a:t>
          </a:r>
        </a:p>
      </dgm:t>
    </dgm:pt>
    <dgm:pt modelId="{08C5AB2F-FE3E-485C-BE00-929618FC48BA}" type="parTrans" cxnId="{595BAA7C-A3E5-448F-913D-E4349E4E4006}">
      <dgm:prSet/>
      <dgm:spPr/>
      <dgm:t>
        <a:bodyPr/>
        <a:lstStyle/>
        <a:p>
          <a:endParaRPr lang="en-US" sz="2800" b="1">
            <a:latin typeface="Calibri" panose="020F0502020204030204" pitchFamily="34" charset="0"/>
            <a:cs typeface="Calibri" panose="020F0502020204030204" pitchFamily="34" charset="0"/>
          </a:endParaRPr>
        </a:p>
      </dgm:t>
    </dgm:pt>
    <dgm:pt modelId="{FA552CE9-B625-4F62-9B18-C3D81C645331}" type="sibTrans" cxnId="{595BAA7C-A3E5-448F-913D-E4349E4E4006}">
      <dgm:prSet/>
      <dgm:spPr/>
      <dgm:t>
        <a:bodyPr/>
        <a:lstStyle/>
        <a:p>
          <a:endParaRPr lang="en-US" sz="2800" b="1">
            <a:latin typeface="Calibri" panose="020F0502020204030204" pitchFamily="34" charset="0"/>
            <a:cs typeface="Calibri" panose="020F0502020204030204" pitchFamily="34" charset="0"/>
          </a:endParaRPr>
        </a:p>
      </dgm:t>
    </dgm:pt>
    <dgm:pt modelId="{3557BF1B-B79C-4A37-9E67-CF4CAD01EFC6}" type="pres">
      <dgm:prSet presAssocID="{65AD5797-000B-4ADE-AAAC-BEFAFD5EFD3B}" presName="root" presStyleCnt="0">
        <dgm:presLayoutVars>
          <dgm:dir/>
          <dgm:resizeHandles val="exact"/>
        </dgm:presLayoutVars>
      </dgm:prSet>
      <dgm:spPr/>
    </dgm:pt>
    <dgm:pt modelId="{34E62E14-DB1A-4603-BDFB-77CA497A762B}" type="pres">
      <dgm:prSet presAssocID="{D25E2B04-6E8C-40D6-BE93-9E8EA2F20E17}" presName="compNode" presStyleCnt="0"/>
      <dgm:spPr/>
    </dgm:pt>
    <dgm:pt modelId="{D97FFDE8-8237-4B1B-8C66-0F4D55C73B3F}" type="pres">
      <dgm:prSet presAssocID="{D25E2B04-6E8C-40D6-BE93-9E8EA2F20E17}" presName="bgRect" presStyleLbl="bgShp" presStyleIdx="0" presStyleCnt="5"/>
      <dgm:spPr/>
    </dgm:pt>
    <dgm:pt modelId="{478AD60E-3C6D-4DD1-B295-194BB01C2510}" type="pres">
      <dgm:prSet presAssocID="{D25E2B04-6E8C-40D6-BE93-9E8EA2F20E1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EA590B9D-E7E1-43C1-8821-77F599FC9C76}" type="pres">
      <dgm:prSet presAssocID="{D25E2B04-6E8C-40D6-BE93-9E8EA2F20E17}" presName="spaceRect" presStyleCnt="0"/>
      <dgm:spPr/>
    </dgm:pt>
    <dgm:pt modelId="{0534C87D-15E5-42B1-AB34-90732A1CDBC9}" type="pres">
      <dgm:prSet presAssocID="{D25E2B04-6E8C-40D6-BE93-9E8EA2F20E17}" presName="parTx" presStyleLbl="revTx" presStyleIdx="0" presStyleCnt="5">
        <dgm:presLayoutVars>
          <dgm:chMax val="0"/>
          <dgm:chPref val="0"/>
        </dgm:presLayoutVars>
      </dgm:prSet>
      <dgm:spPr/>
    </dgm:pt>
    <dgm:pt modelId="{A17EDFCF-C902-42A3-A208-CB206D34121C}" type="pres">
      <dgm:prSet presAssocID="{8940153D-0184-4CF2-936F-73277EA72135}" presName="sibTrans" presStyleCnt="0"/>
      <dgm:spPr/>
    </dgm:pt>
    <dgm:pt modelId="{FDAC0B91-8A78-477F-B1C1-9F287010C718}" type="pres">
      <dgm:prSet presAssocID="{B56CD693-CE85-4352-9246-5F99AEF7DE41}" presName="compNode" presStyleCnt="0"/>
      <dgm:spPr/>
    </dgm:pt>
    <dgm:pt modelId="{22AEC0F9-0C41-4B84-B552-5D351AF4E4D5}" type="pres">
      <dgm:prSet presAssocID="{B56CD693-CE85-4352-9246-5F99AEF7DE41}" presName="bgRect" presStyleLbl="bgShp" presStyleIdx="1" presStyleCnt="5"/>
      <dgm:spPr/>
    </dgm:pt>
    <dgm:pt modelId="{EB37A773-2398-479E-BE9B-278E2F096CFD}" type="pres">
      <dgm:prSet presAssocID="{B56CD693-CE85-4352-9246-5F99AEF7DE4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Enrollment"/>
        </a:ext>
      </dgm:extLst>
    </dgm:pt>
    <dgm:pt modelId="{E7375ED9-0D3B-4313-BF24-3EA58E24F6D8}" type="pres">
      <dgm:prSet presAssocID="{B56CD693-CE85-4352-9246-5F99AEF7DE41}" presName="spaceRect" presStyleCnt="0"/>
      <dgm:spPr/>
    </dgm:pt>
    <dgm:pt modelId="{B47FE1DF-695A-4B48-A8A1-0589BEAC07DD}" type="pres">
      <dgm:prSet presAssocID="{B56CD693-CE85-4352-9246-5F99AEF7DE41}" presName="parTx" presStyleLbl="revTx" presStyleIdx="1" presStyleCnt="5">
        <dgm:presLayoutVars>
          <dgm:chMax val="0"/>
          <dgm:chPref val="0"/>
        </dgm:presLayoutVars>
      </dgm:prSet>
      <dgm:spPr/>
    </dgm:pt>
    <dgm:pt modelId="{399E5D7C-41F3-4246-BCDF-6DD618EF0A6B}" type="pres">
      <dgm:prSet presAssocID="{ED6A1086-CC93-41CB-BD30-74913C9D14F5}" presName="sibTrans" presStyleCnt="0"/>
      <dgm:spPr/>
    </dgm:pt>
    <dgm:pt modelId="{99EBC18B-74B9-4C41-B586-0026DB77EB8F}" type="pres">
      <dgm:prSet presAssocID="{487F5ABB-57EF-41EE-A792-96887DAB32B6}" presName="compNode" presStyleCnt="0"/>
      <dgm:spPr/>
    </dgm:pt>
    <dgm:pt modelId="{BA7152E0-A2AE-4D11-98A9-9125186555F1}" type="pres">
      <dgm:prSet presAssocID="{487F5ABB-57EF-41EE-A792-96887DAB32B6}" presName="bgRect" presStyleLbl="bgShp" presStyleIdx="2" presStyleCnt="5"/>
      <dgm:spPr/>
    </dgm:pt>
    <dgm:pt modelId="{A1F5C71D-B5EE-449E-B0E3-54252ACA88B3}" type="pres">
      <dgm:prSet presAssocID="{487F5ABB-57EF-41EE-A792-96887DAB32B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ducation"/>
        </a:ext>
      </dgm:extLst>
    </dgm:pt>
    <dgm:pt modelId="{5FE27A0F-E5A3-44CF-B549-FB13B5F6D178}" type="pres">
      <dgm:prSet presAssocID="{487F5ABB-57EF-41EE-A792-96887DAB32B6}" presName="spaceRect" presStyleCnt="0"/>
      <dgm:spPr/>
    </dgm:pt>
    <dgm:pt modelId="{CDFE314E-DE55-429D-AD9F-AC0B3CF5394A}" type="pres">
      <dgm:prSet presAssocID="{487F5ABB-57EF-41EE-A792-96887DAB32B6}" presName="parTx" presStyleLbl="revTx" presStyleIdx="2" presStyleCnt="5">
        <dgm:presLayoutVars>
          <dgm:chMax val="0"/>
          <dgm:chPref val="0"/>
        </dgm:presLayoutVars>
      </dgm:prSet>
      <dgm:spPr/>
    </dgm:pt>
    <dgm:pt modelId="{354CAAB8-624A-4E5C-A00C-49D286D83491}" type="pres">
      <dgm:prSet presAssocID="{228A435D-0FCD-4013-BB44-0A5092592000}" presName="sibTrans" presStyleCnt="0"/>
      <dgm:spPr/>
    </dgm:pt>
    <dgm:pt modelId="{3D93AB45-3347-423C-BFC4-0D6945D8E032}" type="pres">
      <dgm:prSet presAssocID="{6A144D95-7BD7-40CE-A50D-7F0535FC9B99}" presName="compNode" presStyleCnt="0"/>
      <dgm:spPr/>
    </dgm:pt>
    <dgm:pt modelId="{0D4BC315-B20A-4642-9A04-ECB1214DCF1E}" type="pres">
      <dgm:prSet presAssocID="{6A144D95-7BD7-40CE-A50D-7F0535FC9B99}" presName="bgRect" presStyleLbl="bgShp" presStyleIdx="3" presStyleCnt="5"/>
      <dgm:spPr/>
    </dgm:pt>
    <dgm:pt modelId="{EA469F2F-9067-46E6-99AC-1CA95E66B4E4}" type="pres">
      <dgm:prSet presAssocID="{6A144D95-7BD7-40CE-A50D-7F0535FC9B9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agnostic"/>
        </a:ext>
      </dgm:extLst>
    </dgm:pt>
    <dgm:pt modelId="{9D46ABB8-7A9A-4CCA-9A16-173A4886CB58}" type="pres">
      <dgm:prSet presAssocID="{6A144D95-7BD7-40CE-A50D-7F0535FC9B99}" presName="spaceRect" presStyleCnt="0"/>
      <dgm:spPr/>
    </dgm:pt>
    <dgm:pt modelId="{6EF17D55-E65B-4534-9270-3FDC7B1C7D44}" type="pres">
      <dgm:prSet presAssocID="{6A144D95-7BD7-40CE-A50D-7F0535FC9B99}" presName="parTx" presStyleLbl="revTx" presStyleIdx="3" presStyleCnt="5">
        <dgm:presLayoutVars>
          <dgm:chMax val="0"/>
          <dgm:chPref val="0"/>
        </dgm:presLayoutVars>
      </dgm:prSet>
      <dgm:spPr/>
    </dgm:pt>
    <dgm:pt modelId="{00366FF0-523E-46C2-B143-AC7F1D67C62C}" type="pres">
      <dgm:prSet presAssocID="{F920808B-1CA1-40D7-8C4B-6DCA34C7E58B}" presName="sibTrans" presStyleCnt="0"/>
      <dgm:spPr/>
    </dgm:pt>
    <dgm:pt modelId="{01C89EE2-5129-4F12-915A-33E3437077FF}" type="pres">
      <dgm:prSet presAssocID="{C0FCDA39-AAA2-46E9-A5C8-8EF8136D00D4}" presName="compNode" presStyleCnt="0"/>
      <dgm:spPr/>
    </dgm:pt>
    <dgm:pt modelId="{E5DAFC85-0174-4077-96CC-CF1ACE484E19}" type="pres">
      <dgm:prSet presAssocID="{C0FCDA39-AAA2-46E9-A5C8-8EF8136D00D4}" presName="bgRect" presStyleLbl="bgShp" presStyleIdx="4" presStyleCnt="5"/>
      <dgm:spPr/>
    </dgm:pt>
    <dgm:pt modelId="{BFD850E1-9C12-46B9-8995-EDD88CF36C34}" type="pres">
      <dgm:prSet presAssocID="{C0FCDA39-AAA2-46E9-A5C8-8EF8136D00D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ment Urgent"/>
        </a:ext>
      </dgm:extLst>
    </dgm:pt>
    <dgm:pt modelId="{63CCC5E2-60DC-4F8C-810B-8417CD74D5AF}" type="pres">
      <dgm:prSet presAssocID="{C0FCDA39-AAA2-46E9-A5C8-8EF8136D00D4}" presName="spaceRect" presStyleCnt="0"/>
      <dgm:spPr/>
    </dgm:pt>
    <dgm:pt modelId="{E495848B-32F7-4E11-B5BB-3FB207FB7688}" type="pres">
      <dgm:prSet presAssocID="{C0FCDA39-AAA2-46E9-A5C8-8EF8136D00D4}" presName="parTx" presStyleLbl="revTx" presStyleIdx="4" presStyleCnt="5">
        <dgm:presLayoutVars>
          <dgm:chMax val="0"/>
          <dgm:chPref val="0"/>
        </dgm:presLayoutVars>
      </dgm:prSet>
      <dgm:spPr/>
    </dgm:pt>
  </dgm:ptLst>
  <dgm:cxnLst>
    <dgm:cxn modelId="{ACF54534-5523-4A22-8D61-F73E29361DD3}" srcId="{65AD5797-000B-4ADE-AAAC-BEFAFD5EFD3B}" destId="{D25E2B04-6E8C-40D6-BE93-9E8EA2F20E17}" srcOrd="0" destOrd="0" parTransId="{CC47F4CE-773E-4506-AD21-987BB470FDF4}" sibTransId="{8940153D-0184-4CF2-936F-73277EA72135}"/>
    <dgm:cxn modelId="{D5039043-C6CE-440B-985D-43B15F1AFB97}" srcId="{65AD5797-000B-4ADE-AAAC-BEFAFD5EFD3B}" destId="{6A144D95-7BD7-40CE-A50D-7F0535FC9B99}" srcOrd="3" destOrd="0" parTransId="{3A3B264E-F69F-4FA4-B383-93700244DD99}" sibTransId="{F920808B-1CA1-40D7-8C4B-6DCA34C7E58B}"/>
    <dgm:cxn modelId="{6C9B5051-6D10-4344-A984-93E13475E78D}" srcId="{65AD5797-000B-4ADE-AAAC-BEFAFD5EFD3B}" destId="{487F5ABB-57EF-41EE-A792-96887DAB32B6}" srcOrd="2" destOrd="0" parTransId="{07BABFB2-E6AD-442C-82C9-11E09A8D75E1}" sibTransId="{228A435D-0FCD-4013-BB44-0A5092592000}"/>
    <dgm:cxn modelId="{595BAA7C-A3E5-448F-913D-E4349E4E4006}" srcId="{65AD5797-000B-4ADE-AAAC-BEFAFD5EFD3B}" destId="{C0FCDA39-AAA2-46E9-A5C8-8EF8136D00D4}" srcOrd="4" destOrd="0" parTransId="{08C5AB2F-FE3E-485C-BE00-929618FC48BA}" sibTransId="{FA552CE9-B625-4F62-9B18-C3D81C645331}"/>
    <dgm:cxn modelId="{252AC48A-B660-4D34-976D-A686FBF30216}" type="presOf" srcId="{65AD5797-000B-4ADE-AAAC-BEFAFD5EFD3B}" destId="{3557BF1B-B79C-4A37-9E67-CF4CAD01EFC6}" srcOrd="0" destOrd="0" presId="urn:microsoft.com/office/officeart/2018/2/layout/IconVerticalSolidList"/>
    <dgm:cxn modelId="{623AEE9D-BBC9-4315-A372-23624DD1D838}" srcId="{65AD5797-000B-4ADE-AAAC-BEFAFD5EFD3B}" destId="{B56CD693-CE85-4352-9246-5F99AEF7DE41}" srcOrd="1" destOrd="0" parTransId="{DA668BA4-4380-4BA0-A128-7803EB9EC729}" sibTransId="{ED6A1086-CC93-41CB-BD30-74913C9D14F5}"/>
    <dgm:cxn modelId="{B07CF9AA-86E0-4C8B-8CB3-75C8B3A033AC}" type="presOf" srcId="{6A144D95-7BD7-40CE-A50D-7F0535FC9B99}" destId="{6EF17D55-E65B-4534-9270-3FDC7B1C7D44}" srcOrd="0" destOrd="0" presId="urn:microsoft.com/office/officeart/2018/2/layout/IconVerticalSolidList"/>
    <dgm:cxn modelId="{B53B19AC-ED81-467A-9FF5-FB7C4B20D7E4}" type="presOf" srcId="{C0FCDA39-AAA2-46E9-A5C8-8EF8136D00D4}" destId="{E495848B-32F7-4E11-B5BB-3FB207FB7688}" srcOrd="0" destOrd="0" presId="urn:microsoft.com/office/officeart/2018/2/layout/IconVerticalSolidList"/>
    <dgm:cxn modelId="{8212BBBD-4093-4E0A-9A5F-C854D7E1C0A4}" type="presOf" srcId="{D25E2B04-6E8C-40D6-BE93-9E8EA2F20E17}" destId="{0534C87D-15E5-42B1-AB34-90732A1CDBC9}" srcOrd="0" destOrd="0" presId="urn:microsoft.com/office/officeart/2018/2/layout/IconVerticalSolidList"/>
    <dgm:cxn modelId="{6B6E66CF-3527-4C61-A2A8-DAB1A8B65BBB}" type="presOf" srcId="{B56CD693-CE85-4352-9246-5F99AEF7DE41}" destId="{B47FE1DF-695A-4B48-A8A1-0589BEAC07DD}" srcOrd="0" destOrd="0" presId="urn:microsoft.com/office/officeart/2018/2/layout/IconVerticalSolidList"/>
    <dgm:cxn modelId="{ACED6AEC-5D05-430F-A5F3-56C236FB93DB}" type="presOf" srcId="{487F5ABB-57EF-41EE-A792-96887DAB32B6}" destId="{CDFE314E-DE55-429D-AD9F-AC0B3CF5394A}" srcOrd="0" destOrd="0" presId="urn:microsoft.com/office/officeart/2018/2/layout/IconVerticalSolidList"/>
    <dgm:cxn modelId="{BEDB062B-B9EC-49F7-8A8F-9717A861C357}" type="presParOf" srcId="{3557BF1B-B79C-4A37-9E67-CF4CAD01EFC6}" destId="{34E62E14-DB1A-4603-BDFB-77CA497A762B}" srcOrd="0" destOrd="0" presId="urn:microsoft.com/office/officeart/2018/2/layout/IconVerticalSolidList"/>
    <dgm:cxn modelId="{3A5DA7CF-3FAF-4A8F-A2E2-E2C4ECC480F7}" type="presParOf" srcId="{34E62E14-DB1A-4603-BDFB-77CA497A762B}" destId="{D97FFDE8-8237-4B1B-8C66-0F4D55C73B3F}" srcOrd="0" destOrd="0" presId="urn:microsoft.com/office/officeart/2018/2/layout/IconVerticalSolidList"/>
    <dgm:cxn modelId="{21A2E70B-7455-4163-B63C-213F402EC688}" type="presParOf" srcId="{34E62E14-DB1A-4603-BDFB-77CA497A762B}" destId="{478AD60E-3C6D-4DD1-B295-194BB01C2510}" srcOrd="1" destOrd="0" presId="urn:microsoft.com/office/officeart/2018/2/layout/IconVerticalSolidList"/>
    <dgm:cxn modelId="{C49A67D7-ADE1-4578-AFEC-408350C9B147}" type="presParOf" srcId="{34E62E14-DB1A-4603-BDFB-77CA497A762B}" destId="{EA590B9D-E7E1-43C1-8821-77F599FC9C76}" srcOrd="2" destOrd="0" presId="urn:microsoft.com/office/officeart/2018/2/layout/IconVerticalSolidList"/>
    <dgm:cxn modelId="{6179AB73-293D-467A-9403-BC368AF2CC4B}" type="presParOf" srcId="{34E62E14-DB1A-4603-BDFB-77CA497A762B}" destId="{0534C87D-15E5-42B1-AB34-90732A1CDBC9}" srcOrd="3" destOrd="0" presId="urn:microsoft.com/office/officeart/2018/2/layout/IconVerticalSolidList"/>
    <dgm:cxn modelId="{0D1C989F-7BD6-415C-B8BA-097093468CF6}" type="presParOf" srcId="{3557BF1B-B79C-4A37-9E67-CF4CAD01EFC6}" destId="{A17EDFCF-C902-42A3-A208-CB206D34121C}" srcOrd="1" destOrd="0" presId="urn:microsoft.com/office/officeart/2018/2/layout/IconVerticalSolidList"/>
    <dgm:cxn modelId="{632E35F7-5527-4FD1-8548-A08A2E41E7DC}" type="presParOf" srcId="{3557BF1B-B79C-4A37-9E67-CF4CAD01EFC6}" destId="{FDAC0B91-8A78-477F-B1C1-9F287010C718}" srcOrd="2" destOrd="0" presId="urn:microsoft.com/office/officeart/2018/2/layout/IconVerticalSolidList"/>
    <dgm:cxn modelId="{EAC35501-94A5-433C-A137-A36C9F113FAB}" type="presParOf" srcId="{FDAC0B91-8A78-477F-B1C1-9F287010C718}" destId="{22AEC0F9-0C41-4B84-B552-5D351AF4E4D5}" srcOrd="0" destOrd="0" presId="urn:microsoft.com/office/officeart/2018/2/layout/IconVerticalSolidList"/>
    <dgm:cxn modelId="{932C4B51-0F20-4D2A-B58F-4CBC1B147E27}" type="presParOf" srcId="{FDAC0B91-8A78-477F-B1C1-9F287010C718}" destId="{EB37A773-2398-479E-BE9B-278E2F096CFD}" srcOrd="1" destOrd="0" presId="urn:microsoft.com/office/officeart/2018/2/layout/IconVerticalSolidList"/>
    <dgm:cxn modelId="{EE4B9718-77D8-4FD3-AD0A-86FA59EBD8B7}" type="presParOf" srcId="{FDAC0B91-8A78-477F-B1C1-9F287010C718}" destId="{E7375ED9-0D3B-4313-BF24-3EA58E24F6D8}" srcOrd="2" destOrd="0" presId="urn:microsoft.com/office/officeart/2018/2/layout/IconVerticalSolidList"/>
    <dgm:cxn modelId="{DE01EE91-4043-4765-A8F3-B30E9580E004}" type="presParOf" srcId="{FDAC0B91-8A78-477F-B1C1-9F287010C718}" destId="{B47FE1DF-695A-4B48-A8A1-0589BEAC07DD}" srcOrd="3" destOrd="0" presId="urn:microsoft.com/office/officeart/2018/2/layout/IconVerticalSolidList"/>
    <dgm:cxn modelId="{76AEFDDD-20DA-4E6F-BA7B-434EF12EF078}" type="presParOf" srcId="{3557BF1B-B79C-4A37-9E67-CF4CAD01EFC6}" destId="{399E5D7C-41F3-4246-BCDF-6DD618EF0A6B}" srcOrd="3" destOrd="0" presId="urn:microsoft.com/office/officeart/2018/2/layout/IconVerticalSolidList"/>
    <dgm:cxn modelId="{A44B3530-D194-4AF0-8968-D73AE3520BCC}" type="presParOf" srcId="{3557BF1B-B79C-4A37-9E67-CF4CAD01EFC6}" destId="{99EBC18B-74B9-4C41-B586-0026DB77EB8F}" srcOrd="4" destOrd="0" presId="urn:microsoft.com/office/officeart/2018/2/layout/IconVerticalSolidList"/>
    <dgm:cxn modelId="{077CCE9D-B073-4046-8793-A4556ECC9B29}" type="presParOf" srcId="{99EBC18B-74B9-4C41-B586-0026DB77EB8F}" destId="{BA7152E0-A2AE-4D11-98A9-9125186555F1}" srcOrd="0" destOrd="0" presId="urn:microsoft.com/office/officeart/2018/2/layout/IconVerticalSolidList"/>
    <dgm:cxn modelId="{DD193BC0-328B-4234-A6EF-60D85D867347}" type="presParOf" srcId="{99EBC18B-74B9-4C41-B586-0026DB77EB8F}" destId="{A1F5C71D-B5EE-449E-B0E3-54252ACA88B3}" srcOrd="1" destOrd="0" presId="urn:microsoft.com/office/officeart/2018/2/layout/IconVerticalSolidList"/>
    <dgm:cxn modelId="{236AFEA6-A8DC-465D-8A87-BBBE2AF70EEB}" type="presParOf" srcId="{99EBC18B-74B9-4C41-B586-0026DB77EB8F}" destId="{5FE27A0F-E5A3-44CF-B549-FB13B5F6D178}" srcOrd="2" destOrd="0" presId="urn:microsoft.com/office/officeart/2018/2/layout/IconVerticalSolidList"/>
    <dgm:cxn modelId="{98FA5BE3-9F86-4595-A561-5943DC6636A0}" type="presParOf" srcId="{99EBC18B-74B9-4C41-B586-0026DB77EB8F}" destId="{CDFE314E-DE55-429D-AD9F-AC0B3CF5394A}" srcOrd="3" destOrd="0" presId="urn:microsoft.com/office/officeart/2018/2/layout/IconVerticalSolidList"/>
    <dgm:cxn modelId="{C0CE061E-7D0B-459E-B907-DB902552B2AC}" type="presParOf" srcId="{3557BF1B-B79C-4A37-9E67-CF4CAD01EFC6}" destId="{354CAAB8-624A-4E5C-A00C-49D286D83491}" srcOrd="5" destOrd="0" presId="urn:microsoft.com/office/officeart/2018/2/layout/IconVerticalSolidList"/>
    <dgm:cxn modelId="{194DB169-45A7-43A1-A47A-AD22F9CAEE16}" type="presParOf" srcId="{3557BF1B-B79C-4A37-9E67-CF4CAD01EFC6}" destId="{3D93AB45-3347-423C-BFC4-0D6945D8E032}" srcOrd="6" destOrd="0" presId="urn:microsoft.com/office/officeart/2018/2/layout/IconVerticalSolidList"/>
    <dgm:cxn modelId="{2045BBC6-F57A-41DC-97CA-AFF40E15BBF0}" type="presParOf" srcId="{3D93AB45-3347-423C-BFC4-0D6945D8E032}" destId="{0D4BC315-B20A-4642-9A04-ECB1214DCF1E}" srcOrd="0" destOrd="0" presId="urn:microsoft.com/office/officeart/2018/2/layout/IconVerticalSolidList"/>
    <dgm:cxn modelId="{0A504829-8A84-4F3F-82C1-6A378DC82BE1}" type="presParOf" srcId="{3D93AB45-3347-423C-BFC4-0D6945D8E032}" destId="{EA469F2F-9067-46E6-99AC-1CA95E66B4E4}" srcOrd="1" destOrd="0" presId="urn:microsoft.com/office/officeart/2018/2/layout/IconVerticalSolidList"/>
    <dgm:cxn modelId="{4F0CB6FB-2F79-4DD5-A096-D3A2178ACD35}" type="presParOf" srcId="{3D93AB45-3347-423C-BFC4-0D6945D8E032}" destId="{9D46ABB8-7A9A-4CCA-9A16-173A4886CB58}" srcOrd="2" destOrd="0" presId="urn:microsoft.com/office/officeart/2018/2/layout/IconVerticalSolidList"/>
    <dgm:cxn modelId="{C9DC1281-6BC5-4508-A252-801FC885A63C}" type="presParOf" srcId="{3D93AB45-3347-423C-BFC4-0D6945D8E032}" destId="{6EF17D55-E65B-4534-9270-3FDC7B1C7D44}" srcOrd="3" destOrd="0" presId="urn:microsoft.com/office/officeart/2018/2/layout/IconVerticalSolidList"/>
    <dgm:cxn modelId="{26C43165-750F-449E-8769-09EEFF0DBC4C}" type="presParOf" srcId="{3557BF1B-B79C-4A37-9E67-CF4CAD01EFC6}" destId="{00366FF0-523E-46C2-B143-AC7F1D67C62C}" srcOrd="7" destOrd="0" presId="urn:microsoft.com/office/officeart/2018/2/layout/IconVerticalSolidList"/>
    <dgm:cxn modelId="{98E6A4AC-D1EC-4A6F-860C-66743FE5512F}" type="presParOf" srcId="{3557BF1B-B79C-4A37-9E67-CF4CAD01EFC6}" destId="{01C89EE2-5129-4F12-915A-33E3437077FF}" srcOrd="8" destOrd="0" presId="urn:microsoft.com/office/officeart/2018/2/layout/IconVerticalSolidList"/>
    <dgm:cxn modelId="{F7BF5543-468F-440F-80E9-75EFCD5B7694}" type="presParOf" srcId="{01C89EE2-5129-4F12-915A-33E3437077FF}" destId="{E5DAFC85-0174-4077-96CC-CF1ACE484E19}" srcOrd="0" destOrd="0" presId="urn:microsoft.com/office/officeart/2018/2/layout/IconVerticalSolidList"/>
    <dgm:cxn modelId="{158C66CE-3F07-46E7-893A-0C509443FB88}" type="presParOf" srcId="{01C89EE2-5129-4F12-915A-33E3437077FF}" destId="{BFD850E1-9C12-46B9-8995-EDD88CF36C34}" srcOrd="1" destOrd="0" presId="urn:microsoft.com/office/officeart/2018/2/layout/IconVerticalSolidList"/>
    <dgm:cxn modelId="{087E75F2-224B-4D64-9C47-D28B6FBD684B}" type="presParOf" srcId="{01C89EE2-5129-4F12-915A-33E3437077FF}" destId="{63CCC5E2-60DC-4F8C-810B-8417CD74D5AF}" srcOrd="2" destOrd="0" presId="urn:microsoft.com/office/officeart/2018/2/layout/IconVerticalSolidList"/>
    <dgm:cxn modelId="{07BF9E42-DFC0-4F2B-BA23-90EE210477A3}" type="presParOf" srcId="{01C89EE2-5129-4F12-915A-33E3437077FF}" destId="{E495848B-32F7-4E11-B5BB-3FB207FB768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F367BA7-4B06-4DE0-A085-81948180754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99A4FDF8-0CEE-4E5E-B0AF-67A7354A7DE7}">
      <dgm:prSet custT="1"/>
      <dgm:spPr/>
      <dgm:t>
        <a:bodyPr/>
        <a:lstStyle/>
        <a:p>
          <a:pPr algn="just">
            <a:buFont typeface="Symbol" panose="05050102010706020507" pitchFamily="18" charset="2"/>
            <a:buChar char=""/>
          </a:pPr>
          <a:r>
            <a:rPr lang="en-US" sz="1600" dirty="0">
              <a:latin typeface="Calibri" panose="020F0502020204030204" pitchFamily="34" charset="0"/>
              <a:cs typeface="Calibri" panose="020F0502020204030204" pitchFamily="34" charset="0"/>
            </a:rPr>
            <a:t>Additionally, since the Quality Process has the most Absenteeism, and gets the least process time, few new workstations can be built and staff can be recruited as a capacity investment plan. This can incorporate more Quality Checks taking few minutes at each stage, but this can reduce rework to help increase effective capacity in future</a:t>
          </a:r>
          <a:endParaRPr lang="en-GB" sz="1600" dirty="0">
            <a:latin typeface="Calibri" panose="020F0502020204030204" pitchFamily="34" charset="0"/>
            <a:cs typeface="Calibri" panose="020F0502020204030204" pitchFamily="34" charset="0"/>
          </a:endParaRPr>
        </a:p>
      </dgm:t>
    </dgm:pt>
    <dgm:pt modelId="{E07ECEA4-E672-4B77-A72B-327CAABBB1D0}" type="parTrans" cxnId="{59AF74D9-D09B-40E5-B20A-347CFEAFFD3F}">
      <dgm:prSet/>
      <dgm:spPr/>
      <dgm:t>
        <a:bodyPr/>
        <a:lstStyle/>
        <a:p>
          <a:endParaRPr lang="en-GB" sz="1600">
            <a:latin typeface="Calibri" panose="020F0502020204030204" pitchFamily="34" charset="0"/>
            <a:cs typeface="Calibri" panose="020F0502020204030204" pitchFamily="34" charset="0"/>
          </a:endParaRPr>
        </a:p>
      </dgm:t>
    </dgm:pt>
    <dgm:pt modelId="{FE95084B-1FD3-406A-9890-13A747C96398}" type="sibTrans" cxnId="{59AF74D9-D09B-40E5-B20A-347CFEAFFD3F}">
      <dgm:prSet/>
      <dgm:spPr/>
      <dgm:t>
        <a:bodyPr/>
        <a:lstStyle/>
        <a:p>
          <a:endParaRPr lang="en-GB" sz="1600">
            <a:latin typeface="Calibri" panose="020F0502020204030204" pitchFamily="34" charset="0"/>
            <a:cs typeface="Calibri" panose="020F0502020204030204" pitchFamily="34" charset="0"/>
          </a:endParaRPr>
        </a:p>
      </dgm:t>
    </dgm:pt>
    <dgm:pt modelId="{7B75E204-B23B-4F25-9628-0D75D00E0234}" type="pres">
      <dgm:prSet presAssocID="{1F367BA7-4B06-4DE0-A085-819481807540}" presName="linear" presStyleCnt="0">
        <dgm:presLayoutVars>
          <dgm:dir/>
          <dgm:animLvl val="lvl"/>
          <dgm:resizeHandles val="exact"/>
        </dgm:presLayoutVars>
      </dgm:prSet>
      <dgm:spPr/>
    </dgm:pt>
    <dgm:pt modelId="{245A69AA-B99F-48F1-8638-6E59788A5382}" type="pres">
      <dgm:prSet presAssocID="{99A4FDF8-0CEE-4E5E-B0AF-67A7354A7DE7}" presName="parentLin" presStyleCnt="0"/>
      <dgm:spPr/>
    </dgm:pt>
    <dgm:pt modelId="{C401A899-EDF8-4EA0-A20B-A1386D708457}" type="pres">
      <dgm:prSet presAssocID="{99A4FDF8-0CEE-4E5E-B0AF-67A7354A7DE7}" presName="parentLeftMargin" presStyleLbl="node1" presStyleIdx="0" presStyleCnt="1"/>
      <dgm:spPr/>
    </dgm:pt>
    <dgm:pt modelId="{B868F484-C4E4-4E01-8608-AEB7A2023F81}" type="pres">
      <dgm:prSet presAssocID="{99A4FDF8-0CEE-4E5E-B0AF-67A7354A7DE7}" presName="parentText" presStyleLbl="node1" presStyleIdx="0" presStyleCnt="1" custScaleX="117686" custScaleY="131792">
        <dgm:presLayoutVars>
          <dgm:chMax val="0"/>
          <dgm:bulletEnabled val="1"/>
        </dgm:presLayoutVars>
      </dgm:prSet>
      <dgm:spPr/>
    </dgm:pt>
    <dgm:pt modelId="{A30C144B-942E-430B-B6AA-0F5C7C164A14}" type="pres">
      <dgm:prSet presAssocID="{99A4FDF8-0CEE-4E5E-B0AF-67A7354A7DE7}" presName="negativeSpace" presStyleCnt="0"/>
      <dgm:spPr/>
    </dgm:pt>
    <dgm:pt modelId="{09FDDCC3-1CDB-4218-9616-DD9D4521BDF7}" type="pres">
      <dgm:prSet presAssocID="{99A4FDF8-0CEE-4E5E-B0AF-67A7354A7DE7}" presName="childText" presStyleLbl="conFgAcc1" presStyleIdx="0" presStyleCnt="1">
        <dgm:presLayoutVars>
          <dgm:bulletEnabled val="1"/>
        </dgm:presLayoutVars>
      </dgm:prSet>
      <dgm:spPr/>
    </dgm:pt>
  </dgm:ptLst>
  <dgm:cxnLst>
    <dgm:cxn modelId="{29DDF607-54B6-4085-9349-F42ADCBCB99F}" type="presOf" srcId="{99A4FDF8-0CEE-4E5E-B0AF-67A7354A7DE7}" destId="{B868F484-C4E4-4E01-8608-AEB7A2023F81}" srcOrd="1" destOrd="0" presId="urn:microsoft.com/office/officeart/2005/8/layout/list1"/>
    <dgm:cxn modelId="{D21EA23F-518D-424C-BB18-90C452F46EA7}" type="presOf" srcId="{99A4FDF8-0CEE-4E5E-B0AF-67A7354A7DE7}" destId="{C401A899-EDF8-4EA0-A20B-A1386D708457}" srcOrd="0" destOrd="0" presId="urn:microsoft.com/office/officeart/2005/8/layout/list1"/>
    <dgm:cxn modelId="{4152A473-3254-4AF4-943C-1FD3C96F3061}" type="presOf" srcId="{1F367BA7-4B06-4DE0-A085-819481807540}" destId="{7B75E204-B23B-4F25-9628-0D75D00E0234}" srcOrd="0" destOrd="0" presId="urn:microsoft.com/office/officeart/2005/8/layout/list1"/>
    <dgm:cxn modelId="{59AF74D9-D09B-40E5-B20A-347CFEAFFD3F}" srcId="{1F367BA7-4B06-4DE0-A085-819481807540}" destId="{99A4FDF8-0CEE-4E5E-B0AF-67A7354A7DE7}" srcOrd="0" destOrd="0" parTransId="{E07ECEA4-E672-4B77-A72B-327CAABBB1D0}" sibTransId="{FE95084B-1FD3-406A-9890-13A747C96398}"/>
    <dgm:cxn modelId="{501913A3-F550-4425-BB95-ECCC460F5075}" type="presParOf" srcId="{7B75E204-B23B-4F25-9628-0D75D00E0234}" destId="{245A69AA-B99F-48F1-8638-6E59788A5382}" srcOrd="0" destOrd="0" presId="urn:microsoft.com/office/officeart/2005/8/layout/list1"/>
    <dgm:cxn modelId="{571FAA82-6901-4CBE-BF24-359DC272550E}" type="presParOf" srcId="{245A69AA-B99F-48F1-8638-6E59788A5382}" destId="{C401A899-EDF8-4EA0-A20B-A1386D708457}" srcOrd="0" destOrd="0" presId="urn:microsoft.com/office/officeart/2005/8/layout/list1"/>
    <dgm:cxn modelId="{F7778F39-CB08-4B8B-A60E-B328FD63814F}" type="presParOf" srcId="{245A69AA-B99F-48F1-8638-6E59788A5382}" destId="{B868F484-C4E4-4E01-8608-AEB7A2023F81}" srcOrd="1" destOrd="0" presId="urn:microsoft.com/office/officeart/2005/8/layout/list1"/>
    <dgm:cxn modelId="{3983CD50-A96C-401B-A410-D789858D146F}" type="presParOf" srcId="{7B75E204-B23B-4F25-9628-0D75D00E0234}" destId="{A30C144B-942E-430B-B6AA-0F5C7C164A14}" srcOrd="1" destOrd="0" presId="urn:microsoft.com/office/officeart/2005/8/layout/list1"/>
    <dgm:cxn modelId="{5B571F94-B609-4BD1-8018-E033AC5B7E95}" type="presParOf" srcId="{7B75E204-B23B-4F25-9628-0D75D00E0234}" destId="{09FDDCC3-1CDB-4218-9616-DD9D4521BDF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F367BA7-4B06-4DE0-A085-81948180754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112925F9-776B-41E0-8CEA-BFFBC472A4C7}">
      <dgm:prSet custT="1"/>
      <dgm:spPr/>
      <dgm:t>
        <a:bodyPr/>
        <a:lstStyle/>
        <a:p>
          <a:pPr algn="just">
            <a:buFont typeface="Symbol" panose="05050102010706020507" pitchFamily="18" charset="2"/>
            <a:buChar char=""/>
          </a:pPr>
          <a:r>
            <a:rPr lang="en-US" sz="1600" dirty="0">
              <a:latin typeface="Calibri" panose="020F0502020204030204" pitchFamily="34" charset="0"/>
              <a:cs typeface="Calibri" panose="020F0502020204030204" pitchFamily="34" charset="0"/>
            </a:rPr>
            <a:t>More data needs to be gathered to test how Production Time affects the Quality Score. This can create many causal relationships which can help to undertake a more detailed analysis</a:t>
          </a:r>
          <a:endParaRPr lang="en-GB" sz="1600" dirty="0">
            <a:latin typeface="Calibri" panose="020F0502020204030204" pitchFamily="34" charset="0"/>
            <a:cs typeface="Calibri" panose="020F0502020204030204" pitchFamily="34" charset="0"/>
          </a:endParaRPr>
        </a:p>
      </dgm:t>
    </dgm:pt>
    <dgm:pt modelId="{E59005FC-74A2-439F-92A4-D2318821F017}" type="parTrans" cxnId="{7C0ABF7D-9C7D-4A82-9230-D7869205F202}">
      <dgm:prSet/>
      <dgm:spPr/>
      <dgm:t>
        <a:bodyPr/>
        <a:lstStyle/>
        <a:p>
          <a:pPr algn="just"/>
          <a:endParaRPr lang="en-GB" sz="1600">
            <a:latin typeface="Calibri" panose="020F0502020204030204" pitchFamily="34" charset="0"/>
            <a:cs typeface="Calibri" panose="020F0502020204030204" pitchFamily="34" charset="0"/>
          </a:endParaRPr>
        </a:p>
      </dgm:t>
    </dgm:pt>
    <dgm:pt modelId="{8F391062-AA6C-4475-B4AF-9E092E9EE19E}" type="sibTrans" cxnId="{7C0ABF7D-9C7D-4A82-9230-D7869205F202}">
      <dgm:prSet/>
      <dgm:spPr/>
      <dgm:t>
        <a:bodyPr/>
        <a:lstStyle/>
        <a:p>
          <a:pPr algn="just"/>
          <a:endParaRPr lang="en-GB" sz="1600">
            <a:latin typeface="Calibri" panose="020F0502020204030204" pitchFamily="34" charset="0"/>
            <a:cs typeface="Calibri" panose="020F0502020204030204" pitchFamily="34" charset="0"/>
          </a:endParaRPr>
        </a:p>
      </dgm:t>
    </dgm:pt>
    <dgm:pt modelId="{CFAD7FB1-60CA-443F-A316-8146F678D202}">
      <dgm:prSet custT="1"/>
      <dgm:spPr/>
      <dgm:t>
        <a:bodyPr/>
        <a:lstStyle/>
        <a:p>
          <a:pPr algn="just">
            <a:buFont typeface="Symbol" panose="05050102010706020507" pitchFamily="18" charset="2"/>
            <a:buChar char=""/>
          </a:pPr>
          <a:r>
            <a:rPr lang="en-US" sz="1600">
              <a:latin typeface="Calibri" panose="020F0502020204030204" pitchFamily="34" charset="0"/>
              <a:cs typeface="Calibri" panose="020F0502020204030204" pitchFamily="34" charset="0"/>
            </a:rPr>
            <a:t>Probability data can be gathered to understand the risk of a Bike having Serious or Moderate Complaint</a:t>
          </a:r>
          <a:endParaRPr lang="en-GB" sz="1600">
            <a:latin typeface="Calibri" panose="020F0502020204030204" pitchFamily="34" charset="0"/>
            <a:cs typeface="Calibri" panose="020F0502020204030204" pitchFamily="34" charset="0"/>
          </a:endParaRPr>
        </a:p>
      </dgm:t>
    </dgm:pt>
    <dgm:pt modelId="{EEC01A61-91B3-45AA-8E7C-B0A777AF95AB}" type="parTrans" cxnId="{127FA52D-CE0E-437E-9951-EDF2ECD6A227}">
      <dgm:prSet/>
      <dgm:spPr/>
      <dgm:t>
        <a:bodyPr/>
        <a:lstStyle/>
        <a:p>
          <a:pPr algn="just"/>
          <a:endParaRPr lang="en-GB" sz="1600">
            <a:latin typeface="Calibri" panose="020F0502020204030204" pitchFamily="34" charset="0"/>
            <a:cs typeface="Calibri" panose="020F0502020204030204" pitchFamily="34" charset="0"/>
          </a:endParaRPr>
        </a:p>
      </dgm:t>
    </dgm:pt>
    <dgm:pt modelId="{4A19D76C-13BB-47A6-87AD-D78D1A2C62FA}" type="sibTrans" cxnId="{127FA52D-CE0E-437E-9951-EDF2ECD6A227}">
      <dgm:prSet/>
      <dgm:spPr/>
      <dgm:t>
        <a:bodyPr/>
        <a:lstStyle/>
        <a:p>
          <a:pPr algn="just"/>
          <a:endParaRPr lang="en-GB" sz="1600">
            <a:latin typeface="Calibri" panose="020F0502020204030204" pitchFamily="34" charset="0"/>
            <a:cs typeface="Calibri" panose="020F0502020204030204" pitchFamily="34" charset="0"/>
          </a:endParaRPr>
        </a:p>
      </dgm:t>
    </dgm:pt>
    <dgm:pt modelId="{55A53A1E-86A1-4D65-83D3-348741CF3FEF}">
      <dgm:prSet custT="1"/>
      <dgm:spPr/>
      <dgm:t>
        <a:bodyPr/>
        <a:lstStyle/>
        <a:p>
          <a:pPr algn="just">
            <a:buFont typeface="Symbol" panose="05050102010706020507" pitchFamily="18" charset="2"/>
            <a:buChar char=""/>
          </a:pPr>
          <a:r>
            <a:rPr lang="en-US" sz="1600" dirty="0">
              <a:latin typeface="Calibri" panose="020F0502020204030204" pitchFamily="34" charset="0"/>
              <a:cs typeface="Calibri" panose="020F0502020204030204" pitchFamily="34" charset="0"/>
            </a:rPr>
            <a:t>Revenue and Profit data may be provided to analyse the company’s financials on sales of motorcycles and whether the expected target is achieved</a:t>
          </a:r>
          <a:endParaRPr lang="en-GB" sz="1600" dirty="0">
            <a:latin typeface="Calibri" panose="020F0502020204030204" pitchFamily="34" charset="0"/>
            <a:cs typeface="Calibri" panose="020F0502020204030204" pitchFamily="34" charset="0"/>
          </a:endParaRPr>
        </a:p>
      </dgm:t>
    </dgm:pt>
    <dgm:pt modelId="{B093743E-2988-4E85-9EEB-D6A120577777}" type="parTrans" cxnId="{B09EF01F-CCA4-4A7B-A55D-55C0D3F08DB4}">
      <dgm:prSet/>
      <dgm:spPr/>
      <dgm:t>
        <a:bodyPr/>
        <a:lstStyle/>
        <a:p>
          <a:pPr algn="just"/>
          <a:endParaRPr lang="en-GB" sz="1600">
            <a:latin typeface="Calibri" panose="020F0502020204030204" pitchFamily="34" charset="0"/>
            <a:cs typeface="Calibri" panose="020F0502020204030204" pitchFamily="34" charset="0"/>
          </a:endParaRPr>
        </a:p>
      </dgm:t>
    </dgm:pt>
    <dgm:pt modelId="{19763013-6C9C-4174-9856-29D3A28D1F8B}" type="sibTrans" cxnId="{B09EF01F-CCA4-4A7B-A55D-55C0D3F08DB4}">
      <dgm:prSet/>
      <dgm:spPr/>
      <dgm:t>
        <a:bodyPr/>
        <a:lstStyle/>
        <a:p>
          <a:pPr algn="just"/>
          <a:endParaRPr lang="en-GB" sz="1600">
            <a:latin typeface="Calibri" panose="020F0502020204030204" pitchFamily="34" charset="0"/>
            <a:cs typeface="Calibri" panose="020F0502020204030204" pitchFamily="34" charset="0"/>
          </a:endParaRPr>
        </a:p>
      </dgm:t>
    </dgm:pt>
    <dgm:pt modelId="{7B75E204-B23B-4F25-9628-0D75D00E0234}" type="pres">
      <dgm:prSet presAssocID="{1F367BA7-4B06-4DE0-A085-819481807540}" presName="linear" presStyleCnt="0">
        <dgm:presLayoutVars>
          <dgm:dir/>
          <dgm:animLvl val="lvl"/>
          <dgm:resizeHandles val="exact"/>
        </dgm:presLayoutVars>
      </dgm:prSet>
      <dgm:spPr/>
    </dgm:pt>
    <dgm:pt modelId="{7AA5DDED-088E-4D0F-9371-632CD746DCE5}" type="pres">
      <dgm:prSet presAssocID="{112925F9-776B-41E0-8CEA-BFFBC472A4C7}" presName="parentLin" presStyleCnt="0"/>
      <dgm:spPr/>
    </dgm:pt>
    <dgm:pt modelId="{9C31BCE9-A01F-4EE9-A6AC-99F6588EB758}" type="pres">
      <dgm:prSet presAssocID="{112925F9-776B-41E0-8CEA-BFFBC472A4C7}" presName="parentLeftMargin" presStyleLbl="node1" presStyleIdx="0" presStyleCnt="3"/>
      <dgm:spPr/>
    </dgm:pt>
    <dgm:pt modelId="{78F98BED-D95F-4421-9932-97742147BC17}" type="pres">
      <dgm:prSet presAssocID="{112925F9-776B-41E0-8CEA-BFFBC472A4C7}" presName="parentText" presStyleLbl="node1" presStyleIdx="0" presStyleCnt="3" custScaleX="114033" custScaleY="163597">
        <dgm:presLayoutVars>
          <dgm:chMax val="0"/>
          <dgm:bulletEnabled val="1"/>
        </dgm:presLayoutVars>
      </dgm:prSet>
      <dgm:spPr/>
    </dgm:pt>
    <dgm:pt modelId="{6C86D8B3-4632-4709-8C9A-6C13FEFE68A2}" type="pres">
      <dgm:prSet presAssocID="{112925F9-776B-41E0-8CEA-BFFBC472A4C7}" presName="negativeSpace" presStyleCnt="0"/>
      <dgm:spPr/>
    </dgm:pt>
    <dgm:pt modelId="{40E67830-B358-4E2E-91CB-82F4C5289DC9}" type="pres">
      <dgm:prSet presAssocID="{112925F9-776B-41E0-8CEA-BFFBC472A4C7}" presName="childText" presStyleLbl="conFgAcc1" presStyleIdx="0" presStyleCnt="3">
        <dgm:presLayoutVars>
          <dgm:bulletEnabled val="1"/>
        </dgm:presLayoutVars>
      </dgm:prSet>
      <dgm:spPr/>
    </dgm:pt>
    <dgm:pt modelId="{B89A168A-54EC-4748-9BA3-AA6DBAF30318}" type="pres">
      <dgm:prSet presAssocID="{8F391062-AA6C-4475-B4AF-9E092E9EE19E}" presName="spaceBetweenRectangles" presStyleCnt="0"/>
      <dgm:spPr/>
    </dgm:pt>
    <dgm:pt modelId="{D6C67637-F1C9-43B3-B8E1-0A77DD636F21}" type="pres">
      <dgm:prSet presAssocID="{CFAD7FB1-60CA-443F-A316-8146F678D202}" presName="parentLin" presStyleCnt="0"/>
      <dgm:spPr/>
    </dgm:pt>
    <dgm:pt modelId="{897CE1A5-9709-4D81-AFBA-CBFDE6DD97A1}" type="pres">
      <dgm:prSet presAssocID="{CFAD7FB1-60CA-443F-A316-8146F678D202}" presName="parentLeftMargin" presStyleLbl="node1" presStyleIdx="0" presStyleCnt="3"/>
      <dgm:spPr/>
    </dgm:pt>
    <dgm:pt modelId="{09488452-DD64-4E11-8A31-B7AE5E43AE58}" type="pres">
      <dgm:prSet presAssocID="{CFAD7FB1-60CA-443F-A316-8146F678D202}" presName="parentText" presStyleLbl="node1" presStyleIdx="1" presStyleCnt="3" custScaleX="114033">
        <dgm:presLayoutVars>
          <dgm:chMax val="0"/>
          <dgm:bulletEnabled val="1"/>
        </dgm:presLayoutVars>
      </dgm:prSet>
      <dgm:spPr/>
    </dgm:pt>
    <dgm:pt modelId="{E4757BE5-9EE2-40A3-A0ED-9CD8B82B13ED}" type="pres">
      <dgm:prSet presAssocID="{CFAD7FB1-60CA-443F-A316-8146F678D202}" presName="negativeSpace" presStyleCnt="0"/>
      <dgm:spPr/>
    </dgm:pt>
    <dgm:pt modelId="{E4F6872E-6443-497F-8B7A-04F2155CF8EA}" type="pres">
      <dgm:prSet presAssocID="{CFAD7FB1-60CA-443F-A316-8146F678D202}" presName="childText" presStyleLbl="conFgAcc1" presStyleIdx="1" presStyleCnt="3">
        <dgm:presLayoutVars>
          <dgm:bulletEnabled val="1"/>
        </dgm:presLayoutVars>
      </dgm:prSet>
      <dgm:spPr/>
    </dgm:pt>
    <dgm:pt modelId="{872AD055-5D91-465E-9B2F-6580D27C186A}" type="pres">
      <dgm:prSet presAssocID="{4A19D76C-13BB-47A6-87AD-D78D1A2C62FA}" presName="spaceBetweenRectangles" presStyleCnt="0"/>
      <dgm:spPr/>
    </dgm:pt>
    <dgm:pt modelId="{5B46AD54-1CDE-49A8-9CC8-3EE8D7ABD01E}" type="pres">
      <dgm:prSet presAssocID="{55A53A1E-86A1-4D65-83D3-348741CF3FEF}" presName="parentLin" presStyleCnt="0"/>
      <dgm:spPr/>
    </dgm:pt>
    <dgm:pt modelId="{97D2FB1E-9116-49AE-860E-11AD4D0CC901}" type="pres">
      <dgm:prSet presAssocID="{55A53A1E-86A1-4D65-83D3-348741CF3FEF}" presName="parentLeftMargin" presStyleLbl="node1" presStyleIdx="1" presStyleCnt="3"/>
      <dgm:spPr/>
    </dgm:pt>
    <dgm:pt modelId="{927FD0D7-6BB9-47B9-90F0-2423CA81E6D5}" type="pres">
      <dgm:prSet presAssocID="{55A53A1E-86A1-4D65-83D3-348741CF3FEF}" presName="parentText" presStyleLbl="node1" presStyleIdx="2" presStyleCnt="3" custScaleX="116851" custScaleY="124340">
        <dgm:presLayoutVars>
          <dgm:chMax val="0"/>
          <dgm:bulletEnabled val="1"/>
        </dgm:presLayoutVars>
      </dgm:prSet>
      <dgm:spPr/>
    </dgm:pt>
    <dgm:pt modelId="{4E730B5A-7964-4553-8822-EAC90D4ACC50}" type="pres">
      <dgm:prSet presAssocID="{55A53A1E-86A1-4D65-83D3-348741CF3FEF}" presName="negativeSpace" presStyleCnt="0"/>
      <dgm:spPr/>
    </dgm:pt>
    <dgm:pt modelId="{6AE3846E-50B7-4AA9-A8AB-9CF700E6C102}" type="pres">
      <dgm:prSet presAssocID="{55A53A1E-86A1-4D65-83D3-348741CF3FEF}" presName="childText" presStyleLbl="conFgAcc1" presStyleIdx="2" presStyleCnt="3">
        <dgm:presLayoutVars>
          <dgm:bulletEnabled val="1"/>
        </dgm:presLayoutVars>
      </dgm:prSet>
      <dgm:spPr/>
    </dgm:pt>
  </dgm:ptLst>
  <dgm:cxnLst>
    <dgm:cxn modelId="{DBD31503-CF0C-4EB6-8DED-73F0C075A54F}" type="presOf" srcId="{CFAD7FB1-60CA-443F-A316-8146F678D202}" destId="{897CE1A5-9709-4D81-AFBA-CBFDE6DD97A1}" srcOrd="0" destOrd="0" presId="urn:microsoft.com/office/officeart/2005/8/layout/list1"/>
    <dgm:cxn modelId="{B09EF01F-CCA4-4A7B-A55D-55C0D3F08DB4}" srcId="{1F367BA7-4B06-4DE0-A085-819481807540}" destId="{55A53A1E-86A1-4D65-83D3-348741CF3FEF}" srcOrd="2" destOrd="0" parTransId="{B093743E-2988-4E85-9EEB-D6A120577777}" sibTransId="{19763013-6C9C-4174-9856-29D3A28D1F8B}"/>
    <dgm:cxn modelId="{127FA52D-CE0E-437E-9951-EDF2ECD6A227}" srcId="{1F367BA7-4B06-4DE0-A085-819481807540}" destId="{CFAD7FB1-60CA-443F-A316-8146F678D202}" srcOrd="1" destOrd="0" parTransId="{EEC01A61-91B3-45AA-8E7C-B0A777AF95AB}" sibTransId="{4A19D76C-13BB-47A6-87AD-D78D1A2C62FA}"/>
    <dgm:cxn modelId="{4152A473-3254-4AF4-943C-1FD3C96F3061}" type="presOf" srcId="{1F367BA7-4B06-4DE0-A085-819481807540}" destId="{7B75E204-B23B-4F25-9628-0D75D00E0234}" srcOrd="0" destOrd="0" presId="urn:microsoft.com/office/officeart/2005/8/layout/list1"/>
    <dgm:cxn modelId="{ABEE4977-4195-4E36-B41D-DF920705EEC2}" type="presOf" srcId="{112925F9-776B-41E0-8CEA-BFFBC472A4C7}" destId="{78F98BED-D95F-4421-9932-97742147BC17}" srcOrd="1" destOrd="0" presId="urn:microsoft.com/office/officeart/2005/8/layout/list1"/>
    <dgm:cxn modelId="{7C0ABF7D-9C7D-4A82-9230-D7869205F202}" srcId="{1F367BA7-4B06-4DE0-A085-819481807540}" destId="{112925F9-776B-41E0-8CEA-BFFBC472A4C7}" srcOrd="0" destOrd="0" parTransId="{E59005FC-74A2-439F-92A4-D2318821F017}" sibTransId="{8F391062-AA6C-4475-B4AF-9E092E9EE19E}"/>
    <dgm:cxn modelId="{91F7D982-79B2-4CC9-A0E3-39D3306DB472}" type="presOf" srcId="{112925F9-776B-41E0-8CEA-BFFBC472A4C7}" destId="{9C31BCE9-A01F-4EE9-A6AC-99F6588EB758}" srcOrd="0" destOrd="0" presId="urn:microsoft.com/office/officeart/2005/8/layout/list1"/>
    <dgm:cxn modelId="{85F886B7-65D8-43F8-83DA-0A9A7901F504}" type="presOf" srcId="{55A53A1E-86A1-4D65-83D3-348741CF3FEF}" destId="{927FD0D7-6BB9-47B9-90F0-2423CA81E6D5}" srcOrd="1" destOrd="0" presId="urn:microsoft.com/office/officeart/2005/8/layout/list1"/>
    <dgm:cxn modelId="{739756C7-4BD7-42AA-B20D-78A482F7673F}" type="presOf" srcId="{CFAD7FB1-60CA-443F-A316-8146F678D202}" destId="{09488452-DD64-4E11-8A31-B7AE5E43AE58}" srcOrd="1" destOrd="0" presId="urn:microsoft.com/office/officeart/2005/8/layout/list1"/>
    <dgm:cxn modelId="{694F34F3-5E36-47FA-92AC-F243AE3389C5}" type="presOf" srcId="{55A53A1E-86A1-4D65-83D3-348741CF3FEF}" destId="{97D2FB1E-9116-49AE-860E-11AD4D0CC901}" srcOrd="0" destOrd="0" presId="urn:microsoft.com/office/officeart/2005/8/layout/list1"/>
    <dgm:cxn modelId="{43EC1D67-EDBD-4089-95CF-3A552FA3282A}" type="presParOf" srcId="{7B75E204-B23B-4F25-9628-0D75D00E0234}" destId="{7AA5DDED-088E-4D0F-9371-632CD746DCE5}" srcOrd="0" destOrd="0" presId="urn:microsoft.com/office/officeart/2005/8/layout/list1"/>
    <dgm:cxn modelId="{32BC5BF9-91B5-45D2-AEE1-D08389DE1248}" type="presParOf" srcId="{7AA5DDED-088E-4D0F-9371-632CD746DCE5}" destId="{9C31BCE9-A01F-4EE9-A6AC-99F6588EB758}" srcOrd="0" destOrd="0" presId="urn:microsoft.com/office/officeart/2005/8/layout/list1"/>
    <dgm:cxn modelId="{EC11C0C6-AD15-411E-A1D4-1A0144B4AB99}" type="presParOf" srcId="{7AA5DDED-088E-4D0F-9371-632CD746DCE5}" destId="{78F98BED-D95F-4421-9932-97742147BC17}" srcOrd="1" destOrd="0" presId="urn:microsoft.com/office/officeart/2005/8/layout/list1"/>
    <dgm:cxn modelId="{F1B326F0-5E7A-43C1-8250-F50E189F268E}" type="presParOf" srcId="{7B75E204-B23B-4F25-9628-0D75D00E0234}" destId="{6C86D8B3-4632-4709-8C9A-6C13FEFE68A2}" srcOrd="1" destOrd="0" presId="urn:microsoft.com/office/officeart/2005/8/layout/list1"/>
    <dgm:cxn modelId="{B9E354E1-D5BE-4A66-B2DD-9880828FC7DD}" type="presParOf" srcId="{7B75E204-B23B-4F25-9628-0D75D00E0234}" destId="{40E67830-B358-4E2E-91CB-82F4C5289DC9}" srcOrd="2" destOrd="0" presId="urn:microsoft.com/office/officeart/2005/8/layout/list1"/>
    <dgm:cxn modelId="{2A0A3BF3-51C2-485A-9AEE-4059A4584B26}" type="presParOf" srcId="{7B75E204-B23B-4F25-9628-0D75D00E0234}" destId="{B89A168A-54EC-4748-9BA3-AA6DBAF30318}" srcOrd="3" destOrd="0" presId="urn:microsoft.com/office/officeart/2005/8/layout/list1"/>
    <dgm:cxn modelId="{ABD46EFA-10A6-4C4D-9C4B-424CF5645434}" type="presParOf" srcId="{7B75E204-B23B-4F25-9628-0D75D00E0234}" destId="{D6C67637-F1C9-43B3-B8E1-0A77DD636F21}" srcOrd="4" destOrd="0" presId="urn:microsoft.com/office/officeart/2005/8/layout/list1"/>
    <dgm:cxn modelId="{50A6F61A-A0AD-4ED2-B3BF-B9FE8CD31F6E}" type="presParOf" srcId="{D6C67637-F1C9-43B3-B8E1-0A77DD636F21}" destId="{897CE1A5-9709-4D81-AFBA-CBFDE6DD97A1}" srcOrd="0" destOrd="0" presId="urn:microsoft.com/office/officeart/2005/8/layout/list1"/>
    <dgm:cxn modelId="{FDD3E77F-713E-4C7E-911B-C5AA5467A87E}" type="presParOf" srcId="{D6C67637-F1C9-43B3-B8E1-0A77DD636F21}" destId="{09488452-DD64-4E11-8A31-B7AE5E43AE58}" srcOrd="1" destOrd="0" presId="urn:microsoft.com/office/officeart/2005/8/layout/list1"/>
    <dgm:cxn modelId="{37BEBB1D-7899-451C-B553-F7E470E30CDB}" type="presParOf" srcId="{7B75E204-B23B-4F25-9628-0D75D00E0234}" destId="{E4757BE5-9EE2-40A3-A0ED-9CD8B82B13ED}" srcOrd="5" destOrd="0" presId="urn:microsoft.com/office/officeart/2005/8/layout/list1"/>
    <dgm:cxn modelId="{E957F195-F126-40C4-B777-F291F89F8B79}" type="presParOf" srcId="{7B75E204-B23B-4F25-9628-0D75D00E0234}" destId="{E4F6872E-6443-497F-8B7A-04F2155CF8EA}" srcOrd="6" destOrd="0" presId="urn:microsoft.com/office/officeart/2005/8/layout/list1"/>
    <dgm:cxn modelId="{F3E4BC08-81C9-4FBE-BD64-FBFEA0700B65}" type="presParOf" srcId="{7B75E204-B23B-4F25-9628-0D75D00E0234}" destId="{872AD055-5D91-465E-9B2F-6580D27C186A}" srcOrd="7" destOrd="0" presId="urn:microsoft.com/office/officeart/2005/8/layout/list1"/>
    <dgm:cxn modelId="{F0D39510-578D-43DC-BBB9-0F6FE6C23499}" type="presParOf" srcId="{7B75E204-B23B-4F25-9628-0D75D00E0234}" destId="{5B46AD54-1CDE-49A8-9CC8-3EE8D7ABD01E}" srcOrd="8" destOrd="0" presId="urn:microsoft.com/office/officeart/2005/8/layout/list1"/>
    <dgm:cxn modelId="{8D497DCD-82C9-438B-9823-CCC3306C96F5}" type="presParOf" srcId="{5B46AD54-1CDE-49A8-9CC8-3EE8D7ABD01E}" destId="{97D2FB1E-9116-49AE-860E-11AD4D0CC901}" srcOrd="0" destOrd="0" presId="urn:microsoft.com/office/officeart/2005/8/layout/list1"/>
    <dgm:cxn modelId="{21FA6AC0-28D4-422A-9EC2-DA03E9F89E0D}" type="presParOf" srcId="{5B46AD54-1CDE-49A8-9CC8-3EE8D7ABD01E}" destId="{927FD0D7-6BB9-47B9-90F0-2423CA81E6D5}" srcOrd="1" destOrd="0" presId="urn:microsoft.com/office/officeart/2005/8/layout/list1"/>
    <dgm:cxn modelId="{470F275D-60EC-43E3-ACAE-112795E84200}" type="presParOf" srcId="{7B75E204-B23B-4F25-9628-0D75D00E0234}" destId="{4E730B5A-7964-4553-8822-EAC90D4ACC50}" srcOrd="9" destOrd="0" presId="urn:microsoft.com/office/officeart/2005/8/layout/list1"/>
    <dgm:cxn modelId="{74AE1EA3-709C-44CB-B7F0-8F3E3A811960}" type="presParOf" srcId="{7B75E204-B23B-4F25-9628-0D75D00E0234}" destId="{6AE3846E-50B7-4AA9-A8AB-9CF700E6C102}"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8C9F12-C05D-44DB-89BF-F8D90A0B688B}" type="doc">
      <dgm:prSet loTypeId="urn:microsoft.com/office/officeart/2005/8/layout/process4" loCatId="list" qsTypeId="urn:microsoft.com/office/officeart/2005/8/quickstyle/simple5" qsCatId="simple" csTypeId="urn:microsoft.com/office/officeart/2005/8/colors/colorful1" csCatId="colorful" phldr="1"/>
      <dgm:spPr/>
      <dgm:t>
        <a:bodyPr/>
        <a:lstStyle/>
        <a:p>
          <a:endParaRPr lang="en-GB"/>
        </a:p>
      </dgm:t>
    </dgm:pt>
    <dgm:pt modelId="{7718711D-E006-44C8-A00D-AF559C5588AA}">
      <dgm:prSet phldrT="[Text]" custT="1"/>
      <dgm:spPr/>
      <dgm:t>
        <a:bodyPr/>
        <a:lstStyle/>
        <a:p>
          <a:r>
            <a:rPr lang="en-GB" sz="1600" b="1">
              <a:latin typeface="Arial" panose="020B0604020202020204" pitchFamily="34" charset="0"/>
              <a:cs typeface="Arial" panose="020B0604020202020204" pitchFamily="34" charset="0"/>
            </a:rPr>
            <a:t>Business Understanding/ Objectives of the Analysis</a:t>
          </a:r>
          <a:endParaRPr lang="en-GB" sz="1600" b="1" dirty="0">
            <a:latin typeface="Arial" panose="020B0604020202020204" pitchFamily="34" charset="0"/>
            <a:cs typeface="Arial" panose="020B0604020202020204" pitchFamily="34" charset="0"/>
          </a:endParaRPr>
        </a:p>
      </dgm:t>
    </dgm:pt>
    <dgm:pt modelId="{BEFB70B8-AC12-4887-9387-724199A925F2}" type="parTrans" cxnId="{931DB0CC-31A0-4FB5-BB64-FC4DCA03E6A8}">
      <dgm:prSet/>
      <dgm:spPr/>
      <dgm:t>
        <a:bodyPr/>
        <a:lstStyle/>
        <a:p>
          <a:endParaRPr lang="en-GB" sz="2000">
            <a:latin typeface="Arial" panose="020B0604020202020204" pitchFamily="34" charset="0"/>
            <a:cs typeface="Arial" panose="020B0604020202020204" pitchFamily="34" charset="0"/>
          </a:endParaRPr>
        </a:p>
      </dgm:t>
    </dgm:pt>
    <dgm:pt modelId="{F25E9BA5-3708-4574-AD58-EF0D25DC2EC5}" type="sibTrans" cxnId="{931DB0CC-31A0-4FB5-BB64-FC4DCA03E6A8}">
      <dgm:prSet/>
      <dgm:spPr/>
      <dgm:t>
        <a:bodyPr/>
        <a:lstStyle/>
        <a:p>
          <a:endParaRPr lang="en-GB" sz="2000">
            <a:latin typeface="Arial" panose="020B0604020202020204" pitchFamily="34" charset="0"/>
            <a:cs typeface="Arial" panose="020B0604020202020204" pitchFamily="34" charset="0"/>
          </a:endParaRPr>
        </a:p>
      </dgm:t>
    </dgm:pt>
    <dgm:pt modelId="{EA4ED85F-1CD2-4838-850A-12BF46536F1B}">
      <dgm:prSet phldrT="[Text]" custT="1"/>
      <dgm:spPr/>
      <dgm:t>
        <a:bodyPr/>
        <a:lstStyle/>
        <a:p>
          <a:r>
            <a:rPr lang="en-GB" sz="1400" b="1">
              <a:latin typeface="Arial" panose="020B0604020202020204" pitchFamily="34" charset="0"/>
              <a:cs typeface="Arial" panose="020B0604020202020204" pitchFamily="34" charset="0"/>
            </a:rPr>
            <a:t>What the business wants to accomplish and identify the criteria to gauge success</a:t>
          </a:r>
          <a:endParaRPr lang="en-GB" sz="1400" b="1" dirty="0">
            <a:latin typeface="Arial" panose="020B0604020202020204" pitchFamily="34" charset="0"/>
            <a:cs typeface="Arial" panose="020B0604020202020204" pitchFamily="34" charset="0"/>
          </a:endParaRPr>
        </a:p>
      </dgm:t>
    </dgm:pt>
    <dgm:pt modelId="{59793639-DB8B-44CD-AC47-C7D7DB400F35}" type="parTrans" cxnId="{2286338B-DF03-4F55-A464-B75F95F9CCF4}">
      <dgm:prSet/>
      <dgm:spPr/>
      <dgm:t>
        <a:bodyPr/>
        <a:lstStyle/>
        <a:p>
          <a:endParaRPr lang="en-GB" sz="2000">
            <a:latin typeface="Arial" panose="020B0604020202020204" pitchFamily="34" charset="0"/>
            <a:cs typeface="Arial" panose="020B0604020202020204" pitchFamily="34" charset="0"/>
          </a:endParaRPr>
        </a:p>
      </dgm:t>
    </dgm:pt>
    <dgm:pt modelId="{C9E57B97-9894-40A4-B4F2-C30960104E37}" type="sibTrans" cxnId="{2286338B-DF03-4F55-A464-B75F95F9CCF4}">
      <dgm:prSet/>
      <dgm:spPr/>
      <dgm:t>
        <a:bodyPr/>
        <a:lstStyle/>
        <a:p>
          <a:endParaRPr lang="en-GB" sz="2000">
            <a:latin typeface="Arial" panose="020B0604020202020204" pitchFamily="34" charset="0"/>
            <a:cs typeface="Arial" panose="020B0604020202020204" pitchFamily="34" charset="0"/>
          </a:endParaRPr>
        </a:p>
      </dgm:t>
    </dgm:pt>
    <dgm:pt modelId="{677D45C6-E7A1-4E2A-9F06-5F57801FA8C0}">
      <dgm:prSet phldrT="[Text]" custT="1"/>
      <dgm:spPr/>
      <dgm:t>
        <a:bodyPr/>
        <a:lstStyle/>
        <a:p>
          <a:r>
            <a:rPr lang="en-GB" sz="1600" b="1">
              <a:latin typeface="Arial" panose="020B0604020202020204" pitchFamily="34" charset="0"/>
              <a:cs typeface="Arial" panose="020B0604020202020204" pitchFamily="34" charset="0"/>
            </a:rPr>
            <a:t>Data Collection and Preparation</a:t>
          </a:r>
          <a:endParaRPr lang="en-GB" sz="1600" b="1" dirty="0">
            <a:latin typeface="Arial" panose="020B0604020202020204" pitchFamily="34" charset="0"/>
            <a:cs typeface="Arial" panose="020B0604020202020204" pitchFamily="34" charset="0"/>
          </a:endParaRPr>
        </a:p>
      </dgm:t>
    </dgm:pt>
    <dgm:pt modelId="{DE7C7425-CF84-464B-AB0F-CD9708716F72}" type="parTrans" cxnId="{C95336EB-2D0C-42AC-AEB4-5106086A3DEB}">
      <dgm:prSet/>
      <dgm:spPr/>
      <dgm:t>
        <a:bodyPr/>
        <a:lstStyle/>
        <a:p>
          <a:endParaRPr lang="en-GB" sz="2000">
            <a:latin typeface="Arial" panose="020B0604020202020204" pitchFamily="34" charset="0"/>
            <a:cs typeface="Arial" panose="020B0604020202020204" pitchFamily="34" charset="0"/>
          </a:endParaRPr>
        </a:p>
      </dgm:t>
    </dgm:pt>
    <dgm:pt modelId="{5499C8DB-0D75-4308-92FD-79378E4E38C3}" type="sibTrans" cxnId="{C95336EB-2D0C-42AC-AEB4-5106086A3DEB}">
      <dgm:prSet/>
      <dgm:spPr/>
      <dgm:t>
        <a:bodyPr/>
        <a:lstStyle/>
        <a:p>
          <a:endParaRPr lang="en-GB" sz="2000">
            <a:latin typeface="Arial" panose="020B0604020202020204" pitchFamily="34" charset="0"/>
            <a:cs typeface="Arial" panose="020B0604020202020204" pitchFamily="34" charset="0"/>
          </a:endParaRPr>
        </a:p>
      </dgm:t>
    </dgm:pt>
    <dgm:pt modelId="{C0E266E3-E87F-4743-B6F9-4992CB833FD4}">
      <dgm:prSet phldrT="[Text]" custT="1"/>
      <dgm:spPr/>
      <dgm:t>
        <a:bodyPr/>
        <a:lstStyle/>
        <a:p>
          <a:r>
            <a:rPr lang="en-GB" sz="1400" b="1">
              <a:latin typeface="Arial" panose="020B0604020202020204" pitchFamily="34" charset="0"/>
              <a:cs typeface="Arial" panose="020B0604020202020204" pitchFamily="34" charset="0"/>
            </a:rPr>
            <a:t>Checking the data for errors and completeness and Creating new Metrics to use for Analysis</a:t>
          </a:r>
          <a:endParaRPr lang="en-GB" sz="1400" b="1" dirty="0">
            <a:latin typeface="Arial" panose="020B0604020202020204" pitchFamily="34" charset="0"/>
            <a:cs typeface="Arial" panose="020B0604020202020204" pitchFamily="34" charset="0"/>
          </a:endParaRPr>
        </a:p>
      </dgm:t>
    </dgm:pt>
    <dgm:pt modelId="{68CAF6F3-F016-4FC1-A03A-869489D6A2F2}" type="parTrans" cxnId="{C228CF7E-9536-47C3-878E-0CE5F6DF34FC}">
      <dgm:prSet/>
      <dgm:spPr/>
      <dgm:t>
        <a:bodyPr/>
        <a:lstStyle/>
        <a:p>
          <a:endParaRPr lang="en-GB" sz="2000">
            <a:latin typeface="Arial" panose="020B0604020202020204" pitchFamily="34" charset="0"/>
            <a:cs typeface="Arial" panose="020B0604020202020204" pitchFamily="34" charset="0"/>
          </a:endParaRPr>
        </a:p>
      </dgm:t>
    </dgm:pt>
    <dgm:pt modelId="{2A6AD9F4-69A1-4044-A4A6-8498B8FDAFAC}" type="sibTrans" cxnId="{C228CF7E-9536-47C3-878E-0CE5F6DF34FC}">
      <dgm:prSet/>
      <dgm:spPr/>
      <dgm:t>
        <a:bodyPr/>
        <a:lstStyle/>
        <a:p>
          <a:endParaRPr lang="en-GB" sz="2000">
            <a:latin typeface="Arial" panose="020B0604020202020204" pitchFamily="34" charset="0"/>
            <a:cs typeface="Arial" panose="020B0604020202020204" pitchFamily="34" charset="0"/>
          </a:endParaRPr>
        </a:p>
      </dgm:t>
    </dgm:pt>
    <dgm:pt modelId="{CC0C2732-3ED6-49EB-A20E-F71CBD7DE2C1}">
      <dgm:prSet phldrT="[Text]" custT="1"/>
      <dgm:spPr/>
      <dgm:t>
        <a:bodyPr/>
        <a:lstStyle/>
        <a:p>
          <a:r>
            <a:rPr lang="en-GB" sz="1600" b="1">
              <a:latin typeface="Arial" panose="020B0604020202020204" pitchFamily="34" charset="0"/>
              <a:cs typeface="Arial" panose="020B0604020202020204" pitchFamily="34" charset="0"/>
            </a:rPr>
            <a:t>Data Analysis using Descriptive Statistics and Pivot Tables </a:t>
          </a:r>
          <a:endParaRPr lang="en-GB" sz="1600" b="1" dirty="0">
            <a:latin typeface="Arial" panose="020B0604020202020204" pitchFamily="34" charset="0"/>
            <a:cs typeface="Arial" panose="020B0604020202020204" pitchFamily="34" charset="0"/>
          </a:endParaRPr>
        </a:p>
      </dgm:t>
    </dgm:pt>
    <dgm:pt modelId="{2D8E5CBC-179D-4204-9A7B-05FE4AD5CA64}" type="parTrans" cxnId="{761B18D1-EE61-47D9-8EB1-A66CD109F429}">
      <dgm:prSet/>
      <dgm:spPr/>
      <dgm:t>
        <a:bodyPr/>
        <a:lstStyle/>
        <a:p>
          <a:endParaRPr lang="en-GB" sz="2000">
            <a:latin typeface="Arial" panose="020B0604020202020204" pitchFamily="34" charset="0"/>
            <a:cs typeface="Arial" panose="020B0604020202020204" pitchFamily="34" charset="0"/>
          </a:endParaRPr>
        </a:p>
      </dgm:t>
    </dgm:pt>
    <dgm:pt modelId="{5C2A9089-5779-4F45-A3D1-16807F449D2F}" type="sibTrans" cxnId="{761B18D1-EE61-47D9-8EB1-A66CD109F429}">
      <dgm:prSet/>
      <dgm:spPr/>
      <dgm:t>
        <a:bodyPr/>
        <a:lstStyle/>
        <a:p>
          <a:endParaRPr lang="en-GB" sz="2000">
            <a:latin typeface="Arial" panose="020B0604020202020204" pitchFamily="34" charset="0"/>
            <a:cs typeface="Arial" panose="020B0604020202020204" pitchFamily="34" charset="0"/>
          </a:endParaRPr>
        </a:p>
      </dgm:t>
    </dgm:pt>
    <dgm:pt modelId="{0D8EEDBE-0F9F-4C0E-85B9-E430737C11A9}">
      <dgm:prSet phldrT="[Text]" custT="1"/>
      <dgm:spPr/>
      <dgm:t>
        <a:bodyPr/>
        <a:lstStyle/>
        <a:p>
          <a:r>
            <a:rPr lang="en-GB" sz="1400" b="1">
              <a:latin typeface="Arial" panose="020B0604020202020204" pitchFamily="34" charset="0"/>
              <a:cs typeface="Arial" panose="020B0604020202020204" pitchFamily="34" charset="0"/>
            </a:rPr>
            <a:t>Production</a:t>
          </a:r>
          <a:r>
            <a:rPr lang="en-GB" sz="1400" b="1" baseline="0">
              <a:latin typeface="Arial" panose="020B0604020202020204" pitchFamily="34" charset="0"/>
              <a:cs typeface="Arial" panose="020B0604020202020204" pitchFamily="34" charset="0"/>
            </a:rPr>
            <a:t> Quality Analysis (Bike Models and Power System) </a:t>
          </a:r>
        </a:p>
        <a:p>
          <a:r>
            <a:rPr lang="en-GB" sz="1400" b="1" baseline="0">
              <a:latin typeface="Arial" panose="020B0604020202020204" pitchFamily="34" charset="0"/>
              <a:cs typeface="Arial" panose="020B0604020202020204" pitchFamily="34" charset="0"/>
            </a:rPr>
            <a:t>HR Absent Analysis (Job Titles, Shifts and Gender)</a:t>
          </a:r>
          <a:endParaRPr lang="en-GB" sz="1400" b="1" dirty="0">
            <a:latin typeface="Arial" panose="020B0604020202020204" pitchFamily="34" charset="0"/>
            <a:cs typeface="Arial" panose="020B0604020202020204" pitchFamily="34" charset="0"/>
          </a:endParaRPr>
        </a:p>
      </dgm:t>
    </dgm:pt>
    <dgm:pt modelId="{53F0A57F-3BCC-42B2-AC6C-8C037075CA1D}" type="parTrans" cxnId="{98F14E34-D591-4D96-A17C-D2C8E80BD3EE}">
      <dgm:prSet/>
      <dgm:spPr/>
      <dgm:t>
        <a:bodyPr/>
        <a:lstStyle/>
        <a:p>
          <a:endParaRPr lang="en-GB" sz="2000">
            <a:latin typeface="Arial" panose="020B0604020202020204" pitchFamily="34" charset="0"/>
            <a:cs typeface="Arial" panose="020B0604020202020204" pitchFamily="34" charset="0"/>
          </a:endParaRPr>
        </a:p>
      </dgm:t>
    </dgm:pt>
    <dgm:pt modelId="{8DD2394E-9D02-462D-A900-83154058A337}" type="sibTrans" cxnId="{98F14E34-D591-4D96-A17C-D2C8E80BD3EE}">
      <dgm:prSet/>
      <dgm:spPr/>
      <dgm:t>
        <a:bodyPr/>
        <a:lstStyle/>
        <a:p>
          <a:endParaRPr lang="en-GB" sz="2000">
            <a:latin typeface="Arial" panose="020B0604020202020204" pitchFamily="34" charset="0"/>
            <a:cs typeface="Arial" panose="020B0604020202020204" pitchFamily="34" charset="0"/>
          </a:endParaRPr>
        </a:p>
      </dgm:t>
    </dgm:pt>
    <dgm:pt modelId="{47303D42-1432-4B8E-89F7-7F4E361081C1}">
      <dgm:prSet phldrT="[Text]" custT="1"/>
      <dgm:spPr/>
      <dgm:t>
        <a:bodyPr/>
        <a:lstStyle/>
        <a:p>
          <a:r>
            <a:rPr lang="en-GB" sz="1600" b="1">
              <a:latin typeface="Arial" panose="020B0604020202020204" pitchFamily="34" charset="0"/>
              <a:cs typeface="Arial" panose="020B0604020202020204" pitchFamily="34" charset="0"/>
            </a:rPr>
            <a:t>Sharing the Results/ Evidence-based Solutions using Data Visualisation and Pivot Charts </a:t>
          </a:r>
          <a:endParaRPr lang="en-GB" sz="1600" b="1" dirty="0">
            <a:latin typeface="Arial" panose="020B0604020202020204" pitchFamily="34" charset="0"/>
            <a:cs typeface="Arial" panose="020B0604020202020204" pitchFamily="34" charset="0"/>
          </a:endParaRPr>
        </a:p>
      </dgm:t>
    </dgm:pt>
    <dgm:pt modelId="{7C8705A6-4C8B-4529-AB48-77902366EB5C}" type="parTrans" cxnId="{04B04036-EA35-4FC9-983B-D9DD307E2E51}">
      <dgm:prSet/>
      <dgm:spPr/>
      <dgm:t>
        <a:bodyPr/>
        <a:lstStyle/>
        <a:p>
          <a:endParaRPr lang="en-GB" sz="2000">
            <a:latin typeface="Arial" panose="020B0604020202020204" pitchFamily="34" charset="0"/>
            <a:cs typeface="Arial" panose="020B0604020202020204" pitchFamily="34" charset="0"/>
          </a:endParaRPr>
        </a:p>
      </dgm:t>
    </dgm:pt>
    <dgm:pt modelId="{30E87F14-FAB6-44F9-BEB0-661473AD1544}" type="sibTrans" cxnId="{04B04036-EA35-4FC9-983B-D9DD307E2E51}">
      <dgm:prSet/>
      <dgm:spPr/>
      <dgm:t>
        <a:bodyPr/>
        <a:lstStyle/>
        <a:p>
          <a:endParaRPr lang="en-GB" sz="2000">
            <a:latin typeface="Arial" panose="020B0604020202020204" pitchFamily="34" charset="0"/>
            <a:cs typeface="Arial" panose="020B0604020202020204" pitchFamily="34" charset="0"/>
          </a:endParaRPr>
        </a:p>
      </dgm:t>
    </dgm:pt>
    <dgm:pt modelId="{FFE0DB50-C266-484B-A27A-921D8746FD4B}">
      <dgm:prSet phldrT="[Text]" custT="1"/>
      <dgm:spPr/>
      <dgm:t>
        <a:bodyPr/>
        <a:lstStyle/>
        <a:p>
          <a:r>
            <a:rPr lang="en-GB" sz="1400" b="1">
              <a:latin typeface="Arial" panose="020B0604020202020204" pitchFamily="34" charset="0"/>
              <a:cs typeface="Arial" panose="020B0604020202020204" pitchFamily="34" charset="0"/>
            </a:rPr>
            <a:t>Effectively communicating the findings through data-driven storytelling</a:t>
          </a:r>
          <a:endParaRPr lang="en-GB" sz="1400" b="1" dirty="0">
            <a:latin typeface="Arial" panose="020B0604020202020204" pitchFamily="34" charset="0"/>
            <a:cs typeface="Arial" panose="020B0604020202020204" pitchFamily="34" charset="0"/>
          </a:endParaRPr>
        </a:p>
      </dgm:t>
    </dgm:pt>
    <dgm:pt modelId="{A8244325-CB17-4E11-95CB-7DCD53CB488D}" type="parTrans" cxnId="{6E1CA8F6-FB63-41D8-BBD9-7FBFA99EDA12}">
      <dgm:prSet/>
      <dgm:spPr/>
      <dgm:t>
        <a:bodyPr/>
        <a:lstStyle/>
        <a:p>
          <a:endParaRPr lang="en-GB" sz="2000">
            <a:latin typeface="Arial" panose="020B0604020202020204" pitchFamily="34" charset="0"/>
            <a:cs typeface="Arial" panose="020B0604020202020204" pitchFamily="34" charset="0"/>
          </a:endParaRPr>
        </a:p>
      </dgm:t>
    </dgm:pt>
    <dgm:pt modelId="{05446571-9052-48DE-9282-6B0D2E4E9AB5}" type="sibTrans" cxnId="{6E1CA8F6-FB63-41D8-BBD9-7FBFA99EDA12}">
      <dgm:prSet/>
      <dgm:spPr/>
      <dgm:t>
        <a:bodyPr/>
        <a:lstStyle/>
        <a:p>
          <a:endParaRPr lang="en-GB" sz="2000">
            <a:latin typeface="Arial" panose="020B0604020202020204" pitchFamily="34" charset="0"/>
            <a:cs typeface="Arial" panose="020B0604020202020204" pitchFamily="34" charset="0"/>
          </a:endParaRPr>
        </a:p>
      </dgm:t>
    </dgm:pt>
    <dgm:pt modelId="{FBE07E58-477B-42B1-BC25-DB1069CC3E73}">
      <dgm:prSet phldrT="[Text]" custT="1"/>
      <dgm:spPr/>
      <dgm:t>
        <a:bodyPr/>
        <a:lstStyle/>
        <a:p>
          <a:r>
            <a:rPr lang="en-GB" sz="1600" b="1">
              <a:latin typeface="Arial" panose="020B0604020202020204" pitchFamily="34" charset="0"/>
              <a:cs typeface="Arial" panose="020B0604020202020204" pitchFamily="34" charset="0"/>
            </a:rPr>
            <a:t>Providing Recommendations</a:t>
          </a:r>
          <a:endParaRPr lang="en-GB" sz="1600" b="1" dirty="0">
            <a:latin typeface="Arial" panose="020B0604020202020204" pitchFamily="34" charset="0"/>
            <a:cs typeface="Arial" panose="020B0604020202020204" pitchFamily="34" charset="0"/>
          </a:endParaRPr>
        </a:p>
      </dgm:t>
    </dgm:pt>
    <dgm:pt modelId="{A1831E26-2A31-4446-8AE1-95A5DB4D47D7}" type="parTrans" cxnId="{48BBC801-0D4F-40DF-9C6B-46CC378788E2}">
      <dgm:prSet/>
      <dgm:spPr/>
      <dgm:t>
        <a:bodyPr/>
        <a:lstStyle/>
        <a:p>
          <a:endParaRPr lang="en-GB" sz="2000">
            <a:latin typeface="Arial" panose="020B0604020202020204" pitchFamily="34" charset="0"/>
            <a:cs typeface="Arial" panose="020B0604020202020204" pitchFamily="34" charset="0"/>
          </a:endParaRPr>
        </a:p>
      </dgm:t>
    </dgm:pt>
    <dgm:pt modelId="{5F295FE0-E610-4632-8C82-28EAD955D894}" type="sibTrans" cxnId="{48BBC801-0D4F-40DF-9C6B-46CC378788E2}">
      <dgm:prSet/>
      <dgm:spPr/>
      <dgm:t>
        <a:bodyPr/>
        <a:lstStyle/>
        <a:p>
          <a:endParaRPr lang="en-GB" sz="2000">
            <a:latin typeface="Arial" panose="020B0604020202020204" pitchFamily="34" charset="0"/>
            <a:cs typeface="Arial" panose="020B0604020202020204" pitchFamily="34" charset="0"/>
          </a:endParaRPr>
        </a:p>
      </dgm:t>
    </dgm:pt>
    <dgm:pt modelId="{59394EEE-BF93-4984-B877-5449D5B9005B}">
      <dgm:prSet phldrT="[Text]" custT="1"/>
      <dgm:spPr/>
      <dgm:t>
        <a:bodyPr/>
        <a:lstStyle/>
        <a:p>
          <a:r>
            <a:rPr lang="en-GB" sz="1400" b="1">
              <a:latin typeface="Arial" panose="020B0604020202020204" pitchFamily="34" charset="0"/>
              <a:cs typeface="Arial" panose="020B0604020202020204" pitchFamily="34" charset="0"/>
            </a:rPr>
            <a:t>Providing recommendations that are supported by evidence in order to improve decision-making based on data insights</a:t>
          </a:r>
          <a:endParaRPr lang="en-GB" sz="1400" b="1" dirty="0">
            <a:latin typeface="Arial" panose="020B0604020202020204" pitchFamily="34" charset="0"/>
            <a:cs typeface="Arial" panose="020B0604020202020204" pitchFamily="34" charset="0"/>
          </a:endParaRPr>
        </a:p>
      </dgm:t>
    </dgm:pt>
    <dgm:pt modelId="{040FEC61-8C9C-4E6B-B21F-563A09BBEBF9}" type="parTrans" cxnId="{852AA7A1-3AE5-49E6-ACA8-947DBC84B9CD}">
      <dgm:prSet/>
      <dgm:spPr/>
      <dgm:t>
        <a:bodyPr/>
        <a:lstStyle/>
        <a:p>
          <a:endParaRPr lang="en-GB" sz="2000">
            <a:latin typeface="Arial" panose="020B0604020202020204" pitchFamily="34" charset="0"/>
            <a:cs typeface="Arial" panose="020B0604020202020204" pitchFamily="34" charset="0"/>
          </a:endParaRPr>
        </a:p>
      </dgm:t>
    </dgm:pt>
    <dgm:pt modelId="{BF78F0E1-E712-4F47-BF8E-7174D22AC216}" type="sibTrans" cxnId="{852AA7A1-3AE5-49E6-ACA8-947DBC84B9CD}">
      <dgm:prSet/>
      <dgm:spPr/>
      <dgm:t>
        <a:bodyPr/>
        <a:lstStyle/>
        <a:p>
          <a:endParaRPr lang="en-GB" sz="2000">
            <a:latin typeface="Arial" panose="020B0604020202020204" pitchFamily="34" charset="0"/>
            <a:cs typeface="Arial" panose="020B0604020202020204" pitchFamily="34" charset="0"/>
          </a:endParaRPr>
        </a:p>
      </dgm:t>
    </dgm:pt>
    <dgm:pt modelId="{44DBD942-46DB-40D7-8461-F68D3578307F}" type="pres">
      <dgm:prSet presAssocID="{E98C9F12-C05D-44DB-89BF-F8D90A0B688B}" presName="Name0" presStyleCnt="0">
        <dgm:presLayoutVars>
          <dgm:dir/>
          <dgm:animLvl val="lvl"/>
          <dgm:resizeHandles val="exact"/>
        </dgm:presLayoutVars>
      </dgm:prSet>
      <dgm:spPr/>
    </dgm:pt>
    <dgm:pt modelId="{4A72EDD8-BA3E-4F3E-AC57-77E46A1BD69D}" type="pres">
      <dgm:prSet presAssocID="{FBE07E58-477B-42B1-BC25-DB1069CC3E73}" presName="boxAndChildren" presStyleCnt="0"/>
      <dgm:spPr/>
    </dgm:pt>
    <dgm:pt modelId="{B02DAD53-C358-4F83-93E8-8702333D2FB7}" type="pres">
      <dgm:prSet presAssocID="{FBE07E58-477B-42B1-BC25-DB1069CC3E73}" presName="parentTextBox" presStyleLbl="node1" presStyleIdx="0" presStyleCnt="5"/>
      <dgm:spPr/>
    </dgm:pt>
    <dgm:pt modelId="{95A783A8-4185-488E-8860-B4C81C56BAB6}" type="pres">
      <dgm:prSet presAssocID="{FBE07E58-477B-42B1-BC25-DB1069CC3E73}" presName="entireBox" presStyleLbl="node1" presStyleIdx="0" presStyleCnt="5" custScaleY="126312"/>
      <dgm:spPr/>
    </dgm:pt>
    <dgm:pt modelId="{6D1D5B41-7EBB-406F-82DB-6D8F15CC1142}" type="pres">
      <dgm:prSet presAssocID="{FBE07E58-477B-42B1-BC25-DB1069CC3E73}" presName="descendantBox" presStyleCnt="0"/>
      <dgm:spPr/>
    </dgm:pt>
    <dgm:pt modelId="{56408649-CF1E-4DBD-AA24-283B7E7E5364}" type="pres">
      <dgm:prSet presAssocID="{59394EEE-BF93-4984-B877-5449D5B9005B}" presName="childTextBox" presStyleLbl="fgAccFollowNode1" presStyleIdx="0" presStyleCnt="5" custScaleY="148604" custLinFactNeighborX="139" custLinFactNeighborY="2928">
        <dgm:presLayoutVars>
          <dgm:bulletEnabled val="1"/>
        </dgm:presLayoutVars>
      </dgm:prSet>
      <dgm:spPr/>
    </dgm:pt>
    <dgm:pt modelId="{3BD83D02-5740-47CF-ABF5-B0C5A9933D6C}" type="pres">
      <dgm:prSet presAssocID="{30E87F14-FAB6-44F9-BEB0-661473AD1544}" presName="sp" presStyleCnt="0"/>
      <dgm:spPr/>
    </dgm:pt>
    <dgm:pt modelId="{689361E4-44CC-482B-8B29-98DE601C9F12}" type="pres">
      <dgm:prSet presAssocID="{47303D42-1432-4B8E-89F7-7F4E361081C1}" presName="arrowAndChildren" presStyleCnt="0"/>
      <dgm:spPr/>
    </dgm:pt>
    <dgm:pt modelId="{5280E94A-3284-4CCC-8EF5-3FF4421D01FB}" type="pres">
      <dgm:prSet presAssocID="{47303D42-1432-4B8E-89F7-7F4E361081C1}" presName="parentTextArrow" presStyleLbl="node1" presStyleIdx="0" presStyleCnt="5"/>
      <dgm:spPr/>
    </dgm:pt>
    <dgm:pt modelId="{09A9247C-8AAD-4D75-B7C5-C18112F1D311}" type="pres">
      <dgm:prSet presAssocID="{47303D42-1432-4B8E-89F7-7F4E361081C1}" presName="arrow" presStyleLbl="node1" presStyleIdx="1" presStyleCnt="5"/>
      <dgm:spPr/>
    </dgm:pt>
    <dgm:pt modelId="{C4AA7CB1-C56A-4D43-8065-C3A43D943F07}" type="pres">
      <dgm:prSet presAssocID="{47303D42-1432-4B8E-89F7-7F4E361081C1}" presName="descendantArrow" presStyleCnt="0"/>
      <dgm:spPr/>
    </dgm:pt>
    <dgm:pt modelId="{E5EA4990-8716-4D09-AFC9-312D8DA63A38}" type="pres">
      <dgm:prSet presAssocID="{FFE0DB50-C266-484B-A27A-921D8746FD4B}" presName="childTextArrow" presStyleLbl="fgAccFollowNode1" presStyleIdx="1" presStyleCnt="5">
        <dgm:presLayoutVars>
          <dgm:bulletEnabled val="1"/>
        </dgm:presLayoutVars>
      </dgm:prSet>
      <dgm:spPr/>
    </dgm:pt>
    <dgm:pt modelId="{6D380541-CE22-4584-99F6-5A195EB80094}" type="pres">
      <dgm:prSet presAssocID="{5C2A9089-5779-4F45-A3D1-16807F449D2F}" presName="sp" presStyleCnt="0"/>
      <dgm:spPr/>
    </dgm:pt>
    <dgm:pt modelId="{E8BAD5C9-05A1-4E63-B9E5-33831EE0FA15}" type="pres">
      <dgm:prSet presAssocID="{CC0C2732-3ED6-49EB-A20E-F71CBD7DE2C1}" presName="arrowAndChildren" presStyleCnt="0"/>
      <dgm:spPr/>
    </dgm:pt>
    <dgm:pt modelId="{FD572F21-04CD-4898-A3DB-241903B76A5F}" type="pres">
      <dgm:prSet presAssocID="{CC0C2732-3ED6-49EB-A20E-F71CBD7DE2C1}" presName="parentTextArrow" presStyleLbl="node1" presStyleIdx="1" presStyleCnt="5"/>
      <dgm:spPr/>
    </dgm:pt>
    <dgm:pt modelId="{36BAB5CB-67EE-41A1-B3E5-72FB2F0D1B5D}" type="pres">
      <dgm:prSet presAssocID="{CC0C2732-3ED6-49EB-A20E-F71CBD7DE2C1}" presName="arrow" presStyleLbl="node1" presStyleIdx="2" presStyleCnt="5" custScaleY="142666"/>
      <dgm:spPr/>
    </dgm:pt>
    <dgm:pt modelId="{7F93CF2E-A5D0-4500-9B2E-AEAFA83D1A5F}" type="pres">
      <dgm:prSet presAssocID="{CC0C2732-3ED6-49EB-A20E-F71CBD7DE2C1}" presName="descendantArrow" presStyleCnt="0"/>
      <dgm:spPr/>
    </dgm:pt>
    <dgm:pt modelId="{FA1A3AA2-6E1A-48F7-9684-F41145275B12}" type="pres">
      <dgm:prSet presAssocID="{0D8EEDBE-0F9F-4C0E-85B9-E430737C11A9}" presName="childTextArrow" presStyleLbl="fgAccFollowNode1" presStyleIdx="2" presStyleCnt="5" custScaleY="154761">
        <dgm:presLayoutVars>
          <dgm:bulletEnabled val="1"/>
        </dgm:presLayoutVars>
      </dgm:prSet>
      <dgm:spPr/>
    </dgm:pt>
    <dgm:pt modelId="{EB589324-33BD-49DD-BAD4-7F2C3FE4DB94}" type="pres">
      <dgm:prSet presAssocID="{5499C8DB-0D75-4308-92FD-79378E4E38C3}" presName="sp" presStyleCnt="0"/>
      <dgm:spPr/>
    </dgm:pt>
    <dgm:pt modelId="{B9A64341-22C6-4BB0-9537-5B6184368CE0}" type="pres">
      <dgm:prSet presAssocID="{677D45C6-E7A1-4E2A-9F06-5F57801FA8C0}" presName="arrowAndChildren" presStyleCnt="0"/>
      <dgm:spPr/>
    </dgm:pt>
    <dgm:pt modelId="{8C1C2D3A-A9BF-4DE0-8797-8E9168AF9890}" type="pres">
      <dgm:prSet presAssocID="{677D45C6-E7A1-4E2A-9F06-5F57801FA8C0}" presName="parentTextArrow" presStyleLbl="node1" presStyleIdx="2" presStyleCnt="5"/>
      <dgm:spPr/>
    </dgm:pt>
    <dgm:pt modelId="{E9B37981-5FE2-473B-BD46-8F0505593DCE}" type="pres">
      <dgm:prSet presAssocID="{677D45C6-E7A1-4E2A-9F06-5F57801FA8C0}" presName="arrow" presStyleLbl="node1" presStyleIdx="3" presStyleCnt="5"/>
      <dgm:spPr/>
    </dgm:pt>
    <dgm:pt modelId="{AFF47772-93F5-4894-860B-0F11E52AF87C}" type="pres">
      <dgm:prSet presAssocID="{677D45C6-E7A1-4E2A-9F06-5F57801FA8C0}" presName="descendantArrow" presStyleCnt="0"/>
      <dgm:spPr/>
    </dgm:pt>
    <dgm:pt modelId="{90E725E4-B59A-4427-B395-56CB8E2D1BDA}" type="pres">
      <dgm:prSet presAssocID="{C0E266E3-E87F-4743-B6F9-4992CB833FD4}" presName="childTextArrow" presStyleLbl="fgAccFollowNode1" presStyleIdx="3" presStyleCnt="5">
        <dgm:presLayoutVars>
          <dgm:bulletEnabled val="1"/>
        </dgm:presLayoutVars>
      </dgm:prSet>
      <dgm:spPr/>
    </dgm:pt>
    <dgm:pt modelId="{0D6DC339-98AC-4CC1-BAA3-66C3511C48BD}" type="pres">
      <dgm:prSet presAssocID="{F25E9BA5-3708-4574-AD58-EF0D25DC2EC5}" presName="sp" presStyleCnt="0"/>
      <dgm:spPr/>
    </dgm:pt>
    <dgm:pt modelId="{B1E41DAF-6B64-40F6-9BCC-93AC54175B13}" type="pres">
      <dgm:prSet presAssocID="{7718711D-E006-44C8-A00D-AF559C5588AA}" presName="arrowAndChildren" presStyleCnt="0"/>
      <dgm:spPr/>
    </dgm:pt>
    <dgm:pt modelId="{D7631A85-CE1F-4CEA-AAFA-CC360CC62A81}" type="pres">
      <dgm:prSet presAssocID="{7718711D-E006-44C8-A00D-AF559C5588AA}" presName="parentTextArrow" presStyleLbl="node1" presStyleIdx="3" presStyleCnt="5"/>
      <dgm:spPr/>
    </dgm:pt>
    <dgm:pt modelId="{84BDA211-786E-48AF-AE50-F257B1ED3031}" type="pres">
      <dgm:prSet presAssocID="{7718711D-E006-44C8-A00D-AF559C5588AA}" presName="arrow" presStyleLbl="node1" presStyleIdx="4" presStyleCnt="5"/>
      <dgm:spPr/>
    </dgm:pt>
    <dgm:pt modelId="{27B1E8DF-3366-4C59-90CF-4CA12DBF5084}" type="pres">
      <dgm:prSet presAssocID="{7718711D-E006-44C8-A00D-AF559C5588AA}" presName="descendantArrow" presStyleCnt="0"/>
      <dgm:spPr/>
    </dgm:pt>
    <dgm:pt modelId="{0FE013F9-B501-4CAB-9661-BF8BE3C8CD8C}" type="pres">
      <dgm:prSet presAssocID="{EA4ED85F-1CD2-4838-850A-12BF46536F1B}" presName="childTextArrow" presStyleLbl="fgAccFollowNode1" presStyleIdx="4" presStyleCnt="5">
        <dgm:presLayoutVars>
          <dgm:bulletEnabled val="1"/>
        </dgm:presLayoutVars>
      </dgm:prSet>
      <dgm:spPr/>
    </dgm:pt>
  </dgm:ptLst>
  <dgm:cxnLst>
    <dgm:cxn modelId="{48BBC801-0D4F-40DF-9C6B-46CC378788E2}" srcId="{E98C9F12-C05D-44DB-89BF-F8D90A0B688B}" destId="{FBE07E58-477B-42B1-BC25-DB1069CC3E73}" srcOrd="4" destOrd="0" parTransId="{A1831E26-2A31-4446-8AE1-95A5DB4D47D7}" sibTransId="{5F295FE0-E610-4632-8C82-28EAD955D894}"/>
    <dgm:cxn modelId="{98F14E34-D591-4D96-A17C-D2C8E80BD3EE}" srcId="{CC0C2732-3ED6-49EB-A20E-F71CBD7DE2C1}" destId="{0D8EEDBE-0F9F-4C0E-85B9-E430737C11A9}" srcOrd="0" destOrd="0" parTransId="{53F0A57F-3BCC-42B2-AC6C-8C037075CA1D}" sibTransId="{8DD2394E-9D02-462D-A900-83154058A337}"/>
    <dgm:cxn modelId="{04B04036-EA35-4FC9-983B-D9DD307E2E51}" srcId="{E98C9F12-C05D-44DB-89BF-F8D90A0B688B}" destId="{47303D42-1432-4B8E-89F7-7F4E361081C1}" srcOrd="3" destOrd="0" parTransId="{7C8705A6-4C8B-4529-AB48-77902366EB5C}" sibTransId="{30E87F14-FAB6-44F9-BEB0-661473AD1544}"/>
    <dgm:cxn modelId="{91EC6939-397C-4ABB-B436-99C2E8E0C3B9}" type="presOf" srcId="{677D45C6-E7A1-4E2A-9F06-5F57801FA8C0}" destId="{E9B37981-5FE2-473B-BD46-8F0505593DCE}" srcOrd="1" destOrd="0" presId="urn:microsoft.com/office/officeart/2005/8/layout/process4"/>
    <dgm:cxn modelId="{FB486D3A-F115-430E-93BB-EA2A0105A1F0}" type="presOf" srcId="{CC0C2732-3ED6-49EB-A20E-F71CBD7DE2C1}" destId="{FD572F21-04CD-4898-A3DB-241903B76A5F}" srcOrd="0" destOrd="0" presId="urn:microsoft.com/office/officeart/2005/8/layout/process4"/>
    <dgm:cxn modelId="{2CA4E263-F0FB-478F-8C61-BE06B93F1A10}" type="presOf" srcId="{0D8EEDBE-0F9F-4C0E-85B9-E430737C11A9}" destId="{FA1A3AA2-6E1A-48F7-9684-F41145275B12}" srcOrd="0" destOrd="0" presId="urn:microsoft.com/office/officeart/2005/8/layout/process4"/>
    <dgm:cxn modelId="{EBF9B069-8BEF-4444-8FDD-3D0FA993689B}" type="presOf" srcId="{FBE07E58-477B-42B1-BC25-DB1069CC3E73}" destId="{B02DAD53-C358-4F83-93E8-8702333D2FB7}" srcOrd="0" destOrd="0" presId="urn:microsoft.com/office/officeart/2005/8/layout/process4"/>
    <dgm:cxn modelId="{ABEBED73-6416-4E1A-A9B5-C5A413B2FA4B}" type="presOf" srcId="{FBE07E58-477B-42B1-BC25-DB1069CC3E73}" destId="{95A783A8-4185-488E-8860-B4C81C56BAB6}" srcOrd="1" destOrd="0" presId="urn:microsoft.com/office/officeart/2005/8/layout/process4"/>
    <dgm:cxn modelId="{EED0AB59-B27C-4508-88C2-845C645BD70B}" type="presOf" srcId="{C0E266E3-E87F-4743-B6F9-4992CB833FD4}" destId="{90E725E4-B59A-4427-B395-56CB8E2D1BDA}" srcOrd="0" destOrd="0" presId="urn:microsoft.com/office/officeart/2005/8/layout/process4"/>
    <dgm:cxn modelId="{C228CF7E-9536-47C3-878E-0CE5F6DF34FC}" srcId="{677D45C6-E7A1-4E2A-9F06-5F57801FA8C0}" destId="{C0E266E3-E87F-4743-B6F9-4992CB833FD4}" srcOrd="0" destOrd="0" parTransId="{68CAF6F3-F016-4FC1-A03A-869489D6A2F2}" sibTransId="{2A6AD9F4-69A1-4044-A4A6-8498B8FDAFAC}"/>
    <dgm:cxn modelId="{CFFC3B85-C8F1-40EA-B029-E9CE0DDA6228}" type="presOf" srcId="{677D45C6-E7A1-4E2A-9F06-5F57801FA8C0}" destId="{8C1C2D3A-A9BF-4DE0-8797-8E9168AF9890}" srcOrd="0" destOrd="0" presId="urn:microsoft.com/office/officeart/2005/8/layout/process4"/>
    <dgm:cxn modelId="{2286338B-DF03-4F55-A464-B75F95F9CCF4}" srcId="{7718711D-E006-44C8-A00D-AF559C5588AA}" destId="{EA4ED85F-1CD2-4838-850A-12BF46536F1B}" srcOrd="0" destOrd="0" parTransId="{59793639-DB8B-44CD-AC47-C7D7DB400F35}" sibTransId="{C9E57B97-9894-40A4-B4F2-C30960104E37}"/>
    <dgm:cxn modelId="{4392A38C-E098-458E-AEF2-BC0D68417890}" type="presOf" srcId="{CC0C2732-3ED6-49EB-A20E-F71CBD7DE2C1}" destId="{36BAB5CB-67EE-41A1-B3E5-72FB2F0D1B5D}" srcOrd="1" destOrd="0" presId="urn:microsoft.com/office/officeart/2005/8/layout/process4"/>
    <dgm:cxn modelId="{565CE8A0-E967-4971-829F-381ED8999A32}" type="presOf" srcId="{E98C9F12-C05D-44DB-89BF-F8D90A0B688B}" destId="{44DBD942-46DB-40D7-8461-F68D3578307F}" srcOrd="0" destOrd="0" presId="urn:microsoft.com/office/officeart/2005/8/layout/process4"/>
    <dgm:cxn modelId="{852AA7A1-3AE5-49E6-ACA8-947DBC84B9CD}" srcId="{FBE07E58-477B-42B1-BC25-DB1069CC3E73}" destId="{59394EEE-BF93-4984-B877-5449D5B9005B}" srcOrd="0" destOrd="0" parTransId="{040FEC61-8C9C-4E6B-B21F-563A09BBEBF9}" sibTransId="{BF78F0E1-E712-4F47-BF8E-7174D22AC216}"/>
    <dgm:cxn modelId="{EEFF11A4-4940-410F-B881-B9C0B933F240}" type="presOf" srcId="{47303D42-1432-4B8E-89F7-7F4E361081C1}" destId="{09A9247C-8AAD-4D75-B7C5-C18112F1D311}" srcOrd="1" destOrd="0" presId="urn:microsoft.com/office/officeart/2005/8/layout/process4"/>
    <dgm:cxn modelId="{265F37C5-F23A-4513-ADFF-0FDB329C9852}" type="presOf" srcId="{47303D42-1432-4B8E-89F7-7F4E361081C1}" destId="{5280E94A-3284-4CCC-8EF5-3FF4421D01FB}" srcOrd="0" destOrd="0" presId="urn:microsoft.com/office/officeart/2005/8/layout/process4"/>
    <dgm:cxn modelId="{489B46C7-9770-49FA-AB72-C64EEAEFF28D}" type="presOf" srcId="{EA4ED85F-1CD2-4838-850A-12BF46536F1B}" destId="{0FE013F9-B501-4CAB-9661-BF8BE3C8CD8C}" srcOrd="0" destOrd="0" presId="urn:microsoft.com/office/officeart/2005/8/layout/process4"/>
    <dgm:cxn modelId="{931DB0CC-31A0-4FB5-BB64-FC4DCA03E6A8}" srcId="{E98C9F12-C05D-44DB-89BF-F8D90A0B688B}" destId="{7718711D-E006-44C8-A00D-AF559C5588AA}" srcOrd="0" destOrd="0" parTransId="{BEFB70B8-AC12-4887-9387-724199A925F2}" sibTransId="{F25E9BA5-3708-4574-AD58-EF0D25DC2EC5}"/>
    <dgm:cxn modelId="{761B18D1-EE61-47D9-8EB1-A66CD109F429}" srcId="{E98C9F12-C05D-44DB-89BF-F8D90A0B688B}" destId="{CC0C2732-3ED6-49EB-A20E-F71CBD7DE2C1}" srcOrd="2" destOrd="0" parTransId="{2D8E5CBC-179D-4204-9A7B-05FE4AD5CA64}" sibTransId="{5C2A9089-5779-4F45-A3D1-16807F449D2F}"/>
    <dgm:cxn modelId="{7BEED2D6-EAD9-45C4-ACB5-A0C722CAA2D9}" type="presOf" srcId="{FFE0DB50-C266-484B-A27A-921D8746FD4B}" destId="{E5EA4990-8716-4D09-AFC9-312D8DA63A38}" srcOrd="0" destOrd="0" presId="urn:microsoft.com/office/officeart/2005/8/layout/process4"/>
    <dgm:cxn modelId="{D48C17D7-8C08-4179-8BB8-22145D7D3ED8}" type="presOf" srcId="{7718711D-E006-44C8-A00D-AF559C5588AA}" destId="{84BDA211-786E-48AF-AE50-F257B1ED3031}" srcOrd="1" destOrd="0" presId="urn:microsoft.com/office/officeart/2005/8/layout/process4"/>
    <dgm:cxn modelId="{C95336EB-2D0C-42AC-AEB4-5106086A3DEB}" srcId="{E98C9F12-C05D-44DB-89BF-F8D90A0B688B}" destId="{677D45C6-E7A1-4E2A-9F06-5F57801FA8C0}" srcOrd="1" destOrd="0" parTransId="{DE7C7425-CF84-464B-AB0F-CD9708716F72}" sibTransId="{5499C8DB-0D75-4308-92FD-79378E4E38C3}"/>
    <dgm:cxn modelId="{527C0BF6-B054-40EE-A8BE-3EE53E229861}" type="presOf" srcId="{59394EEE-BF93-4984-B877-5449D5B9005B}" destId="{56408649-CF1E-4DBD-AA24-283B7E7E5364}" srcOrd="0" destOrd="0" presId="urn:microsoft.com/office/officeart/2005/8/layout/process4"/>
    <dgm:cxn modelId="{6E1CA8F6-FB63-41D8-BBD9-7FBFA99EDA12}" srcId="{47303D42-1432-4B8E-89F7-7F4E361081C1}" destId="{FFE0DB50-C266-484B-A27A-921D8746FD4B}" srcOrd="0" destOrd="0" parTransId="{A8244325-CB17-4E11-95CB-7DCD53CB488D}" sibTransId="{05446571-9052-48DE-9282-6B0D2E4E9AB5}"/>
    <dgm:cxn modelId="{0F516CFA-F933-4154-AD0E-BDE594216B34}" type="presOf" srcId="{7718711D-E006-44C8-A00D-AF559C5588AA}" destId="{D7631A85-CE1F-4CEA-AAFA-CC360CC62A81}" srcOrd="0" destOrd="0" presId="urn:microsoft.com/office/officeart/2005/8/layout/process4"/>
    <dgm:cxn modelId="{50754AF6-94F6-4B0A-959E-ECFDC5A95598}" type="presParOf" srcId="{44DBD942-46DB-40D7-8461-F68D3578307F}" destId="{4A72EDD8-BA3E-4F3E-AC57-77E46A1BD69D}" srcOrd="0" destOrd="0" presId="urn:microsoft.com/office/officeart/2005/8/layout/process4"/>
    <dgm:cxn modelId="{DB358AFC-1FB6-4495-8419-9C03814C203D}" type="presParOf" srcId="{4A72EDD8-BA3E-4F3E-AC57-77E46A1BD69D}" destId="{B02DAD53-C358-4F83-93E8-8702333D2FB7}" srcOrd="0" destOrd="0" presId="urn:microsoft.com/office/officeart/2005/8/layout/process4"/>
    <dgm:cxn modelId="{EE18923B-D804-4A54-9513-FCD9EC5295A3}" type="presParOf" srcId="{4A72EDD8-BA3E-4F3E-AC57-77E46A1BD69D}" destId="{95A783A8-4185-488E-8860-B4C81C56BAB6}" srcOrd="1" destOrd="0" presId="urn:microsoft.com/office/officeart/2005/8/layout/process4"/>
    <dgm:cxn modelId="{FA60F4FE-6715-46E0-9F91-0DFD6276941C}" type="presParOf" srcId="{4A72EDD8-BA3E-4F3E-AC57-77E46A1BD69D}" destId="{6D1D5B41-7EBB-406F-82DB-6D8F15CC1142}" srcOrd="2" destOrd="0" presId="urn:microsoft.com/office/officeart/2005/8/layout/process4"/>
    <dgm:cxn modelId="{7BAAD82D-A002-4082-A38F-E123BBDAD1C1}" type="presParOf" srcId="{6D1D5B41-7EBB-406F-82DB-6D8F15CC1142}" destId="{56408649-CF1E-4DBD-AA24-283B7E7E5364}" srcOrd="0" destOrd="0" presId="urn:microsoft.com/office/officeart/2005/8/layout/process4"/>
    <dgm:cxn modelId="{8721E95E-B196-48C2-8630-98B0B1C9D38E}" type="presParOf" srcId="{44DBD942-46DB-40D7-8461-F68D3578307F}" destId="{3BD83D02-5740-47CF-ABF5-B0C5A9933D6C}" srcOrd="1" destOrd="0" presId="urn:microsoft.com/office/officeart/2005/8/layout/process4"/>
    <dgm:cxn modelId="{DE3B2095-4309-4194-8792-02D9152D11C1}" type="presParOf" srcId="{44DBD942-46DB-40D7-8461-F68D3578307F}" destId="{689361E4-44CC-482B-8B29-98DE601C9F12}" srcOrd="2" destOrd="0" presId="urn:microsoft.com/office/officeart/2005/8/layout/process4"/>
    <dgm:cxn modelId="{B55BB63E-E5A7-4A42-92AD-AB1B00FDD2B9}" type="presParOf" srcId="{689361E4-44CC-482B-8B29-98DE601C9F12}" destId="{5280E94A-3284-4CCC-8EF5-3FF4421D01FB}" srcOrd="0" destOrd="0" presId="urn:microsoft.com/office/officeart/2005/8/layout/process4"/>
    <dgm:cxn modelId="{4D6C0D88-5D00-4936-82E5-52D2B34CE82A}" type="presParOf" srcId="{689361E4-44CC-482B-8B29-98DE601C9F12}" destId="{09A9247C-8AAD-4D75-B7C5-C18112F1D311}" srcOrd="1" destOrd="0" presId="urn:microsoft.com/office/officeart/2005/8/layout/process4"/>
    <dgm:cxn modelId="{E56020DC-8EC1-4B99-B18D-819193A84DD3}" type="presParOf" srcId="{689361E4-44CC-482B-8B29-98DE601C9F12}" destId="{C4AA7CB1-C56A-4D43-8065-C3A43D943F07}" srcOrd="2" destOrd="0" presId="urn:microsoft.com/office/officeart/2005/8/layout/process4"/>
    <dgm:cxn modelId="{CC9458E4-7F9B-4245-9D3F-01D25BFACC1D}" type="presParOf" srcId="{C4AA7CB1-C56A-4D43-8065-C3A43D943F07}" destId="{E5EA4990-8716-4D09-AFC9-312D8DA63A38}" srcOrd="0" destOrd="0" presId="urn:microsoft.com/office/officeart/2005/8/layout/process4"/>
    <dgm:cxn modelId="{9A102B2D-D18C-41A4-97A5-BDBFA74C232E}" type="presParOf" srcId="{44DBD942-46DB-40D7-8461-F68D3578307F}" destId="{6D380541-CE22-4584-99F6-5A195EB80094}" srcOrd="3" destOrd="0" presId="urn:microsoft.com/office/officeart/2005/8/layout/process4"/>
    <dgm:cxn modelId="{ABFAC3F6-B1DF-493A-ABB6-F639E23CEA43}" type="presParOf" srcId="{44DBD942-46DB-40D7-8461-F68D3578307F}" destId="{E8BAD5C9-05A1-4E63-B9E5-33831EE0FA15}" srcOrd="4" destOrd="0" presId="urn:microsoft.com/office/officeart/2005/8/layout/process4"/>
    <dgm:cxn modelId="{A93C4054-C6CC-4B8C-8BB8-DA88AA3A3B71}" type="presParOf" srcId="{E8BAD5C9-05A1-4E63-B9E5-33831EE0FA15}" destId="{FD572F21-04CD-4898-A3DB-241903B76A5F}" srcOrd="0" destOrd="0" presId="urn:microsoft.com/office/officeart/2005/8/layout/process4"/>
    <dgm:cxn modelId="{10D61C50-FA6E-4344-895A-13C5A1978EE2}" type="presParOf" srcId="{E8BAD5C9-05A1-4E63-B9E5-33831EE0FA15}" destId="{36BAB5CB-67EE-41A1-B3E5-72FB2F0D1B5D}" srcOrd="1" destOrd="0" presId="urn:microsoft.com/office/officeart/2005/8/layout/process4"/>
    <dgm:cxn modelId="{8321C6AD-9CE3-42E1-82D8-C0F0443388C6}" type="presParOf" srcId="{E8BAD5C9-05A1-4E63-B9E5-33831EE0FA15}" destId="{7F93CF2E-A5D0-4500-9B2E-AEAFA83D1A5F}" srcOrd="2" destOrd="0" presId="urn:microsoft.com/office/officeart/2005/8/layout/process4"/>
    <dgm:cxn modelId="{053A16DD-3901-4324-B135-F7E56D90C1CB}" type="presParOf" srcId="{7F93CF2E-A5D0-4500-9B2E-AEAFA83D1A5F}" destId="{FA1A3AA2-6E1A-48F7-9684-F41145275B12}" srcOrd="0" destOrd="0" presId="urn:microsoft.com/office/officeart/2005/8/layout/process4"/>
    <dgm:cxn modelId="{708A87F9-610D-4B6E-9103-68E23A8D7854}" type="presParOf" srcId="{44DBD942-46DB-40D7-8461-F68D3578307F}" destId="{EB589324-33BD-49DD-BAD4-7F2C3FE4DB94}" srcOrd="5" destOrd="0" presId="urn:microsoft.com/office/officeart/2005/8/layout/process4"/>
    <dgm:cxn modelId="{03B0F553-D729-488C-AA87-D4B04AA75144}" type="presParOf" srcId="{44DBD942-46DB-40D7-8461-F68D3578307F}" destId="{B9A64341-22C6-4BB0-9537-5B6184368CE0}" srcOrd="6" destOrd="0" presId="urn:microsoft.com/office/officeart/2005/8/layout/process4"/>
    <dgm:cxn modelId="{9CA46179-A5CA-4FCF-80C4-CF73E411D737}" type="presParOf" srcId="{B9A64341-22C6-4BB0-9537-5B6184368CE0}" destId="{8C1C2D3A-A9BF-4DE0-8797-8E9168AF9890}" srcOrd="0" destOrd="0" presId="urn:microsoft.com/office/officeart/2005/8/layout/process4"/>
    <dgm:cxn modelId="{F3BF48F6-DBC3-492C-8C71-3266B67459BD}" type="presParOf" srcId="{B9A64341-22C6-4BB0-9537-5B6184368CE0}" destId="{E9B37981-5FE2-473B-BD46-8F0505593DCE}" srcOrd="1" destOrd="0" presId="urn:microsoft.com/office/officeart/2005/8/layout/process4"/>
    <dgm:cxn modelId="{A4BE4D15-4712-42D6-9984-28FD3CE7C15C}" type="presParOf" srcId="{B9A64341-22C6-4BB0-9537-5B6184368CE0}" destId="{AFF47772-93F5-4894-860B-0F11E52AF87C}" srcOrd="2" destOrd="0" presId="urn:microsoft.com/office/officeart/2005/8/layout/process4"/>
    <dgm:cxn modelId="{CCCB457A-6E2F-4085-B388-F7CD7BE5C91D}" type="presParOf" srcId="{AFF47772-93F5-4894-860B-0F11E52AF87C}" destId="{90E725E4-B59A-4427-B395-56CB8E2D1BDA}" srcOrd="0" destOrd="0" presId="urn:microsoft.com/office/officeart/2005/8/layout/process4"/>
    <dgm:cxn modelId="{39E27092-274F-408D-93B0-4998C112754A}" type="presParOf" srcId="{44DBD942-46DB-40D7-8461-F68D3578307F}" destId="{0D6DC339-98AC-4CC1-BAA3-66C3511C48BD}" srcOrd="7" destOrd="0" presId="urn:microsoft.com/office/officeart/2005/8/layout/process4"/>
    <dgm:cxn modelId="{CBA841ED-78D1-4CF2-AF31-4B243281A2FE}" type="presParOf" srcId="{44DBD942-46DB-40D7-8461-F68D3578307F}" destId="{B1E41DAF-6B64-40F6-9BCC-93AC54175B13}" srcOrd="8" destOrd="0" presId="urn:microsoft.com/office/officeart/2005/8/layout/process4"/>
    <dgm:cxn modelId="{AB21AC14-ADBF-4AFC-A550-E754E8BE4009}" type="presParOf" srcId="{B1E41DAF-6B64-40F6-9BCC-93AC54175B13}" destId="{D7631A85-CE1F-4CEA-AAFA-CC360CC62A81}" srcOrd="0" destOrd="0" presId="urn:microsoft.com/office/officeart/2005/8/layout/process4"/>
    <dgm:cxn modelId="{C5EFA5D0-E5AC-44D0-99AC-EBAAD6C67683}" type="presParOf" srcId="{B1E41DAF-6B64-40F6-9BCC-93AC54175B13}" destId="{84BDA211-786E-48AF-AE50-F257B1ED3031}" srcOrd="1" destOrd="0" presId="urn:microsoft.com/office/officeart/2005/8/layout/process4"/>
    <dgm:cxn modelId="{C66EB382-319B-4973-9FD9-AF9F19108DB8}" type="presParOf" srcId="{B1E41DAF-6B64-40F6-9BCC-93AC54175B13}" destId="{27B1E8DF-3366-4C59-90CF-4CA12DBF5084}" srcOrd="2" destOrd="0" presId="urn:microsoft.com/office/officeart/2005/8/layout/process4"/>
    <dgm:cxn modelId="{256B7F51-4556-42AE-88C7-6A564FC1A002}" type="presParOf" srcId="{27B1E8DF-3366-4C59-90CF-4CA12DBF5084}" destId="{0FE013F9-B501-4CAB-9661-BF8BE3C8CD8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367BA7-4B06-4DE0-A085-81948180754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CC5CF0F0-5DF8-4D2B-AA64-2C0C6F3A4685}">
      <dgm:prSet custT="1"/>
      <dgm:spPr/>
      <dgm:t>
        <a:bodyPr/>
        <a:lstStyle/>
        <a:p>
          <a:r>
            <a:rPr lang="en-US" sz="1600" dirty="0">
              <a:effectLst/>
              <a:latin typeface="Calibri" panose="020F0502020204030204" pitchFamily="34" charset="0"/>
              <a:ea typeface="Calibri" panose="020F0502020204030204" pitchFamily="34" charset="0"/>
              <a:cs typeface="Calibri" panose="020F0502020204030204" pitchFamily="34" charset="0"/>
            </a:rPr>
            <a:t>Model with the highest Average Quality Score is Model 3 (Rossi) and one with lowest is Model 2 (Delgard) </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dgm:t>
    </dgm:pt>
    <dgm:pt modelId="{3780FAD6-DA08-4DD7-BAED-6AC5B169024E}" type="parTrans" cxnId="{7000DE3E-F671-48B0-A135-EBF7D5FA1E98}">
      <dgm:prSet/>
      <dgm:spPr/>
      <dgm:t>
        <a:bodyPr/>
        <a:lstStyle/>
        <a:p>
          <a:endParaRPr lang="en-GB" sz="1600"/>
        </a:p>
      </dgm:t>
    </dgm:pt>
    <dgm:pt modelId="{864D6C47-0C15-4BA5-8DDA-16022F0A29FE}" type="sibTrans" cxnId="{7000DE3E-F671-48B0-A135-EBF7D5FA1E98}">
      <dgm:prSet/>
      <dgm:spPr/>
      <dgm:t>
        <a:bodyPr/>
        <a:lstStyle/>
        <a:p>
          <a:endParaRPr lang="en-GB" sz="1600"/>
        </a:p>
      </dgm:t>
    </dgm:pt>
    <dgm:pt modelId="{F38C9783-5983-4B47-A492-4F72B361DB0E}">
      <dgm:prSet custT="1"/>
      <dgm:spPr/>
      <dgm:t>
        <a:bodyPr/>
        <a:lstStyle/>
        <a:p>
          <a:r>
            <a:rPr lang="en-US" sz="1600" dirty="0">
              <a:effectLst/>
              <a:latin typeface="Calibri" panose="020F0502020204030204" pitchFamily="34" charset="0"/>
              <a:ea typeface="Calibri" panose="020F0502020204030204" pitchFamily="34" charset="0"/>
              <a:cs typeface="Calibri" panose="020F0502020204030204" pitchFamily="34" charset="0"/>
            </a:rPr>
            <a:t>Model 4 takes the most Production Time but also has considerably high Quality Score</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dgm:t>
    </dgm:pt>
    <dgm:pt modelId="{A3EC0D65-92B0-4A99-8ECF-18FE36C390DE}" type="parTrans" cxnId="{90DEA6F3-13CA-4ADC-B809-3B4FF52F6101}">
      <dgm:prSet/>
      <dgm:spPr/>
      <dgm:t>
        <a:bodyPr/>
        <a:lstStyle/>
        <a:p>
          <a:endParaRPr lang="en-GB" sz="1600"/>
        </a:p>
      </dgm:t>
    </dgm:pt>
    <dgm:pt modelId="{0B1DD993-2CC4-48E5-BC35-B1FFC711F816}" type="sibTrans" cxnId="{90DEA6F3-13CA-4ADC-B809-3B4FF52F6101}">
      <dgm:prSet/>
      <dgm:spPr/>
      <dgm:t>
        <a:bodyPr/>
        <a:lstStyle/>
        <a:p>
          <a:endParaRPr lang="en-GB" sz="1600"/>
        </a:p>
      </dgm:t>
    </dgm:pt>
    <dgm:pt modelId="{2F707532-99CD-41EE-BD82-1773AE870756}">
      <dgm:prSet custT="1"/>
      <dgm:spPr/>
      <dgm:t>
        <a:bodyPr/>
        <a:lstStyle/>
        <a:p>
          <a:r>
            <a:rPr lang="en-US" sz="1600" dirty="0">
              <a:effectLst/>
              <a:latin typeface="Calibri" panose="020F0502020204030204" pitchFamily="34" charset="0"/>
              <a:ea typeface="Calibri" panose="020F0502020204030204" pitchFamily="34" charset="0"/>
              <a:cs typeface="Calibri" panose="020F0502020204030204" pitchFamily="34" charset="0"/>
            </a:rPr>
            <a:t>Out of total complaints received, Model 2 has the highest % of complaints and Model 3 has the lowest %</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dgm:t>
    </dgm:pt>
    <dgm:pt modelId="{E06DBB73-FFC1-491C-A26D-0F1C8D50CE79}" type="parTrans" cxnId="{C9BF381F-2464-48F7-A35F-7ACF6360BB21}">
      <dgm:prSet/>
      <dgm:spPr/>
      <dgm:t>
        <a:bodyPr/>
        <a:lstStyle/>
        <a:p>
          <a:endParaRPr lang="en-GB" sz="1600"/>
        </a:p>
      </dgm:t>
    </dgm:pt>
    <dgm:pt modelId="{6862EF86-E7F7-4FC8-AA8E-F761C9D89DF1}" type="sibTrans" cxnId="{C9BF381F-2464-48F7-A35F-7ACF6360BB21}">
      <dgm:prSet/>
      <dgm:spPr/>
      <dgm:t>
        <a:bodyPr/>
        <a:lstStyle/>
        <a:p>
          <a:endParaRPr lang="en-GB" sz="1600"/>
        </a:p>
      </dgm:t>
    </dgm:pt>
    <dgm:pt modelId="{2660759A-0820-46C7-8AF5-699898544B06}">
      <dgm:prSet custT="1"/>
      <dgm:spPr/>
      <dgm:t>
        <a:bodyPr/>
        <a:lstStyle/>
        <a:p>
          <a:r>
            <a:rPr lang="en-US" sz="1600" dirty="0">
              <a:effectLst/>
              <a:latin typeface="Calibri" panose="020F0502020204030204" pitchFamily="34" charset="0"/>
              <a:ea typeface="Calibri" panose="020F0502020204030204" pitchFamily="34" charset="0"/>
              <a:cs typeface="Calibri" panose="020F0502020204030204" pitchFamily="34" charset="0"/>
            </a:rPr>
            <a:t>Out of the total bikes dispatched per model, Model 4 has the highest % of complaints (both Serious and Moderate) followed by Model 2</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dgm:t>
    </dgm:pt>
    <dgm:pt modelId="{1E35FC86-5BB1-4ED4-94C1-194DB1E56492}" type="parTrans" cxnId="{7F4A4F06-E5C7-43FC-9F77-C3C6CCA0E903}">
      <dgm:prSet/>
      <dgm:spPr/>
      <dgm:t>
        <a:bodyPr/>
        <a:lstStyle/>
        <a:p>
          <a:endParaRPr lang="en-GB" sz="1600"/>
        </a:p>
      </dgm:t>
    </dgm:pt>
    <dgm:pt modelId="{23CD9A58-CB0D-48A3-BD41-68F2E4532BC2}" type="sibTrans" cxnId="{7F4A4F06-E5C7-43FC-9F77-C3C6CCA0E903}">
      <dgm:prSet/>
      <dgm:spPr/>
      <dgm:t>
        <a:bodyPr/>
        <a:lstStyle/>
        <a:p>
          <a:endParaRPr lang="en-GB" sz="1600"/>
        </a:p>
      </dgm:t>
    </dgm:pt>
    <dgm:pt modelId="{7B75E204-B23B-4F25-9628-0D75D00E0234}" type="pres">
      <dgm:prSet presAssocID="{1F367BA7-4B06-4DE0-A085-819481807540}" presName="linear" presStyleCnt="0">
        <dgm:presLayoutVars>
          <dgm:dir/>
          <dgm:animLvl val="lvl"/>
          <dgm:resizeHandles val="exact"/>
        </dgm:presLayoutVars>
      </dgm:prSet>
      <dgm:spPr/>
    </dgm:pt>
    <dgm:pt modelId="{3804BC0B-07FC-4BE1-A464-25CFE6992390}" type="pres">
      <dgm:prSet presAssocID="{CC5CF0F0-5DF8-4D2B-AA64-2C0C6F3A4685}" presName="parentLin" presStyleCnt="0"/>
      <dgm:spPr/>
    </dgm:pt>
    <dgm:pt modelId="{B246BE26-89FE-4CCA-85DC-F6B7B24E4A40}" type="pres">
      <dgm:prSet presAssocID="{CC5CF0F0-5DF8-4D2B-AA64-2C0C6F3A4685}" presName="parentLeftMargin" presStyleLbl="node1" presStyleIdx="0" presStyleCnt="4"/>
      <dgm:spPr/>
    </dgm:pt>
    <dgm:pt modelId="{0B4AC271-2872-4D79-A070-439EA2E5796A}" type="pres">
      <dgm:prSet presAssocID="{CC5CF0F0-5DF8-4D2B-AA64-2C0C6F3A4685}" presName="parentText" presStyleLbl="node1" presStyleIdx="0" presStyleCnt="4" custScaleX="122518" custScaleY="122292">
        <dgm:presLayoutVars>
          <dgm:chMax val="0"/>
          <dgm:bulletEnabled val="1"/>
        </dgm:presLayoutVars>
      </dgm:prSet>
      <dgm:spPr/>
    </dgm:pt>
    <dgm:pt modelId="{4E633BD7-398A-4623-BA3B-4582FE89BF3E}" type="pres">
      <dgm:prSet presAssocID="{CC5CF0F0-5DF8-4D2B-AA64-2C0C6F3A4685}" presName="negativeSpace" presStyleCnt="0"/>
      <dgm:spPr/>
    </dgm:pt>
    <dgm:pt modelId="{B0AE1B34-3082-4027-9203-21FE7635475A}" type="pres">
      <dgm:prSet presAssocID="{CC5CF0F0-5DF8-4D2B-AA64-2C0C6F3A4685}" presName="childText" presStyleLbl="conFgAcc1" presStyleIdx="0" presStyleCnt="4">
        <dgm:presLayoutVars>
          <dgm:bulletEnabled val="1"/>
        </dgm:presLayoutVars>
      </dgm:prSet>
      <dgm:spPr/>
    </dgm:pt>
    <dgm:pt modelId="{25CB39D5-FFA6-471C-A6B3-91537F136E11}" type="pres">
      <dgm:prSet presAssocID="{864D6C47-0C15-4BA5-8DDA-16022F0A29FE}" presName="spaceBetweenRectangles" presStyleCnt="0"/>
      <dgm:spPr/>
    </dgm:pt>
    <dgm:pt modelId="{D35D9F0A-30A7-4DB6-ADDD-BDAB2ECC403F}" type="pres">
      <dgm:prSet presAssocID="{F38C9783-5983-4B47-A492-4F72B361DB0E}" presName="parentLin" presStyleCnt="0"/>
      <dgm:spPr/>
    </dgm:pt>
    <dgm:pt modelId="{9D3D4A01-D106-4BB5-AE78-FC8247EADABF}" type="pres">
      <dgm:prSet presAssocID="{F38C9783-5983-4B47-A492-4F72B361DB0E}" presName="parentLeftMargin" presStyleLbl="node1" presStyleIdx="0" presStyleCnt="4"/>
      <dgm:spPr/>
    </dgm:pt>
    <dgm:pt modelId="{45F32F8E-25D5-4272-83C5-E5DE38157AB2}" type="pres">
      <dgm:prSet presAssocID="{F38C9783-5983-4B47-A492-4F72B361DB0E}" presName="parentText" presStyleLbl="node1" presStyleIdx="1" presStyleCnt="4" custScaleX="122518" custScaleY="110045">
        <dgm:presLayoutVars>
          <dgm:chMax val="0"/>
          <dgm:bulletEnabled val="1"/>
        </dgm:presLayoutVars>
      </dgm:prSet>
      <dgm:spPr/>
    </dgm:pt>
    <dgm:pt modelId="{8C5D0721-B864-4A1E-85F8-7113DD44DE3C}" type="pres">
      <dgm:prSet presAssocID="{F38C9783-5983-4B47-A492-4F72B361DB0E}" presName="negativeSpace" presStyleCnt="0"/>
      <dgm:spPr/>
    </dgm:pt>
    <dgm:pt modelId="{AD3266C6-9EAB-4C60-9232-2BB3E248A009}" type="pres">
      <dgm:prSet presAssocID="{F38C9783-5983-4B47-A492-4F72B361DB0E}" presName="childText" presStyleLbl="conFgAcc1" presStyleIdx="1" presStyleCnt="4">
        <dgm:presLayoutVars>
          <dgm:bulletEnabled val="1"/>
        </dgm:presLayoutVars>
      </dgm:prSet>
      <dgm:spPr/>
    </dgm:pt>
    <dgm:pt modelId="{A63E0460-20D9-4DE2-B48A-7E7A1870FB68}" type="pres">
      <dgm:prSet presAssocID="{0B1DD993-2CC4-48E5-BC35-B1FFC711F816}" presName="spaceBetweenRectangles" presStyleCnt="0"/>
      <dgm:spPr/>
    </dgm:pt>
    <dgm:pt modelId="{F0051C12-BE8F-4D57-97AF-79377AA30425}" type="pres">
      <dgm:prSet presAssocID="{2F707532-99CD-41EE-BD82-1773AE870756}" presName="parentLin" presStyleCnt="0"/>
      <dgm:spPr/>
    </dgm:pt>
    <dgm:pt modelId="{5A756D94-BAEF-4C64-99A6-5BFFA02BEA9D}" type="pres">
      <dgm:prSet presAssocID="{2F707532-99CD-41EE-BD82-1773AE870756}" presName="parentLeftMargin" presStyleLbl="node1" presStyleIdx="1" presStyleCnt="4"/>
      <dgm:spPr/>
    </dgm:pt>
    <dgm:pt modelId="{BDA567FF-02D5-439D-B3E3-BD80F12B617C}" type="pres">
      <dgm:prSet presAssocID="{2F707532-99CD-41EE-BD82-1773AE870756}" presName="parentText" presStyleLbl="node1" presStyleIdx="2" presStyleCnt="4" custScaleX="118372" custScaleY="114043">
        <dgm:presLayoutVars>
          <dgm:chMax val="0"/>
          <dgm:bulletEnabled val="1"/>
        </dgm:presLayoutVars>
      </dgm:prSet>
      <dgm:spPr/>
    </dgm:pt>
    <dgm:pt modelId="{B5726EAA-83B2-44D7-8CA5-D0407132DA96}" type="pres">
      <dgm:prSet presAssocID="{2F707532-99CD-41EE-BD82-1773AE870756}" presName="negativeSpace" presStyleCnt="0"/>
      <dgm:spPr/>
    </dgm:pt>
    <dgm:pt modelId="{58EC7A25-A887-40D3-97D3-A875DAF42F5B}" type="pres">
      <dgm:prSet presAssocID="{2F707532-99CD-41EE-BD82-1773AE870756}" presName="childText" presStyleLbl="conFgAcc1" presStyleIdx="2" presStyleCnt="4">
        <dgm:presLayoutVars>
          <dgm:bulletEnabled val="1"/>
        </dgm:presLayoutVars>
      </dgm:prSet>
      <dgm:spPr/>
    </dgm:pt>
    <dgm:pt modelId="{F5DFA4A6-2DAC-4124-B2FE-DAC35928122D}" type="pres">
      <dgm:prSet presAssocID="{6862EF86-E7F7-4FC8-AA8E-F761C9D89DF1}" presName="spaceBetweenRectangles" presStyleCnt="0"/>
      <dgm:spPr/>
    </dgm:pt>
    <dgm:pt modelId="{25A06297-A2E9-405A-B8AF-8D23C9B98767}" type="pres">
      <dgm:prSet presAssocID="{2660759A-0820-46C7-8AF5-699898544B06}" presName="parentLin" presStyleCnt="0"/>
      <dgm:spPr/>
    </dgm:pt>
    <dgm:pt modelId="{30F951EF-10E4-42B4-ABF3-D20E62D301C2}" type="pres">
      <dgm:prSet presAssocID="{2660759A-0820-46C7-8AF5-699898544B06}" presName="parentLeftMargin" presStyleLbl="node1" presStyleIdx="2" presStyleCnt="4"/>
      <dgm:spPr/>
    </dgm:pt>
    <dgm:pt modelId="{7A195819-AA7F-4D22-BCE0-996F1DC46F46}" type="pres">
      <dgm:prSet presAssocID="{2660759A-0820-46C7-8AF5-699898544B06}" presName="parentText" presStyleLbl="node1" presStyleIdx="3" presStyleCnt="4" custScaleX="118372" custScaleY="168251">
        <dgm:presLayoutVars>
          <dgm:chMax val="0"/>
          <dgm:bulletEnabled val="1"/>
        </dgm:presLayoutVars>
      </dgm:prSet>
      <dgm:spPr/>
    </dgm:pt>
    <dgm:pt modelId="{6B609F98-A218-4761-AB2A-0A280E0FDC18}" type="pres">
      <dgm:prSet presAssocID="{2660759A-0820-46C7-8AF5-699898544B06}" presName="negativeSpace" presStyleCnt="0"/>
      <dgm:spPr/>
    </dgm:pt>
    <dgm:pt modelId="{3C1CC2AF-6028-4DE2-8BE8-50658207A252}" type="pres">
      <dgm:prSet presAssocID="{2660759A-0820-46C7-8AF5-699898544B06}" presName="childText" presStyleLbl="conFgAcc1" presStyleIdx="3" presStyleCnt="4">
        <dgm:presLayoutVars>
          <dgm:bulletEnabled val="1"/>
        </dgm:presLayoutVars>
      </dgm:prSet>
      <dgm:spPr/>
    </dgm:pt>
  </dgm:ptLst>
  <dgm:cxnLst>
    <dgm:cxn modelId="{7F4A4F06-E5C7-43FC-9F77-C3C6CCA0E903}" srcId="{1F367BA7-4B06-4DE0-A085-819481807540}" destId="{2660759A-0820-46C7-8AF5-699898544B06}" srcOrd="3" destOrd="0" parTransId="{1E35FC86-5BB1-4ED4-94C1-194DB1E56492}" sibTransId="{23CD9A58-CB0D-48A3-BD41-68F2E4532BC2}"/>
    <dgm:cxn modelId="{421CAA0B-6A29-4185-A091-6E9756E24C1A}" type="presOf" srcId="{CC5CF0F0-5DF8-4D2B-AA64-2C0C6F3A4685}" destId="{0B4AC271-2872-4D79-A070-439EA2E5796A}" srcOrd="1" destOrd="0" presId="urn:microsoft.com/office/officeart/2005/8/layout/list1"/>
    <dgm:cxn modelId="{C9BF381F-2464-48F7-A35F-7ACF6360BB21}" srcId="{1F367BA7-4B06-4DE0-A085-819481807540}" destId="{2F707532-99CD-41EE-BD82-1773AE870756}" srcOrd="2" destOrd="0" parTransId="{E06DBB73-FFC1-491C-A26D-0F1C8D50CE79}" sibTransId="{6862EF86-E7F7-4FC8-AA8E-F761C9D89DF1}"/>
    <dgm:cxn modelId="{7000DE3E-F671-48B0-A135-EBF7D5FA1E98}" srcId="{1F367BA7-4B06-4DE0-A085-819481807540}" destId="{CC5CF0F0-5DF8-4D2B-AA64-2C0C6F3A4685}" srcOrd="0" destOrd="0" parTransId="{3780FAD6-DA08-4DD7-BAED-6AC5B169024E}" sibTransId="{864D6C47-0C15-4BA5-8DDA-16022F0A29FE}"/>
    <dgm:cxn modelId="{4152A473-3254-4AF4-943C-1FD3C96F3061}" type="presOf" srcId="{1F367BA7-4B06-4DE0-A085-819481807540}" destId="{7B75E204-B23B-4F25-9628-0D75D00E0234}" srcOrd="0" destOrd="0" presId="urn:microsoft.com/office/officeart/2005/8/layout/list1"/>
    <dgm:cxn modelId="{F4565880-70A7-4261-BB95-7AA4CF6195E8}" type="presOf" srcId="{F38C9783-5983-4B47-A492-4F72B361DB0E}" destId="{9D3D4A01-D106-4BB5-AE78-FC8247EADABF}" srcOrd="0" destOrd="0" presId="urn:microsoft.com/office/officeart/2005/8/layout/list1"/>
    <dgm:cxn modelId="{17DC0783-D620-425F-9470-7EF8229AA3D6}" type="presOf" srcId="{2F707532-99CD-41EE-BD82-1773AE870756}" destId="{5A756D94-BAEF-4C64-99A6-5BFFA02BEA9D}" srcOrd="0" destOrd="0" presId="urn:microsoft.com/office/officeart/2005/8/layout/list1"/>
    <dgm:cxn modelId="{5BBA7F8C-29D9-43B0-A0D6-7D64B80A5BC3}" type="presOf" srcId="{F38C9783-5983-4B47-A492-4F72B361DB0E}" destId="{45F32F8E-25D5-4272-83C5-E5DE38157AB2}" srcOrd="1" destOrd="0" presId="urn:microsoft.com/office/officeart/2005/8/layout/list1"/>
    <dgm:cxn modelId="{A21C979A-10FE-43E4-B9F2-827A51101DD1}" type="presOf" srcId="{2660759A-0820-46C7-8AF5-699898544B06}" destId="{30F951EF-10E4-42B4-ABF3-D20E62D301C2}" srcOrd="0" destOrd="0" presId="urn:microsoft.com/office/officeart/2005/8/layout/list1"/>
    <dgm:cxn modelId="{2A89F4A5-DEA8-4B3E-AA4E-A355AAEA68EA}" type="presOf" srcId="{CC5CF0F0-5DF8-4D2B-AA64-2C0C6F3A4685}" destId="{B246BE26-89FE-4CCA-85DC-F6B7B24E4A40}" srcOrd="0" destOrd="0" presId="urn:microsoft.com/office/officeart/2005/8/layout/list1"/>
    <dgm:cxn modelId="{DB6956DA-E3E9-4A07-B9F0-B9E002305049}" type="presOf" srcId="{2F707532-99CD-41EE-BD82-1773AE870756}" destId="{BDA567FF-02D5-439D-B3E3-BD80F12B617C}" srcOrd="1" destOrd="0" presId="urn:microsoft.com/office/officeart/2005/8/layout/list1"/>
    <dgm:cxn modelId="{90DEA6F3-13CA-4ADC-B809-3B4FF52F6101}" srcId="{1F367BA7-4B06-4DE0-A085-819481807540}" destId="{F38C9783-5983-4B47-A492-4F72B361DB0E}" srcOrd="1" destOrd="0" parTransId="{A3EC0D65-92B0-4A99-8ECF-18FE36C390DE}" sibTransId="{0B1DD993-2CC4-48E5-BC35-B1FFC711F816}"/>
    <dgm:cxn modelId="{3B3B74FC-B93B-4AD7-88FF-9C815227AAB5}" type="presOf" srcId="{2660759A-0820-46C7-8AF5-699898544B06}" destId="{7A195819-AA7F-4D22-BCE0-996F1DC46F46}" srcOrd="1" destOrd="0" presId="urn:microsoft.com/office/officeart/2005/8/layout/list1"/>
    <dgm:cxn modelId="{407577B1-A6B7-45D3-A11C-B2A1D36287D4}" type="presParOf" srcId="{7B75E204-B23B-4F25-9628-0D75D00E0234}" destId="{3804BC0B-07FC-4BE1-A464-25CFE6992390}" srcOrd="0" destOrd="0" presId="urn:microsoft.com/office/officeart/2005/8/layout/list1"/>
    <dgm:cxn modelId="{C67731DE-394E-4384-BFF6-6D89151CAB58}" type="presParOf" srcId="{3804BC0B-07FC-4BE1-A464-25CFE6992390}" destId="{B246BE26-89FE-4CCA-85DC-F6B7B24E4A40}" srcOrd="0" destOrd="0" presId="urn:microsoft.com/office/officeart/2005/8/layout/list1"/>
    <dgm:cxn modelId="{4FD382E2-A847-4E34-8291-64B17443A6F9}" type="presParOf" srcId="{3804BC0B-07FC-4BE1-A464-25CFE6992390}" destId="{0B4AC271-2872-4D79-A070-439EA2E5796A}" srcOrd="1" destOrd="0" presId="urn:microsoft.com/office/officeart/2005/8/layout/list1"/>
    <dgm:cxn modelId="{4ACF4543-EA3A-44AD-8F0B-563E76127145}" type="presParOf" srcId="{7B75E204-B23B-4F25-9628-0D75D00E0234}" destId="{4E633BD7-398A-4623-BA3B-4582FE89BF3E}" srcOrd="1" destOrd="0" presId="urn:microsoft.com/office/officeart/2005/8/layout/list1"/>
    <dgm:cxn modelId="{5DA8F878-3938-4B24-8407-2A636F8E4F6E}" type="presParOf" srcId="{7B75E204-B23B-4F25-9628-0D75D00E0234}" destId="{B0AE1B34-3082-4027-9203-21FE7635475A}" srcOrd="2" destOrd="0" presId="urn:microsoft.com/office/officeart/2005/8/layout/list1"/>
    <dgm:cxn modelId="{47F619F5-0330-42F6-8ACD-1C5EF2294123}" type="presParOf" srcId="{7B75E204-B23B-4F25-9628-0D75D00E0234}" destId="{25CB39D5-FFA6-471C-A6B3-91537F136E11}" srcOrd="3" destOrd="0" presId="urn:microsoft.com/office/officeart/2005/8/layout/list1"/>
    <dgm:cxn modelId="{1D28A1F3-1DF7-41F4-8781-B1D202A86D66}" type="presParOf" srcId="{7B75E204-B23B-4F25-9628-0D75D00E0234}" destId="{D35D9F0A-30A7-4DB6-ADDD-BDAB2ECC403F}" srcOrd="4" destOrd="0" presId="urn:microsoft.com/office/officeart/2005/8/layout/list1"/>
    <dgm:cxn modelId="{8BD07C41-CC4C-4D11-966B-94C8F6C0861E}" type="presParOf" srcId="{D35D9F0A-30A7-4DB6-ADDD-BDAB2ECC403F}" destId="{9D3D4A01-D106-4BB5-AE78-FC8247EADABF}" srcOrd="0" destOrd="0" presId="urn:microsoft.com/office/officeart/2005/8/layout/list1"/>
    <dgm:cxn modelId="{BB0FBD1E-46F5-4765-AF27-17170B92B5D7}" type="presParOf" srcId="{D35D9F0A-30A7-4DB6-ADDD-BDAB2ECC403F}" destId="{45F32F8E-25D5-4272-83C5-E5DE38157AB2}" srcOrd="1" destOrd="0" presId="urn:microsoft.com/office/officeart/2005/8/layout/list1"/>
    <dgm:cxn modelId="{5BBC1D74-A545-42D5-86E7-66C9905BF509}" type="presParOf" srcId="{7B75E204-B23B-4F25-9628-0D75D00E0234}" destId="{8C5D0721-B864-4A1E-85F8-7113DD44DE3C}" srcOrd="5" destOrd="0" presId="urn:microsoft.com/office/officeart/2005/8/layout/list1"/>
    <dgm:cxn modelId="{CCAB3DE2-088B-4016-B845-9B6A1DDA7DE8}" type="presParOf" srcId="{7B75E204-B23B-4F25-9628-0D75D00E0234}" destId="{AD3266C6-9EAB-4C60-9232-2BB3E248A009}" srcOrd="6" destOrd="0" presId="urn:microsoft.com/office/officeart/2005/8/layout/list1"/>
    <dgm:cxn modelId="{DF40A807-AFA3-40AE-8EE8-91DB33717E82}" type="presParOf" srcId="{7B75E204-B23B-4F25-9628-0D75D00E0234}" destId="{A63E0460-20D9-4DE2-B48A-7E7A1870FB68}" srcOrd="7" destOrd="0" presId="urn:microsoft.com/office/officeart/2005/8/layout/list1"/>
    <dgm:cxn modelId="{72260086-9603-4233-8E19-3CA306851813}" type="presParOf" srcId="{7B75E204-B23B-4F25-9628-0D75D00E0234}" destId="{F0051C12-BE8F-4D57-97AF-79377AA30425}" srcOrd="8" destOrd="0" presId="urn:microsoft.com/office/officeart/2005/8/layout/list1"/>
    <dgm:cxn modelId="{83798163-1BAC-4105-9EDA-02388DB2640F}" type="presParOf" srcId="{F0051C12-BE8F-4D57-97AF-79377AA30425}" destId="{5A756D94-BAEF-4C64-99A6-5BFFA02BEA9D}" srcOrd="0" destOrd="0" presId="urn:microsoft.com/office/officeart/2005/8/layout/list1"/>
    <dgm:cxn modelId="{C433B097-2F33-4742-8A98-221AD3581C87}" type="presParOf" srcId="{F0051C12-BE8F-4D57-97AF-79377AA30425}" destId="{BDA567FF-02D5-439D-B3E3-BD80F12B617C}" srcOrd="1" destOrd="0" presId="urn:microsoft.com/office/officeart/2005/8/layout/list1"/>
    <dgm:cxn modelId="{749AF3F2-9A08-4057-8CA2-538D0F6F9EAA}" type="presParOf" srcId="{7B75E204-B23B-4F25-9628-0D75D00E0234}" destId="{B5726EAA-83B2-44D7-8CA5-D0407132DA96}" srcOrd="9" destOrd="0" presId="urn:microsoft.com/office/officeart/2005/8/layout/list1"/>
    <dgm:cxn modelId="{AF670FD0-A589-42B0-8DB7-8372B4646D80}" type="presParOf" srcId="{7B75E204-B23B-4F25-9628-0D75D00E0234}" destId="{58EC7A25-A887-40D3-97D3-A875DAF42F5B}" srcOrd="10" destOrd="0" presId="urn:microsoft.com/office/officeart/2005/8/layout/list1"/>
    <dgm:cxn modelId="{F1D46CB6-AAA0-4518-B616-888A24311353}" type="presParOf" srcId="{7B75E204-B23B-4F25-9628-0D75D00E0234}" destId="{F5DFA4A6-2DAC-4124-B2FE-DAC35928122D}" srcOrd="11" destOrd="0" presId="urn:microsoft.com/office/officeart/2005/8/layout/list1"/>
    <dgm:cxn modelId="{B1BBD92C-5B62-4CD6-9BFB-FF7113DBA709}" type="presParOf" srcId="{7B75E204-B23B-4F25-9628-0D75D00E0234}" destId="{25A06297-A2E9-405A-B8AF-8D23C9B98767}" srcOrd="12" destOrd="0" presId="urn:microsoft.com/office/officeart/2005/8/layout/list1"/>
    <dgm:cxn modelId="{88C492B2-A9F9-447D-B411-390171E09883}" type="presParOf" srcId="{25A06297-A2E9-405A-B8AF-8D23C9B98767}" destId="{30F951EF-10E4-42B4-ABF3-D20E62D301C2}" srcOrd="0" destOrd="0" presId="urn:microsoft.com/office/officeart/2005/8/layout/list1"/>
    <dgm:cxn modelId="{30823F52-5A2F-4350-8F0E-5A730A7B0569}" type="presParOf" srcId="{25A06297-A2E9-405A-B8AF-8D23C9B98767}" destId="{7A195819-AA7F-4D22-BCE0-996F1DC46F46}" srcOrd="1" destOrd="0" presId="urn:microsoft.com/office/officeart/2005/8/layout/list1"/>
    <dgm:cxn modelId="{CB7E1F4F-451E-4CD5-A857-02DED236799C}" type="presParOf" srcId="{7B75E204-B23B-4F25-9628-0D75D00E0234}" destId="{6B609F98-A218-4761-AB2A-0A280E0FDC18}" srcOrd="13" destOrd="0" presId="urn:microsoft.com/office/officeart/2005/8/layout/list1"/>
    <dgm:cxn modelId="{CF02770C-EA57-4B6E-A2AF-27B22E783E9A}" type="presParOf" srcId="{7B75E204-B23B-4F25-9628-0D75D00E0234}" destId="{3C1CC2AF-6028-4DE2-8BE8-50658207A25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367BA7-4B06-4DE0-A085-81948180754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A0FF74DA-DE98-40A1-AC27-5D5B0C568127}">
      <dgm:prSet custT="1"/>
      <dgm:spPr/>
      <dgm:t>
        <a:bodyPr/>
        <a:lstStyle/>
        <a:p>
          <a:r>
            <a:rPr lang="en-US" sz="1600">
              <a:effectLst/>
              <a:latin typeface="Calibri" panose="020F0502020204030204" pitchFamily="34" charset="0"/>
              <a:ea typeface="Calibri" panose="020F0502020204030204" pitchFamily="34" charset="0"/>
              <a:cs typeface="Calibri" panose="020F0502020204030204" pitchFamily="34" charset="0"/>
            </a:rPr>
            <a:t>Power System 1 has a low Average Quality Score but also takes less production time</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dgm:t>
    </dgm:pt>
    <dgm:pt modelId="{B0B9F034-1353-42C5-9C41-CCEF67C82AAF}" type="parTrans" cxnId="{8AAEE3D6-B10C-4C09-B20A-A233F730A975}">
      <dgm:prSet/>
      <dgm:spPr/>
      <dgm:t>
        <a:bodyPr/>
        <a:lstStyle/>
        <a:p>
          <a:endParaRPr lang="en-GB" sz="1600"/>
        </a:p>
      </dgm:t>
    </dgm:pt>
    <dgm:pt modelId="{E64BA90A-D006-4B53-96E8-2F92865D589D}" type="sibTrans" cxnId="{8AAEE3D6-B10C-4C09-B20A-A233F730A975}">
      <dgm:prSet/>
      <dgm:spPr/>
      <dgm:t>
        <a:bodyPr/>
        <a:lstStyle/>
        <a:p>
          <a:endParaRPr lang="en-GB" sz="1600"/>
        </a:p>
      </dgm:t>
    </dgm:pt>
    <dgm:pt modelId="{628545AA-8FF5-4478-B0AC-31C0131A9C22}">
      <dgm:prSet custT="1"/>
      <dgm:spPr/>
      <dgm:t>
        <a:bodyPr/>
        <a:lstStyle/>
        <a:p>
          <a:r>
            <a:rPr lang="en-US" sz="1600" dirty="0">
              <a:effectLst/>
              <a:latin typeface="Calibri" panose="020F0502020204030204" pitchFamily="34" charset="0"/>
              <a:ea typeface="Calibri" panose="020F0502020204030204" pitchFamily="34" charset="0"/>
              <a:cs typeface="Calibri" panose="020F0502020204030204" pitchFamily="34" charset="0"/>
            </a:rPr>
            <a:t>Power System 1 accounts for 63% of the total complaints received</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dgm:t>
    </dgm:pt>
    <dgm:pt modelId="{3D950E4B-8A2F-421D-95BF-200D901237D3}" type="parTrans" cxnId="{7F4B7D1D-9351-41E7-B3AB-860A39C112CF}">
      <dgm:prSet/>
      <dgm:spPr/>
      <dgm:t>
        <a:bodyPr/>
        <a:lstStyle/>
        <a:p>
          <a:endParaRPr lang="en-GB" sz="1600"/>
        </a:p>
      </dgm:t>
    </dgm:pt>
    <dgm:pt modelId="{AB227178-E800-4677-8E81-E871EF57CE18}" type="sibTrans" cxnId="{7F4B7D1D-9351-41E7-B3AB-860A39C112CF}">
      <dgm:prSet/>
      <dgm:spPr/>
      <dgm:t>
        <a:bodyPr/>
        <a:lstStyle/>
        <a:p>
          <a:endParaRPr lang="en-GB" sz="1600"/>
        </a:p>
      </dgm:t>
    </dgm:pt>
    <dgm:pt modelId="{2E78C09C-7341-4EE2-B9BE-9F6CBAAA220F}">
      <dgm:prSet custT="1"/>
      <dgm:spPr/>
      <dgm:t>
        <a:bodyPr/>
        <a:lstStyle/>
        <a:p>
          <a:pPr>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Installing Power Systems takes the maximum time, whereas Quality Checks take the least time in the Production Process. </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dgm:t>
    </dgm:pt>
    <dgm:pt modelId="{704E3A5C-74F4-4BD1-9610-6A9681D223A4}" type="parTrans" cxnId="{FE95D376-04C6-4250-A149-BF21FED25DB2}">
      <dgm:prSet/>
      <dgm:spPr/>
      <dgm:t>
        <a:bodyPr/>
        <a:lstStyle/>
        <a:p>
          <a:endParaRPr lang="en-GB" sz="1600"/>
        </a:p>
      </dgm:t>
    </dgm:pt>
    <dgm:pt modelId="{A97CE070-A622-47C4-B4A8-64E46D306A6F}" type="sibTrans" cxnId="{FE95D376-04C6-4250-A149-BF21FED25DB2}">
      <dgm:prSet/>
      <dgm:spPr/>
      <dgm:t>
        <a:bodyPr/>
        <a:lstStyle/>
        <a:p>
          <a:endParaRPr lang="en-GB" sz="1600"/>
        </a:p>
      </dgm:t>
    </dgm:pt>
    <dgm:pt modelId="{7B75E204-B23B-4F25-9628-0D75D00E0234}" type="pres">
      <dgm:prSet presAssocID="{1F367BA7-4B06-4DE0-A085-819481807540}" presName="linear" presStyleCnt="0">
        <dgm:presLayoutVars>
          <dgm:dir/>
          <dgm:animLvl val="lvl"/>
          <dgm:resizeHandles val="exact"/>
        </dgm:presLayoutVars>
      </dgm:prSet>
      <dgm:spPr/>
    </dgm:pt>
    <dgm:pt modelId="{9132028C-EF5E-4D64-9AF2-D307E71BB586}" type="pres">
      <dgm:prSet presAssocID="{A0FF74DA-DE98-40A1-AC27-5D5B0C568127}" presName="parentLin" presStyleCnt="0"/>
      <dgm:spPr/>
    </dgm:pt>
    <dgm:pt modelId="{F6205E11-6CB9-4746-A747-20311D614D5E}" type="pres">
      <dgm:prSet presAssocID="{A0FF74DA-DE98-40A1-AC27-5D5B0C568127}" presName="parentLeftMargin" presStyleLbl="node1" presStyleIdx="0" presStyleCnt="3"/>
      <dgm:spPr/>
    </dgm:pt>
    <dgm:pt modelId="{7AB8ECAF-16A3-49FD-BB69-619106CC5C8B}" type="pres">
      <dgm:prSet presAssocID="{A0FF74DA-DE98-40A1-AC27-5D5B0C568127}" presName="parentText" presStyleLbl="node1" presStyleIdx="0" presStyleCnt="3" custScaleX="111999">
        <dgm:presLayoutVars>
          <dgm:chMax val="0"/>
          <dgm:bulletEnabled val="1"/>
        </dgm:presLayoutVars>
      </dgm:prSet>
      <dgm:spPr/>
    </dgm:pt>
    <dgm:pt modelId="{C02E6E6D-7C03-4913-B479-3B638410533A}" type="pres">
      <dgm:prSet presAssocID="{A0FF74DA-DE98-40A1-AC27-5D5B0C568127}" presName="negativeSpace" presStyleCnt="0"/>
      <dgm:spPr/>
    </dgm:pt>
    <dgm:pt modelId="{AE06DBE0-12A4-4F6E-884C-23286D9B0BED}" type="pres">
      <dgm:prSet presAssocID="{A0FF74DA-DE98-40A1-AC27-5D5B0C568127}" presName="childText" presStyleLbl="conFgAcc1" presStyleIdx="0" presStyleCnt="3">
        <dgm:presLayoutVars>
          <dgm:bulletEnabled val="1"/>
        </dgm:presLayoutVars>
      </dgm:prSet>
      <dgm:spPr/>
    </dgm:pt>
    <dgm:pt modelId="{1654AE93-A408-4C37-81AE-48B071E0917E}" type="pres">
      <dgm:prSet presAssocID="{E64BA90A-D006-4B53-96E8-2F92865D589D}" presName="spaceBetweenRectangles" presStyleCnt="0"/>
      <dgm:spPr/>
    </dgm:pt>
    <dgm:pt modelId="{D6DB1ABD-6167-4A5C-AF83-C294A7529D1C}" type="pres">
      <dgm:prSet presAssocID="{628545AA-8FF5-4478-B0AC-31C0131A9C22}" presName="parentLin" presStyleCnt="0"/>
      <dgm:spPr/>
    </dgm:pt>
    <dgm:pt modelId="{C6C3292E-C730-4DED-B1B5-0008944898E0}" type="pres">
      <dgm:prSet presAssocID="{628545AA-8FF5-4478-B0AC-31C0131A9C22}" presName="parentLeftMargin" presStyleLbl="node1" presStyleIdx="0" presStyleCnt="3"/>
      <dgm:spPr/>
    </dgm:pt>
    <dgm:pt modelId="{8FA1A027-5F4A-4928-809C-438366BC4ADC}" type="pres">
      <dgm:prSet presAssocID="{628545AA-8FF5-4478-B0AC-31C0131A9C22}" presName="parentText" presStyleLbl="node1" presStyleIdx="1" presStyleCnt="3" custScaleX="111999">
        <dgm:presLayoutVars>
          <dgm:chMax val="0"/>
          <dgm:bulletEnabled val="1"/>
        </dgm:presLayoutVars>
      </dgm:prSet>
      <dgm:spPr/>
    </dgm:pt>
    <dgm:pt modelId="{32537625-34F9-45D1-8540-0F0ADBAF127A}" type="pres">
      <dgm:prSet presAssocID="{628545AA-8FF5-4478-B0AC-31C0131A9C22}" presName="negativeSpace" presStyleCnt="0"/>
      <dgm:spPr/>
    </dgm:pt>
    <dgm:pt modelId="{E0879C2F-5DF2-477B-8D3D-C34FDF0805DC}" type="pres">
      <dgm:prSet presAssocID="{628545AA-8FF5-4478-B0AC-31C0131A9C22}" presName="childText" presStyleLbl="conFgAcc1" presStyleIdx="1" presStyleCnt="3">
        <dgm:presLayoutVars>
          <dgm:bulletEnabled val="1"/>
        </dgm:presLayoutVars>
      </dgm:prSet>
      <dgm:spPr/>
    </dgm:pt>
    <dgm:pt modelId="{82E0B790-17C7-4BA1-993D-DC9005FAB01B}" type="pres">
      <dgm:prSet presAssocID="{AB227178-E800-4677-8E81-E871EF57CE18}" presName="spaceBetweenRectangles" presStyleCnt="0"/>
      <dgm:spPr/>
    </dgm:pt>
    <dgm:pt modelId="{4C37D42A-9A8C-4820-9020-3BDF9EDADFEF}" type="pres">
      <dgm:prSet presAssocID="{2E78C09C-7341-4EE2-B9BE-9F6CBAAA220F}" presName="parentLin" presStyleCnt="0"/>
      <dgm:spPr/>
    </dgm:pt>
    <dgm:pt modelId="{F5E8F901-A9E5-4E68-923C-AF9818384A8D}" type="pres">
      <dgm:prSet presAssocID="{2E78C09C-7341-4EE2-B9BE-9F6CBAAA220F}" presName="parentLeftMargin" presStyleLbl="node1" presStyleIdx="1" presStyleCnt="3"/>
      <dgm:spPr/>
    </dgm:pt>
    <dgm:pt modelId="{2745FEDD-FB28-4C2C-93AE-F0BE9E2F213D}" type="pres">
      <dgm:prSet presAssocID="{2E78C09C-7341-4EE2-B9BE-9F6CBAAA220F}" presName="parentText" presStyleLbl="node1" presStyleIdx="2" presStyleCnt="3" custScaleX="119973" custScaleY="111329">
        <dgm:presLayoutVars>
          <dgm:chMax val="0"/>
          <dgm:bulletEnabled val="1"/>
        </dgm:presLayoutVars>
      </dgm:prSet>
      <dgm:spPr/>
    </dgm:pt>
    <dgm:pt modelId="{DA1E922F-25B7-4DF5-AA8D-4FB5D7CD61D5}" type="pres">
      <dgm:prSet presAssocID="{2E78C09C-7341-4EE2-B9BE-9F6CBAAA220F}" presName="negativeSpace" presStyleCnt="0"/>
      <dgm:spPr/>
    </dgm:pt>
    <dgm:pt modelId="{D7305208-C99D-4859-A0CC-4E959512F440}" type="pres">
      <dgm:prSet presAssocID="{2E78C09C-7341-4EE2-B9BE-9F6CBAAA220F}" presName="childText" presStyleLbl="conFgAcc1" presStyleIdx="2" presStyleCnt="3">
        <dgm:presLayoutVars>
          <dgm:bulletEnabled val="1"/>
        </dgm:presLayoutVars>
      </dgm:prSet>
      <dgm:spPr/>
    </dgm:pt>
  </dgm:ptLst>
  <dgm:cxnLst>
    <dgm:cxn modelId="{7F4B7D1D-9351-41E7-B3AB-860A39C112CF}" srcId="{1F367BA7-4B06-4DE0-A085-819481807540}" destId="{628545AA-8FF5-4478-B0AC-31C0131A9C22}" srcOrd="1" destOrd="0" parTransId="{3D950E4B-8A2F-421D-95BF-200D901237D3}" sibTransId="{AB227178-E800-4677-8E81-E871EF57CE18}"/>
    <dgm:cxn modelId="{A3ADB221-E069-4888-837F-F3F2CA2CE6B4}" type="presOf" srcId="{628545AA-8FF5-4478-B0AC-31C0131A9C22}" destId="{C6C3292E-C730-4DED-B1B5-0008944898E0}" srcOrd="0" destOrd="0" presId="urn:microsoft.com/office/officeart/2005/8/layout/list1"/>
    <dgm:cxn modelId="{B1894A3E-6284-43CD-8E24-90B64460EF36}" type="presOf" srcId="{A0FF74DA-DE98-40A1-AC27-5D5B0C568127}" destId="{7AB8ECAF-16A3-49FD-BB69-619106CC5C8B}" srcOrd="1" destOrd="0" presId="urn:microsoft.com/office/officeart/2005/8/layout/list1"/>
    <dgm:cxn modelId="{AB0F0D53-DBF4-4CA1-A098-BD645DBC2D79}" type="presOf" srcId="{2E78C09C-7341-4EE2-B9BE-9F6CBAAA220F}" destId="{F5E8F901-A9E5-4E68-923C-AF9818384A8D}" srcOrd="0" destOrd="0" presId="urn:microsoft.com/office/officeart/2005/8/layout/list1"/>
    <dgm:cxn modelId="{4152A473-3254-4AF4-943C-1FD3C96F3061}" type="presOf" srcId="{1F367BA7-4B06-4DE0-A085-819481807540}" destId="{7B75E204-B23B-4F25-9628-0D75D00E0234}" srcOrd="0" destOrd="0" presId="urn:microsoft.com/office/officeart/2005/8/layout/list1"/>
    <dgm:cxn modelId="{FE95D376-04C6-4250-A149-BF21FED25DB2}" srcId="{1F367BA7-4B06-4DE0-A085-819481807540}" destId="{2E78C09C-7341-4EE2-B9BE-9F6CBAAA220F}" srcOrd="2" destOrd="0" parTransId="{704E3A5C-74F4-4BD1-9610-6A9681D223A4}" sibTransId="{A97CE070-A622-47C4-B4A8-64E46D306A6F}"/>
    <dgm:cxn modelId="{715463A8-02D3-4E16-BE07-F8099D2948FB}" type="presOf" srcId="{628545AA-8FF5-4478-B0AC-31C0131A9C22}" destId="{8FA1A027-5F4A-4928-809C-438366BC4ADC}" srcOrd="1" destOrd="0" presId="urn:microsoft.com/office/officeart/2005/8/layout/list1"/>
    <dgm:cxn modelId="{E42DDBAC-60C4-4A5E-A2DF-C195568CCE4B}" type="presOf" srcId="{A0FF74DA-DE98-40A1-AC27-5D5B0C568127}" destId="{F6205E11-6CB9-4746-A747-20311D614D5E}" srcOrd="0" destOrd="0" presId="urn:microsoft.com/office/officeart/2005/8/layout/list1"/>
    <dgm:cxn modelId="{8AAEE3D6-B10C-4C09-B20A-A233F730A975}" srcId="{1F367BA7-4B06-4DE0-A085-819481807540}" destId="{A0FF74DA-DE98-40A1-AC27-5D5B0C568127}" srcOrd="0" destOrd="0" parTransId="{B0B9F034-1353-42C5-9C41-CCEF67C82AAF}" sibTransId="{E64BA90A-D006-4B53-96E8-2F92865D589D}"/>
    <dgm:cxn modelId="{DAB261FE-5259-4FC3-8FD7-049D084AAD2E}" type="presOf" srcId="{2E78C09C-7341-4EE2-B9BE-9F6CBAAA220F}" destId="{2745FEDD-FB28-4C2C-93AE-F0BE9E2F213D}" srcOrd="1" destOrd="0" presId="urn:microsoft.com/office/officeart/2005/8/layout/list1"/>
    <dgm:cxn modelId="{E2595E14-F2AE-4C2E-8B08-F2F64BA326D1}" type="presParOf" srcId="{7B75E204-B23B-4F25-9628-0D75D00E0234}" destId="{9132028C-EF5E-4D64-9AF2-D307E71BB586}" srcOrd="0" destOrd="0" presId="urn:microsoft.com/office/officeart/2005/8/layout/list1"/>
    <dgm:cxn modelId="{FE033B91-6C17-4053-BD18-FC6D7EF2C9C3}" type="presParOf" srcId="{9132028C-EF5E-4D64-9AF2-D307E71BB586}" destId="{F6205E11-6CB9-4746-A747-20311D614D5E}" srcOrd="0" destOrd="0" presId="urn:microsoft.com/office/officeart/2005/8/layout/list1"/>
    <dgm:cxn modelId="{BBA3C4AB-C1A1-41A1-82E8-D56ADCAA91AD}" type="presParOf" srcId="{9132028C-EF5E-4D64-9AF2-D307E71BB586}" destId="{7AB8ECAF-16A3-49FD-BB69-619106CC5C8B}" srcOrd="1" destOrd="0" presId="urn:microsoft.com/office/officeart/2005/8/layout/list1"/>
    <dgm:cxn modelId="{37262C68-2C02-4F9E-8EEB-FB568441EE65}" type="presParOf" srcId="{7B75E204-B23B-4F25-9628-0D75D00E0234}" destId="{C02E6E6D-7C03-4913-B479-3B638410533A}" srcOrd="1" destOrd="0" presId="urn:microsoft.com/office/officeart/2005/8/layout/list1"/>
    <dgm:cxn modelId="{130DC6BD-13D4-4542-BA0A-5D95C7AB7261}" type="presParOf" srcId="{7B75E204-B23B-4F25-9628-0D75D00E0234}" destId="{AE06DBE0-12A4-4F6E-884C-23286D9B0BED}" srcOrd="2" destOrd="0" presId="urn:microsoft.com/office/officeart/2005/8/layout/list1"/>
    <dgm:cxn modelId="{1C1EC59E-9C13-4FF1-A667-AB7450CFA343}" type="presParOf" srcId="{7B75E204-B23B-4F25-9628-0D75D00E0234}" destId="{1654AE93-A408-4C37-81AE-48B071E0917E}" srcOrd="3" destOrd="0" presId="urn:microsoft.com/office/officeart/2005/8/layout/list1"/>
    <dgm:cxn modelId="{894093CE-EF4E-44C4-88BD-D6795FB27729}" type="presParOf" srcId="{7B75E204-B23B-4F25-9628-0D75D00E0234}" destId="{D6DB1ABD-6167-4A5C-AF83-C294A7529D1C}" srcOrd="4" destOrd="0" presId="urn:microsoft.com/office/officeart/2005/8/layout/list1"/>
    <dgm:cxn modelId="{9A11E1CE-A7CF-406C-A577-7EFF718E65DB}" type="presParOf" srcId="{D6DB1ABD-6167-4A5C-AF83-C294A7529D1C}" destId="{C6C3292E-C730-4DED-B1B5-0008944898E0}" srcOrd="0" destOrd="0" presId="urn:microsoft.com/office/officeart/2005/8/layout/list1"/>
    <dgm:cxn modelId="{B64BB193-1F2B-4B75-A45B-C17971186475}" type="presParOf" srcId="{D6DB1ABD-6167-4A5C-AF83-C294A7529D1C}" destId="{8FA1A027-5F4A-4928-809C-438366BC4ADC}" srcOrd="1" destOrd="0" presId="urn:microsoft.com/office/officeart/2005/8/layout/list1"/>
    <dgm:cxn modelId="{6EDD8D6B-AEB2-4579-A875-A6C43513732F}" type="presParOf" srcId="{7B75E204-B23B-4F25-9628-0D75D00E0234}" destId="{32537625-34F9-45D1-8540-0F0ADBAF127A}" srcOrd="5" destOrd="0" presId="urn:microsoft.com/office/officeart/2005/8/layout/list1"/>
    <dgm:cxn modelId="{1E86EEB6-D418-46E3-925D-96E432C5701E}" type="presParOf" srcId="{7B75E204-B23B-4F25-9628-0D75D00E0234}" destId="{E0879C2F-5DF2-477B-8D3D-C34FDF0805DC}" srcOrd="6" destOrd="0" presId="urn:microsoft.com/office/officeart/2005/8/layout/list1"/>
    <dgm:cxn modelId="{52C1CD72-62C0-4762-BED1-63C36F1A68A1}" type="presParOf" srcId="{7B75E204-B23B-4F25-9628-0D75D00E0234}" destId="{82E0B790-17C7-4BA1-993D-DC9005FAB01B}" srcOrd="7" destOrd="0" presId="urn:microsoft.com/office/officeart/2005/8/layout/list1"/>
    <dgm:cxn modelId="{875722F2-B342-4FB1-B4D3-94A0CDE51F69}" type="presParOf" srcId="{7B75E204-B23B-4F25-9628-0D75D00E0234}" destId="{4C37D42A-9A8C-4820-9020-3BDF9EDADFEF}" srcOrd="8" destOrd="0" presId="urn:microsoft.com/office/officeart/2005/8/layout/list1"/>
    <dgm:cxn modelId="{131C2B04-E7E2-46D9-9538-91D8DAAFEDE7}" type="presParOf" srcId="{4C37D42A-9A8C-4820-9020-3BDF9EDADFEF}" destId="{F5E8F901-A9E5-4E68-923C-AF9818384A8D}" srcOrd="0" destOrd="0" presId="urn:microsoft.com/office/officeart/2005/8/layout/list1"/>
    <dgm:cxn modelId="{FFAA3C68-685C-45E0-A943-6DBE45E172BD}" type="presParOf" srcId="{4C37D42A-9A8C-4820-9020-3BDF9EDADFEF}" destId="{2745FEDD-FB28-4C2C-93AE-F0BE9E2F213D}" srcOrd="1" destOrd="0" presId="urn:microsoft.com/office/officeart/2005/8/layout/list1"/>
    <dgm:cxn modelId="{B53B3B20-1149-435C-AA7A-80B8685E07AC}" type="presParOf" srcId="{7B75E204-B23B-4F25-9628-0D75D00E0234}" destId="{DA1E922F-25B7-4DF5-AA8D-4FB5D7CD61D5}" srcOrd="9" destOrd="0" presId="urn:microsoft.com/office/officeart/2005/8/layout/list1"/>
    <dgm:cxn modelId="{1B4DE12D-92CD-41AB-80BC-F970C28400F2}" type="presParOf" srcId="{7B75E204-B23B-4F25-9628-0D75D00E0234}" destId="{D7305208-C99D-4859-A0CC-4E959512F440}"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367BA7-4B06-4DE0-A085-81948180754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5A50AD09-108E-464A-A476-6663E062B16B}">
      <dgm:prSet custT="1"/>
      <dgm:spPr/>
      <dgm:t>
        <a:bodyPr/>
        <a:lstStyle/>
        <a:p>
          <a:r>
            <a:rPr lang="en-US" sz="1500" dirty="0">
              <a:effectLst/>
              <a:latin typeface="Calibri" panose="020F0502020204030204" pitchFamily="34" charset="0"/>
              <a:ea typeface="Calibri" panose="020F0502020204030204" pitchFamily="34" charset="0"/>
              <a:cs typeface="Calibri" panose="020F0502020204030204" pitchFamily="34" charset="0"/>
            </a:rPr>
            <a:t>Quality and Refit workers account for the highest % of Absent Hours </a:t>
          </a:r>
          <a:endParaRPr lang="en-GB" sz="1500" dirty="0">
            <a:effectLst/>
            <a:latin typeface="Calibri" panose="020F0502020204030204" pitchFamily="34" charset="0"/>
            <a:ea typeface="Calibri" panose="020F0502020204030204" pitchFamily="34" charset="0"/>
            <a:cs typeface="Calibri" panose="020F0502020204030204" pitchFamily="34" charset="0"/>
          </a:endParaRPr>
        </a:p>
      </dgm:t>
    </dgm:pt>
    <dgm:pt modelId="{D74680AD-9A3C-4EAA-A9BF-E6C95C9F3F6E}" type="parTrans" cxnId="{B728D1B4-4FCA-4DE6-B49B-A13B4056B571}">
      <dgm:prSet/>
      <dgm:spPr/>
      <dgm:t>
        <a:bodyPr/>
        <a:lstStyle/>
        <a:p>
          <a:endParaRPr lang="en-GB" sz="1500"/>
        </a:p>
      </dgm:t>
    </dgm:pt>
    <dgm:pt modelId="{2E572913-B00B-4E10-925B-A91A9019C45B}" type="sibTrans" cxnId="{B728D1B4-4FCA-4DE6-B49B-A13B4056B571}">
      <dgm:prSet/>
      <dgm:spPr/>
      <dgm:t>
        <a:bodyPr/>
        <a:lstStyle/>
        <a:p>
          <a:endParaRPr lang="en-GB" sz="1500"/>
        </a:p>
      </dgm:t>
    </dgm:pt>
    <dgm:pt modelId="{2B6A096E-74A2-4B9F-8B50-8D413E10A0EB}">
      <dgm:prSet custT="1"/>
      <dgm:spPr/>
      <dgm:t>
        <a:bodyPr/>
        <a:lstStyle/>
        <a:p>
          <a:r>
            <a:rPr lang="en-US" sz="1500" dirty="0">
              <a:effectLst/>
              <a:latin typeface="Calibri" panose="020F0502020204030204" pitchFamily="34" charset="0"/>
              <a:ea typeface="Calibri" panose="020F0502020204030204" pitchFamily="34" charset="0"/>
              <a:cs typeface="Calibri" panose="020F0502020204030204" pitchFamily="34" charset="0"/>
            </a:rPr>
            <a:t>Quality and Refit workers are least experienced in terms of minimum Length of Service, have the highest Average Age, and stay most nearby to work location, still they are absent the most </a:t>
          </a:r>
          <a:endParaRPr lang="en-GB" sz="1500" dirty="0">
            <a:effectLst/>
            <a:latin typeface="Calibri" panose="020F0502020204030204" pitchFamily="34" charset="0"/>
            <a:ea typeface="Calibri" panose="020F0502020204030204" pitchFamily="34" charset="0"/>
            <a:cs typeface="Calibri" panose="020F0502020204030204" pitchFamily="34" charset="0"/>
          </a:endParaRPr>
        </a:p>
      </dgm:t>
    </dgm:pt>
    <dgm:pt modelId="{AA6B5104-5C9D-4DF6-8DB9-104959DA50E3}" type="parTrans" cxnId="{30B44F33-93CD-4B63-945D-0A76610F941F}">
      <dgm:prSet/>
      <dgm:spPr/>
      <dgm:t>
        <a:bodyPr/>
        <a:lstStyle/>
        <a:p>
          <a:endParaRPr lang="en-GB" sz="1500"/>
        </a:p>
      </dgm:t>
    </dgm:pt>
    <dgm:pt modelId="{E5FFD0F5-8C29-4EE1-B43E-036F849A994F}" type="sibTrans" cxnId="{30B44F33-93CD-4B63-945D-0A76610F941F}">
      <dgm:prSet/>
      <dgm:spPr/>
      <dgm:t>
        <a:bodyPr/>
        <a:lstStyle/>
        <a:p>
          <a:endParaRPr lang="en-GB" sz="1500"/>
        </a:p>
      </dgm:t>
    </dgm:pt>
    <dgm:pt modelId="{C54274D5-FE23-4B89-AB8A-65B16E499C8D}">
      <dgm:prSet custT="1"/>
      <dgm:spPr/>
      <dgm:t>
        <a:bodyPr/>
        <a:lstStyle/>
        <a:p>
          <a:r>
            <a:rPr lang="en-US" sz="1500" dirty="0">
              <a:effectLst/>
              <a:latin typeface="Calibri" panose="020F0502020204030204" pitchFamily="34" charset="0"/>
              <a:ea typeface="Calibri" panose="020F0502020204030204" pitchFamily="34" charset="0"/>
              <a:cs typeface="Calibri" panose="020F0502020204030204" pitchFamily="34" charset="0"/>
            </a:rPr>
            <a:t>Workers belonging to the Weekend Night Shift are absent the most</a:t>
          </a:r>
          <a:endParaRPr lang="en-GB" sz="1500" dirty="0">
            <a:effectLst/>
            <a:latin typeface="Calibri" panose="020F0502020204030204" pitchFamily="34" charset="0"/>
            <a:ea typeface="Calibri" panose="020F0502020204030204" pitchFamily="34" charset="0"/>
            <a:cs typeface="Calibri" panose="020F0502020204030204" pitchFamily="34" charset="0"/>
          </a:endParaRPr>
        </a:p>
      </dgm:t>
    </dgm:pt>
    <dgm:pt modelId="{CD94912C-66D0-472D-8585-C86C706CC8D3}" type="parTrans" cxnId="{0CE0EABA-B70C-4A1E-9048-0A7596A5D66F}">
      <dgm:prSet/>
      <dgm:spPr/>
      <dgm:t>
        <a:bodyPr/>
        <a:lstStyle/>
        <a:p>
          <a:endParaRPr lang="en-GB" sz="1500"/>
        </a:p>
      </dgm:t>
    </dgm:pt>
    <dgm:pt modelId="{7792302A-C20E-44D4-B750-981ECCAD75C1}" type="sibTrans" cxnId="{0CE0EABA-B70C-4A1E-9048-0A7596A5D66F}">
      <dgm:prSet/>
      <dgm:spPr/>
      <dgm:t>
        <a:bodyPr/>
        <a:lstStyle/>
        <a:p>
          <a:endParaRPr lang="en-GB" sz="1500"/>
        </a:p>
      </dgm:t>
    </dgm:pt>
    <dgm:pt modelId="{2610346C-4D09-473C-A44D-4C8DEAA86C8F}">
      <dgm:prSet custT="1"/>
      <dgm:spPr/>
      <dgm:t>
        <a:bodyPr/>
        <a:lstStyle/>
        <a:p>
          <a:r>
            <a:rPr lang="en-US" sz="1500" dirty="0">
              <a:effectLst/>
              <a:latin typeface="Calibri" panose="020F0502020204030204" pitchFamily="34" charset="0"/>
              <a:ea typeface="Calibri" panose="020F0502020204030204" pitchFamily="34" charset="0"/>
              <a:cs typeface="Calibri" panose="020F0502020204030204" pitchFamily="34" charset="0"/>
            </a:rPr>
            <a:t>Male workers belonging to Weekend Swing Shift and Female workers belonging to Weekday Night Shift are Absent the most</a:t>
          </a:r>
          <a:endParaRPr lang="en-GB" sz="1500" dirty="0">
            <a:effectLst/>
            <a:latin typeface="Calibri" panose="020F0502020204030204" pitchFamily="34" charset="0"/>
            <a:ea typeface="Calibri" panose="020F0502020204030204" pitchFamily="34" charset="0"/>
            <a:cs typeface="Calibri" panose="020F0502020204030204" pitchFamily="34" charset="0"/>
          </a:endParaRPr>
        </a:p>
      </dgm:t>
    </dgm:pt>
    <dgm:pt modelId="{29DA0E80-E5DF-40D0-B090-37D1C3F78E60}" type="parTrans" cxnId="{B1706670-AB1F-4C64-A341-983E40D5604D}">
      <dgm:prSet/>
      <dgm:spPr/>
      <dgm:t>
        <a:bodyPr/>
        <a:lstStyle/>
        <a:p>
          <a:endParaRPr lang="en-GB" sz="1500"/>
        </a:p>
      </dgm:t>
    </dgm:pt>
    <dgm:pt modelId="{745AC339-EBB9-4027-8539-E03B89BC454D}" type="sibTrans" cxnId="{B1706670-AB1F-4C64-A341-983E40D5604D}">
      <dgm:prSet/>
      <dgm:spPr/>
      <dgm:t>
        <a:bodyPr/>
        <a:lstStyle/>
        <a:p>
          <a:endParaRPr lang="en-GB" sz="1500"/>
        </a:p>
      </dgm:t>
    </dgm:pt>
    <dgm:pt modelId="{7D23745D-04B4-4269-A8CA-38CF4BD479A1}">
      <dgm:prSet custT="1"/>
      <dgm:spPr/>
      <dgm:t>
        <a:bodyPr/>
        <a:lstStyle/>
        <a:p>
          <a:r>
            <a:rPr lang="en-US" sz="1500">
              <a:effectLst/>
              <a:latin typeface="Calibri" panose="020F0502020204030204" pitchFamily="34" charset="0"/>
              <a:ea typeface="Calibri" panose="020F0502020204030204" pitchFamily="34" charset="0"/>
              <a:cs typeface="Calibri" panose="020F0502020204030204" pitchFamily="34" charset="0"/>
            </a:rPr>
            <a:t>Male workers belonging to Weekday Night Shift and Female workers belonging to Weekend Swing Shift are Absent the least</a:t>
          </a:r>
          <a:endParaRPr lang="en-GB" sz="1500" dirty="0">
            <a:effectLst/>
            <a:latin typeface="Calibri" panose="020F0502020204030204" pitchFamily="34" charset="0"/>
            <a:ea typeface="Calibri" panose="020F0502020204030204" pitchFamily="34" charset="0"/>
            <a:cs typeface="Calibri" panose="020F0502020204030204" pitchFamily="34" charset="0"/>
          </a:endParaRPr>
        </a:p>
      </dgm:t>
    </dgm:pt>
    <dgm:pt modelId="{2F79EE09-F134-4C6E-AA7B-2D5552D3EDC0}" type="parTrans" cxnId="{FE77BCF9-40D2-4421-9EAA-FC8BAB5518F6}">
      <dgm:prSet/>
      <dgm:spPr/>
      <dgm:t>
        <a:bodyPr/>
        <a:lstStyle/>
        <a:p>
          <a:endParaRPr lang="en-GB" sz="1500"/>
        </a:p>
      </dgm:t>
    </dgm:pt>
    <dgm:pt modelId="{90854CF8-2B56-42B1-9C3F-2459E8E59C73}" type="sibTrans" cxnId="{FE77BCF9-40D2-4421-9EAA-FC8BAB5518F6}">
      <dgm:prSet/>
      <dgm:spPr/>
      <dgm:t>
        <a:bodyPr/>
        <a:lstStyle/>
        <a:p>
          <a:endParaRPr lang="en-GB" sz="1500"/>
        </a:p>
      </dgm:t>
    </dgm:pt>
    <dgm:pt modelId="{7B75E204-B23B-4F25-9628-0D75D00E0234}" type="pres">
      <dgm:prSet presAssocID="{1F367BA7-4B06-4DE0-A085-819481807540}" presName="linear" presStyleCnt="0">
        <dgm:presLayoutVars>
          <dgm:dir/>
          <dgm:animLvl val="lvl"/>
          <dgm:resizeHandles val="exact"/>
        </dgm:presLayoutVars>
      </dgm:prSet>
      <dgm:spPr/>
    </dgm:pt>
    <dgm:pt modelId="{421102CC-9AD7-42B7-BBD3-2AE7DB15AF89}" type="pres">
      <dgm:prSet presAssocID="{5A50AD09-108E-464A-A476-6663E062B16B}" presName="parentLin" presStyleCnt="0"/>
      <dgm:spPr/>
    </dgm:pt>
    <dgm:pt modelId="{8B9CAD7E-EE4D-428D-A9D6-5599A9F4893E}" type="pres">
      <dgm:prSet presAssocID="{5A50AD09-108E-464A-A476-6663E062B16B}" presName="parentLeftMargin" presStyleLbl="node1" presStyleIdx="0" presStyleCnt="5"/>
      <dgm:spPr/>
    </dgm:pt>
    <dgm:pt modelId="{2ECAD172-BB86-47D5-BC25-862C32B6E360}" type="pres">
      <dgm:prSet presAssocID="{5A50AD09-108E-464A-A476-6663E062B16B}" presName="parentText" presStyleLbl="node1" presStyleIdx="0" presStyleCnt="5" custScaleX="127042">
        <dgm:presLayoutVars>
          <dgm:chMax val="0"/>
          <dgm:bulletEnabled val="1"/>
        </dgm:presLayoutVars>
      </dgm:prSet>
      <dgm:spPr/>
    </dgm:pt>
    <dgm:pt modelId="{5EEB0CA7-4680-4368-87D6-87EFDD5FACD0}" type="pres">
      <dgm:prSet presAssocID="{5A50AD09-108E-464A-A476-6663E062B16B}" presName="negativeSpace" presStyleCnt="0"/>
      <dgm:spPr/>
    </dgm:pt>
    <dgm:pt modelId="{D92A10B6-014B-4B60-B054-55EAB3AC625C}" type="pres">
      <dgm:prSet presAssocID="{5A50AD09-108E-464A-A476-6663E062B16B}" presName="childText" presStyleLbl="conFgAcc1" presStyleIdx="0" presStyleCnt="5" custScaleY="43900">
        <dgm:presLayoutVars>
          <dgm:bulletEnabled val="1"/>
        </dgm:presLayoutVars>
      </dgm:prSet>
      <dgm:spPr/>
    </dgm:pt>
    <dgm:pt modelId="{128EB4F8-70AE-4F96-B966-F84B3E0CC89A}" type="pres">
      <dgm:prSet presAssocID="{2E572913-B00B-4E10-925B-A91A9019C45B}" presName="spaceBetweenRectangles" presStyleCnt="0"/>
      <dgm:spPr/>
    </dgm:pt>
    <dgm:pt modelId="{3672F98B-8E4B-4BBB-B30F-1F6C4EF2355E}" type="pres">
      <dgm:prSet presAssocID="{2B6A096E-74A2-4B9F-8B50-8D413E10A0EB}" presName="parentLin" presStyleCnt="0"/>
      <dgm:spPr/>
    </dgm:pt>
    <dgm:pt modelId="{FDA3DDAE-9F4C-4AD5-948E-AF3CB55CEEFB}" type="pres">
      <dgm:prSet presAssocID="{2B6A096E-74A2-4B9F-8B50-8D413E10A0EB}" presName="parentLeftMargin" presStyleLbl="node1" presStyleIdx="0" presStyleCnt="5"/>
      <dgm:spPr/>
    </dgm:pt>
    <dgm:pt modelId="{68690B57-B88A-420C-A4B3-066D55119EA9}" type="pres">
      <dgm:prSet presAssocID="{2B6A096E-74A2-4B9F-8B50-8D413E10A0EB}" presName="parentText" presStyleLbl="node1" presStyleIdx="1" presStyleCnt="5" custScaleX="126420" custScaleY="129043" custLinFactNeighborY="11935">
        <dgm:presLayoutVars>
          <dgm:chMax val="0"/>
          <dgm:bulletEnabled val="1"/>
        </dgm:presLayoutVars>
      </dgm:prSet>
      <dgm:spPr/>
    </dgm:pt>
    <dgm:pt modelId="{039A5D7C-F98D-4E4A-843C-F5FECF325843}" type="pres">
      <dgm:prSet presAssocID="{2B6A096E-74A2-4B9F-8B50-8D413E10A0EB}" presName="negativeSpace" presStyleCnt="0"/>
      <dgm:spPr/>
    </dgm:pt>
    <dgm:pt modelId="{F0391F30-12DC-4D11-8614-F70BD289002E}" type="pres">
      <dgm:prSet presAssocID="{2B6A096E-74A2-4B9F-8B50-8D413E10A0EB}" presName="childText" presStyleLbl="conFgAcc1" presStyleIdx="1" presStyleCnt="5" custScaleY="72245">
        <dgm:presLayoutVars>
          <dgm:bulletEnabled val="1"/>
        </dgm:presLayoutVars>
      </dgm:prSet>
      <dgm:spPr/>
    </dgm:pt>
    <dgm:pt modelId="{5C756E7E-37FE-435A-BAAA-1DCE344207C6}" type="pres">
      <dgm:prSet presAssocID="{E5FFD0F5-8C29-4EE1-B43E-036F849A994F}" presName="spaceBetweenRectangles" presStyleCnt="0"/>
      <dgm:spPr/>
    </dgm:pt>
    <dgm:pt modelId="{11216727-AF55-4879-8E51-695CE7F084F5}" type="pres">
      <dgm:prSet presAssocID="{C54274D5-FE23-4B89-AB8A-65B16E499C8D}" presName="parentLin" presStyleCnt="0"/>
      <dgm:spPr/>
    </dgm:pt>
    <dgm:pt modelId="{91456A87-7FD2-4780-AAE3-EC9FD678F28D}" type="pres">
      <dgm:prSet presAssocID="{C54274D5-FE23-4B89-AB8A-65B16E499C8D}" presName="parentLeftMargin" presStyleLbl="node1" presStyleIdx="1" presStyleCnt="5"/>
      <dgm:spPr/>
    </dgm:pt>
    <dgm:pt modelId="{450AF21C-951D-4A44-B3B5-0C6DB3545757}" type="pres">
      <dgm:prSet presAssocID="{C54274D5-FE23-4B89-AB8A-65B16E499C8D}" presName="parentText" presStyleLbl="node1" presStyleIdx="2" presStyleCnt="5" custScaleX="124232" custScaleY="65418" custLinFactNeighborY="13019">
        <dgm:presLayoutVars>
          <dgm:chMax val="0"/>
          <dgm:bulletEnabled val="1"/>
        </dgm:presLayoutVars>
      </dgm:prSet>
      <dgm:spPr/>
    </dgm:pt>
    <dgm:pt modelId="{30B5C1BD-A10E-4F9F-A1CA-0E1BE5799627}" type="pres">
      <dgm:prSet presAssocID="{C54274D5-FE23-4B89-AB8A-65B16E499C8D}" presName="negativeSpace" presStyleCnt="0"/>
      <dgm:spPr/>
    </dgm:pt>
    <dgm:pt modelId="{5AD45527-5D8C-4F25-8DA5-A23B80E0FFBC}" type="pres">
      <dgm:prSet presAssocID="{C54274D5-FE23-4B89-AB8A-65B16E499C8D}" presName="childText" presStyleLbl="conFgAcc1" presStyleIdx="2" presStyleCnt="5" custScaleY="76437">
        <dgm:presLayoutVars>
          <dgm:bulletEnabled val="1"/>
        </dgm:presLayoutVars>
      </dgm:prSet>
      <dgm:spPr/>
    </dgm:pt>
    <dgm:pt modelId="{56F949D3-ED14-403F-95FD-9BF1EA78CF0C}" type="pres">
      <dgm:prSet presAssocID="{7792302A-C20E-44D4-B750-981ECCAD75C1}" presName="spaceBetweenRectangles" presStyleCnt="0"/>
      <dgm:spPr/>
    </dgm:pt>
    <dgm:pt modelId="{8701E911-03E7-4CEC-8DAE-506ED220DBF2}" type="pres">
      <dgm:prSet presAssocID="{2610346C-4D09-473C-A44D-4C8DEAA86C8F}" presName="parentLin" presStyleCnt="0"/>
      <dgm:spPr/>
    </dgm:pt>
    <dgm:pt modelId="{3969E0CE-A230-4258-AA1F-6223F63E7C97}" type="pres">
      <dgm:prSet presAssocID="{2610346C-4D09-473C-A44D-4C8DEAA86C8F}" presName="parentLeftMargin" presStyleLbl="node1" presStyleIdx="2" presStyleCnt="5"/>
      <dgm:spPr/>
    </dgm:pt>
    <dgm:pt modelId="{124FA671-B38A-4AF8-80C8-29A1E7E93735}" type="pres">
      <dgm:prSet presAssocID="{2610346C-4D09-473C-A44D-4C8DEAA86C8F}" presName="parentText" presStyleLbl="node1" presStyleIdx="3" presStyleCnt="5" custScaleX="127042">
        <dgm:presLayoutVars>
          <dgm:chMax val="0"/>
          <dgm:bulletEnabled val="1"/>
        </dgm:presLayoutVars>
      </dgm:prSet>
      <dgm:spPr/>
    </dgm:pt>
    <dgm:pt modelId="{906EE923-7F45-428A-9596-ECD33ADB2F6A}" type="pres">
      <dgm:prSet presAssocID="{2610346C-4D09-473C-A44D-4C8DEAA86C8F}" presName="negativeSpace" presStyleCnt="0"/>
      <dgm:spPr/>
    </dgm:pt>
    <dgm:pt modelId="{5DE99CE2-11A4-4A99-AC24-01C6BDBD4F8F}" type="pres">
      <dgm:prSet presAssocID="{2610346C-4D09-473C-A44D-4C8DEAA86C8F}" presName="childText" presStyleLbl="conFgAcc1" presStyleIdx="3" presStyleCnt="5" custScaleY="63822">
        <dgm:presLayoutVars>
          <dgm:bulletEnabled val="1"/>
        </dgm:presLayoutVars>
      </dgm:prSet>
      <dgm:spPr/>
    </dgm:pt>
    <dgm:pt modelId="{38D62900-8502-4DFF-935E-1FB324E421D3}" type="pres">
      <dgm:prSet presAssocID="{745AC339-EBB9-4027-8539-E03B89BC454D}" presName="spaceBetweenRectangles" presStyleCnt="0"/>
      <dgm:spPr/>
    </dgm:pt>
    <dgm:pt modelId="{DF2AA0DE-4CD6-4661-9877-FAC94D47DAF3}" type="pres">
      <dgm:prSet presAssocID="{7D23745D-04B4-4269-A8CA-38CF4BD479A1}" presName="parentLin" presStyleCnt="0"/>
      <dgm:spPr/>
    </dgm:pt>
    <dgm:pt modelId="{51F16E53-49C1-41CC-B58D-F329C531DB0D}" type="pres">
      <dgm:prSet presAssocID="{7D23745D-04B4-4269-A8CA-38CF4BD479A1}" presName="parentLeftMargin" presStyleLbl="node1" presStyleIdx="3" presStyleCnt="5"/>
      <dgm:spPr/>
    </dgm:pt>
    <dgm:pt modelId="{A440BDC2-47E1-41B0-BCC2-2418D2D918B7}" type="pres">
      <dgm:prSet presAssocID="{7D23745D-04B4-4269-A8CA-38CF4BD479A1}" presName="parentText" presStyleLbl="node1" presStyleIdx="4" presStyleCnt="5" custScaleX="130407">
        <dgm:presLayoutVars>
          <dgm:chMax val="0"/>
          <dgm:bulletEnabled val="1"/>
        </dgm:presLayoutVars>
      </dgm:prSet>
      <dgm:spPr/>
    </dgm:pt>
    <dgm:pt modelId="{90513145-9541-45A7-AACB-3C86D1AFD189}" type="pres">
      <dgm:prSet presAssocID="{7D23745D-04B4-4269-A8CA-38CF4BD479A1}" presName="negativeSpace" presStyleCnt="0"/>
      <dgm:spPr/>
    </dgm:pt>
    <dgm:pt modelId="{3EC996F2-3E7C-4648-B0DA-30275221E79A}" type="pres">
      <dgm:prSet presAssocID="{7D23745D-04B4-4269-A8CA-38CF4BD479A1}" presName="childText" presStyleLbl="conFgAcc1" presStyleIdx="4" presStyleCnt="5">
        <dgm:presLayoutVars>
          <dgm:bulletEnabled val="1"/>
        </dgm:presLayoutVars>
      </dgm:prSet>
      <dgm:spPr/>
    </dgm:pt>
  </dgm:ptLst>
  <dgm:cxnLst>
    <dgm:cxn modelId="{60193319-D27A-403E-8DB2-2FCF57C7E158}" type="presOf" srcId="{C54274D5-FE23-4B89-AB8A-65B16E499C8D}" destId="{450AF21C-951D-4A44-B3B5-0C6DB3545757}" srcOrd="1" destOrd="0" presId="urn:microsoft.com/office/officeart/2005/8/layout/list1"/>
    <dgm:cxn modelId="{30B44F33-93CD-4B63-945D-0A76610F941F}" srcId="{1F367BA7-4B06-4DE0-A085-819481807540}" destId="{2B6A096E-74A2-4B9F-8B50-8D413E10A0EB}" srcOrd="1" destOrd="0" parTransId="{AA6B5104-5C9D-4DF6-8DB9-104959DA50E3}" sibTransId="{E5FFD0F5-8C29-4EE1-B43E-036F849A994F}"/>
    <dgm:cxn modelId="{8B26C533-B86F-41AD-85E1-B11B98661466}" type="presOf" srcId="{5A50AD09-108E-464A-A476-6663E062B16B}" destId="{8B9CAD7E-EE4D-428D-A9D6-5599A9F4893E}" srcOrd="0" destOrd="0" presId="urn:microsoft.com/office/officeart/2005/8/layout/list1"/>
    <dgm:cxn modelId="{F260FD35-4E82-4CB1-B570-2E799ACF9BE4}" type="presOf" srcId="{7D23745D-04B4-4269-A8CA-38CF4BD479A1}" destId="{A440BDC2-47E1-41B0-BCC2-2418D2D918B7}" srcOrd="1" destOrd="0" presId="urn:microsoft.com/office/officeart/2005/8/layout/list1"/>
    <dgm:cxn modelId="{34DC403D-7911-4927-BC4F-3281C8A29B9E}" type="presOf" srcId="{2B6A096E-74A2-4B9F-8B50-8D413E10A0EB}" destId="{68690B57-B88A-420C-A4B3-066D55119EA9}" srcOrd="1" destOrd="0" presId="urn:microsoft.com/office/officeart/2005/8/layout/list1"/>
    <dgm:cxn modelId="{8BA78668-B578-41BD-BC44-B8D1F6620110}" type="presOf" srcId="{2610346C-4D09-473C-A44D-4C8DEAA86C8F}" destId="{124FA671-B38A-4AF8-80C8-29A1E7E93735}" srcOrd="1" destOrd="0" presId="urn:microsoft.com/office/officeart/2005/8/layout/list1"/>
    <dgm:cxn modelId="{B1706670-AB1F-4C64-A341-983E40D5604D}" srcId="{1F367BA7-4B06-4DE0-A085-819481807540}" destId="{2610346C-4D09-473C-A44D-4C8DEAA86C8F}" srcOrd="3" destOrd="0" parTransId="{29DA0E80-E5DF-40D0-B090-37D1C3F78E60}" sibTransId="{745AC339-EBB9-4027-8539-E03B89BC454D}"/>
    <dgm:cxn modelId="{6EEAE670-FD4B-4AF7-B47F-B6B58512B72B}" type="presOf" srcId="{2B6A096E-74A2-4B9F-8B50-8D413E10A0EB}" destId="{FDA3DDAE-9F4C-4AD5-948E-AF3CB55CEEFB}" srcOrd="0" destOrd="0" presId="urn:microsoft.com/office/officeart/2005/8/layout/list1"/>
    <dgm:cxn modelId="{4152A473-3254-4AF4-943C-1FD3C96F3061}" type="presOf" srcId="{1F367BA7-4B06-4DE0-A085-819481807540}" destId="{7B75E204-B23B-4F25-9628-0D75D00E0234}" srcOrd="0" destOrd="0" presId="urn:microsoft.com/office/officeart/2005/8/layout/list1"/>
    <dgm:cxn modelId="{ABEE4775-3FBA-44B8-9969-0975C2B2CF79}" type="presOf" srcId="{7D23745D-04B4-4269-A8CA-38CF4BD479A1}" destId="{51F16E53-49C1-41CC-B58D-F329C531DB0D}" srcOrd="0" destOrd="0" presId="urn:microsoft.com/office/officeart/2005/8/layout/list1"/>
    <dgm:cxn modelId="{3CE57089-9592-4067-BD68-7CFFADEFEC65}" type="presOf" srcId="{C54274D5-FE23-4B89-AB8A-65B16E499C8D}" destId="{91456A87-7FD2-4780-AAE3-EC9FD678F28D}" srcOrd="0" destOrd="0" presId="urn:microsoft.com/office/officeart/2005/8/layout/list1"/>
    <dgm:cxn modelId="{B728D1B4-4FCA-4DE6-B49B-A13B4056B571}" srcId="{1F367BA7-4B06-4DE0-A085-819481807540}" destId="{5A50AD09-108E-464A-A476-6663E062B16B}" srcOrd="0" destOrd="0" parTransId="{D74680AD-9A3C-4EAA-A9BF-E6C95C9F3F6E}" sibTransId="{2E572913-B00B-4E10-925B-A91A9019C45B}"/>
    <dgm:cxn modelId="{0CE0EABA-B70C-4A1E-9048-0A7596A5D66F}" srcId="{1F367BA7-4B06-4DE0-A085-819481807540}" destId="{C54274D5-FE23-4B89-AB8A-65B16E499C8D}" srcOrd="2" destOrd="0" parTransId="{CD94912C-66D0-472D-8585-C86C706CC8D3}" sibTransId="{7792302A-C20E-44D4-B750-981ECCAD75C1}"/>
    <dgm:cxn modelId="{92C150E6-8216-4312-B775-7BFE52C8B4E4}" type="presOf" srcId="{2610346C-4D09-473C-A44D-4C8DEAA86C8F}" destId="{3969E0CE-A230-4258-AA1F-6223F63E7C97}" srcOrd="0" destOrd="0" presId="urn:microsoft.com/office/officeart/2005/8/layout/list1"/>
    <dgm:cxn modelId="{C8BA62EA-DFFE-4A63-936F-E2780DE29219}" type="presOf" srcId="{5A50AD09-108E-464A-A476-6663E062B16B}" destId="{2ECAD172-BB86-47D5-BC25-862C32B6E360}" srcOrd="1" destOrd="0" presId="urn:microsoft.com/office/officeart/2005/8/layout/list1"/>
    <dgm:cxn modelId="{FE77BCF9-40D2-4421-9EAA-FC8BAB5518F6}" srcId="{1F367BA7-4B06-4DE0-A085-819481807540}" destId="{7D23745D-04B4-4269-A8CA-38CF4BD479A1}" srcOrd="4" destOrd="0" parTransId="{2F79EE09-F134-4C6E-AA7B-2D5552D3EDC0}" sibTransId="{90854CF8-2B56-42B1-9C3F-2459E8E59C73}"/>
    <dgm:cxn modelId="{F7E094FB-42EA-4C72-93D8-7EFB1187B86F}" type="presParOf" srcId="{7B75E204-B23B-4F25-9628-0D75D00E0234}" destId="{421102CC-9AD7-42B7-BBD3-2AE7DB15AF89}" srcOrd="0" destOrd="0" presId="urn:microsoft.com/office/officeart/2005/8/layout/list1"/>
    <dgm:cxn modelId="{16317B32-D360-4ED7-BEE8-00FBDE3A7FFE}" type="presParOf" srcId="{421102CC-9AD7-42B7-BBD3-2AE7DB15AF89}" destId="{8B9CAD7E-EE4D-428D-A9D6-5599A9F4893E}" srcOrd="0" destOrd="0" presId="urn:microsoft.com/office/officeart/2005/8/layout/list1"/>
    <dgm:cxn modelId="{B1E8D621-CB8E-4DF8-BE52-D39661BCC8A0}" type="presParOf" srcId="{421102CC-9AD7-42B7-BBD3-2AE7DB15AF89}" destId="{2ECAD172-BB86-47D5-BC25-862C32B6E360}" srcOrd="1" destOrd="0" presId="urn:microsoft.com/office/officeart/2005/8/layout/list1"/>
    <dgm:cxn modelId="{A5EA59A3-78AC-4B6B-82B8-D7E83E3F719B}" type="presParOf" srcId="{7B75E204-B23B-4F25-9628-0D75D00E0234}" destId="{5EEB0CA7-4680-4368-87D6-87EFDD5FACD0}" srcOrd="1" destOrd="0" presId="urn:microsoft.com/office/officeart/2005/8/layout/list1"/>
    <dgm:cxn modelId="{E8872CCA-B6A3-4EE3-B3E7-EF83A4491AC8}" type="presParOf" srcId="{7B75E204-B23B-4F25-9628-0D75D00E0234}" destId="{D92A10B6-014B-4B60-B054-55EAB3AC625C}" srcOrd="2" destOrd="0" presId="urn:microsoft.com/office/officeart/2005/8/layout/list1"/>
    <dgm:cxn modelId="{A7FF22B1-CB82-465F-85BC-07A30657E9A4}" type="presParOf" srcId="{7B75E204-B23B-4F25-9628-0D75D00E0234}" destId="{128EB4F8-70AE-4F96-B966-F84B3E0CC89A}" srcOrd="3" destOrd="0" presId="urn:microsoft.com/office/officeart/2005/8/layout/list1"/>
    <dgm:cxn modelId="{629132B4-2E6C-43C4-93D2-6055F629095F}" type="presParOf" srcId="{7B75E204-B23B-4F25-9628-0D75D00E0234}" destId="{3672F98B-8E4B-4BBB-B30F-1F6C4EF2355E}" srcOrd="4" destOrd="0" presId="urn:microsoft.com/office/officeart/2005/8/layout/list1"/>
    <dgm:cxn modelId="{A013B5CE-6A87-4C69-974E-C70989E9CDF1}" type="presParOf" srcId="{3672F98B-8E4B-4BBB-B30F-1F6C4EF2355E}" destId="{FDA3DDAE-9F4C-4AD5-948E-AF3CB55CEEFB}" srcOrd="0" destOrd="0" presId="urn:microsoft.com/office/officeart/2005/8/layout/list1"/>
    <dgm:cxn modelId="{16912A92-B8C9-4D1B-A914-70EE9B6B00ED}" type="presParOf" srcId="{3672F98B-8E4B-4BBB-B30F-1F6C4EF2355E}" destId="{68690B57-B88A-420C-A4B3-066D55119EA9}" srcOrd="1" destOrd="0" presId="urn:microsoft.com/office/officeart/2005/8/layout/list1"/>
    <dgm:cxn modelId="{641BC916-1717-4872-A535-6726444309C3}" type="presParOf" srcId="{7B75E204-B23B-4F25-9628-0D75D00E0234}" destId="{039A5D7C-F98D-4E4A-843C-F5FECF325843}" srcOrd="5" destOrd="0" presId="urn:microsoft.com/office/officeart/2005/8/layout/list1"/>
    <dgm:cxn modelId="{D840E857-7D60-45BC-8E8A-AD3943A16DBD}" type="presParOf" srcId="{7B75E204-B23B-4F25-9628-0D75D00E0234}" destId="{F0391F30-12DC-4D11-8614-F70BD289002E}" srcOrd="6" destOrd="0" presId="urn:microsoft.com/office/officeart/2005/8/layout/list1"/>
    <dgm:cxn modelId="{513C76F8-D34F-40A2-9AA3-50E0256842D9}" type="presParOf" srcId="{7B75E204-B23B-4F25-9628-0D75D00E0234}" destId="{5C756E7E-37FE-435A-BAAA-1DCE344207C6}" srcOrd="7" destOrd="0" presId="urn:microsoft.com/office/officeart/2005/8/layout/list1"/>
    <dgm:cxn modelId="{F13D1601-79FF-4872-B950-F05FB50033C7}" type="presParOf" srcId="{7B75E204-B23B-4F25-9628-0D75D00E0234}" destId="{11216727-AF55-4879-8E51-695CE7F084F5}" srcOrd="8" destOrd="0" presId="urn:microsoft.com/office/officeart/2005/8/layout/list1"/>
    <dgm:cxn modelId="{51470408-CC11-43EC-91D1-666C4681B7D8}" type="presParOf" srcId="{11216727-AF55-4879-8E51-695CE7F084F5}" destId="{91456A87-7FD2-4780-AAE3-EC9FD678F28D}" srcOrd="0" destOrd="0" presId="urn:microsoft.com/office/officeart/2005/8/layout/list1"/>
    <dgm:cxn modelId="{12C282FB-5553-4DF6-B3C3-E0DBC9A7703A}" type="presParOf" srcId="{11216727-AF55-4879-8E51-695CE7F084F5}" destId="{450AF21C-951D-4A44-B3B5-0C6DB3545757}" srcOrd="1" destOrd="0" presId="urn:microsoft.com/office/officeart/2005/8/layout/list1"/>
    <dgm:cxn modelId="{7E5E65FA-54FE-46F8-B938-920E37D22D65}" type="presParOf" srcId="{7B75E204-B23B-4F25-9628-0D75D00E0234}" destId="{30B5C1BD-A10E-4F9F-A1CA-0E1BE5799627}" srcOrd="9" destOrd="0" presId="urn:microsoft.com/office/officeart/2005/8/layout/list1"/>
    <dgm:cxn modelId="{6B359D2C-F125-48F6-B566-99A4725F36A4}" type="presParOf" srcId="{7B75E204-B23B-4F25-9628-0D75D00E0234}" destId="{5AD45527-5D8C-4F25-8DA5-A23B80E0FFBC}" srcOrd="10" destOrd="0" presId="urn:microsoft.com/office/officeart/2005/8/layout/list1"/>
    <dgm:cxn modelId="{CB048CF7-BB28-471A-AD61-49BDA29F60C7}" type="presParOf" srcId="{7B75E204-B23B-4F25-9628-0D75D00E0234}" destId="{56F949D3-ED14-403F-95FD-9BF1EA78CF0C}" srcOrd="11" destOrd="0" presId="urn:microsoft.com/office/officeart/2005/8/layout/list1"/>
    <dgm:cxn modelId="{02C64140-474C-4074-97AD-DCB48793132E}" type="presParOf" srcId="{7B75E204-B23B-4F25-9628-0D75D00E0234}" destId="{8701E911-03E7-4CEC-8DAE-506ED220DBF2}" srcOrd="12" destOrd="0" presId="urn:microsoft.com/office/officeart/2005/8/layout/list1"/>
    <dgm:cxn modelId="{D9A9A074-6FD8-4849-8772-95E13A60994D}" type="presParOf" srcId="{8701E911-03E7-4CEC-8DAE-506ED220DBF2}" destId="{3969E0CE-A230-4258-AA1F-6223F63E7C97}" srcOrd="0" destOrd="0" presId="urn:microsoft.com/office/officeart/2005/8/layout/list1"/>
    <dgm:cxn modelId="{0145811A-E1FD-4D0D-9497-A7E557F33DA4}" type="presParOf" srcId="{8701E911-03E7-4CEC-8DAE-506ED220DBF2}" destId="{124FA671-B38A-4AF8-80C8-29A1E7E93735}" srcOrd="1" destOrd="0" presId="urn:microsoft.com/office/officeart/2005/8/layout/list1"/>
    <dgm:cxn modelId="{325D7CF0-6E0F-4CC3-87B0-6C9D356DEF8B}" type="presParOf" srcId="{7B75E204-B23B-4F25-9628-0D75D00E0234}" destId="{906EE923-7F45-428A-9596-ECD33ADB2F6A}" srcOrd="13" destOrd="0" presId="urn:microsoft.com/office/officeart/2005/8/layout/list1"/>
    <dgm:cxn modelId="{B4A0CBC3-0C9E-45A9-A459-C1D84C10B13D}" type="presParOf" srcId="{7B75E204-B23B-4F25-9628-0D75D00E0234}" destId="{5DE99CE2-11A4-4A99-AC24-01C6BDBD4F8F}" srcOrd="14" destOrd="0" presId="urn:microsoft.com/office/officeart/2005/8/layout/list1"/>
    <dgm:cxn modelId="{25EB55E4-FB7B-4EAF-BBB7-4F83B8DD2DD8}" type="presParOf" srcId="{7B75E204-B23B-4F25-9628-0D75D00E0234}" destId="{38D62900-8502-4DFF-935E-1FB324E421D3}" srcOrd="15" destOrd="0" presId="urn:microsoft.com/office/officeart/2005/8/layout/list1"/>
    <dgm:cxn modelId="{0ADD5205-477C-487D-85BE-48C939DB549A}" type="presParOf" srcId="{7B75E204-B23B-4F25-9628-0D75D00E0234}" destId="{DF2AA0DE-4CD6-4661-9877-FAC94D47DAF3}" srcOrd="16" destOrd="0" presId="urn:microsoft.com/office/officeart/2005/8/layout/list1"/>
    <dgm:cxn modelId="{B2915CE7-26C9-4D80-9C57-D6D79C9F2C29}" type="presParOf" srcId="{DF2AA0DE-4CD6-4661-9877-FAC94D47DAF3}" destId="{51F16E53-49C1-41CC-B58D-F329C531DB0D}" srcOrd="0" destOrd="0" presId="urn:microsoft.com/office/officeart/2005/8/layout/list1"/>
    <dgm:cxn modelId="{837C49CA-5627-4E25-97EC-70999A3BAE3B}" type="presParOf" srcId="{DF2AA0DE-4CD6-4661-9877-FAC94D47DAF3}" destId="{A440BDC2-47E1-41B0-BCC2-2418D2D918B7}" srcOrd="1" destOrd="0" presId="urn:microsoft.com/office/officeart/2005/8/layout/list1"/>
    <dgm:cxn modelId="{481C20CC-DBD8-4C53-8FAF-7A59B7D82D52}" type="presParOf" srcId="{7B75E204-B23B-4F25-9628-0D75D00E0234}" destId="{90513145-9541-45A7-AACB-3C86D1AFD189}" srcOrd="17" destOrd="0" presId="urn:microsoft.com/office/officeart/2005/8/layout/list1"/>
    <dgm:cxn modelId="{191A436B-9A3C-4599-859B-F89E9978DC7A}" type="presParOf" srcId="{7B75E204-B23B-4F25-9628-0D75D00E0234}" destId="{3EC996F2-3E7C-4648-B0DA-30275221E79A}" srcOrd="18" destOrd="0" presId="urn:microsoft.com/office/officeart/2005/8/layout/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367BA7-4B06-4DE0-A085-81948180754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0D484FC1-8BFD-481F-8FA0-E97BB5965AF9}">
      <dgm:prSet custT="1"/>
      <dgm:spPr/>
      <dgm:t>
        <a:bodyPr/>
        <a:lstStyle/>
        <a:p>
          <a:pPr algn="just"/>
          <a:r>
            <a:rPr lang="en-US" sz="2400" b="1" dirty="0">
              <a:latin typeface="Calibri" panose="020F0502020204030204" pitchFamily="34" charset="0"/>
              <a:cs typeface="Calibri" panose="020F0502020204030204" pitchFamily="34" charset="0"/>
            </a:rPr>
            <a:t>Bike Model</a:t>
          </a:r>
          <a:endParaRPr lang="en-GB" sz="2400" dirty="0">
            <a:latin typeface="Calibri" panose="020F0502020204030204" pitchFamily="34" charset="0"/>
            <a:cs typeface="Calibri" panose="020F0502020204030204" pitchFamily="34" charset="0"/>
          </a:endParaRPr>
        </a:p>
      </dgm:t>
    </dgm:pt>
    <dgm:pt modelId="{D7286BF0-30F1-49DA-8A99-0E7C24807583}" type="parTrans" cxnId="{8EDE4167-7445-4C9C-82F5-F40349B063E6}">
      <dgm:prSet/>
      <dgm:spPr/>
      <dgm:t>
        <a:bodyPr/>
        <a:lstStyle/>
        <a:p>
          <a:pPr algn="just"/>
          <a:endParaRPr lang="en-GB"/>
        </a:p>
      </dgm:t>
    </dgm:pt>
    <dgm:pt modelId="{9E7F7974-33F7-458E-A0DB-61C8C6E08577}" type="sibTrans" cxnId="{8EDE4167-7445-4C9C-82F5-F40349B063E6}">
      <dgm:prSet/>
      <dgm:spPr/>
      <dgm:t>
        <a:bodyPr/>
        <a:lstStyle/>
        <a:p>
          <a:pPr algn="just"/>
          <a:endParaRPr lang="en-GB"/>
        </a:p>
      </dgm:t>
    </dgm:pt>
    <dgm:pt modelId="{B8BF7906-D624-4800-9A2C-4B5225C01881}">
      <dgm:prSet custT="1"/>
      <dgm:spPr/>
      <dgm:t>
        <a:bodyPr/>
        <a:lstStyle/>
        <a:p>
          <a:pPr algn="just">
            <a:buFont typeface="Symbol" panose="05050102010706020507" pitchFamily="18" charset="2"/>
            <a:buChar char=""/>
          </a:pPr>
          <a:r>
            <a:rPr lang="en-US" sz="1500" dirty="0">
              <a:latin typeface="Calibri" panose="020F0502020204030204" pitchFamily="34" charset="0"/>
              <a:cs typeface="Calibri" panose="020F0502020204030204" pitchFamily="34" charset="0"/>
            </a:rPr>
            <a:t>Production of Model 2 (Delgard) should be stopped as it has least Quality Score and also has maximum % of Total Complaints, instead focus should be made on Model 3 that has the highest Quality Score and least % of Complaints</a:t>
          </a:r>
          <a:endParaRPr lang="en-GB" sz="1500" dirty="0">
            <a:latin typeface="Calibri" panose="020F0502020204030204" pitchFamily="34" charset="0"/>
            <a:cs typeface="Calibri" panose="020F0502020204030204" pitchFamily="34" charset="0"/>
          </a:endParaRPr>
        </a:p>
      </dgm:t>
    </dgm:pt>
    <dgm:pt modelId="{97695A8F-655E-4A6E-8F4B-56FB2D680231}" type="parTrans" cxnId="{C45EB928-4583-4A9B-92D1-125CB7B6B903}">
      <dgm:prSet/>
      <dgm:spPr/>
      <dgm:t>
        <a:bodyPr/>
        <a:lstStyle/>
        <a:p>
          <a:pPr algn="just"/>
          <a:endParaRPr lang="en-GB"/>
        </a:p>
      </dgm:t>
    </dgm:pt>
    <dgm:pt modelId="{18875E96-DF49-4E8C-B0D0-8B2A97031EAD}" type="sibTrans" cxnId="{C45EB928-4583-4A9B-92D1-125CB7B6B903}">
      <dgm:prSet/>
      <dgm:spPr/>
      <dgm:t>
        <a:bodyPr/>
        <a:lstStyle/>
        <a:p>
          <a:pPr algn="just"/>
          <a:endParaRPr lang="en-GB"/>
        </a:p>
      </dgm:t>
    </dgm:pt>
    <dgm:pt modelId="{DF30D844-8581-4624-8E8C-458B06C831E3}">
      <dgm:prSet custT="1"/>
      <dgm:spPr/>
      <dgm:t>
        <a:bodyPr/>
        <a:lstStyle/>
        <a:p>
          <a:pPr algn="just">
            <a:buFont typeface="Symbol" panose="05050102010706020507" pitchFamily="18" charset="2"/>
            <a:buChar char=""/>
          </a:pPr>
          <a:r>
            <a:rPr lang="en-US" sz="1500" dirty="0">
              <a:latin typeface="Calibri" panose="020F0502020204030204" pitchFamily="34" charset="0"/>
              <a:cs typeface="Calibri" panose="020F0502020204030204" pitchFamily="34" charset="0"/>
            </a:rPr>
            <a:t>Since Model 4 (Torre) has high expectations from customer, it is expected to have high Complaints, and it takes highest Production Time. On the contrary, it has High Quality Score. Balancing all of these factors, its production cannot be stopped, however, steps must be taken to reduce the % of Complaints per dispatched bike</a:t>
          </a:r>
          <a:endParaRPr lang="en-GB" sz="1500" dirty="0">
            <a:latin typeface="Calibri" panose="020F0502020204030204" pitchFamily="34" charset="0"/>
            <a:cs typeface="Calibri" panose="020F0502020204030204" pitchFamily="34" charset="0"/>
          </a:endParaRPr>
        </a:p>
      </dgm:t>
    </dgm:pt>
    <dgm:pt modelId="{345F58DA-A588-4E1D-9427-E204CA4D1AC8}" type="parTrans" cxnId="{26000CB7-92B3-4803-AC6D-9E8DA6BC218C}">
      <dgm:prSet/>
      <dgm:spPr/>
      <dgm:t>
        <a:bodyPr/>
        <a:lstStyle/>
        <a:p>
          <a:pPr algn="just"/>
          <a:endParaRPr lang="en-GB"/>
        </a:p>
      </dgm:t>
    </dgm:pt>
    <dgm:pt modelId="{E92DC0CF-842B-4475-8A2D-0AD13E8FDF02}" type="sibTrans" cxnId="{26000CB7-92B3-4803-AC6D-9E8DA6BC218C}">
      <dgm:prSet/>
      <dgm:spPr/>
      <dgm:t>
        <a:bodyPr/>
        <a:lstStyle/>
        <a:p>
          <a:pPr algn="just"/>
          <a:endParaRPr lang="en-GB"/>
        </a:p>
      </dgm:t>
    </dgm:pt>
    <dgm:pt modelId="{E77B7F02-1018-4EDB-89F8-E48DD03EC30B}">
      <dgm:prSet custT="1"/>
      <dgm:spPr/>
      <dgm:t>
        <a:bodyPr/>
        <a:lstStyle/>
        <a:p>
          <a:pPr algn="just">
            <a:buFont typeface="Symbol" panose="05050102010706020507" pitchFamily="18" charset="2"/>
            <a:buChar char=""/>
          </a:pPr>
          <a:endParaRPr lang="en-GB" sz="1500" dirty="0">
            <a:latin typeface="Calibri" panose="020F0502020204030204" pitchFamily="34" charset="0"/>
            <a:cs typeface="Calibri" panose="020F0502020204030204" pitchFamily="34" charset="0"/>
          </a:endParaRPr>
        </a:p>
      </dgm:t>
    </dgm:pt>
    <dgm:pt modelId="{FE98DA0A-1C42-47EB-9DEE-44B27121E1F9}" type="parTrans" cxnId="{A44CD9E6-78E9-4E50-8EC5-9F1A11EB69CD}">
      <dgm:prSet/>
      <dgm:spPr/>
      <dgm:t>
        <a:bodyPr/>
        <a:lstStyle/>
        <a:p>
          <a:pPr algn="just"/>
          <a:endParaRPr lang="en-GB"/>
        </a:p>
      </dgm:t>
    </dgm:pt>
    <dgm:pt modelId="{9DAC41EF-6530-445F-92EC-AEEB21648883}" type="sibTrans" cxnId="{A44CD9E6-78E9-4E50-8EC5-9F1A11EB69CD}">
      <dgm:prSet/>
      <dgm:spPr/>
      <dgm:t>
        <a:bodyPr/>
        <a:lstStyle/>
        <a:p>
          <a:pPr algn="just"/>
          <a:endParaRPr lang="en-GB"/>
        </a:p>
      </dgm:t>
    </dgm:pt>
    <dgm:pt modelId="{7B75E204-B23B-4F25-9628-0D75D00E0234}" type="pres">
      <dgm:prSet presAssocID="{1F367BA7-4B06-4DE0-A085-819481807540}" presName="linear" presStyleCnt="0">
        <dgm:presLayoutVars>
          <dgm:dir/>
          <dgm:animLvl val="lvl"/>
          <dgm:resizeHandles val="exact"/>
        </dgm:presLayoutVars>
      </dgm:prSet>
      <dgm:spPr/>
    </dgm:pt>
    <dgm:pt modelId="{D02F7868-2A37-4D4C-9BF2-BFBAB329BA2E}" type="pres">
      <dgm:prSet presAssocID="{0D484FC1-8BFD-481F-8FA0-E97BB5965AF9}" presName="parentLin" presStyleCnt="0"/>
      <dgm:spPr/>
    </dgm:pt>
    <dgm:pt modelId="{B9369E61-59D2-4441-BE61-5F70880BFE8A}" type="pres">
      <dgm:prSet presAssocID="{0D484FC1-8BFD-481F-8FA0-E97BB5965AF9}" presName="parentLeftMargin" presStyleLbl="node1" presStyleIdx="0" presStyleCnt="1"/>
      <dgm:spPr/>
    </dgm:pt>
    <dgm:pt modelId="{5299B01C-8B0A-48EB-9361-680E804548EB}" type="pres">
      <dgm:prSet presAssocID="{0D484FC1-8BFD-481F-8FA0-E97BB5965AF9}" presName="parentText" presStyleLbl="node1" presStyleIdx="0" presStyleCnt="1" custScaleX="81543" custScaleY="63339" custLinFactNeighborY="-2023">
        <dgm:presLayoutVars>
          <dgm:chMax val="0"/>
          <dgm:bulletEnabled val="1"/>
        </dgm:presLayoutVars>
      </dgm:prSet>
      <dgm:spPr/>
    </dgm:pt>
    <dgm:pt modelId="{16E3568A-A330-4941-83F9-33498F878C50}" type="pres">
      <dgm:prSet presAssocID="{0D484FC1-8BFD-481F-8FA0-E97BB5965AF9}" presName="negativeSpace" presStyleCnt="0"/>
      <dgm:spPr/>
    </dgm:pt>
    <dgm:pt modelId="{795F77B2-D549-44AB-A0D5-EE9A702F9EB9}" type="pres">
      <dgm:prSet presAssocID="{0D484FC1-8BFD-481F-8FA0-E97BB5965AF9}" presName="childText" presStyleLbl="conFgAcc1" presStyleIdx="0" presStyleCnt="1" custLinFactNeighborX="-348" custLinFactNeighborY="1072">
        <dgm:presLayoutVars>
          <dgm:bulletEnabled val="1"/>
        </dgm:presLayoutVars>
      </dgm:prSet>
      <dgm:spPr/>
    </dgm:pt>
  </dgm:ptLst>
  <dgm:cxnLst>
    <dgm:cxn modelId="{629C8C04-53C9-4B5D-B0CE-CD566BDE82CE}" type="presOf" srcId="{E77B7F02-1018-4EDB-89F8-E48DD03EC30B}" destId="{795F77B2-D549-44AB-A0D5-EE9A702F9EB9}" srcOrd="0" destOrd="1" presId="urn:microsoft.com/office/officeart/2005/8/layout/list1"/>
    <dgm:cxn modelId="{C45EB928-4583-4A9B-92D1-125CB7B6B903}" srcId="{0D484FC1-8BFD-481F-8FA0-E97BB5965AF9}" destId="{B8BF7906-D624-4800-9A2C-4B5225C01881}" srcOrd="0" destOrd="0" parTransId="{97695A8F-655E-4A6E-8F4B-56FB2D680231}" sibTransId="{18875E96-DF49-4E8C-B0D0-8B2A97031EAD}"/>
    <dgm:cxn modelId="{618A922B-C68A-437B-97FA-B8235500A7D8}" type="presOf" srcId="{B8BF7906-D624-4800-9A2C-4B5225C01881}" destId="{795F77B2-D549-44AB-A0D5-EE9A702F9EB9}" srcOrd="0" destOrd="0" presId="urn:microsoft.com/office/officeart/2005/8/layout/list1"/>
    <dgm:cxn modelId="{1FF56047-4DA2-4711-B7BD-69D28C679A0C}" type="presOf" srcId="{0D484FC1-8BFD-481F-8FA0-E97BB5965AF9}" destId="{B9369E61-59D2-4441-BE61-5F70880BFE8A}" srcOrd="0" destOrd="0" presId="urn:microsoft.com/office/officeart/2005/8/layout/list1"/>
    <dgm:cxn modelId="{8EDE4167-7445-4C9C-82F5-F40349B063E6}" srcId="{1F367BA7-4B06-4DE0-A085-819481807540}" destId="{0D484FC1-8BFD-481F-8FA0-E97BB5965AF9}" srcOrd="0" destOrd="0" parTransId="{D7286BF0-30F1-49DA-8A99-0E7C24807583}" sibTransId="{9E7F7974-33F7-458E-A0DB-61C8C6E08577}"/>
    <dgm:cxn modelId="{4152A473-3254-4AF4-943C-1FD3C96F3061}" type="presOf" srcId="{1F367BA7-4B06-4DE0-A085-819481807540}" destId="{7B75E204-B23B-4F25-9628-0D75D00E0234}" srcOrd="0" destOrd="0" presId="urn:microsoft.com/office/officeart/2005/8/layout/list1"/>
    <dgm:cxn modelId="{24D98A79-4D62-4344-A1F7-3CFD11F53474}" type="presOf" srcId="{DF30D844-8581-4624-8E8C-458B06C831E3}" destId="{795F77B2-D549-44AB-A0D5-EE9A702F9EB9}" srcOrd="0" destOrd="2" presId="urn:microsoft.com/office/officeart/2005/8/layout/list1"/>
    <dgm:cxn modelId="{F25644A4-FE9F-4419-A5C4-ED552717DDA1}" type="presOf" srcId="{0D484FC1-8BFD-481F-8FA0-E97BB5965AF9}" destId="{5299B01C-8B0A-48EB-9361-680E804548EB}" srcOrd="1" destOrd="0" presId="urn:microsoft.com/office/officeart/2005/8/layout/list1"/>
    <dgm:cxn modelId="{26000CB7-92B3-4803-AC6D-9E8DA6BC218C}" srcId="{0D484FC1-8BFD-481F-8FA0-E97BB5965AF9}" destId="{DF30D844-8581-4624-8E8C-458B06C831E3}" srcOrd="2" destOrd="0" parTransId="{345F58DA-A588-4E1D-9427-E204CA4D1AC8}" sibTransId="{E92DC0CF-842B-4475-8A2D-0AD13E8FDF02}"/>
    <dgm:cxn modelId="{A44CD9E6-78E9-4E50-8EC5-9F1A11EB69CD}" srcId="{0D484FC1-8BFD-481F-8FA0-E97BB5965AF9}" destId="{E77B7F02-1018-4EDB-89F8-E48DD03EC30B}" srcOrd="1" destOrd="0" parTransId="{FE98DA0A-1C42-47EB-9DEE-44B27121E1F9}" sibTransId="{9DAC41EF-6530-445F-92EC-AEEB21648883}"/>
    <dgm:cxn modelId="{EEA6D695-A6AE-4E83-A24C-34382674499E}" type="presParOf" srcId="{7B75E204-B23B-4F25-9628-0D75D00E0234}" destId="{D02F7868-2A37-4D4C-9BF2-BFBAB329BA2E}" srcOrd="0" destOrd="0" presId="urn:microsoft.com/office/officeart/2005/8/layout/list1"/>
    <dgm:cxn modelId="{0F50AE5E-D012-4F26-AC92-BF1344C193B7}" type="presParOf" srcId="{D02F7868-2A37-4D4C-9BF2-BFBAB329BA2E}" destId="{B9369E61-59D2-4441-BE61-5F70880BFE8A}" srcOrd="0" destOrd="0" presId="urn:microsoft.com/office/officeart/2005/8/layout/list1"/>
    <dgm:cxn modelId="{C6BAFB82-BE4B-4635-9E14-A6C7175437DA}" type="presParOf" srcId="{D02F7868-2A37-4D4C-9BF2-BFBAB329BA2E}" destId="{5299B01C-8B0A-48EB-9361-680E804548EB}" srcOrd="1" destOrd="0" presId="urn:microsoft.com/office/officeart/2005/8/layout/list1"/>
    <dgm:cxn modelId="{A90A89CD-49E3-47E2-9872-66673D9F7CB9}" type="presParOf" srcId="{7B75E204-B23B-4F25-9628-0D75D00E0234}" destId="{16E3568A-A330-4941-83F9-33498F878C50}" srcOrd="1" destOrd="0" presId="urn:microsoft.com/office/officeart/2005/8/layout/list1"/>
    <dgm:cxn modelId="{75577184-E209-4F74-AE27-B1C129E053F1}" type="presParOf" srcId="{7B75E204-B23B-4F25-9628-0D75D00E0234}" destId="{795F77B2-D549-44AB-A0D5-EE9A702F9EB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F367BA7-4B06-4DE0-A085-81948180754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E979F591-0DD5-4548-ADB6-08A5D84D47D5}">
      <dgm:prSet/>
      <dgm:spPr/>
      <dgm:t>
        <a:bodyPr/>
        <a:lstStyle/>
        <a:p>
          <a:r>
            <a:rPr lang="en-US" b="1" dirty="0">
              <a:latin typeface="Calibri" panose="020F0502020204030204" pitchFamily="34" charset="0"/>
              <a:cs typeface="Calibri" panose="020F0502020204030204" pitchFamily="34" charset="0"/>
            </a:rPr>
            <a:t>Power System</a:t>
          </a:r>
          <a:endParaRPr lang="en-GB" dirty="0">
            <a:latin typeface="Calibri" panose="020F0502020204030204" pitchFamily="34" charset="0"/>
            <a:cs typeface="Calibri" panose="020F0502020204030204" pitchFamily="34" charset="0"/>
          </a:endParaRPr>
        </a:p>
      </dgm:t>
    </dgm:pt>
    <dgm:pt modelId="{B7B881C0-E8A5-48D3-8F43-D2187F2F4CD7}" type="parTrans" cxnId="{59107D14-11AE-4717-8758-9381E523DADD}">
      <dgm:prSet/>
      <dgm:spPr/>
      <dgm:t>
        <a:bodyPr/>
        <a:lstStyle/>
        <a:p>
          <a:endParaRPr lang="en-GB"/>
        </a:p>
      </dgm:t>
    </dgm:pt>
    <dgm:pt modelId="{F2F658C4-50FE-47DC-B4D6-586FF0D6E27A}" type="sibTrans" cxnId="{59107D14-11AE-4717-8758-9381E523DADD}">
      <dgm:prSet/>
      <dgm:spPr/>
      <dgm:t>
        <a:bodyPr/>
        <a:lstStyle/>
        <a:p>
          <a:endParaRPr lang="en-GB"/>
        </a:p>
      </dgm:t>
    </dgm:pt>
    <dgm:pt modelId="{ECD95EFD-926C-41CE-8629-927EF2C19649}">
      <dgm:prSet custT="1"/>
      <dgm:spPr/>
      <dgm:t>
        <a:bodyPr spcFirstLastPara="0" vert="horz" wrap="square" lIns="243029" tIns="666496" rIns="243029" bIns="106680" numCol="1" spcCol="1270" anchor="t" anchorCtr="0"/>
        <a:lstStyle/>
        <a:p>
          <a:pPr marL="114300" lvl="1" indent="-114300" algn="just" defTabSz="666750">
            <a:lnSpc>
              <a:spcPct val="90000"/>
            </a:lnSpc>
            <a:spcBef>
              <a:spcPct val="0"/>
            </a:spcBef>
            <a:spcAft>
              <a:spcPct val="15000"/>
            </a:spcAft>
            <a:buFont typeface="Symbol" panose="05050102010706020507" pitchFamily="18" charset="2"/>
            <a:buChar char=""/>
          </a:pPr>
          <a:r>
            <a:rPr lang="en-US" sz="1500" kern="1200" dirty="0">
              <a:latin typeface="Calibri" panose="020F0502020204030204" pitchFamily="34" charset="0"/>
              <a:ea typeface="+mn-ea"/>
              <a:cs typeface="Calibri" panose="020F0502020204030204" pitchFamily="34" charset="0"/>
            </a:rPr>
            <a:t>Use of Power System 1 should be paused for production since it has low Quality Score and high % of Complaints and Power System 2 should be fully released into production for a duration of 6 months, during which the feedback can be monitored to observe how well it performs alone </a:t>
          </a:r>
          <a:endParaRPr lang="en-GB" sz="1500" kern="1200" dirty="0">
            <a:latin typeface="Calibri" panose="020F0502020204030204" pitchFamily="34" charset="0"/>
            <a:ea typeface="+mn-ea"/>
            <a:cs typeface="Calibri" panose="020F0502020204030204" pitchFamily="34" charset="0"/>
          </a:endParaRPr>
        </a:p>
      </dgm:t>
    </dgm:pt>
    <dgm:pt modelId="{F20488D4-1A2B-4826-8298-83D282A549F4}" type="parTrans" cxnId="{38A95D5A-6883-4657-822D-D20995FFA111}">
      <dgm:prSet/>
      <dgm:spPr/>
      <dgm:t>
        <a:bodyPr/>
        <a:lstStyle/>
        <a:p>
          <a:endParaRPr lang="en-GB"/>
        </a:p>
      </dgm:t>
    </dgm:pt>
    <dgm:pt modelId="{3080E91E-E765-40CD-81F3-8BD5008B470F}" type="sibTrans" cxnId="{38A95D5A-6883-4657-822D-D20995FFA111}">
      <dgm:prSet/>
      <dgm:spPr/>
      <dgm:t>
        <a:bodyPr/>
        <a:lstStyle/>
        <a:p>
          <a:endParaRPr lang="en-GB"/>
        </a:p>
      </dgm:t>
    </dgm:pt>
    <dgm:pt modelId="{7B75E204-B23B-4F25-9628-0D75D00E0234}" type="pres">
      <dgm:prSet presAssocID="{1F367BA7-4B06-4DE0-A085-819481807540}" presName="linear" presStyleCnt="0">
        <dgm:presLayoutVars>
          <dgm:dir/>
          <dgm:animLvl val="lvl"/>
          <dgm:resizeHandles val="exact"/>
        </dgm:presLayoutVars>
      </dgm:prSet>
      <dgm:spPr/>
    </dgm:pt>
    <dgm:pt modelId="{9F0A7098-423E-4E20-A6B2-373927DCDE17}" type="pres">
      <dgm:prSet presAssocID="{E979F591-0DD5-4548-ADB6-08A5D84D47D5}" presName="parentLin" presStyleCnt="0"/>
      <dgm:spPr/>
    </dgm:pt>
    <dgm:pt modelId="{F489539C-1B7F-4F4F-8545-AA1A61E66C30}" type="pres">
      <dgm:prSet presAssocID="{E979F591-0DD5-4548-ADB6-08A5D84D47D5}" presName="parentLeftMargin" presStyleLbl="node1" presStyleIdx="0" presStyleCnt="1"/>
      <dgm:spPr/>
    </dgm:pt>
    <dgm:pt modelId="{9A562236-67D6-483A-AD29-3FB0F9FDC1B9}" type="pres">
      <dgm:prSet presAssocID="{E979F591-0DD5-4548-ADB6-08A5D84D47D5}" presName="parentText" presStyleLbl="node1" presStyleIdx="0" presStyleCnt="1">
        <dgm:presLayoutVars>
          <dgm:chMax val="0"/>
          <dgm:bulletEnabled val="1"/>
        </dgm:presLayoutVars>
      </dgm:prSet>
      <dgm:spPr/>
    </dgm:pt>
    <dgm:pt modelId="{F1070CBB-4F83-41EF-B43C-23105547061A}" type="pres">
      <dgm:prSet presAssocID="{E979F591-0DD5-4548-ADB6-08A5D84D47D5}" presName="negativeSpace" presStyleCnt="0"/>
      <dgm:spPr/>
    </dgm:pt>
    <dgm:pt modelId="{3CE9BE3C-0958-4119-B8CA-76BD608D3372}" type="pres">
      <dgm:prSet presAssocID="{E979F591-0DD5-4548-ADB6-08A5D84D47D5}" presName="childText" presStyleLbl="conFgAcc1" presStyleIdx="0" presStyleCnt="1">
        <dgm:presLayoutVars>
          <dgm:bulletEnabled val="1"/>
        </dgm:presLayoutVars>
      </dgm:prSet>
      <dgm:spPr>
        <a:xfrm>
          <a:off x="0" y="410634"/>
          <a:ext cx="3131367" cy="5506200"/>
        </a:xfrm>
        <a:prstGeom prst="rect">
          <a:avLst/>
        </a:prstGeom>
      </dgm:spPr>
    </dgm:pt>
  </dgm:ptLst>
  <dgm:cxnLst>
    <dgm:cxn modelId="{59107D14-11AE-4717-8758-9381E523DADD}" srcId="{1F367BA7-4B06-4DE0-A085-819481807540}" destId="{E979F591-0DD5-4548-ADB6-08A5D84D47D5}" srcOrd="0" destOrd="0" parTransId="{B7B881C0-E8A5-48D3-8F43-D2187F2F4CD7}" sibTransId="{F2F658C4-50FE-47DC-B4D6-586FF0D6E27A}"/>
    <dgm:cxn modelId="{6DAFEA2D-553F-4A8C-8BCE-171B70AADD64}" type="presOf" srcId="{E979F591-0DD5-4548-ADB6-08A5D84D47D5}" destId="{F489539C-1B7F-4F4F-8545-AA1A61E66C30}" srcOrd="0" destOrd="0" presId="urn:microsoft.com/office/officeart/2005/8/layout/list1"/>
    <dgm:cxn modelId="{4152A473-3254-4AF4-943C-1FD3C96F3061}" type="presOf" srcId="{1F367BA7-4B06-4DE0-A085-819481807540}" destId="{7B75E204-B23B-4F25-9628-0D75D00E0234}" srcOrd="0" destOrd="0" presId="urn:microsoft.com/office/officeart/2005/8/layout/list1"/>
    <dgm:cxn modelId="{38A95D5A-6883-4657-822D-D20995FFA111}" srcId="{E979F591-0DD5-4548-ADB6-08A5D84D47D5}" destId="{ECD95EFD-926C-41CE-8629-927EF2C19649}" srcOrd="0" destOrd="0" parTransId="{F20488D4-1A2B-4826-8298-83D282A549F4}" sibTransId="{3080E91E-E765-40CD-81F3-8BD5008B470F}"/>
    <dgm:cxn modelId="{A4D62BAF-7D11-4C1C-96E3-079134C1BE8B}" type="presOf" srcId="{ECD95EFD-926C-41CE-8629-927EF2C19649}" destId="{3CE9BE3C-0958-4119-B8CA-76BD608D3372}" srcOrd="0" destOrd="0" presId="urn:microsoft.com/office/officeart/2005/8/layout/list1"/>
    <dgm:cxn modelId="{C28B12F4-0F9D-46A8-827E-8F1D6AEEED54}" type="presOf" srcId="{E979F591-0DD5-4548-ADB6-08A5D84D47D5}" destId="{9A562236-67D6-483A-AD29-3FB0F9FDC1B9}" srcOrd="1" destOrd="0" presId="urn:microsoft.com/office/officeart/2005/8/layout/list1"/>
    <dgm:cxn modelId="{34018B63-4CDF-4F41-A312-6ED57A646868}" type="presParOf" srcId="{7B75E204-B23B-4F25-9628-0D75D00E0234}" destId="{9F0A7098-423E-4E20-A6B2-373927DCDE17}" srcOrd="0" destOrd="0" presId="urn:microsoft.com/office/officeart/2005/8/layout/list1"/>
    <dgm:cxn modelId="{9288546D-C869-4CFB-9C5C-9AA082008F39}" type="presParOf" srcId="{9F0A7098-423E-4E20-A6B2-373927DCDE17}" destId="{F489539C-1B7F-4F4F-8545-AA1A61E66C30}" srcOrd="0" destOrd="0" presId="urn:microsoft.com/office/officeart/2005/8/layout/list1"/>
    <dgm:cxn modelId="{1CBDC869-72BC-4CFA-A809-A541137ABB0D}" type="presParOf" srcId="{9F0A7098-423E-4E20-A6B2-373927DCDE17}" destId="{9A562236-67D6-483A-AD29-3FB0F9FDC1B9}" srcOrd="1" destOrd="0" presId="urn:microsoft.com/office/officeart/2005/8/layout/list1"/>
    <dgm:cxn modelId="{7E79AB79-6B5B-4C89-881C-CD80F5C721C7}" type="presParOf" srcId="{7B75E204-B23B-4F25-9628-0D75D00E0234}" destId="{F1070CBB-4F83-41EF-B43C-23105547061A}" srcOrd="1" destOrd="0" presId="urn:microsoft.com/office/officeart/2005/8/layout/list1"/>
    <dgm:cxn modelId="{56966BC8-ED0C-40E8-84B2-50A5AA4B2EDC}" type="presParOf" srcId="{7B75E204-B23B-4F25-9628-0D75D00E0234}" destId="{3CE9BE3C-0958-4119-B8CA-76BD608D3372}"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F367BA7-4B06-4DE0-A085-81948180754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7CC23FBF-A565-450A-BFCB-A858BC58651E}">
      <dgm:prSet custT="1"/>
      <dgm:spPr/>
      <dgm:t>
        <a:bodyPr/>
        <a:lstStyle/>
        <a:p>
          <a:pPr algn="just">
            <a:buFont typeface="Symbol" panose="05050102010706020507" pitchFamily="18" charset="2"/>
            <a:buChar char=""/>
          </a:pPr>
          <a:r>
            <a:rPr lang="en-US" sz="1500" dirty="0">
              <a:latin typeface="Calibri" panose="020F0502020204030204" pitchFamily="34" charset="0"/>
              <a:cs typeface="Calibri" panose="020F0502020204030204" pitchFamily="34" charset="0"/>
            </a:rPr>
            <a:t>Absent Hours of Quality and Refit workers is questionably high, despite it being the most important process. This is an area the HR department should look seriously into. Since Power System 1 has experienced workers, and Power System 1 can be paused meanwhile for production, those workers can be shifted to the Quality and Refit department to balance the workload and enhance the Quality process </a:t>
          </a:r>
          <a:endParaRPr lang="en-GB" sz="1500" dirty="0">
            <a:latin typeface="Calibri" panose="020F0502020204030204" pitchFamily="34" charset="0"/>
            <a:cs typeface="Calibri" panose="020F0502020204030204" pitchFamily="34" charset="0"/>
          </a:endParaRPr>
        </a:p>
      </dgm:t>
    </dgm:pt>
    <dgm:pt modelId="{A3A32541-062E-46BD-A536-F58550D80E5D}" type="parTrans" cxnId="{D96EEE63-0631-4D7E-AA4F-3E05889161F3}">
      <dgm:prSet/>
      <dgm:spPr/>
      <dgm:t>
        <a:bodyPr/>
        <a:lstStyle/>
        <a:p>
          <a:pPr algn="just"/>
          <a:endParaRPr lang="en-GB" sz="1500">
            <a:latin typeface="Calibri" panose="020F0502020204030204" pitchFamily="34" charset="0"/>
            <a:cs typeface="Calibri" panose="020F0502020204030204" pitchFamily="34" charset="0"/>
          </a:endParaRPr>
        </a:p>
      </dgm:t>
    </dgm:pt>
    <dgm:pt modelId="{3BFA383F-4FA4-4B08-A0DC-1F001F1F7747}" type="sibTrans" cxnId="{D96EEE63-0631-4D7E-AA4F-3E05889161F3}">
      <dgm:prSet/>
      <dgm:spPr/>
      <dgm:t>
        <a:bodyPr/>
        <a:lstStyle/>
        <a:p>
          <a:pPr algn="just"/>
          <a:endParaRPr lang="en-GB" sz="1500">
            <a:latin typeface="Calibri" panose="020F0502020204030204" pitchFamily="34" charset="0"/>
            <a:cs typeface="Calibri" panose="020F0502020204030204" pitchFamily="34" charset="0"/>
          </a:endParaRPr>
        </a:p>
      </dgm:t>
    </dgm:pt>
    <dgm:pt modelId="{DDA29565-05D8-4CAB-8E2F-F11471552A12}">
      <dgm:prSet custT="1"/>
      <dgm:spPr/>
      <dgm:t>
        <a:bodyPr/>
        <a:lstStyle/>
        <a:p>
          <a:pPr algn="just">
            <a:buFont typeface="Symbol" panose="05050102010706020507" pitchFamily="18" charset="2"/>
            <a:buChar char=""/>
          </a:pPr>
          <a:r>
            <a:rPr lang="en-US" sz="1500" dirty="0">
              <a:latin typeface="Calibri" panose="020F0502020204030204" pitchFamily="34" charset="0"/>
              <a:cs typeface="Calibri" panose="020F0502020204030204" pitchFamily="34" charset="0"/>
            </a:rPr>
            <a:t>Weekend Night shift has the highest Absent Hours. The HR department can check in on the productivity of these workers and have meetings with the head of departments to know how to solve such issues. A solution might be to rotate the night shift amongst all workers and provide additional incentives to those working on Weekend Night Shifts to decrease the Absent Hours</a:t>
          </a:r>
          <a:endParaRPr lang="en-GB" sz="1500" dirty="0">
            <a:latin typeface="Calibri" panose="020F0502020204030204" pitchFamily="34" charset="0"/>
            <a:cs typeface="Calibri" panose="020F0502020204030204" pitchFamily="34" charset="0"/>
          </a:endParaRPr>
        </a:p>
      </dgm:t>
    </dgm:pt>
    <dgm:pt modelId="{18E2A27E-47EC-4082-8A85-82DBABD97801}" type="parTrans" cxnId="{3D03C9FB-BD92-4C9E-89ED-1DA517C12821}">
      <dgm:prSet/>
      <dgm:spPr/>
      <dgm:t>
        <a:bodyPr/>
        <a:lstStyle/>
        <a:p>
          <a:pPr algn="just"/>
          <a:endParaRPr lang="en-GB" sz="1500">
            <a:latin typeface="Calibri" panose="020F0502020204030204" pitchFamily="34" charset="0"/>
            <a:cs typeface="Calibri" panose="020F0502020204030204" pitchFamily="34" charset="0"/>
          </a:endParaRPr>
        </a:p>
      </dgm:t>
    </dgm:pt>
    <dgm:pt modelId="{492B5463-1726-4A7A-BA23-0E076B149170}" type="sibTrans" cxnId="{3D03C9FB-BD92-4C9E-89ED-1DA517C12821}">
      <dgm:prSet/>
      <dgm:spPr/>
      <dgm:t>
        <a:bodyPr/>
        <a:lstStyle/>
        <a:p>
          <a:pPr algn="just"/>
          <a:endParaRPr lang="en-GB" sz="1500">
            <a:latin typeface="Calibri" panose="020F0502020204030204" pitchFamily="34" charset="0"/>
            <a:cs typeface="Calibri" panose="020F0502020204030204" pitchFamily="34" charset="0"/>
          </a:endParaRPr>
        </a:p>
      </dgm:t>
    </dgm:pt>
    <dgm:pt modelId="{A1889D38-CF2A-425E-99A4-75325CC64CAC}">
      <dgm:prSet custT="1"/>
      <dgm:spPr/>
      <dgm:t>
        <a:bodyPr/>
        <a:lstStyle/>
        <a:p>
          <a:pPr algn="just">
            <a:buFont typeface="Symbol" panose="05050102010706020507" pitchFamily="18" charset="2"/>
            <a:buChar char=""/>
          </a:pPr>
          <a:r>
            <a:rPr lang="en-US" sz="1500" dirty="0">
              <a:latin typeface="Calibri" panose="020F0502020204030204" pitchFamily="34" charset="0"/>
              <a:cs typeface="Calibri" panose="020F0502020204030204" pitchFamily="34" charset="0"/>
            </a:rPr>
            <a:t>Male workers belonging to Weekend Swing Shift and Female workers belonging to Weekday Night Shift are Absent the most, and Male workers belonging to Weekday Night Shift and Female workers belonging to Weekend Swing Shift are Absent the least. These shifts can be interchanged among the two Genders and results may be observed</a:t>
          </a:r>
          <a:endParaRPr lang="en-GB" sz="1500" dirty="0">
            <a:latin typeface="Calibri" panose="020F0502020204030204" pitchFamily="34" charset="0"/>
            <a:cs typeface="Calibri" panose="020F0502020204030204" pitchFamily="34" charset="0"/>
          </a:endParaRPr>
        </a:p>
      </dgm:t>
    </dgm:pt>
    <dgm:pt modelId="{19D04B5F-E94C-4338-97C9-3C719CD7E3B0}" type="parTrans" cxnId="{46D0D585-8B42-4EBD-8C5E-66EA41C81256}">
      <dgm:prSet/>
      <dgm:spPr/>
      <dgm:t>
        <a:bodyPr/>
        <a:lstStyle/>
        <a:p>
          <a:pPr algn="just"/>
          <a:endParaRPr lang="en-GB" sz="1500">
            <a:latin typeface="Calibri" panose="020F0502020204030204" pitchFamily="34" charset="0"/>
            <a:cs typeface="Calibri" panose="020F0502020204030204" pitchFamily="34" charset="0"/>
          </a:endParaRPr>
        </a:p>
      </dgm:t>
    </dgm:pt>
    <dgm:pt modelId="{ECEFFD63-7796-425B-B860-DDC14D0B2B95}" type="sibTrans" cxnId="{46D0D585-8B42-4EBD-8C5E-66EA41C81256}">
      <dgm:prSet/>
      <dgm:spPr/>
      <dgm:t>
        <a:bodyPr/>
        <a:lstStyle/>
        <a:p>
          <a:pPr algn="just"/>
          <a:endParaRPr lang="en-GB" sz="1500">
            <a:latin typeface="Calibri" panose="020F0502020204030204" pitchFamily="34" charset="0"/>
            <a:cs typeface="Calibri" panose="020F0502020204030204" pitchFamily="34" charset="0"/>
          </a:endParaRPr>
        </a:p>
      </dgm:t>
    </dgm:pt>
    <dgm:pt modelId="{7B75E204-B23B-4F25-9628-0D75D00E0234}" type="pres">
      <dgm:prSet presAssocID="{1F367BA7-4B06-4DE0-A085-819481807540}" presName="linear" presStyleCnt="0">
        <dgm:presLayoutVars>
          <dgm:dir/>
          <dgm:animLvl val="lvl"/>
          <dgm:resizeHandles val="exact"/>
        </dgm:presLayoutVars>
      </dgm:prSet>
      <dgm:spPr/>
    </dgm:pt>
    <dgm:pt modelId="{A6C7E09C-0639-43B0-91AD-2457312EF57D}" type="pres">
      <dgm:prSet presAssocID="{7CC23FBF-A565-450A-BFCB-A858BC58651E}" presName="parentLin" presStyleCnt="0"/>
      <dgm:spPr/>
    </dgm:pt>
    <dgm:pt modelId="{E97F1475-6309-4B8D-A063-8892CD6214A7}" type="pres">
      <dgm:prSet presAssocID="{7CC23FBF-A565-450A-BFCB-A858BC58651E}" presName="parentLeftMargin" presStyleLbl="node1" presStyleIdx="0" presStyleCnt="3"/>
      <dgm:spPr/>
    </dgm:pt>
    <dgm:pt modelId="{C0530062-2687-4268-9A95-DE1A5BE0443A}" type="pres">
      <dgm:prSet presAssocID="{7CC23FBF-A565-450A-BFCB-A858BC58651E}" presName="parentText" presStyleLbl="node1" presStyleIdx="0" presStyleCnt="3" custScaleX="127181" custScaleY="166305">
        <dgm:presLayoutVars>
          <dgm:chMax val="0"/>
          <dgm:bulletEnabled val="1"/>
        </dgm:presLayoutVars>
      </dgm:prSet>
      <dgm:spPr/>
    </dgm:pt>
    <dgm:pt modelId="{D3FA1987-D89A-4150-9D98-6F99AAFAF5B1}" type="pres">
      <dgm:prSet presAssocID="{7CC23FBF-A565-450A-BFCB-A858BC58651E}" presName="negativeSpace" presStyleCnt="0"/>
      <dgm:spPr/>
    </dgm:pt>
    <dgm:pt modelId="{F52A95CE-310A-4686-B111-8545440ED050}" type="pres">
      <dgm:prSet presAssocID="{7CC23FBF-A565-450A-BFCB-A858BC58651E}" presName="childText" presStyleLbl="conFgAcc1" presStyleIdx="0" presStyleCnt="3" custScaleY="76769">
        <dgm:presLayoutVars>
          <dgm:bulletEnabled val="1"/>
        </dgm:presLayoutVars>
      </dgm:prSet>
      <dgm:spPr/>
    </dgm:pt>
    <dgm:pt modelId="{7F5AA5DC-7AC3-4BBA-A03B-D9993E488F41}" type="pres">
      <dgm:prSet presAssocID="{3BFA383F-4FA4-4B08-A0DC-1F001F1F7747}" presName="spaceBetweenRectangles" presStyleCnt="0"/>
      <dgm:spPr/>
    </dgm:pt>
    <dgm:pt modelId="{DCD04946-5B47-46FF-B166-DE4D87938ED4}" type="pres">
      <dgm:prSet presAssocID="{DDA29565-05D8-4CAB-8E2F-F11471552A12}" presName="parentLin" presStyleCnt="0"/>
      <dgm:spPr/>
    </dgm:pt>
    <dgm:pt modelId="{526035F3-53D6-439B-8517-0C6844A619BF}" type="pres">
      <dgm:prSet presAssocID="{DDA29565-05D8-4CAB-8E2F-F11471552A12}" presName="parentLeftMargin" presStyleLbl="node1" presStyleIdx="0" presStyleCnt="3"/>
      <dgm:spPr/>
    </dgm:pt>
    <dgm:pt modelId="{F563E18F-EF70-45FC-8B5D-AF9F28885E86}" type="pres">
      <dgm:prSet presAssocID="{DDA29565-05D8-4CAB-8E2F-F11471552A12}" presName="parentText" presStyleLbl="node1" presStyleIdx="1" presStyleCnt="3" custScaleX="127008" custScaleY="192973">
        <dgm:presLayoutVars>
          <dgm:chMax val="0"/>
          <dgm:bulletEnabled val="1"/>
        </dgm:presLayoutVars>
      </dgm:prSet>
      <dgm:spPr/>
    </dgm:pt>
    <dgm:pt modelId="{9F2AD06E-D855-41E8-B2F4-E1D6A504B468}" type="pres">
      <dgm:prSet presAssocID="{DDA29565-05D8-4CAB-8E2F-F11471552A12}" presName="negativeSpace" presStyleCnt="0"/>
      <dgm:spPr/>
    </dgm:pt>
    <dgm:pt modelId="{0459E31D-0DEF-4590-A37A-218C2501529A}" type="pres">
      <dgm:prSet presAssocID="{DDA29565-05D8-4CAB-8E2F-F11471552A12}" presName="childText" presStyleLbl="conFgAcc1" presStyleIdx="1" presStyleCnt="3" custScaleY="58627">
        <dgm:presLayoutVars>
          <dgm:bulletEnabled val="1"/>
        </dgm:presLayoutVars>
      </dgm:prSet>
      <dgm:spPr/>
    </dgm:pt>
    <dgm:pt modelId="{65900998-D7EF-4D4C-879B-483EA62845B7}" type="pres">
      <dgm:prSet presAssocID="{492B5463-1726-4A7A-BA23-0E076B149170}" presName="spaceBetweenRectangles" presStyleCnt="0"/>
      <dgm:spPr/>
    </dgm:pt>
    <dgm:pt modelId="{86D7D7B4-EFB3-4872-A65F-E58B06E3C0F0}" type="pres">
      <dgm:prSet presAssocID="{A1889D38-CF2A-425E-99A4-75325CC64CAC}" presName="parentLin" presStyleCnt="0"/>
      <dgm:spPr/>
    </dgm:pt>
    <dgm:pt modelId="{68109D62-38D9-45D9-ADE7-F52C5E75B512}" type="pres">
      <dgm:prSet presAssocID="{A1889D38-CF2A-425E-99A4-75325CC64CAC}" presName="parentLeftMargin" presStyleLbl="node1" presStyleIdx="1" presStyleCnt="3"/>
      <dgm:spPr/>
    </dgm:pt>
    <dgm:pt modelId="{8AD7F1E4-7F9B-4F1C-9B66-2AA59136536E}" type="pres">
      <dgm:prSet presAssocID="{A1889D38-CF2A-425E-99A4-75325CC64CAC}" presName="parentText" presStyleLbl="node1" presStyleIdx="2" presStyleCnt="3" custScaleX="127557" custScaleY="181674">
        <dgm:presLayoutVars>
          <dgm:chMax val="0"/>
          <dgm:bulletEnabled val="1"/>
        </dgm:presLayoutVars>
      </dgm:prSet>
      <dgm:spPr/>
    </dgm:pt>
    <dgm:pt modelId="{166FCB2C-C154-4A47-8C17-73994C0A292A}" type="pres">
      <dgm:prSet presAssocID="{A1889D38-CF2A-425E-99A4-75325CC64CAC}" presName="negativeSpace" presStyleCnt="0"/>
      <dgm:spPr/>
    </dgm:pt>
    <dgm:pt modelId="{69991EDF-9DCC-4227-AD8A-BB30EAD6E31D}" type="pres">
      <dgm:prSet presAssocID="{A1889D38-CF2A-425E-99A4-75325CC64CAC}" presName="childText" presStyleLbl="conFgAcc1" presStyleIdx="2" presStyleCnt="3" custScaleY="57416">
        <dgm:presLayoutVars>
          <dgm:bulletEnabled val="1"/>
        </dgm:presLayoutVars>
      </dgm:prSet>
      <dgm:spPr/>
    </dgm:pt>
  </dgm:ptLst>
  <dgm:cxnLst>
    <dgm:cxn modelId="{6EBD930F-7682-413A-AB03-EC227E8B87AD}" type="presOf" srcId="{DDA29565-05D8-4CAB-8E2F-F11471552A12}" destId="{F563E18F-EF70-45FC-8B5D-AF9F28885E86}" srcOrd="1" destOrd="0" presId="urn:microsoft.com/office/officeart/2005/8/layout/list1"/>
    <dgm:cxn modelId="{FDAC9026-3747-4ECC-8213-1595E51DA9B0}" type="presOf" srcId="{7CC23FBF-A565-450A-BFCB-A858BC58651E}" destId="{C0530062-2687-4268-9A95-DE1A5BE0443A}" srcOrd="1" destOrd="0" presId="urn:microsoft.com/office/officeart/2005/8/layout/list1"/>
    <dgm:cxn modelId="{50DDCA3D-063A-4775-9236-89FCA8047D9E}" type="presOf" srcId="{7CC23FBF-A565-450A-BFCB-A858BC58651E}" destId="{E97F1475-6309-4B8D-A063-8892CD6214A7}" srcOrd="0" destOrd="0" presId="urn:microsoft.com/office/officeart/2005/8/layout/list1"/>
    <dgm:cxn modelId="{D96EEE63-0631-4D7E-AA4F-3E05889161F3}" srcId="{1F367BA7-4B06-4DE0-A085-819481807540}" destId="{7CC23FBF-A565-450A-BFCB-A858BC58651E}" srcOrd="0" destOrd="0" parTransId="{A3A32541-062E-46BD-A536-F58550D80E5D}" sibTransId="{3BFA383F-4FA4-4B08-A0DC-1F001F1F7747}"/>
    <dgm:cxn modelId="{4152A473-3254-4AF4-943C-1FD3C96F3061}" type="presOf" srcId="{1F367BA7-4B06-4DE0-A085-819481807540}" destId="{7B75E204-B23B-4F25-9628-0D75D00E0234}" srcOrd="0" destOrd="0" presId="urn:microsoft.com/office/officeart/2005/8/layout/list1"/>
    <dgm:cxn modelId="{46D0D585-8B42-4EBD-8C5E-66EA41C81256}" srcId="{1F367BA7-4B06-4DE0-A085-819481807540}" destId="{A1889D38-CF2A-425E-99A4-75325CC64CAC}" srcOrd="2" destOrd="0" parTransId="{19D04B5F-E94C-4338-97C9-3C719CD7E3B0}" sibTransId="{ECEFFD63-7796-425B-B860-DDC14D0B2B95}"/>
    <dgm:cxn modelId="{54AFBCB9-4082-4FE5-9A00-A8CFDFA5B3E4}" type="presOf" srcId="{A1889D38-CF2A-425E-99A4-75325CC64CAC}" destId="{8AD7F1E4-7F9B-4F1C-9B66-2AA59136536E}" srcOrd="1" destOrd="0" presId="urn:microsoft.com/office/officeart/2005/8/layout/list1"/>
    <dgm:cxn modelId="{E54B78CF-4836-4E77-BFBB-8279B03D8A70}" type="presOf" srcId="{DDA29565-05D8-4CAB-8E2F-F11471552A12}" destId="{526035F3-53D6-439B-8517-0C6844A619BF}" srcOrd="0" destOrd="0" presId="urn:microsoft.com/office/officeart/2005/8/layout/list1"/>
    <dgm:cxn modelId="{049F25DA-76B2-45E4-A9D2-31F91EFC2586}" type="presOf" srcId="{A1889D38-CF2A-425E-99A4-75325CC64CAC}" destId="{68109D62-38D9-45D9-ADE7-F52C5E75B512}" srcOrd="0" destOrd="0" presId="urn:microsoft.com/office/officeart/2005/8/layout/list1"/>
    <dgm:cxn modelId="{3D03C9FB-BD92-4C9E-89ED-1DA517C12821}" srcId="{1F367BA7-4B06-4DE0-A085-819481807540}" destId="{DDA29565-05D8-4CAB-8E2F-F11471552A12}" srcOrd="1" destOrd="0" parTransId="{18E2A27E-47EC-4082-8A85-82DBABD97801}" sibTransId="{492B5463-1726-4A7A-BA23-0E076B149170}"/>
    <dgm:cxn modelId="{73BE17CC-BD8A-495E-B9CC-D5469C191669}" type="presParOf" srcId="{7B75E204-B23B-4F25-9628-0D75D00E0234}" destId="{A6C7E09C-0639-43B0-91AD-2457312EF57D}" srcOrd="0" destOrd="0" presId="urn:microsoft.com/office/officeart/2005/8/layout/list1"/>
    <dgm:cxn modelId="{CCE3236D-41A1-46C3-BD6D-BA2677E467B8}" type="presParOf" srcId="{A6C7E09C-0639-43B0-91AD-2457312EF57D}" destId="{E97F1475-6309-4B8D-A063-8892CD6214A7}" srcOrd="0" destOrd="0" presId="urn:microsoft.com/office/officeart/2005/8/layout/list1"/>
    <dgm:cxn modelId="{CD2DCA4E-302C-40B0-8429-0244B5986C9A}" type="presParOf" srcId="{A6C7E09C-0639-43B0-91AD-2457312EF57D}" destId="{C0530062-2687-4268-9A95-DE1A5BE0443A}" srcOrd="1" destOrd="0" presId="urn:microsoft.com/office/officeart/2005/8/layout/list1"/>
    <dgm:cxn modelId="{AD10C513-F53B-49EC-B425-851D1B0E546E}" type="presParOf" srcId="{7B75E204-B23B-4F25-9628-0D75D00E0234}" destId="{D3FA1987-D89A-4150-9D98-6F99AAFAF5B1}" srcOrd="1" destOrd="0" presId="urn:microsoft.com/office/officeart/2005/8/layout/list1"/>
    <dgm:cxn modelId="{D0507061-AA65-403B-AC4B-71E313F22924}" type="presParOf" srcId="{7B75E204-B23B-4F25-9628-0D75D00E0234}" destId="{F52A95CE-310A-4686-B111-8545440ED050}" srcOrd="2" destOrd="0" presId="urn:microsoft.com/office/officeart/2005/8/layout/list1"/>
    <dgm:cxn modelId="{67C69D24-31B2-4847-A8D5-B446D8600A50}" type="presParOf" srcId="{7B75E204-B23B-4F25-9628-0D75D00E0234}" destId="{7F5AA5DC-7AC3-4BBA-A03B-D9993E488F41}" srcOrd="3" destOrd="0" presId="urn:microsoft.com/office/officeart/2005/8/layout/list1"/>
    <dgm:cxn modelId="{9FA85C1B-4CE3-4BC4-B093-961CD0B1DC8D}" type="presParOf" srcId="{7B75E204-B23B-4F25-9628-0D75D00E0234}" destId="{DCD04946-5B47-46FF-B166-DE4D87938ED4}" srcOrd="4" destOrd="0" presId="urn:microsoft.com/office/officeart/2005/8/layout/list1"/>
    <dgm:cxn modelId="{CB39803D-BE5E-4700-89DD-28DFF2520C01}" type="presParOf" srcId="{DCD04946-5B47-46FF-B166-DE4D87938ED4}" destId="{526035F3-53D6-439B-8517-0C6844A619BF}" srcOrd="0" destOrd="0" presId="urn:microsoft.com/office/officeart/2005/8/layout/list1"/>
    <dgm:cxn modelId="{6BF00710-CD50-4132-B699-491136EFEAEE}" type="presParOf" srcId="{DCD04946-5B47-46FF-B166-DE4D87938ED4}" destId="{F563E18F-EF70-45FC-8B5D-AF9F28885E86}" srcOrd="1" destOrd="0" presId="urn:microsoft.com/office/officeart/2005/8/layout/list1"/>
    <dgm:cxn modelId="{82398099-49D2-4F08-AA5F-5D0F17F2A1E0}" type="presParOf" srcId="{7B75E204-B23B-4F25-9628-0D75D00E0234}" destId="{9F2AD06E-D855-41E8-B2F4-E1D6A504B468}" srcOrd="5" destOrd="0" presId="urn:microsoft.com/office/officeart/2005/8/layout/list1"/>
    <dgm:cxn modelId="{47890544-86E6-417A-95F5-A0D138D77865}" type="presParOf" srcId="{7B75E204-B23B-4F25-9628-0D75D00E0234}" destId="{0459E31D-0DEF-4590-A37A-218C2501529A}" srcOrd="6" destOrd="0" presId="urn:microsoft.com/office/officeart/2005/8/layout/list1"/>
    <dgm:cxn modelId="{24921097-11F1-4D4D-A128-C6FD320697B2}" type="presParOf" srcId="{7B75E204-B23B-4F25-9628-0D75D00E0234}" destId="{65900998-D7EF-4D4C-879B-483EA62845B7}" srcOrd="7" destOrd="0" presId="urn:microsoft.com/office/officeart/2005/8/layout/list1"/>
    <dgm:cxn modelId="{A83E3FF3-02B9-4664-A58C-8C9CA04EA73E}" type="presParOf" srcId="{7B75E204-B23B-4F25-9628-0D75D00E0234}" destId="{86D7D7B4-EFB3-4872-A65F-E58B06E3C0F0}" srcOrd="8" destOrd="0" presId="urn:microsoft.com/office/officeart/2005/8/layout/list1"/>
    <dgm:cxn modelId="{3B1F341B-1F07-4092-B706-8F2D29933116}" type="presParOf" srcId="{86D7D7B4-EFB3-4872-A65F-E58B06E3C0F0}" destId="{68109D62-38D9-45D9-ADE7-F52C5E75B512}" srcOrd="0" destOrd="0" presId="urn:microsoft.com/office/officeart/2005/8/layout/list1"/>
    <dgm:cxn modelId="{39CCF9C1-772C-41C0-AA16-A90D3A602558}" type="presParOf" srcId="{86D7D7B4-EFB3-4872-A65F-E58B06E3C0F0}" destId="{8AD7F1E4-7F9B-4F1C-9B66-2AA59136536E}" srcOrd="1" destOrd="0" presId="urn:microsoft.com/office/officeart/2005/8/layout/list1"/>
    <dgm:cxn modelId="{42E79543-B102-480A-88FA-644CF9BC644B}" type="presParOf" srcId="{7B75E204-B23B-4F25-9628-0D75D00E0234}" destId="{166FCB2C-C154-4A47-8C17-73994C0A292A}" srcOrd="9" destOrd="0" presId="urn:microsoft.com/office/officeart/2005/8/layout/list1"/>
    <dgm:cxn modelId="{83242519-56D7-4D35-BA8D-1392B59FB3C6}" type="presParOf" srcId="{7B75E204-B23B-4F25-9628-0D75D00E0234}" destId="{69991EDF-9DCC-4227-AD8A-BB30EAD6E31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F367BA7-4B06-4DE0-A085-81948180754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E979F591-0DD5-4548-ADB6-08A5D84D47D5}">
      <dgm:prSet custT="1"/>
      <dgm:spPr/>
      <dgm:t>
        <a:bodyPr/>
        <a:lstStyle/>
        <a:p>
          <a:pPr algn="just"/>
          <a:r>
            <a:rPr lang="en-US" sz="1500" dirty="0">
              <a:latin typeface="Calibri" panose="020F0502020204030204" pitchFamily="34" charset="0"/>
              <a:cs typeface="Calibri" panose="020F0502020204030204" pitchFamily="34" charset="0"/>
            </a:rPr>
            <a:t>There is no provision at present to monitor staff performance on individual stages. Employee performance should be monitored by a Performance Management System in a predictable and quantifiable way. This will ensure that all workers accomplish the tasks at individual processes efficiently</a:t>
          </a:r>
          <a:endParaRPr lang="en-GB" sz="1500" dirty="0">
            <a:latin typeface="Calibri" panose="020F0502020204030204" pitchFamily="34" charset="0"/>
            <a:cs typeface="Calibri" panose="020F0502020204030204" pitchFamily="34" charset="0"/>
          </a:endParaRPr>
        </a:p>
      </dgm:t>
    </dgm:pt>
    <dgm:pt modelId="{B7B881C0-E8A5-48D3-8F43-D2187F2F4CD7}" type="parTrans" cxnId="{59107D14-11AE-4717-8758-9381E523DADD}">
      <dgm:prSet/>
      <dgm:spPr/>
      <dgm:t>
        <a:bodyPr/>
        <a:lstStyle/>
        <a:p>
          <a:pPr algn="just"/>
          <a:endParaRPr lang="en-GB" sz="1500">
            <a:latin typeface="Calibri" panose="020F0502020204030204" pitchFamily="34" charset="0"/>
            <a:cs typeface="Calibri" panose="020F0502020204030204" pitchFamily="34" charset="0"/>
          </a:endParaRPr>
        </a:p>
      </dgm:t>
    </dgm:pt>
    <dgm:pt modelId="{F2F658C4-50FE-47DC-B4D6-586FF0D6E27A}" type="sibTrans" cxnId="{59107D14-11AE-4717-8758-9381E523DADD}">
      <dgm:prSet/>
      <dgm:spPr/>
      <dgm:t>
        <a:bodyPr/>
        <a:lstStyle/>
        <a:p>
          <a:pPr algn="just"/>
          <a:endParaRPr lang="en-GB" sz="1500">
            <a:latin typeface="Calibri" panose="020F0502020204030204" pitchFamily="34" charset="0"/>
            <a:cs typeface="Calibri" panose="020F0502020204030204" pitchFamily="34" charset="0"/>
          </a:endParaRPr>
        </a:p>
      </dgm:t>
    </dgm:pt>
    <dgm:pt modelId="{0DF35734-ED23-4099-8CBC-3FEB8BE515CB}">
      <dgm:prSet custT="1"/>
      <dgm:spPr/>
      <dgm:t>
        <a:bodyPr/>
        <a:lstStyle/>
        <a:p>
          <a:pPr algn="just">
            <a:buFont typeface="Symbol" panose="05050102010706020507" pitchFamily="18" charset="2"/>
            <a:buChar char=""/>
          </a:pPr>
          <a:r>
            <a:rPr lang="en-US" sz="1500" dirty="0">
              <a:latin typeface="Calibri" panose="020F0502020204030204" pitchFamily="34" charset="0"/>
              <a:cs typeface="Calibri" panose="020F0502020204030204" pitchFamily="34" charset="0"/>
            </a:rPr>
            <a:t>These recommendations when implemented can help company achieve yearly expected production of 4500 motorcycles, and also reduce the costs and delivery time </a:t>
          </a:r>
          <a:endParaRPr lang="en-GB" sz="1500" dirty="0">
            <a:latin typeface="Calibri" panose="020F0502020204030204" pitchFamily="34" charset="0"/>
            <a:cs typeface="Calibri" panose="020F0502020204030204" pitchFamily="34" charset="0"/>
          </a:endParaRPr>
        </a:p>
      </dgm:t>
    </dgm:pt>
    <dgm:pt modelId="{F174452A-5035-4F11-985B-B49D65C6C2D1}" type="parTrans" cxnId="{EB499CBE-1E89-448F-A44E-2CC2C8449B96}">
      <dgm:prSet/>
      <dgm:spPr/>
      <dgm:t>
        <a:bodyPr/>
        <a:lstStyle/>
        <a:p>
          <a:pPr algn="just"/>
          <a:endParaRPr lang="en-GB" sz="1500">
            <a:latin typeface="Calibri" panose="020F0502020204030204" pitchFamily="34" charset="0"/>
            <a:cs typeface="Calibri" panose="020F0502020204030204" pitchFamily="34" charset="0"/>
          </a:endParaRPr>
        </a:p>
      </dgm:t>
    </dgm:pt>
    <dgm:pt modelId="{190682BB-D16E-44F4-943A-40041FFA843B}" type="sibTrans" cxnId="{EB499CBE-1E89-448F-A44E-2CC2C8449B96}">
      <dgm:prSet/>
      <dgm:spPr/>
      <dgm:t>
        <a:bodyPr/>
        <a:lstStyle/>
        <a:p>
          <a:pPr algn="just"/>
          <a:endParaRPr lang="en-GB" sz="1500">
            <a:latin typeface="Calibri" panose="020F0502020204030204" pitchFamily="34" charset="0"/>
            <a:cs typeface="Calibri" panose="020F0502020204030204" pitchFamily="34" charset="0"/>
          </a:endParaRPr>
        </a:p>
      </dgm:t>
    </dgm:pt>
    <dgm:pt modelId="{7B75E204-B23B-4F25-9628-0D75D00E0234}" type="pres">
      <dgm:prSet presAssocID="{1F367BA7-4B06-4DE0-A085-819481807540}" presName="linear" presStyleCnt="0">
        <dgm:presLayoutVars>
          <dgm:dir/>
          <dgm:animLvl val="lvl"/>
          <dgm:resizeHandles val="exact"/>
        </dgm:presLayoutVars>
      </dgm:prSet>
      <dgm:spPr/>
    </dgm:pt>
    <dgm:pt modelId="{9F0A7098-423E-4E20-A6B2-373927DCDE17}" type="pres">
      <dgm:prSet presAssocID="{E979F591-0DD5-4548-ADB6-08A5D84D47D5}" presName="parentLin" presStyleCnt="0"/>
      <dgm:spPr/>
    </dgm:pt>
    <dgm:pt modelId="{F489539C-1B7F-4F4F-8545-AA1A61E66C30}" type="pres">
      <dgm:prSet presAssocID="{E979F591-0DD5-4548-ADB6-08A5D84D47D5}" presName="parentLeftMargin" presStyleLbl="node1" presStyleIdx="0" presStyleCnt="2"/>
      <dgm:spPr/>
    </dgm:pt>
    <dgm:pt modelId="{9A562236-67D6-483A-AD29-3FB0F9FDC1B9}" type="pres">
      <dgm:prSet presAssocID="{E979F591-0DD5-4548-ADB6-08A5D84D47D5}" presName="parentText" presStyleLbl="node1" presStyleIdx="0" presStyleCnt="2" custScaleX="122415">
        <dgm:presLayoutVars>
          <dgm:chMax val="0"/>
          <dgm:bulletEnabled val="1"/>
        </dgm:presLayoutVars>
      </dgm:prSet>
      <dgm:spPr/>
    </dgm:pt>
    <dgm:pt modelId="{F1070CBB-4F83-41EF-B43C-23105547061A}" type="pres">
      <dgm:prSet presAssocID="{E979F591-0DD5-4548-ADB6-08A5D84D47D5}" presName="negativeSpace" presStyleCnt="0"/>
      <dgm:spPr/>
    </dgm:pt>
    <dgm:pt modelId="{3CE9BE3C-0958-4119-B8CA-76BD608D3372}" type="pres">
      <dgm:prSet presAssocID="{E979F591-0DD5-4548-ADB6-08A5D84D47D5}" presName="childText" presStyleLbl="conFgAcc1" presStyleIdx="0" presStyleCnt="2" custScaleY="58944">
        <dgm:presLayoutVars>
          <dgm:bulletEnabled val="1"/>
        </dgm:presLayoutVars>
      </dgm:prSet>
      <dgm:spPr>
        <a:xfrm>
          <a:off x="0" y="410634"/>
          <a:ext cx="3131367" cy="5506200"/>
        </a:xfrm>
        <a:prstGeom prst="rect">
          <a:avLst/>
        </a:prstGeom>
      </dgm:spPr>
    </dgm:pt>
    <dgm:pt modelId="{8AE4223A-2D51-405C-9FAC-64AD02FDE3EF}" type="pres">
      <dgm:prSet presAssocID="{F2F658C4-50FE-47DC-B4D6-586FF0D6E27A}" presName="spaceBetweenRectangles" presStyleCnt="0"/>
      <dgm:spPr/>
    </dgm:pt>
    <dgm:pt modelId="{7AD92F8A-E2EE-4C7A-9B9B-68707F5C5E88}" type="pres">
      <dgm:prSet presAssocID="{0DF35734-ED23-4099-8CBC-3FEB8BE515CB}" presName="parentLin" presStyleCnt="0"/>
      <dgm:spPr/>
    </dgm:pt>
    <dgm:pt modelId="{EBA24267-ACEE-4265-97BD-598A9FDDBDD6}" type="pres">
      <dgm:prSet presAssocID="{0DF35734-ED23-4099-8CBC-3FEB8BE515CB}" presName="parentLeftMargin" presStyleLbl="node1" presStyleIdx="0" presStyleCnt="2"/>
      <dgm:spPr/>
    </dgm:pt>
    <dgm:pt modelId="{1B2301CF-BBF6-447F-9B5D-99A2A835F64C}" type="pres">
      <dgm:prSet presAssocID="{0DF35734-ED23-4099-8CBC-3FEB8BE515CB}" presName="parentText" presStyleLbl="node1" presStyleIdx="1" presStyleCnt="2" custScaleX="122108">
        <dgm:presLayoutVars>
          <dgm:chMax val="0"/>
          <dgm:bulletEnabled val="1"/>
        </dgm:presLayoutVars>
      </dgm:prSet>
      <dgm:spPr/>
    </dgm:pt>
    <dgm:pt modelId="{4B7A5DF0-E674-4147-8CF9-940F34E1AE7D}" type="pres">
      <dgm:prSet presAssocID="{0DF35734-ED23-4099-8CBC-3FEB8BE515CB}" presName="negativeSpace" presStyleCnt="0"/>
      <dgm:spPr/>
    </dgm:pt>
    <dgm:pt modelId="{19EB86A1-E2F9-40A7-9845-B01779AE12FE}" type="pres">
      <dgm:prSet presAssocID="{0DF35734-ED23-4099-8CBC-3FEB8BE515CB}" presName="childText" presStyleLbl="conFgAcc1" presStyleIdx="1" presStyleCnt="2" custScaleY="47459">
        <dgm:presLayoutVars>
          <dgm:bulletEnabled val="1"/>
        </dgm:presLayoutVars>
      </dgm:prSet>
      <dgm:spPr/>
    </dgm:pt>
  </dgm:ptLst>
  <dgm:cxnLst>
    <dgm:cxn modelId="{59107D14-11AE-4717-8758-9381E523DADD}" srcId="{1F367BA7-4B06-4DE0-A085-819481807540}" destId="{E979F591-0DD5-4548-ADB6-08A5D84D47D5}" srcOrd="0" destOrd="0" parTransId="{B7B881C0-E8A5-48D3-8F43-D2187F2F4CD7}" sibTransId="{F2F658C4-50FE-47DC-B4D6-586FF0D6E27A}"/>
    <dgm:cxn modelId="{6DAFEA2D-553F-4A8C-8BCE-171B70AADD64}" type="presOf" srcId="{E979F591-0DD5-4548-ADB6-08A5D84D47D5}" destId="{F489539C-1B7F-4F4F-8545-AA1A61E66C30}" srcOrd="0" destOrd="0" presId="urn:microsoft.com/office/officeart/2005/8/layout/list1"/>
    <dgm:cxn modelId="{4152A473-3254-4AF4-943C-1FD3C96F3061}" type="presOf" srcId="{1F367BA7-4B06-4DE0-A085-819481807540}" destId="{7B75E204-B23B-4F25-9628-0D75D00E0234}" srcOrd="0" destOrd="0" presId="urn:microsoft.com/office/officeart/2005/8/layout/list1"/>
    <dgm:cxn modelId="{3C5D3DAF-DFB7-49E5-8CD7-2D5A3BD2A201}" type="presOf" srcId="{0DF35734-ED23-4099-8CBC-3FEB8BE515CB}" destId="{1B2301CF-BBF6-447F-9B5D-99A2A835F64C}" srcOrd="1" destOrd="0" presId="urn:microsoft.com/office/officeart/2005/8/layout/list1"/>
    <dgm:cxn modelId="{EB499CBE-1E89-448F-A44E-2CC2C8449B96}" srcId="{1F367BA7-4B06-4DE0-A085-819481807540}" destId="{0DF35734-ED23-4099-8CBC-3FEB8BE515CB}" srcOrd="1" destOrd="0" parTransId="{F174452A-5035-4F11-985B-B49D65C6C2D1}" sibTransId="{190682BB-D16E-44F4-943A-40041FFA843B}"/>
    <dgm:cxn modelId="{3388EBC3-5E6F-438D-A302-CBED6A156B53}" type="presOf" srcId="{0DF35734-ED23-4099-8CBC-3FEB8BE515CB}" destId="{EBA24267-ACEE-4265-97BD-598A9FDDBDD6}" srcOrd="0" destOrd="0" presId="urn:microsoft.com/office/officeart/2005/8/layout/list1"/>
    <dgm:cxn modelId="{C28B12F4-0F9D-46A8-827E-8F1D6AEEED54}" type="presOf" srcId="{E979F591-0DD5-4548-ADB6-08A5D84D47D5}" destId="{9A562236-67D6-483A-AD29-3FB0F9FDC1B9}" srcOrd="1" destOrd="0" presId="urn:microsoft.com/office/officeart/2005/8/layout/list1"/>
    <dgm:cxn modelId="{34018B63-4CDF-4F41-A312-6ED57A646868}" type="presParOf" srcId="{7B75E204-B23B-4F25-9628-0D75D00E0234}" destId="{9F0A7098-423E-4E20-A6B2-373927DCDE17}" srcOrd="0" destOrd="0" presId="urn:microsoft.com/office/officeart/2005/8/layout/list1"/>
    <dgm:cxn modelId="{9288546D-C869-4CFB-9C5C-9AA082008F39}" type="presParOf" srcId="{9F0A7098-423E-4E20-A6B2-373927DCDE17}" destId="{F489539C-1B7F-4F4F-8545-AA1A61E66C30}" srcOrd="0" destOrd="0" presId="urn:microsoft.com/office/officeart/2005/8/layout/list1"/>
    <dgm:cxn modelId="{1CBDC869-72BC-4CFA-A809-A541137ABB0D}" type="presParOf" srcId="{9F0A7098-423E-4E20-A6B2-373927DCDE17}" destId="{9A562236-67D6-483A-AD29-3FB0F9FDC1B9}" srcOrd="1" destOrd="0" presId="urn:microsoft.com/office/officeart/2005/8/layout/list1"/>
    <dgm:cxn modelId="{7E79AB79-6B5B-4C89-881C-CD80F5C721C7}" type="presParOf" srcId="{7B75E204-B23B-4F25-9628-0D75D00E0234}" destId="{F1070CBB-4F83-41EF-B43C-23105547061A}" srcOrd="1" destOrd="0" presId="urn:microsoft.com/office/officeart/2005/8/layout/list1"/>
    <dgm:cxn modelId="{56966BC8-ED0C-40E8-84B2-50A5AA4B2EDC}" type="presParOf" srcId="{7B75E204-B23B-4F25-9628-0D75D00E0234}" destId="{3CE9BE3C-0958-4119-B8CA-76BD608D3372}" srcOrd="2" destOrd="0" presId="urn:microsoft.com/office/officeart/2005/8/layout/list1"/>
    <dgm:cxn modelId="{F87C078A-F7E9-4670-B7A7-1022F9997FC8}" type="presParOf" srcId="{7B75E204-B23B-4F25-9628-0D75D00E0234}" destId="{8AE4223A-2D51-405C-9FAC-64AD02FDE3EF}" srcOrd="3" destOrd="0" presId="urn:microsoft.com/office/officeart/2005/8/layout/list1"/>
    <dgm:cxn modelId="{9BFB4228-7C77-4429-9D8A-2DF1C127A18D}" type="presParOf" srcId="{7B75E204-B23B-4F25-9628-0D75D00E0234}" destId="{7AD92F8A-E2EE-4C7A-9B9B-68707F5C5E88}" srcOrd="4" destOrd="0" presId="urn:microsoft.com/office/officeart/2005/8/layout/list1"/>
    <dgm:cxn modelId="{A49441DC-C3C0-41DA-8BF3-1E79164F8203}" type="presParOf" srcId="{7AD92F8A-E2EE-4C7A-9B9B-68707F5C5E88}" destId="{EBA24267-ACEE-4265-97BD-598A9FDDBDD6}" srcOrd="0" destOrd="0" presId="urn:microsoft.com/office/officeart/2005/8/layout/list1"/>
    <dgm:cxn modelId="{66723CA9-D4CD-480D-964F-4284EB3E80E0}" type="presParOf" srcId="{7AD92F8A-E2EE-4C7A-9B9B-68707F5C5E88}" destId="{1B2301CF-BBF6-447F-9B5D-99A2A835F64C}" srcOrd="1" destOrd="0" presId="urn:microsoft.com/office/officeart/2005/8/layout/list1"/>
    <dgm:cxn modelId="{231A1A8C-F93C-46FA-95B3-AB4CCBBEA7A9}" type="presParOf" srcId="{7B75E204-B23B-4F25-9628-0D75D00E0234}" destId="{4B7A5DF0-E674-4147-8CF9-940F34E1AE7D}" srcOrd="5" destOrd="0" presId="urn:microsoft.com/office/officeart/2005/8/layout/list1"/>
    <dgm:cxn modelId="{D2FEB104-6A33-4D74-AAA5-28BC60B53DD5}" type="presParOf" srcId="{7B75E204-B23B-4F25-9628-0D75D00E0234}" destId="{19EB86A1-E2F9-40A7-9845-B01779AE12FE}" srcOrd="6"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FFDE8-8237-4B1B-8C66-0F4D55C73B3F}">
      <dsp:nvSpPr>
        <dsp:cNvPr id="0" name=""/>
        <dsp:cNvSpPr/>
      </dsp:nvSpPr>
      <dsp:spPr>
        <a:xfrm>
          <a:off x="0" y="4606"/>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AD60E-3C6D-4DD1-B295-194BB01C2510}">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34C87D-15E5-42B1-AB34-90732A1CDBC9}">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1244600">
            <a:lnSpc>
              <a:spcPct val="100000"/>
            </a:lnSpc>
            <a:spcBef>
              <a:spcPct val="0"/>
            </a:spcBef>
            <a:spcAft>
              <a:spcPct val="35000"/>
            </a:spcAft>
            <a:buNone/>
          </a:pPr>
          <a:r>
            <a:rPr lang="en-US" sz="2800" b="1" kern="1200">
              <a:latin typeface="Calibri" panose="020F0502020204030204" pitchFamily="34" charset="0"/>
              <a:cs typeface="Calibri" panose="020F0502020204030204" pitchFamily="34" charset="0"/>
            </a:rPr>
            <a:t>Introduction</a:t>
          </a:r>
          <a:endParaRPr lang="en-US" sz="2800" b="1" kern="1200" dirty="0">
            <a:latin typeface="Calibri" panose="020F0502020204030204" pitchFamily="34" charset="0"/>
            <a:cs typeface="Calibri" panose="020F0502020204030204" pitchFamily="34" charset="0"/>
          </a:endParaRPr>
        </a:p>
      </dsp:txBody>
      <dsp:txXfrm>
        <a:off x="1133349" y="4606"/>
        <a:ext cx="5455341" cy="981254"/>
      </dsp:txXfrm>
    </dsp:sp>
    <dsp:sp modelId="{22AEC0F9-0C41-4B84-B552-5D351AF4E4D5}">
      <dsp:nvSpPr>
        <dsp:cNvPr id="0" name=""/>
        <dsp:cNvSpPr/>
      </dsp:nvSpPr>
      <dsp:spPr>
        <a:xfrm>
          <a:off x="0" y="1231175"/>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7A773-2398-479E-BE9B-278E2F096CFD}">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7FE1DF-695A-4B48-A8A1-0589BEAC07DD}">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1244600">
            <a:lnSpc>
              <a:spcPct val="100000"/>
            </a:lnSpc>
            <a:spcBef>
              <a:spcPct val="0"/>
            </a:spcBef>
            <a:spcAft>
              <a:spcPct val="35000"/>
            </a:spcAft>
            <a:buNone/>
          </a:pPr>
          <a:r>
            <a:rPr lang="en-US" sz="2800" b="1" kern="1200">
              <a:latin typeface="Calibri" panose="020F0502020204030204" pitchFamily="34" charset="0"/>
              <a:cs typeface="Calibri" panose="020F0502020204030204" pitchFamily="34" charset="0"/>
            </a:rPr>
            <a:t>Methodology</a:t>
          </a:r>
        </a:p>
      </dsp:txBody>
      <dsp:txXfrm>
        <a:off x="1133349" y="1231175"/>
        <a:ext cx="5455341" cy="981254"/>
      </dsp:txXfrm>
    </dsp:sp>
    <dsp:sp modelId="{BA7152E0-A2AE-4D11-98A9-9125186555F1}">
      <dsp:nvSpPr>
        <dsp:cNvPr id="0" name=""/>
        <dsp:cNvSpPr/>
      </dsp:nvSpPr>
      <dsp:spPr>
        <a:xfrm>
          <a:off x="0" y="2457744"/>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5C71D-B5EE-449E-B0E3-54252ACA88B3}">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FE314E-DE55-429D-AD9F-AC0B3CF5394A}">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1244600">
            <a:lnSpc>
              <a:spcPct val="100000"/>
            </a:lnSpc>
            <a:spcBef>
              <a:spcPct val="0"/>
            </a:spcBef>
            <a:spcAft>
              <a:spcPct val="35000"/>
            </a:spcAft>
            <a:buNone/>
          </a:pPr>
          <a:r>
            <a:rPr lang="en-US" sz="2800" b="1" kern="1200">
              <a:latin typeface="Calibri" panose="020F0502020204030204" pitchFamily="34" charset="0"/>
              <a:cs typeface="Calibri" panose="020F0502020204030204" pitchFamily="34" charset="0"/>
            </a:rPr>
            <a:t>Business Understanding</a:t>
          </a:r>
        </a:p>
      </dsp:txBody>
      <dsp:txXfrm>
        <a:off x="1133349" y="2457744"/>
        <a:ext cx="5455341" cy="981254"/>
      </dsp:txXfrm>
    </dsp:sp>
    <dsp:sp modelId="{0D4BC315-B20A-4642-9A04-ECB1214DCF1E}">
      <dsp:nvSpPr>
        <dsp:cNvPr id="0" name=""/>
        <dsp:cNvSpPr/>
      </dsp:nvSpPr>
      <dsp:spPr>
        <a:xfrm>
          <a:off x="0" y="3684312"/>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469F2F-9067-46E6-99AC-1CA95E66B4E4}">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F17D55-E65B-4534-9270-3FDC7B1C7D44}">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1244600">
            <a:lnSpc>
              <a:spcPct val="100000"/>
            </a:lnSpc>
            <a:spcBef>
              <a:spcPct val="0"/>
            </a:spcBef>
            <a:spcAft>
              <a:spcPct val="35000"/>
            </a:spcAft>
            <a:buNone/>
          </a:pPr>
          <a:r>
            <a:rPr lang="en-US" sz="2800" b="1" kern="1200">
              <a:latin typeface="Calibri" panose="020F0502020204030204" pitchFamily="34" charset="0"/>
              <a:cs typeface="Calibri" panose="020F0502020204030204" pitchFamily="34" charset="0"/>
            </a:rPr>
            <a:t>Data Analysis </a:t>
          </a:r>
        </a:p>
      </dsp:txBody>
      <dsp:txXfrm>
        <a:off x="1133349" y="3684312"/>
        <a:ext cx="5455341" cy="981254"/>
      </dsp:txXfrm>
    </dsp:sp>
    <dsp:sp modelId="{E5DAFC85-0174-4077-96CC-CF1ACE484E19}">
      <dsp:nvSpPr>
        <dsp:cNvPr id="0" name=""/>
        <dsp:cNvSpPr/>
      </dsp:nvSpPr>
      <dsp:spPr>
        <a:xfrm>
          <a:off x="0" y="4910881"/>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D850E1-9C12-46B9-8995-EDD88CF36C34}">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95848B-32F7-4E11-B5BB-3FB207FB7688}">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1244600">
            <a:lnSpc>
              <a:spcPct val="100000"/>
            </a:lnSpc>
            <a:spcBef>
              <a:spcPct val="0"/>
            </a:spcBef>
            <a:spcAft>
              <a:spcPct val="35000"/>
            </a:spcAft>
            <a:buNone/>
          </a:pPr>
          <a:r>
            <a:rPr lang="en-US" sz="2800" b="1" kern="1200" dirty="0">
              <a:latin typeface="Calibri" panose="020F0502020204030204" pitchFamily="34" charset="0"/>
              <a:cs typeface="Calibri" panose="020F0502020204030204" pitchFamily="34" charset="0"/>
            </a:rPr>
            <a:t>Conclusion &amp; Recommendations</a:t>
          </a:r>
        </a:p>
      </dsp:txBody>
      <dsp:txXfrm>
        <a:off x="1133349" y="4910881"/>
        <a:ext cx="5455341" cy="9812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DDCC3-1CDB-4218-9616-DD9D4521BDF7}">
      <dsp:nvSpPr>
        <dsp:cNvPr id="0" name=""/>
        <dsp:cNvSpPr/>
      </dsp:nvSpPr>
      <dsp:spPr>
        <a:xfrm>
          <a:off x="0" y="2621743"/>
          <a:ext cx="5279571" cy="1612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68F484-C4E4-4E01-8608-AEB7A2023F81}">
      <dsp:nvSpPr>
        <dsp:cNvPr id="0" name=""/>
        <dsp:cNvSpPr/>
      </dsp:nvSpPr>
      <dsp:spPr>
        <a:xfrm>
          <a:off x="263978" y="1076464"/>
          <a:ext cx="4349321" cy="24899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689" tIns="0" rIns="139689" bIns="0" numCol="1" spcCol="1270" anchor="ctr" anchorCtr="0">
          <a:noAutofit/>
        </a:bodyPr>
        <a:lstStyle/>
        <a:p>
          <a:pPr marL="0" lvl="0" indent="0" algn="just" defTabSz="711200">
            <a:lnSpc>
              <a:spcPct val="90000"/>
            </a:lnSpc>
            <a:spcBef>
              <a:spcPct val="0"/>
            </a:spcBef>
            <a:spcAft>
              <a:spcPct val="35000"/>
            </a:spcAft>
            <a:buFont typeface="Symbol" panose="05050102010706020507" pitchFamily="18" charset="2"/>
            <a:buNone/>
          </a:pPr>
          <a:r>
            <a:rPr lang="en-US" sz="1600" kern="1200" dirty="0">
              <a:latin typeface="Calibri" panose="020F0502020204030204" pitchFamily="34" charset="0"/>
              <a:cs typeface="Calibri" panose="020F0502020204030204" pitchFamily="34" charset="0"/>
            </a:rPr>
            <a:t>Additionally, since the Quality Process has the most Absenteeism, and gets the least process time, few new workstations can be built and staff can be recruited as a capacity investment plan. This can incorporate more Quality Checks taking few minutes at each stage, but this can reduce rework to help increase effective capacity in future</a:t>
          </a:r>
          <a:endParaRPr lang="en-GB" sz="1600" kern="1200" dirty="0">
            <a:latin typeface="Calibri" panose="020F0502020204030204" pitchFamily="34" charset="0"/>
            <a:cs typeface="Calibri" panose="020F0502020204030204" pitchFamily="34" charset="0"/>
          </a:endParaRPr>
        </a:p>
      </dsp:txBody>
      <dsp:txXfrm>
        <a:off x="385526" y="1198012"/>
        <a:ext cx="4106225" cy="22468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67830-B358-4E2E-91CB-82F4C5289DC9}">
      <dsp:nvSpPr>
        <dsp:cNvPr id="0" name=""/>
        <dsp:cNvSpPr/>
      </dsp:nvSpPr>
      <dsp:spPr>
        <a:xfrm>
          <a:off x="0" y="1111620"/>
          <a:ext cx="5516998" cy="831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F98BED-D95F-4421-9932-97742147BC17}">
      <dsp:nvSpPr>
        <dsp:cNvPr id="0" name=""/>
        <dsp:cNvSpPr/>
      </dsp:nvSpPr>
      <dsp:spPr>
        <a:xfrm>
          <a:off x="275849" y="5004"/>
          <a:ext cx="4403838" cy="15936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971" tIns="0" rIns="145971" bIns="0" numCol="1" spcCol="1270" anchor="ctr" anchorCtr="0">
          <a:noAutofit/>
        </a:bodyPr>
        <a:lstStyle/>
        <a:p>
          <a:pPr marL="0" lvl="0" indent="0" algn="just" defTabSz="711200">
            <a:lnSpc>
              <a:spcPct val="90000"/>
            </a:lnSpc>
            <a:spcBef>
              <a:spcPct val="0"/>
            </a:spcBef>
            <a:spcAft>
              <a:spcPct val="35000"/>
            </a:spcAft>
            <a:buFont typeface="Symbol" panose="05050102010706020507" pitchFamily="18" charset="2"/>
            <a:buNone/>
          </a:pPr>
          <a:r>
            <a:rPr lang="en-US" sz="1600" kern="1200" dirty="0">
              <a:latin typeface="Calibri" panose="020F0502020204030204" pitchFamily="34" charset="0"/>
              <a:cs typeface="Calibri" panose="020F0502020204030204" pitchFamily="34" charset="0"/>
            </a:rPr>
            <a:t>More data needs to be gathered to test how Production Time affects the Quality Score. This can create many causal relationships which can help to undertake a more detailed analysis</a:t>
          </a:r>
          <a:endParaRPr lang="en-GB" sz="1600" kern="1200" dirty="0">
            <a:latin typeface="Calibri" panose="020F0502020204030204" pitchFamily="34" charset="0"/>
            <a:cs typeface="Calibri" panose="020F0502020204030204" pitchFamily="34" charset="0"/>
          </a:endParaRPr>
        </a:p>
      </dsp:txBody>
      <dsp:txXfrm>
        <a:off x="353647" y="82802"/>
        <a:ext cx="4248242" cy="1438100"/>
      </dsp:txXfrm>
    </dsp:sp>
    <dsp:sp modelId="{E4F6872E-6443-497F-8B7A-04F2155CF8EA}">
      <dsp:nvSpPr>
        <dsp:cNvPr id="0" name=""/>
        <dsp:cNvSpPr/>
      </dsp:nvSpPr>
      <dsp:spPr>
        <a:xfrm>
          <a:off x="0" y="2608500"/>
          <a:ext cx="5516998" cy="831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488452-DD64-4E11-8A31-B7AE5E43AE58}">
      <dsp:nvSpPr>
        <dsp:cNvPr id="0" name=""/>
        <dsp:cNvSpPr/>
      </dsp:nvSpPr>
      <dsp:spPr>
        <a:xfrm>
          <a:off x="275849" y="2121420"/>
          <a:ext cx="4403838" cy="974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971" tIns="0" rIns="145971" bIns="0" numCol="1" spcCol="1270" anchor="ctr" anchorCtr="0">
          <a:noAutofit/>
        </a:bodyPr>
        <a:lstStyle/>
        <a:p>
          <a:pPr marL="0" lvl="0" indent="0" algn="just" defTabSz="711200">
            <a:lnSpc>
              <a:spcPct val="90000"/>
            </a:lnSpc>
            <a:spcBef>
              <a:spcPct val="0"/>
            </a:spcBef>
            <a:spcAft>
              <a:spcPct val="35000"/>
            </a:spcAft>
            <a:buFont typeface="Symbol" panose="05050102010706020507" pitchFamily="18" charset="2"/>
            <a:buNone/>
          </a:pPr>
          <a:r>
            <a:rPr lang="en-US" sz="1600" kern="1200">
              <a:latin typeface="Calibri" panose="020F0502020204030204" pitchFamily="34" charset="0"/>
              <a:cs typeface="Calibri" panose="020F0502020204030204" pitchFamily="34" charset="0"/>
            </a:rPr>
            <a:t>Probability data can be gathered to understand the risk of a Bike having Serious or Moderate Complaint</a:t>
          </a:r>
          <a:endParaRPr lang="en-GB" sz="1600" kern="1200">
            <a:latin typeface="Calibri" panose="020F0502020204030204" pitchFamily="34" charset="0"/>
            <a:cs typeface="Calibri" panose="020F0502020204030204" pitchFamily="34" charset="0"/>
          </a:endParaRPr>
        </a:p>
      </dsp:txBody>
      <dsp:txXfrm>
        <a:off x="323404" y="2168975"/>
        <a:ext cx="4308728" cy="879050"/>
      </dsp:txXfrm>
    </dsp:sp>
    <dsp:sp modelId="{6AE3846E-50B7-4AA9-A8AB-9CF700E6C102}">
      <dsp:nvSpPr>
        <dsp:cNvPr id="0" name=""/>
        <dsp:cNvSpPr/>
      </dsp:nvSpPr>
      <dsp:spPr>
        <a:xfrm>
          <a:off x="0" y="4342491"/>
          <a:ext cx="5516998" cy="831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7FD0D7-6BB9-47B9-90F0-2423CA81E6D5}">
      <dsp:nvSpPr>
        <dsp:cNvPr id="0" name=""/>
        <dsp:cNvSpPr/>
      </dsp:nvSpPr>
      <dsp:spPr>
        <a:xfrm>
          <a:off x="275849" y="3618300"/>
          <a:ext cx="4512667" cy="12112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971" tIns="0" rIns="145971" bIns="0" numCol="1" spcCol="1270" anchor="ctr" anchorCtr="0">
          <a:noAutofit/>
        </a:bodyPr>
        <a:lstStyle/>
        <a:p>
          <a:pPr marL="0" lvl="0" indent="0" algn="just" defTabSz="711200">
            <a:lnSpc>
              <a:spcPct val="90000"/>
            </a:lnSpc>
            <a:spcBef>
              <a:spcPct val="0"/>
            </a:spcBef>
            <a:spcAft>
              <a:spcPct val="35000"/>
            </a:spcAft>
            <a:buFont typeface="Symbol" panose="05050102010706020507" pitchFamily="18" charset="2"/>
            <a:buNone/>
          </a:pPr>
          <a:r>
            <a:rPr lang="en-US" sz="1600" kern="1200" dirty="0">
              <a:latin typeface="Calibri" panose="020F0502020204030204" pitchFamily="34" charset="0"/>
              <a:cs typeface="Calibri" panose="020F0502020204030204" pitchFamily="34" charset="0"/>
            </a:rPr>
            <a:t>Revenue and Profit data may be provided to analyse the company’s financials on sales of motorcycles and whether the expected target is achieved</a:t>
          </a:r>
          <a:endParaRPr lang="en-GB" sz="1600" kern="1200" dirty="0">
            <a:latin typeface="Calibri" panose="020F0502020204030204" pitchFamily="34" charset="0"/>
            <a:cs typeface="Calibri" panose="020F0502020204030204" pitchFamily="34" charset="0"/>
          </a:endParaRPr>
        </a:p>
      </dsp:txBody>
      <dsp:txXfrm>
        <a:off x="334978" y="3677429"/>
        <a:ext cx="4394409" cy="1093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A783A8-4185-488E-8860-B4C81C56BAB6}">
      <dsp:nvSpPr>
        <dsp:cNvPr id="0" name=""/>
        <dsp:cNvSpPr/>
      </dsp:nvSpPr>
      <dsp:spPr>
        <a:xfrm>
          <a:off x="0" y="4934671"/>
          <a:ext cx="10439400" cy="92336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a:latin typeface="Arial" panose="020B0604020202020204" pitchFamily="34" charset="0"/>
              <a:cs typeface="Arial" panose="020B0604020202020204" pitchFamily="34" charset="0"/>
            </a:rPr>
            <a:t>Providing Recommendations</a:t>
          </a:r>
          <a:endParaRPr lang="en-GB" sz="1600" b="1" kern="1200" dirty="0">
            <a:latin typeface="Arial" panose="020B0604020202020204" pitchFamily="34" charset="0"/>
            <a:cs typeface="Arial" panose="020B0604020202020204" pitchFamily="34" charset="0"/>
          </a:endParaRPr>
        </a:p>
      </dsp:txBody>
      <dsp:txXfrm>
        <a:off x="0" y="4934671"/>
        <a:ext cx="10439400" cy="498619"/>
      </dsp:txXfrm>
    </dsp:sp>
    <dsp:sp modelId="{56408649-CF1E-4DBD-AA24-283B7E7E5364}">
      <dsp:nvSpPr>
        <dsp:cNvPr id="0" name=""/>
        <dsp:cNvSpPr/>
      </dsp:nvSpPr>
      <dsp:spPr>
        <a:xfrm>
          <a:off x="0" y="5339101"/>
          <a:ext cx="10439400" cy="499711"/>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b="1" kern="1200">
              <a:latin typeface="Arial" panose="020B0604020202020204" pitchFamily="34" charset="0"/>
              <a:cs typeface="Arial" panose="020B0604020202020204" pitchFamily="34" charset="0"/>
            </a:rPr>
            <a:t>Providing recommendations that are supported by evidence in order to improve decision-making based on data insights</a:t>
          </a:r>
          <a:endParaRPr lang="en-GB" sz="1400" b="1" kern="1200" dirty="0">
            <a:latin typeface="Arial" panose="020B0604020202020204" pitchFamily="34" charset="0"/>
            <a:cs typeface="Arial" panose="020B0604020202020204" pitchFamily="34" charset="0"/>
          </a:endParaRPr>
        </a:p>
      </dsp:txBody>
      <dsp:txXfrm>
        <a:off x="0" y="5339101"/>
        <a:ext cx="10439400" cy="499711"/>
      </dsp:txXfrm>
    </dsp:sp>
    <dsp:sp modelId="{09A9247C-8AAD-4D75-B7C5-C18112F1D311}">
      <dsp:nvSpPr>
        <dsp:cNvPr id="0" name=""/>
        <dsp:cNvSpPr/>
      </dsp:nvSpPr>
      <dsp:spPr>
        <a:xfrm rot="10800000">
          <a:off x="0" y="3821324"/>
          <a:ext cx="10439400" cy="1124312"/>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a:latin typeface="Arial" panose="020B0604020202020204" pitchFamily="34" charset="0"/>
              <a:cs typeface="Arial" panose="020B0604020202020204" pitchFamily="34" charset="0"/>
            </a:rPr>
            <a:t>Sharing the Results/ Evidence-based Solutions using Data Visualisation and Pivot Charts </a:t>
          </a:r>
          <a:endParaRPr lang="en-GB" sz="1600" b="1" kern="1200" dirty="0">
            <a:latin typeface="Arial" panose="020B0604020202020204" pitchFamily="34" charset="0"/>
            <a:cs typeface="Arial" panose="020B0604020202020204" pitchFamily="34" charset="0"/>
          </a:endParaRPr>
        </a:p>
      </dsp:txBody>
      <dsp:txXfrm rot="-10800000">
        <a:off x="0" y="3821324"/>
        <a:ext cx="10439400" cy="394633"/>
      </dsp:txXfrm>
    </dsp:sp>
    <dsp:sp modelId="{E5EA4990-8716-4D09-AFC9-312D8DA63A38}">
      <dsp:nvSpPr>
        <dsp:cNvPr id="0" name=""/>
        <dsp:cNvSpPr/>
      </dsp:nvSpPr>
      <dsp:spPr>
        <a:xfrm>
          <a:off x="0" y="4215957"/>
          <a:ext cx="10439400" cy="336169"/>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b="1" kern="1200">
              <a:latin typeface="Arial" panose="020B0604020202020204" pitchFamily="34" charset="0"/>
              <a:cs typeface="Arial" panose="020B0604020202020204" pitchFamily="34" charset="0"/>
            </a:rPr>
            <a:t>Effectively communicating the findings through data-driven storytelling</a:t>
          </a:r>
          <a:endParaRPr lang="en-GB" sz="1400" b="1" kern="1200" dirty="0">
            <a:latin typeface="Arial" panose="020B0604020202020204" pitchFamily="34" charset="0"/>
            <a:cs typeface="Arial" panose="020B0604020202020204" pitchFamily="34" charset="0"/>
          </a:endParaRPr>
        </a:p>
      </dsp:txBody>
      <dsp:txXfrm>
        <a:off x="0" y="4215957"/>
        <a:ext cx="10439400" cy="336169"/>
      </dsp:txXfrm>
    </dsp:sp>
    <dsp:sp modelId="{36BAB5CB-67EE-41A1-B3E5-72FB2F0D1B5D}">
      <dsp:nvSpPr>
        <dsp:cNvPr id="0" name=""/>
        <dsp:cNvSpPr/>
      </dsp:nvSpPr>
      <dsp:spPr>
        <a:xfrm rot="10800000">
          <a:off x="0" y="2228277"/>
          <a:ext cx="10439400" cy="1604011"/>
        </a:xfrm>
        <a:prstGeom prst="upArrowCallou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a:latin typeface="Arial" panose="020B0604020202020204" pitchFamily="34" charset="0"/>
              <a:cs typeface="Arial" panose="020B0604020202020204" pitchFamily="34" charset="0"/>
            </a:rPr>
            <a:t>Data Analysis using Descriptive Statistics and Pivot Tables </a:t>
          </a:r>
          <a:endParaRPr lang="en-GB" sz="1600" b="1" kern="1200" dirty="0">
            <a:latin typeface="Arial" panose="020B0604020202020204" pitchFamily="34" charset="0"/>
            <a:cs typeface="Arial" panose="020B0604020202020204" pitchFamily="34" charset="0"/>
          </a:endParaRPr>
        </a:p>
      </dsp:txBody>
      <dsp:txXfrm rot="-10800000">
        <a:off x="0" y="2228277"/>
        <a:ext cx="10439400" cy="563008"/>
      </dsp:txXfrm>
    </dsp:sp>
    <dsp:sp modelId="{FA1A3AA2-6E1A-48F7-9684-F41145275B12}">
      <dsp:nvSpPr>
        <dsp:cNvPr id="0" name=""/>
        <dsp:cNvSpPr/>
      </dsp:nvSpPr>
      <dsp:spPr>
        <a:xfrm>
          <a:off x="0" y="2770716"/>
          <a:ext cx="10439400" cy="520259"/>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b="1" kern="1200">
              <a:latin typeface="Arial" panose="020B0604020202020204" pitchFamily="34" charset="0"/>
              <a:cs typeface="Arial" panose="020B0604020202020204" pitchFamily="34" charset="0"/>
            </a:rPr>
            <a:t>Production</a:t>
          </a:r>
          <a:r>
            <a:rPr lang="en-GB" sz="1400" b="1" kern="1200" baseline="0">
              <a:latin typeface="Arial" panose="020B0604020202020204" pitchFamily="34" charset="0"/>
              <a:cs typeface="Arial" panose="020B0604020202020204" pitchFamily="34" charset="0"/>
            </a:rPr>
            <a:t> Quality Analysis (Bike Models and Power System) </a:t>
          </a:r>
        </a:p>
        <a:p>
          <a:pPr marL="0" lvl="0" indent="0" algn="ctr" defTabSz="622300">
            <a:lnSpc>
              <a:spcPct val="90000"/>
            </a:lnSpc>
            <a:spcBef>
              <a:spcPct val="0"/>
            </a:spcBef>
            <a:spcAft>
              <a:spcPct val="35000"/>
            </a:spcAft>
            <a:buNone/>
          </a:pPr>
          <a:r>
            <a:rPr lang="en-GB" sz="1400" b="1" kern="1200" baseline="0">
              <a:latin typeface="Arial" panose="020B0604020202020204" pitchFamily="34" charset="0"/>
              <a:cs typeface="Arial" panose="020B0604020202020204" pitchFamily="34" charset="0"/>
            </a:rPr>
            <a:t>HR Absent Analysis (Job Titles, Shifts and Gender)</a:t>
          </a:r>
          <a:endParaRPr lang="en-GB" sz="1400" b="1" kern="1200" dirty="0">
            <a:latin typeface="Arial" panose="020B0604020202020204" pitchFamily="34" charset="0"/>
            <a:cs typeface="Arial" panose="020B0604020202020204" pitchFamily="34" charset="0"/>
          </a:endParaRPr>
        </a:p>
      </dsp:txBody>
      <dsp:txXfrm>
        <a:off x="0" y="2770716"/>
        <a:ext cx="10439400" cy="520259"/>
      </dsp:txXfrm>
    </dsp:sp>
    <dsp:sp modelId="{E9B37981-5FE2-473B-BD46-8F0505593DCE}">
      <dsp:nvSpPr>
        <dsp:cNvPr id="0" name=""/>
        <dsp:cNvSpPr/>
      </dsp:nvSpPr>
      <dsp:spPr>
        <a:xfrm rot="10800000">
          <a:off x="0" y="1114930"/>
          <a:ext cx="10439400" cy="1124312"/>
        </a:xfrm>
        <a:prstGeom prst="upArrowCallou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a:latin typeface="Arial" panose="020B0604020202020204" pitchFamily="34" charset="0"/>
              <a:cs typeface="Arial" panose="020B0604020202020204" pitchFamily="34" charset="0"/>
            </a:rPr>
            <a:t>Data Collection and Preparation</a:t>
          </a:r>
          <a:endParaRPr lang="en-GB" sz="1600" b="1" kern="1200" dirty="0">
            <a:latin typeface="Arial" panose="020B0604020202020204" pitchFamily="34" charset="0"/>
            <a:cs typeface="Arial" panose="020B0604020202020204" pitchFamily="34" charset="0"/>
          </a:endParaRPr>
        </a:p>
      </dsp:txBody>
      <dsp:txXfrm rot="-10800000">
        <a:off x="0" y="1114930"/>
        <a:ext cx="10439400" cy="394633"/>
      </dsp:txXfrm>
    </dsp:sp>
    <dsp:sp modelId="{90E725E4-B59A-4427-B395-56CB8E2D1BDA}">
      <dsp:nvSpPr>
        <dsp:cNvPr id="0" name=""/>
        <dsp:cNvSpPr/>
      </dsp:nvSpPr>
      <dsp:spPr>
        <a:xfrm>
          <a:off x="0" y="1509564"/>
          <a:ext cx="10439400" cy="336169"/>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b="1" kern="1200">
              <a:latin typeface="Arial" panose="020B0604020202020204" pitchFamily="34" charset="0"/>
              <a:cs typeface="Arial" panose="020B0604020202020204" pitchFamily="34" charset="0"/>
            </a:rPr>
            <a:t>Checking the data for errors and completeness and Creating new Metrics to use for Analysis</a:t>
          </a:r>
          <a:endParaRPr lang="en-GB" sz="1400" b="1" kern="1200" dirty="0">
            <a:latin typeface="Arial" panose="020B0604020202020204" pitchFamily="34" charset="0"/>
            <a:cs typeface="Arial" panose="020B0604020202020204" pitchFamily="34" charset="0"/>
          </a:endParaRPr>
        </a:p>
      </dsp:txBody>
      <dsp:txXfrm>
        <a:off x="0" y="1509564"/>
        <a:ext cx="10439400" cy="336169"/>
      </dsp:txXfrm>
    </dsp:sp>
    <dsp:sp modelId="{84BDA211-786E-48AF-AE50-F257B1ED3031}">
      <dsp:nvSpPr>
        <dsp:cNvPr id="0" name=""/>
        <dsp:cNvSpPr/>
      </dsp:nvSpPr>
      <dsp:spPr>
        <a:xfrm rot="10800000">
          <a:off x="0" y="1583"/>
          <a:ext cx="10439400" cy="1124312"/>
        </a:xfrm>
        <a:prstGeom prst="upArrowCallou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a:latin typeface="Arial" panose="020B0604020202020204" pitchFamily="34" charset="0"/>
              <a:cs typeface="Arial" panose="020B0604020202020204" pitchFamily="34" charset="0"/>
            </a:rPr>
            <a:t>Business Understanding/ Objectives of the Analysis</a:t>
          </a:r>
          <a:endParaRPr lang="en-GB" sz="1600" b="1" kern="1200" dirty="0">
            <a:latin typeface="Arial" panose="020B0604020202020204" pitchFamily="34" charset="0"/>
            <a:cs typeface="Arial" panose="020B0604020202020204" pitchFamily="34" charset="0"/>
          </a:endParaRPr>
        </a:p>
      </dsp:txBody>
      <dsp:txXfrm rot="-10800000">
        <a:off x="0" y="1583"/>
        <a:ext cx="10439400" cy="394633"/>
      </dsp:txXfrm>
    </dsp:sp>
    <dsp:sp modelId="{0FE013F9-B501-4CAB-9661-BF8BE3C8CD8C}">
      <dsp:nvSpPr>
        <dsp:cNvPr id="0" name=""/>
        <dsp:cNvSpPr/>
      </dsp:nvSpPr>
      <dsp:spPr>
        <a:xfrm>
          <a:off x="0" y="396217"/>
          <a:ext cx="10439400" cy="336169"/>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b="1" kern="1200">
              <a:latin typeface="Arial" panose="020B0604020202020204" pitchFamily="34" charset="0"/>
              <a:cs typeface="Arial" panose="020B0604020202020204" pitchFamily="34" charset="0"/>
            </a:rPr>
            <a:t>What the business wants to accomplish and identify the criteria to gauge success</a:t>
          </a:r>
          <a:endParaRPr lang="en-GB" sz="1400" b="1" kern="1200" dirty="0">
            <a:latin typeface="Arial" panose="020B0604020202020204" pitchFamily="34" charset="0"/>
            <a:cs typeface="Arial" panose="020B0604020202020204" pitchFamily="34" charset="0"/>
          </a:endParaRPr>
        </a:p>
      </dsp:txBody>
      <dsp:txXfrm>
        <a:off x="0" y="396217"/>
        <a:ext cx="10439400" cy="3361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E1B34-3082-4027-9203-21FE7635475A}">
      <dsp:nvSpPr>
        <dsp:cNvPr id="0" name=""/>
        <dsp:cNvSpPr/>
      </dsp:nvSpPr>
      <dsp:spPr>
        <a:xfrm>
          <a:off x="0" y="682744"/>
          <a:ext cx="3131367" cy="70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4AC271-2872-4D79-A070-439EA2E5796A}">
      <dsp:nvSpPr>
        <dsp:cNvPr id="0" name=""/>
        <dsp:cNvSpPr/>
      </dsp:nvSpPr>
      <dsp:spPr>
        <a:xfrm>
          <a:off x="156568" y="85207"/>
          <a:ext cx="2685541" cy="10108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51" tIns="0" rIns="82851" bIns="0" numCol="1" spcCol="1270" anchor="ctr" anchorCtr="0">
          <a:noAutofit/>
        </a:bodyPr>
        <a:lstStyle/>
        <a:p>
          <a:pPr marL="0" lvl="0" indent="0" algn="l" defTabSz="711200">
            <a:lnSpc>
              <a:spcPct val="90000"/>
            </a:lnSpc>
            <a:spcBef>
              <a:spcPct val="0"/>
            </a:spcBef>
            <a:spcAft>
              <a:spcPct val="35000"/>
            </a:spcAft>
            <a:buNone/>
          </a:pPr>
          <a:r>
            <a:rPr lang="en-US" sz="1600" kern="1200" dirty="0">
              <a:effectLst/>
              <a:latin typeface="Calibri" panose="020F0502020204030204" pitchFamily="34" charset="0"/>
              <a:ea typeface="Calibri" panose="020F0502020204030204" pitchFamily="34" charset="0"/>
              <a:cs typeface="Calibri" panose="020F0502020204030204" pitchFamily="34" charset="0"/>
            </a:rPr>
            <a:t>Model with the highest Average Quality Score is Model 3 (Rossi) and one with lowest is Model 2 (Delgard) </a:t>
          </a:r>
          <a:endParaRPr lang="en-GB" sz="1600" kern="1200" dirty="0">
            <a:effectLst/>
            <a:latin typeface="Calibri" panose="020F0502020204030204" pitchFamily="34" charset="0"/>
            <a:ea typeface="Calibri" panose="020F0502020204030204" pitchFamily="34" charset="0"/>
            <a:cs typeface="Calibri" panose="020F0502020204030204" pitchFamily="34" charset="0"/>
          </a:endParaRPr>
        </a:p>
      </dsp:txBody>
      <dsp:txXfrm>
        <a:off x="205912" y="134551"/>
        <a:ext cx="2586853" cy="912128"/>
      </dsp:txXfrm>
    </dsp:sp>
    <dsp:sp modelId="{AD3266C6-9EAB-4C60-9232-2BB3E248A009}">
      <dsp:nvSpPr>
        <dsp:cNvPr id="0" name=""/>
        <dsp:cNvSpPr/>
      </dsp:nvSpPr>
      <dsp:spPr>
        <a:xfrm>
          <a:off x="0" y="2035852"/>
          <a:ext cx="3131367" cy="705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F32F8E-25D5-4272-83C5-E5DE38157AB2}">
      <dsp:nvSpPr>
        <dsp:cNvPr id="0" name=""/>
        <dsp:cNvSpPr/>
      </dsp:nvSpPr>
      <dsp:spPr>
        <a:xfrm>
          <a:off x="156568" y="1539544"/>
          <a:ext cx="2685541" cy="90958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51" tIns="0" rIns="82851" bIns="0" numCol="1" spcCol="1270" anchor="ctr" anchorCtr="0">
          <a:noAutofit/>
        </a:bodyPr>
        <a:lstStyle/>
        <a:p>
          <a:pPr marL="0" lvl="0" indent="0" algn="l" defTabSz="711200">
            <a:lnSpc>
              <a:spcPct val="90000"/>
            </a:lnSpc>
            <a:spcBef>
              <a:spcPct val="0"/>
            </a:spcBef>
            <a:spcAft>
              <a:spcPct val="35000"/>
            </a:spcAft>
            <a:buNone/>
          </a:pPr>
          <a:r>
            <a:rPr lang="en-US" sz="1600" kern="1200" dirty="0">
              <a:effectLst/>
              <a:latin typeface="Calibri" panose="020F0502020204030204" pitchFamily="34" charset="0"/>
              <a:ea typeface="Calibri" panose="020F0502020204030204" pitchFamily="34" charset="0"/>
              <a:cs typeface="Calibri" panose="020F0502020204030204" pitchFamily="34" charset="0"/>
            </a:rPr>
            <a:t>Model 4 takes the most Production Time but also has considerably high Quality Score</a:t>
          </a:r>
          <a:endParaRPr lang="en-GB" sz="1600" kern="1200" dirty="0">
            <a:effectLst/>
            <a:latin typeface="Calibri" panose="020F0502020204030204" pitchFamily="34" charset="0"/>
            <a:ea typeface="Calibri" panose="020F0502020204030204" pitchFamily="34" charset="0"/>
            <a:cs typeface="Calibri" panose="020F0502020204030204" pitchFamily="34" charset="0"/>
          </a:endParaRPr>
        </a:p>
      </dsp:txBody>
      <dsp:txXfrm>
        <a:off x="200970" y="1583946"/>
        <a:ext cx="2596737" cy="820783"/>
      </dsp:txXfrm>
    </dsp:sp>
    <dsp:sp modelId="{58EC7A25-A887-40D3-97D3-A875DAF42F5B}">
      <dsp:nvSpPr>
        <dsp:cNvPr id="0" name=""/>
        <dsp:cNvSpPr/>
      </dsp:nvSpPr>
      <dsp:spPr>
        <a:xfrm>
          <a:off x="0" y="3422006"/>
          <a:ext cx="3131367" cy="705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A567FF-02D5-439D-B3E3-BD80F12B617C}">
      <dsp:nvSpPr>
        <dsp:cNvPr id="0" name=""/>
        <dsp:cNvSpPr/>
      </dsp:nvSpPr>
      <dsp:spPr>
        <a:xfrm>
          <a:off x="156568" y="2892652"/>
          <a:ext cx="2594663" cy="94263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51" tIns="0" rIns="82851" bIns="0" numCol="1" spcCol="1270" anchor="ctr" anchorCtr="0">
          <a:noAutofit/>
        </a:bodyPr>
        <a:lstStyle/>
        <a:p>
          <a:pPr marL="0" lvl="0" indent="0" algn="l" defTabSz="711200">
            <a:lnSpc>
              <a:spcPct val="90000"/>
            </a:lnSpc>
            <a:spcBef>
              <a:spcPct val="0"/>
            </a:spcBef>
            <a:spcAft>
              <a:spcPct val="35000"/>
            </a:spcAft>
            <a:buNone/>
          </a:pPr>
          <a:r>
            <a:rPr lang="en-US" sz="1600" kern="1200" dirty="0">
              <a:effectLst/>
              <a:latin typeface="Calibri" panose="020F0502020204030204" pitchFamily="34" charset="0"/>
              <a:ea typeface="Calibri" panose="020F0502020204030204" pitchFamily="34" charset="0"/>
              <a:cs typeface="Calibri" panose="020F0502020204030204" pitchFamily="34" charset="0"/>
            </a:rPr>
            <a:t>Out of total complaints received, Model 2 has the highest % of complaints and Model 3 has the lowest %</a:t>
          </a:r>
          <a:endParaRPr lang="en-GB" sz="1600" kern="1200" dirty="0">
            <a:effectLst/>
            <a:latin typeface="Calibri" panose="020F0502020204030204" pitchFamily="34" charset="0"/>
            <a:ea typeface="Calibri" panose="020F0502020204030204" pitchFamily="34" charset="0"/>
            <a:cs typeface="Calibri" panose="020F0502020204030204" pitchFamily="34" charset="0"/>
          </a:endParaRPr>
        </a:p>
      </dsp:txBody>
      <dsp:txXfrm>
        <a:off x="202584" y="2938668"/>
        <a:ext cx="2502631" cy="850601"/>
      </dsp:txXfrm>
    </dsp:sp>
    <dsp:sp modelId="{3C1CC2AF-6028-4DE2-8BE8-50658207A252}">
      <dsp:nvSpPr>
        <dsp:cNvPr id="0" name=""/>
        <dsp:cNvSpPr/>
      </dsp:nvSpPr>
      <dsp:spPr>
        <a:xfrm>
          <a:off x="0" y="5256221"/>
          <a:ext cx="3131367" cy="705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195819-AA7F-4D22-BCE0-996F1DC46F46}">
      <dsp:nvSpPr>
        <dsp:cNvPr id="0" name=""/>
        <dsp:cNvSpPr/>
      </dsp:nvSpPr>
      <dsp:spPr>
        <a:xfrm>
          <a:off x="156568" y="4278806"/>
          <a:ext cx="2594663" cy="13906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51" tIns="0" rIns="82851" bIns="0" numCol="1" spcCol="1270" anchor="ctr" anchorCtr="0">
          <a:noAutofit/>
        </a:bodyPr>
        <a:lstStyle/>
        <a:p>
          <a:pPr marL="0" lvl="0" indent="0" algn="l" defTabSz="711200">
            <a:lnSpc>
              <a:spcPct val="90000"/>
            </a:lnSpc>
            <a:spcBef>
              <a:spcPct val="0"/>
            </a:spcBef>
            <a:spcAft>
              <a:spcPct val="35000"/>
            </a:spcAft>
            <a:buNone/>
          </a:pPr>
          <a:r>
            <a:rPr lang="en-US" sz="1600" kern="1200" dirty="0">
              <a:effectLst/>
              <a:latin typeface="Calibri" panose="020F0502020204030204" pitchFamily="34" charset="0"/>
              <a:ea typeface="Calibri" panose="020F0502020204030204" pitchFamily="34" charset="0"/>
              <a:cs typeface="Calibri" panose="020F0502020204030204" pitchFamily="34" charset="0"/>
            </a:rPr>
            <a:t>Out of the total bikes dispatched per model, Model 4 has the highest % of complaints (both Serious and Moderate) followed by Model 2</a:t>
          </a:r>
          <a:endParaRPr lang="en-GB" sz="1600" kern="1200" dirty="0">
            <a:effectLst/>
            <a:latin typeface="Calibri" panose="020F0502020204030204" pitchFamily="34" charset="0"/>
            <a:ea typeface="Calibri" panose="020F0502020204030204" pitchFamily="34" charset="0"/>
            <a:cs typeface="Calibri" panose="020F0502020204030204" pitchFamily="34" charset="0"/>
          </a:endParaRPr>
        </a:p>
      </dsp:txBody>
      <dsp:txXfrm>
        <a:off x="224456" y="4346694"/>
        <a:ext cx="2458887" cy="1254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6DBE0-12A4-4F6E-884C-23286D9B0BED}">
      <dsp:nvSpPr>
        <dsp:cNvPr id="0" name=""/>
        <dsp:cNvSpPr/>
      </dsp:nvSpPr>
      <dsp:spPr>
        <a:xfrm>
          <a:off x="0" y="627712"/>
          <a:ext cx="2789045" cy="103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B8ECAF-16A3-49FD-BB69-619106CC5C8B}">
      <dsp:nvSpPr>
        <dsp:cNvPr id="0" name=""/>
        <dsp:cNvSpPr/>
      </dsp:nvSpPr>
      <dsp:spPr>
        <a:xfrm>
          <a:off x="139452" y="22552"/>
          <a:ext cx="2186591" cy="1210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793" tIns="0" rIns="73793" bIns="0" numCol="1" spcCol="1270" anchor="ctr" anchorCtr="0">
          <a:noAutofit/>
        </a:bodyPr>
        <a:lstStyle/>
        <a:p>
          <a:pPr marL="0" lvl="0" indent="0" algn="l" defTabSz="711200">
            <a:lnSpc>
              <a:spcPct val="90000"/>
            </a:lnSpc>
            <a:spcBef>
              <a:spcPct val="0"/>
            </a:spcBef>
            <a:spcAft>
              <a:spcPct val="35000"/>
            </a:spcAft>
            <a:buNone/>
          </a:pPr>
          <a:r>
            <a:rPr lang="en-US" sz="1600" kern="1200">
              <a:effectLst/>
              <a:latin typeface="Calibri" panose="020F0502020204030204" pitchFamily="34" charset="0"/>
              <a:ea typeface="Calibri" panose="020F0502020204030204" pitchFamily="34" charset="0"/>
              <a:cs typeface="Calibri" panose="020F0502020204030204" pitchFamily="34" charset="0"/>
            </a:rPr>
            <a:t>Power System 1 has a low Average Quality Score but also takes less production time</a:t>
          </a:r>
          <a:endParaRPr lang="en-GB" sz="1600" kern="1200" dirty="0">
            <a:effectLst/>
            <a:latin typeface="Calibri" panose="020F0502020204030204" pitchFamily="34" charset="0"/>
            <a:ea typeface="Calibri" panose="020F0502020204030204" pitchFamily="34" charset="0"/>
            <a:cs typeface="Calibri" panose="020F0502020204030204" pitchFamily="34" charset="0"/>
          </a:endParaRPr>
        </a:p>
      </dsp:txBody>
      <dsp:txXfrm>
        <a:off x="198535" y="81635"/>
        <a:ext cx="2068425" cy="1092154"/>
      </dsp:txXfrm>
    </dsp:sp>
    <dsp:sp modelId="{E0879C2F-5DF2-477B-8D3D-C34FDF0805DC}">
      <dsp:nvSpPr>
        <dsp:cNvPr id="0" name=""/>
        <dsp:cNvSpPr/>
      </dsp:nvSpPr>
      <dsp:spPr>
        <a:xfrm>
          <a:off x="0" y="2487472"/>
          <a:ext cx="2789045" cy="1033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A1A027-5F4A-4928-809C-438366BC4ADC}">
      <dsp:nvSpPr>
        <dsp:cNvPr id="0" name=""/>
        <dsp:cNvSpPr/>
      </dsp:nvSpPr>
      <dsp:spPr>
        <a:xfrm>
          <a:off x="139452" y="1882312"/>
          <a:ext cx="2186591" cy="12103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793" tIns="0" rIns="73793" bIns="0" numCol="1" spcCol="1270" anchor="ctr" anchorCtr="0">
          <a:noAutofit/>
        </a:bodyPr>
        <a:lstStyle/>
        <a:p>
          <a:pPr marL="0" lvl="0" indent="0" algn="l" defTabSz="711200">
            <a:lnSpc>
              <a:spcPct val="90000"/>
            </a:lnSpc>
            <a:spcBef>
              <a:spcPct val="0"/>
            </a:spcBef>
            <a:spcAft>
              <a:spcPct val="35000"/>
            </a:spcAft>
            <a:buNone/>
          </a:pPr>
          <a:r>
            <a:rPr lang="en-US" sz="1600" kern="1200" dirty="0">
              <a:effectLst/>
              <a:latin typeface="Calibri" panose="020F0502020204030204" pitchFamily="34" charset="0"/>
              <a:ea typeface="Calibri" panose="020F0502020204030204" pitchFamily="34" charset="0"/>
              <a:cs typeface="Calibri" panose="020F0502020204030204" pitchFamily="34" charset="0"/>
            </a:rPr>
            <a:t>Power System 1 accounts for 63% of the total complaints received</a:t>
          </a:r>
          <a:endParaRPr lang="en-GB" sz="1600" kern="1200" dirty="0">
            <a:effectLst/>
            <a:latin typeface="Calibri" panose="020F0502020204030204" pitchFamily="34" charset="0"/>
            <a:ea typeface="Calibri" panose="020F0502020204030204" pitchFamily="34" charset="0"/>
            <a:cs typeface="Calibri" panose="020F0502020204030204" pitchFamily="34" charset="0"/>
          </a:endParaRPr>
        </a:p>
      </dsp:txBody>
      <dsp:txXfrm>
        <a:off x="198535" y="1941395"/>
        <a:ext cx="2068425" cy="1092154"/>
      </dsp:txXfrm>
    </dsp:sp>
    <dsp:sp modelId="{D7305208-C99D-4859-A0CC-4E959512F440}">
      <dsp:nvSpPr>
        <dsp:cNvPr id="0" name=""/>
        <dsp:cNvSpPr/>
      </dsp:nvSpPr>
      <dsp:spPr>
        <a:xfrm>
          <a:off x="0" y="4484350"/>
          <a:ext cx="2789045" cy="1033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45FEDD-FB28-4C2C-93AE-F0BE9E2F213D}">
      <dsp:nvSpPr>
        <dsp:cNvPr id="0" name=""/>
        <dsp:cNvSpPr/>
      </dsp:nvSpPr>
      <dsp:spPr>
        <a:xfrm>
          <a:off x="139452" y="3742072"/>
          <a:ext cx="2342270" cy="134743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793" tIns="0" rIns="73793" bIns="0" numCol="1" spcCol="1270" anchor="ctr" anchorCtr="0">
          <a:noAutofit/>
        </a:bodyPr>
        <a:lstStyle/>
        <a:p>
          <a:pPr marL="0" lvl="0" indent="0" algn="l" defTabSz="711200">
            <a:lnSpc>
              <a:spcPct val="90000"/>
            </a:lnSpc>
            <a:spcBef>
              <a:spcPct val="0"/>
            </a:spcBef>
            <a:spcAft>
              <a:spcPct val="35000"/>
            </a:spcAft>
            <a:buFont typeface="Symbol" panose="05050102010706020507" pitchFamily="18" charset="2"/>
            <a:buNone/>
          </a:pPr>
          <a:r>
            <a:rPr lang="en-US" sz="1600" kern="1200" dirty="0">
              <a:effectLst/>
              <a:latin typeface="Calibri" panose="020F0502020204030204" pitchFamily="34" charset="0"/>
              <a:ea typeface="Calibri" panose="020F0502020204030204" pitchFamily="34" charset="0"/>
              <a:cs typeface="Calibri" panose="020F0502020204030204" pitchFamily="34" charset="0"/>
            </a:rPr>
            <a:t>Installing Power Systems takes the maximum time, whereas Quality Checks take the least time in the Production Process. </a:t>
          </a:r>
          <a:endParaRPr lang="en-GB" sz="1600" kern="1200" dirty="0">
            <a:effectLst/>
            <a:latin typeface="Calibri" panose="020F0502020204030204" pitchFamily="34" charset="0"/>
            <a:ea typeface="Calibri" panose="020F0502020204030204" pitchFamily="34" charset="0"/>
            <a:cs typeface="Calibri" panose="020F0502020204030204" pitchFamily="34" charset="0"/>
          </a:endParaRPr>
        </a:p>
      </dsp:txBody>
      <dsp:txXfrm>
        <a:off x="205228" y="3807848"/>
        <a:ext cx="2210718" cy="12158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A10B6-014B-4B60-B054-55EAB3AC625C}">
      <dsp:nvSpPr>
        <dsp:cNvPr id="0" name=""/>
        <dsp:cNvSpPr/>
      </dsp:nvSpPr>
      <dsp:spPr>
        <a:xfrm>
          <a:off x="0" y="547395"/>
          <a:ext cx="4620625" cy="37613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CAD172-BB86-47D5-BC25-862C32B6E360}">
      <dsp:nvSpPr>
        <dsp:cNvPr id="0" name=""/>
        <dsp:cNvSpPr/>
      </dsp:nvSpPr>
      <dsp:spPr>
        <a:xfrm>
          <a:off x="231031" y="45555"/>
          <a:ext cx="4109094" cy="1003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254" tIns="0" rIns="122254" bIns="0" numCol="1" spcCol="1270" anchor="ctr" anchorCtr="0">
          <a:noAutofit/>
        </a:bodyPr>
        <a:lstStyle/>
        <a:p>
          <a:pPr marL="0" lvl="0" indent="0" algn="l" defTabSz="666750">
            <a:lnSpc>
              <a:spcPct val="90000"/>
            </a:lnSpc>
            <a:spcBef>
              <a:spcPct val="0"/>
            </a:spcBef>
            <a:spcAft>
              <a:spcPct val="35000"/>
            </a:spcAft>
            <a:buNone/>
          </a:pPr>
          <a:r>
            <a:rPr lang="en-US" sz="1500" kern="1200" dirty="0">
              <a:effectLst/>
              <a:latin typeface="Calibri" panose="020F0502020204030204" pitchFamily="34" charset="0"/>
              <a:ea typeface="Calibri" panose="020F0502020204030204" pitchFamily="34" charset="0"/>
              <a:cs typeface="Calibri" panose="020F0502020204030204" pitchFamily="34" charset="0"/>
            </a:rPr>
            <a:t>Quality and Refit workers account for the highest % of Absent Hours </a:t>
          </a:r>
          <a:endParaRPr lang="en-GB" sz="1500" kern="1200" dirty="0">
            <a:effectLst/>
            <a:latin typeface="Calibri" panose="020F0502020204030204" pitchFamily="34" charset="0"/>
            <a:ea typeface="Calibri" panose="020F0502020204030204" pitchFamily="34" charset="0"/>
            <a:cs typeface="Calibri" panose="020F0502020204030204" pitchFamily="34" charset="0"/>
          </a:endParaRPr>
        </a:p>
      </dsp:txBody>
      <dsp:txXfrm>
        <a:off x="280027" y="94551"/>
        <a:ext cx="4011102" cy="905688"/>
      </dsp:txXfrm>
    </dsp:sp>
    <dsp:sp modelId="{F0391F30-12DC-4D11-8614-F70BD289002E}">
      <dsp:nvSpPr>
        <dsp:cNvPr id="0" name=""/>
        <dsp:cNvSpPr/>
      </dsp:nvSpPr>
      <dsp:spPr>
        <a:xfrm>
          <a:off x="0" y="1900469"/>
          <a:ext cx="4620625" cy="61899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690B57-B88A-420C-A4B3-066D55119EA9}">
      <dsp:nvSpPr>
        <dsp:cNvPr id="0" name=""/>
        <dsp:cNvSpPr/>
      </dsp:nvSpPr>
      <dsp:spPr>
        <a:xfrm>
          <a:off x="231031" y="1226920"/>
          <a:ext cx="4088975" cy="129517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254" tIns="0" rIns="122254" bIns="0" numCol="1" spcCol="1270" anchor="ctr" anchorCtr="0">
          <a:noAutofit/>
        </a:bodyPr>
        <a:lstStyle/>
        <a:p>
          <a:pPr marL="0" lvl="0" indent="0" algn="l" defTabSz="666750">
            <a:lnSpc>
              <a:spcPct val="90000"/>
            </a:lnSpc>
            <a:spcBef>
              <a:spcPct val="0"/>
            </a:spcBef>
            <a:spcAft>
              <a:spcPct val="35000"/>
            </a:spcAft>
            <a:buNone/>
          </a:pPr>
          <a:r>
            <a:rPr lang="en-US" sz="1500" kern="1200" dirty="0">
              <a:effectLst/>
              <a:latin typeface="Calibri" panose="020F0502020204030204" pitchFamily="34" charset="0"/>
              <a:ea typeface="Calibri" panose="020F0502020204030204" pitchFamily="34" charset="0"/>
              <a:cs typeface="Calibri" panose="020F0502020204030204" pitchFamily="34" charset="0"/>
            </a:rPr>
            <a:t>Quality and Refit workers are least experienced in terms of minimum Length of Service, have the highest Average Age, and stay most nearby to work location, still they are absent the most </a:t>
          </a:r>
          <a:endParaRPr lang="en-GB" sz="1500" kern="1200" dirty="0">
            <a:effectLst/>
            <a:latin typeface="Calibri" panose="020F0502020204030204" pitchFamily="34" charset="0"/>
            <a:ea typeface="Calibri" panose="020F0502020204030204" pitchFamily="34" charset="0"/>
            <a:cs typeface="Calibri" panose="020F0502020204030204" pitchFamily="34" charset="0"/>
          </a:endParaRPr>
        </a:p>
      </dsp:txBody>
      <dsp:txXfrm>
        <a:off x="294256" y="1290145"/>
        <a:ext cx="3962525" cy="1168728"/>
      </dsp:txXfrm>
    </dsp:sp>
    <dsp:sp modelId="{5AD45527-5D8C-4F25-8DA5-A23B80E0FFBC}">
      <dsp:nvSpPr>
        <dsp:cNvPr id="0" name=""/>
        <dsp:cNvSpPr/>
      </dsp:nvSpPr>
      <dsp:spPr>
        <a:xfrm>
          <a:off x="0" y="2857812"/>
          <a:ext cx="4620625" cy="654912"/>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0AF21C-951D-4A44-B3B5-0C6DB3545757}">
      <dsp:nvSpPr>
        <dsp:cNvPr id="0" name=""/>
        <dsp:cNvSpPr/>
      </dsp:nvSpPr>
      <dsp:spPr>
        <a:xfrm>
          <a:off x="231031" y="2833733"/>
          <a:ext cx="4018206" cy="65658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254" tIns="0" rIns="122254" bIns="0" numCol="1" spcCol="1270" anchor="ctr" anchorCtr="0">
          <a:noAutofit/>
        </a:bodyPr>
        <a:lstStyle/>
        <a:p>
          <a:pPr marL="0" lvl="0" indent="0" algn="l" defTabSz="666750">
            <a:lnSpc>
              <a:spcPct val="90000"/>
            </a:lnSpc>
            <a:spcBef>
              <a:spcPct val="0"/>
            </a:spcBef>
            <a:spcAft>
              <a:spcPct val="35000"/>
            </a:spcAft>
            <a:buNone/>
          </a:pPr>
          <a:r>
            <a:rPr lang="en-US" sz="1500" kern="1200" dirty="0">
              <a:effectLst/>
              <a:latin typeface="Calibri" panose="020F0502020204030204" pitchFamily="34" charset="0"/>
              <a:ea typeface="Calibri" panose="020F0502020204030204" pitchFamily="34" charset="0"/>
              <a:cs typeface="Calibri" panose="020F0502020204030204" pitchFamily="34" charset="0"/>
            </a:rPr>
            <a:t>Workers belonging to the Weekend Night Shift are absent the most</a:t>
          </a:r>
          <a:endParaRPr lang="en-GB" sz="1500" kern="1200" dirty="0">
            <a:effectLst/>
            <a:latin typeface="Calibri" panose="020F0502020204030204" pitchFamily="34" charset="0"/>
            <a:ea typeface="Calibri" panose="020F0502020204030204" pitchFamily="34" charset="0"/>
            <a:cs typeface="Calibri" panose="020F0502020204030204" pitchFamily="34" charset="0"/>
          </a:endParaRPr>
        </a:p>
      </dsp:txBody>
      <dsp:txXfrm>
        <a:off x="263083" y="2865785"/>
        <a:ext cx="3954102" cy="592483"/>
      </dsp:txXfrm>
    </dsp:sp>
    <dsp:sp modelId="{5DE99CE2-11A4-4A99-AC24-01C6BDBD4F8F}">
      <dsp:nvSpPr>
        <dsp:cNvPr id="0" name=""/>
        <dsp:cNvSpPr/>
      </dsp:nvSpPr>
      <dsp:spPr>
        <a:xfrm>
          <a:off x="0" y="4198164"/>
          <a:ext cx="4620625" cy="546826"/>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4FA671-B38A-4AF8-80C8-29A1E7E93735}">
      <dsp:nvSpPr>
        <dsp:cNvPr id="0" name=""/>
        <dsp:cNvSpPr/>
      </dsp:nvSpPr>
      <dsp:spPr>
        <a:xfrm>
          <a:off x="231031" y="3696324"/>
          <a:ext cx="4109094" cy="10036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254" tIns="0" rIns="122254" bIns="0" numCol="1" spcCol="1270" anchor="ctr" anchorCtr="0">
          <a:noAutofit/>
        </a:bodyPr>
        <a:lstStyle/>
        <a:p>
          <a:pPr marL="0" lvl="0" indent="0" algn="l" defTabSz="666750">
            <a:lnSpc>
              <a:spcPct val="90000"/>
            </a:lnSpc>
            <a:spcBef>
              <a:spcPct val="0"/>
            </a:spcBef>
            <a:spcAft>
              <a:spcPct val="35000"/>
            </a:spcAft>
            <a:buNone/>
          </a:pPr>
          <a:r>
            <a:rPr lang="en-US" sz="1500" kern="1200" dirty="0">
              <a:effectLst/>
              <a:latin typeface="Calibri" panose="020F0502020204030204" pitchFamily="34" charset="0"/>
              <a:ea typeface="Calibri" panose="020F0502020204030204" pitchFamily="34" charset="0"/>
              <a:cs typeface="Calibri" panose="020F0502020204030204" pitchFamily="34" charset="0"/>
            </a:rPr>
            <a:t>Male workers belonging to Weekend Swing Shift and Female workers belonging to Weekday Night Shift are Absent the most</a:t>
          </a:r>
          <a:endParaRPr lang="en-GB" sz="1500" kern="1200" dirty="0">
            <a:effectLst/>
            <a:latin typeface="Calibri" panose="020F0502020204030204" pitchFamily="34" charset="0"/>
            <a:ea typeface="Calibri" panose="020F0502020204030204" pitchFamily="34" charset="0"/>
            <a:cs typeface="Calibri" panose="020F0502020204030204" pitchFamily="34" charset="0"/>
          </a:endParaRPr>
        </a:p>
      </dsp:txBody>
      <dsp:txXfrm>
        <a:off x="280027" y="3745320"/>
        <a:ext cx="4011102" cy="905688"/>
      </dsp:txXfrm>
    </dsp:sp>
    <dsp:sp modelId="{3EC996F2-3E7C-4648-B0DA-30275221E79A}">
      <dsp:nvSpPr>
        <dsp:cNvPr id="0" name=""/>
        <dsp:cNvSpPr/>
      </dsp:nvSpPr>
      <dsp:spPr>
        <a:xfrm>
          <a:off x="0" y="5430431"/>
          <a:ext cx="4620625" cy="8568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40BDC2-47E1-41B0-BCC2-2418D2D918B7}">
      <dsp:nvSpPr>
        <dsp:cNvPr id="0" name=""/>
        <dsp:cNvSpPr/>
      </dsp:nvSpPr>
      <dsp:spPr>
        <a:xfrm>
          <a:off x="231031" y="4928591"/>
          <a:ext cx="4217932" cy="10036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254" tIns="0" rIns="122254" bIns="0" numCol="1" spcCol="1270" anchor="ctr" anchorCtr="0">
          <a:noAutofit/>
        </a:bodyPr>
        <a:lstStyle/>
        <a:p>
          <a:pPr marL="0" lvl="0" indent="0" algn="l" defTabSz="666750">
            <a:lnSpc>
              <a:spcPct val="90000"/>
            </a:lnSpc>
            <a:spcBef>
              <a:spcPct val="0"/>
            </a:spcBef>
            <a:spcAft>
              <a:spcPct val="35000"/>
            </a:spcAft>
            <a:buNone/>
          </a:pPr>
          <a:r>
            <a:rPr lang="en-US" sz="1500" kern="1200">
              <a:effectLst/>
              <a:latin typeface="Calibri" panose="020F0502020204030204" pitchFamily="34" charset="0"/>
              <a:ea typeface="Calibri" panose="020F0502020204030204" pitchFamily="34" charset="0"/>
              <a:cs typeface="Calibri" panose="020F0502020204030204" pitchFamily="34" charset="0"/>
            </a:rPr>
            <a:t>Male workers belonging to Weekday Night Shift and Female workers belonging to Weekend Swing Shift are Absent the least</a:t>
          </a:r>
          <a:endParaRPr lang="en-GB" sz="1500" kern="1200" dirty="0">
            <a:effectLst/>
            <a:latin typeface="Calibri" panose="020F0502020204030204" pitchFamily="34" charset="0"/>
            <a:ea typeface="Calibri" panose="020F0502020204030204" pitchFamily="34" charset="0"/>
            <a:cs typeface="Calibri" panose="020F0502020204030204" pitchFamily="34" charset="0"/>
          </a:endParaRPr>
        </a:p>
      </dsp:txBody>
      <dsp:txXfrm>
        <a:off x="280027" y="4977587"/>
        <a:ext cx="4119940" cy="905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F77B2-D549-44AB-A0D5-EE9A702F9EB9}">
      <dsp:nvSpPr>
        <dsp:cNvPr id="0" name=""/>
        <dsp:cNvSpPr/>
      </dsp:nvSpPr>
      <dsp:spPr>
        <a:xfrm>
          <a:off x="0" y="162753"/>
          <a:ext cx="3131367" cy="524474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3029" tIns="770636" rIns="243029" bIns="106680" numCol="1" spcCol="1270" anchor="t" anchorCtr="0">
          <a:noAutofit/>
        </a:bodyPr>
        <a:lstStyle/>
        <a:p>
          <a:pPr marL="114300" lvl="1" indent="-114300" algn="just" defTabSz="666750">
            <a:lnSpc>
              <a:spcPct val="90000"/>
            </a:lnSpc>
            <a:spcBef>
              <a:spcPct val="0"/>
            </a:spcBef>
            <a:spcAft>
              <a:spcPct val="15000"/>
            </a:spcAft>
            <a:buFont typeface="Symbol" panose="05050102010706020507" pitchFamily="18" charset="2"/>
            <a:buChar char=""/>
          </a:pPr>
          <a:r>
            <a:rPr lang="en-US" sz="1500" kern="1200" dirty="0">
              <a:latin typeface="Calibri" panose="020F0502020204030204" pitchFamily="34" charset="0"/>
              <a:cs typeface="Calibri" panose="020F0502020204030204" pitchFamily="34" charset="0"/>
            </a:rPr>
            <a:t>Production of Model 2 (Delgard) should be stopped as it has least Quality Score and also has maximum % of Total Complaints, instead focus should be made on Model 3 that has the highest Quality Score and least % of Complaints</a:t>
          </a:r>
          <a:endParaRPr lang="en-GB" sz="1500" kern="1200" dirty="0">
            <a:latin typeface="Calibri" panose="020F0502020204030204" pitchFamily="34" charset="0"/>
            <a:cs typeface="Calibri" panose="020F0502020204030204" pitchFamily="34" charset="0"/>
          </a:endParaRPr>
        </a:p>
        <a:p>
          <a:pPr marL="114300" lvl="1" indent="-114300" algn="just" defTabSz="666750">
            <a:lnSpc>
              <a:spcPct val="90000"/>
            </a:lnSpc>
            <a:spcBef>
              <a:spcPct val="0"/>
            </a:spcBef>
            <a:spcAft>
              <a:spcPct val="15000"/>
            </a:spcAft>
            <a:buFont typeface="Symbol" panose="05050102010706020507" pitchFamily="18" charset="2"/>
            <a:buChar char=""/>
          </a:pPr>
          <a:endParaRPr lang="en-GB" sz="1500" kern="1200" dirty="0">
            <a:latin typeface="Calibri" panose="020F0502020204030204" pitchFamily="34" charset="0"/>
            <a:cs typeface="Calibri" panose="020F0502020204030204" pitchFamily="34" charset="0"/>
          </a:endParaRPr>
        </a:p>
        <a:p>
          <a:pPr marL="114300" lvl="1" indent="-114300" algn="just" defTabSz="666750">
            <a:lnSpc>
              <a:spcPct val="90000"/>
            </a:lnSpc>
            <a:spcBef>
              <a:spcPct val="0"/>
            </a:spcBef>
            <a:spcAft>
              <a:spcPct val="15000"/>
            </a:spcAft>
            <a:buFont typeface="Symbol" panose="05050102010706020507" pitchFamily="18" charset="2"/>
            <a:buChar char=""/>
          </a:pPr>
          <a:r>
            <a:rPr lang="en-US" sz="1500" kern="1200" dirty="0">
              <a:latin typeface="Calibri" panose="020F0502020204030204" pitchFamily="34" charset="0"/>
              <a:cs typeface="Calibri" panose="020F0502020204030204" pitchFamily="34" charset="0"/>
            </a:rPr>
            <a:t>Since Model 4 (Torre) has high expectations from customer, it is expected to have high Complaints, and it takes highest Production Time. On the contrary, it has High Quality Score. Balancing all of these factors, its production cannot be stopped, however, steps must be taken to reduce the % of Complaints per dispatched bike</a:t>
          </a:r>
          <a:endParaRPr lang="en-GB" sz="1500" kern="1200" dirty="0">
            <a:latin typeface="Calibri" panose="020F0502020204030204" pitchFamily="34" charset="0"/>
            <a:cs typeface="Calibri" panose="020F0502020204030204" pitchFamily="34" charset="0"/>
          </a:endParaRPr>
        </a:p>
      </dsp:txBody>
      <dsp:txXfrm>
        <a:off x="0" y="162753"/>
        <a:ext cx="3131367" cy="5244749"/>
      </dsp:txXfrm>
    </dsp:sp>
    <dsp:sp modelId="{5299B01C-8B0A-48EB-9361-680E804548EB}">
      <dsp:nvSpPr>
        <dsp:cNvPr id="0" name=""/>
        <dsp:cNvSpPr/>
      </dsp:nvSpPr>
      <dsp:spPr>
        <a:xfrm>
          <a:off x="156568" y="0"/>
          <a:ext cx="1787387" cy="69181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51" tIns="0" rIns="82851" bIns="0" numCol="1" spcCol="1270" anchor="ctr" anchorCtr="0">
          <a:noAutofit/>
        </a:bodyPr>
        <a:lstStyle/>
        <a:p>
          <a:pPr marL="0" lvl="0" indent="0" algn="just" defTabSz="1066800">
            <a:lnSpc>
              <a:spcPct val="90000"/>
            </a:lnSpc>
            <a:spcBef>
              <a:spcPct val="0"/>
            </a:spcBef>
            <a:spcAft>
              <a:spcPct val="35000"/>
            </a:spcAft>
            <a:buNone/>
          </a:pPr>
          <a:r>
            <a:rPr lang="en-US" sz="2400" b="1" kern="1200" dirty="0">
              <a:latin typeface="Calibri" panose="020F0502020204030204" pitchFamily="34" charset="0"/>
              <a:cs typeface="Calibri" panose="020F0502020204030204" pitchFamily="34" charset="0"/>
            </a:rPr>
            <a:t>Bike Model</a:t>
          </a:r>
          <a:endParaRPr lang="en-GB" sz="2400" kern="1200" dirty="0">
            <a:latin typeface="Calibri" panose="020F0502020204030204" pitchFamily="34" charset="0"/>
            <a:cs typeface="Calibri" panose="020F0502020204030204" pitchFamily="34" charset="0"/>
          </a:endParaRPr>
        </a:p>
      </dsp:txBody>
      <dsp:txXfrm>
        <a:off x="190340" y="33772"/>
        <a:ext cx="1719843" cy="6242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9BE3C-0958-4119-B8CA-76BD608D3372}">
      <dsp:nvSpPr>
        <dsp:cNvPr id="0" name=""/>
        <dsp:cNvSpPr/>
      </dsp:nvSpPr>
      <dsp:spPr>
        <a:xfrm>
          <a:off x="0" y="1782144"/>
          <a:ext cx="3131367" cy="2866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3029" tIns="666496" rIns="243029" bIns="106680" numCol="1" spcCol="1270" anchor="t" anchorCtr="0">
          <a:noAutofit/>
        </a:bodyPr>
        <a:lstStyle/>
        <a:p>
          <a:pPr marL="114300" lvl="1" indent="-114300" algn="just" defTabSz="666750">
            <a:lnSpc>
              <a:spcPct val="90000"/>
            </a:lnSpc>
            <a:spcBef>
              <a:spcPct val="0"/>
            </a:spcBef>
            <a:spcAft>
              <a:spcPct val="15000"/>
            </a:spcAft>
            <a:buFont typeface="Symbol" panose="05050102010706020507" pitchFamily="18" charset="2"/>
            <a:buChar char=""/>
          </a:pPr>
          <a:r>
            <a:rPr lang="en-US" sz="1500" kern="1200" dirty="0">
              <a:latin typeface="Calibri" panose="020F0502020204030204" pitchFamily="34" charset="0"/>
              <a:ea typeface="+mn-ea"/>
              <a:cs typeface="Calibri" panose="020F0502020204030204" pitchFamily="34" charset="0"/>
            </a:rPr>
            <a:t>Use of Power System 1 should be paused for production since it has low Quality Score and high % of Complaints and Power System 2 should be fully released into production for a duration of 6 months, during which the feedback can be monitored to observe how well it performs alone </a:t>
          </a:r>
          <a:endParaRPr lang="en-GB" sz="1500" kern="1200" dirty="0">
            <a:latin typeface="Calibri" panose="020F0502020204030204" pitchFamily="34" charset="0"/>
            <a:ea typeface="+mn-ea"/>
            <a:cs typeface="Calibri" panose="020F0502020204030204" pitchFamily="34" charset="0"/>
          </a:endParaRPr>
        </a:p>
      </dsp:txBody>
      <dsp:txXfrm>
        <a:off x="0" y="1782144"/>
        <a:ext cx="3131367" cy="2866500"/>
      </dsp:txXfrm>
    </dsp:sp>
    <dsp:sp modelId="{9A562236-67D6-483A-AD29-3FB0F9FDC1B9}">
      <dsp:nvSpPr>
        <dsp:cNvPr id="0" name=""/>
        <dsp:cNvSpPr/>
      </dsp:nvSpPr>
      <dsp:spPr>
        <a:xfrm>
          <a:off x="156568" y="1398384"/>
          <a:ext cx="2191956"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51" tIns="0" rIns="82851" bIns="0" numCol="1" spcCol="1270" anchor="ctr" anchorCtr="0">
          <a:noAutofit/>
        </a:bodyPr>
        <a:lstStyle/>
        <a:p>
          <a:pPr marL="0" lvl="0" indent="0" algn="l" defTabSz="1155700">
            <a:lnSpc>
              <a:spcPct val="90000"/>
            </a:lnSpc>
            <a:spcBef>
              <a:spcPct val="0"/>
            </a:spcBef>
            <a:spcAft>
              <a:spcPct val="35000"/>
            </a:spcAft>
            <a:buNone/>
          </a:pPr>
          <a:r>
            <a:rPr lang="en-US" sz="2600" b="1" kern="1200" dirty="0">
              <a:latin typeface="Calibri" panose="020F0502020204030204" pitchFamily="34" charset="0"/>
              <a:cs typeface="Calibri" panose="020F0502020204030204" pitchFamily="34" charset="0"/>
            </a:rPr>
            <a:t>Power System</a:t>
          </a:r>
          <a:endParaRPr lang="en-GB" sz="2600" kern="1200" dirty="0">
            <a:latin typeface="Calibri" panose="020F0502020204030204" pitchFamily="34" charset="0"/>
            <a:cs typeface="Calibri" panose="020F0502020204030204" pitchFamily="34" charset="0"/>
          </a:endParaRPr>
        </a:p>
      </dsp:txBody>
      <dsp:txXfrm>
        <a:off x="194035" y="1435851"/>
        <a:ext cx="2117022" cy="6925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A95CE-310A-4686-B111-8545440ED050}">
      <dsp:nvSpPr>
        <dsp:cNvPr id="0" name=""/>
        <dsp:cNvSpPr/>
      </dsp:nvSpPr>
      <dsp:spPr>
        <a:xfrm>
          <a:off x="0" y="1059168"/>
          <a:ext cx="5671457" cy="580373"/>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530062-2687-4268-9A95-DE1A5BE0443A}">
      <dsp:nvSpPr>
        <dsp:cNvPr id="0" name=""/>
        <dsp:cNvSpPr/>
      </dsp:nvSpPr>
      <dsp:spPr>
        <a:xfrm>
          <a:off x="283572" y="29171"/>
          <a:ext cx="5049111" cy="147279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057" tIns="0" rIns="150057" bIns="0" numCol="1" spcCol="1270" anchor="ctr" anchorCtr="0">
          <a:noAutofit/>
        </a:bodyPr>
        <a:lstStyle/>
        <a:p>
          <a:pPr marL="0" lvl="0" indent="0" algn="just" defTabSz="666750">
            <a:lnSpc>
              <a:spcPct val="90000"/>
            </a:lnSpc>
            <a:spcBef>
              <a:spcPct val="0"/>
            </a:spcBef>
            <a:spcAft>
              <a:spcPct val="35000"/>
            </a:spcAft>
            <a:buFont typeface="Symbol" panose="05050102010706020507" pitchFamily="18" charset="2"/>
            <a:buNone/>
          </a:pPr>
          <a:r>
            <a:rPr lang="en-US" sz="1500" kern="1200" dirty="0">
              <a:latin typeface="Calibri" panose="020F0502020204030204" pitchFamily="34" charset="0"/>
              <a:cs typeface="Calibri" panose="020F0502020204030204" pitchFamily="34" charset="0"/>
            </a:rPr>
            <a:t>Absent Hours of Quality and Refit workers is questionably high, despite it being the most important process. This is an area the HR department should look seriously into. Since Power System 1 has experienced workers, and Power System 1 can be paused meanwhile for production, those workers can be shifted to the Quality and Refit department to balance the workload and enhance the Quality process </a:t>
          </a:r>
          <a:endParaRPr lang="en-GB" sz="1500" kern="1200" dirty="0">
            <a:latin typeface="Calibri" panose="020F0502020204030204" pitchFamily="34" charset="0"/>
            <a:cs typeface="Calibri" panose="020F0502020204030204" pitchFamily="34" charset="0"/>
          </a:endParaRPr>
        </a:p>
      </dsp:txBody>
      <dsp:txXfrm>
        <a:off x="355468" y="101067"/>
        <a:ext cx="4905319" cy="1329005"/>
      </dsp:txXfrm>
    </dsp:sp>
    <dsp:sp modelId="{0459E31D-0DEF-4590-A37A-218C2501529A}">
      <dsp:nvSpPr>
        <dsp:cNvPr id="0" name=""/>
        <dsp:cNvSpPr/>
      </dsp:nvSpPr>
      <dsp:spPr>
        <a:xfrm>
          <a:off x="0" y="3067711"/>
          <a:ext cx="5671457" cy="44322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63E18F-EF70-45FC-8B5D-AF9F28885E86}">
      <dsp:nvSpPr>
        <dsp:cNvPr id="0" name=""/>
        <dsp:cNvSpPr/>
      </dsp:nvSpPr>
      <dsp:spPr>
        <a:xfrm>
          <a:off x="283572" y="1801542"/>
          <a:ext cx="5042242" cy="170896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057" tIns="0" rIns="150057" bIns="0" numCol="1" spcCol="1270" anchor="ctr" anchorCtr="0">
          <a:noAutofit/>
        </a:bodyPr>
        <a:lstStyle/>
        <a:p>
          <a:pPr marL="0" lvl="0" indent="0" algn="just" defTabSz="666750">
            <a:lnSpc>
              <a:spcPct val="90000"/>
            </a:lnSpc>
            <a:spcBef>
              <a:spcPct val="0"/>
            </a:spcBef>
            <a:spcAft>
              <a:spcPct val="35000"/>
            </a:spcAft>
            <a:buFont typeface="Symbol" panose="05050102010706020507" pitchFamily="18" charset="2"/>
            <a:buNone/>
          </a:pPr>
          <a:r>
            <a:rPr lang="en-US" sz="1500" kern="1200" dirty="0">
              <a:latin typeface="Calibri" panose="020F0502020204030204" pitchFamily="34" charset="0"/>
              <a:cs typeface="Calibri" panose="020F0502020204030204" pitchFamily="34" charset="0"/>
            </a:rPr>
            <a:t>Weekend Night shift has the highest Absent Hours. The HR department can check in on the productivity of these workers and have meetings with the head of departments to know how to solve such issues. A solution might be to rotate the night shift amongst all workers and provide additional incentives to those working on Weekend Night Shifts to decrease the Absent Hours</a:t>
          </a:r>
          <a:endParaRPr lang="en-GB" sz="1500" kern="1200" dirty="0">
            <a:latin typeface="Calibri" panose="020F0502020204030204" pitchFamily="34" charset="0"/>
            <a:cs typeface="Calibri" panose="020F0502020204030204" pitchFamily="34" charset="0"/>
          </a:endParaRPr>
        </a:p>
      </dsp:txBody>
      <dsp:txXfrm>
        <a:off x="366997" y="1884967"/>
        <a:ext cx="4875392" cy="1542118"/>
      </dsp:txXfrm>
    </dsp:sp>
    <dsp:sp modelId="{69991EDF-9DCC-4227-AD8A-BB30EAD6E31D}">
      <dsp:nvSpPr>
        <dsp:cNvPr id="0" name=""/>
        <dsp:cNvSpPr/>
      </dsp:nvSpPr>
      <dsp:spPr>
        <a:xfrm>
          <a:off x="0" y="4839036"/>
          <a:ext cx="5671457" cy="434064"/>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D7F1E4-7F9B-4F1C-9B66-2AA59136536E}">
      <dsp:nvSpPr>
        <dsp:cNvPr id="0" name=""/>
        <dsp:cNvSpPr/>
      </dsp:nvSpPr>
      <dsp:spPr>
        <a:xfrm>
          <a:off x="283572" y="3672931"/>
          <a:ext cx="5064038" cy="160890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057" tIns="0" rIns="150057" bIns="0" numCol="1" spcCol="1270" anchor="ctr" anchorCtr="0">
          <a:noAutofit/>
        </a:bodyPr>
        <a:lstStyle/>
        <a:p>
          <a:pPr marL="0" lvl="0" indent="0" algn="just" defTabSz="666750">
            <a:lnSpc>
              <a:spcPct val="90000"/>
            </a:lnSpc>
            <a:spcBef>
              <a:spcPct val="0"/>
            </a:spcBef>
            <a:spcAft>
              <a:spcPct val="35000"/>
            </a:spcAft>
            <a:buFont typeface="Symbol" panose="05050102010706020507" pitchFamily="18" charset="2"/>
            <a:buNone/>
          </a:pPr>
          <a:r>
            <a:rPr lang="en-US" sz="1500" kern="1200" dirty="0">
              <a:latin typeface="Calibri" panose="020F0502020204030204" pitchFamily="34" charset="0"/>
              <a:cs typeface="Calibri" panose="020F0502020204030204" pitchFamily="34" charset="0"/>
            </a:rPr>
            <a:t>Male workers belonging to Weekend Swing Shift and Female workers belonging to Weekday Night Shift are Absent the most, and Male workers belonging to Weekday Night Shift and Female workers belonging to Weekend Swing Shift are Absent the least. These shifts can be interchanged among the two Genders and results may be observed</a:t>
          </a:r>
          <a:endParaRPr lang="en-GB" sz="1500" kern="1200" dirty="0">
            <a:latin typeface="Calibri" panose="020F0502020204030204" pitchFamily="34" charset="0"/>
            <a:cs typeface="Calibri" panose="020F0502020204030204" pitchFamily="34" charset="0"/>
          </a:endParaRPr>
        </a:p>
      </dsp:txBody>
      <dsp:txXfrm>
        <a:off x="362112" y="3751471"/>
        <a:ext cx="4906958" cy="14518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9BE3C-0958-4119-B8CA-76BD608D3372}">
      <dsp:nvSpPr>
        <dsp:cNvPr id="0" name=""/>
        <dsp:cNvSpPr/>
      </dsp:nvSpPr>
      <dsp:spPr>
        <a:xfrm>
          <a:off x="0" y="1463556"/>
          <a:ext cx="5064469" cy="950648"/>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562236-67D6-483A-AD29-3FB0F9FDC1B9}">
      <dsp:nvSpPr>
        <dsp:cNvPr id="0" name=""/>
        <dsp:cNvSpPr/>
      </dsp:nvSpPr>
      <dsp:spPr>
        <a:xfrm>
          <a:off x="253223" y="518916"/>
          <a:ext cx="4339768" cy="1889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997" tIns="0" rIns="133997" bIns="0" numCol="1" spcCol="1270" anchor="ctr" anchorCtr="0">
          <a:noAutofit/>
        </a:bodyPr>
        <a:lstStyle/>
        <a:p>
          <a:pPr marL="0" lvl="0" indent="0" algn="just" defTabSz="666750">
            <a:lnSpc>
              <a:spcPct val="90000"/>
            </a:lnSpc>
            <a:spcBef>
              <a:spcPct val="0"/>
            </a:spcBef>
            <a:spcAft>
              <a:spcPct val="35000"/>
            </a:spcAft>
            <a:buNone/>
          </a:pPr>
          <a:r>
            <a:rPr lang="en-US" sz="1500" kern="1200" dirty="0">
              <a:latin typeface="Calibri" panose="020F0502020204030204" pitchFamily="34" charset="0"/>
              <a:cs typeface="Calibri" panose="020F0502020204030204" pitchFamily="34" charset="0"/>
            </a:rPr>
            <a:t>There is no provision at present to monitor staff performance on individual stages. Employee performance should be monitored by a Performance Management System in a predictable and quantifiable way. This will ensure that all workers accomplish the tasks at individual processes efficiently</a:t>
          </a:r>
          <a:endParaRPr lang="en-GB" sz="1500" kern="1200" dirty="0">
            <a:latin typeface="Calibri" panose="020F0502020204030204" pitchFamily="34" charset="0"/>
            <a:cs typeface="Calibri" panose="020F0502020204030204" pitchFamily="34" charset="0"/>
          </a:endParaRPr>
        </a:p>
      </dsp:txBody>
      <dsp:txXfrm>
        <a:off x="345450" y="611143"/>
        <a:ext cx="4155314" cy="1704826"/>
      </dsp:txXfrm>
    </dsp:sp>
    <dsp:sp modelId="{19EB86A1-E2F9-40A7-9845-B01779AE12FE}">
      <dsp:nvSpPr>
        <dsp:cNvPr id="0" name=""/>
        <dsp:cNvSpPr/>
      </dsp:nvSpPr>
      <dsp:spPr>
        <a:xfrm>
          <a:off x="0" y="3704444"/>
          <a:ext cx="5064469" cy="76541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2301CF-BBF6-447F-9B5D-99A2A835F64C}">
      <dsp:nvSpPr>
        <dsp:cNvPr id="0" name=""/>
        <dsp:cNvSpPr/>
      </dsp:nvSpPr>
      <dsp:spPr>
        <a:xfrm>
          <a:off x="253223" y="2759804"/>
          <a:ext cx="4328885" cy="1889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997" tIns="0" rIns="133997" bIns="0" numCol="1" spcCol="1270" anchor="ctr" anchorCtr="0">
          <a:noAutofit/>
        </a:bodyPr>
        <a:lstStyle/>
        <a:p>
          <a:pPr marL="0" lvl="0" indent="0" algn="just" defTabSz="666750">
            <a:lnSpc>
              <a:spcPct val="90000"/>
            </a:lnSpc>
            <a:spcBef>
              <a:spcPct val="0"/>
            </a:spcBef>
            <a:spcAft>
              <a:spcPct val="35000"/>
            </a:spcAft>
            <a:buFont typeface="Symbol" panose="05050102010706020507" pitchFamily="18" charset="2"/>
            <a:buNone/>
          </a:pPr>
          <a:r>
            <a:rPr lang="en-US" sz="1500" kern="1200" dirty="0">
              <a:latin typeface="Calibri" panose="020F0502020204030204" pitchFamily="34" charset="0"/>
              <a:cs typeface="Calibri" panose="020F0502020204030204" pitchFamily="34" charset="0"/>
            </a:rPr>
            <a:t>These recommendations when implemented can help company achieve yearly expected production of 4500 motorcycles, and also reduce the costs and delivery time </a:t>
          </a:r>
          <a:endParaRPr lang="en-GB" sz="1500" kern="1200" dirty="0">
            <a:latin typeface="Calibri" panose="020F0502020204030204" pitchFamily="34" charset="0"/>
            <a:cs typeface="Calibri" panose="020F0502020204030204" pitchFamily="34" charset="0"/>
          </a:endParaRPr>
        </a:p>
      </dsp:txBody>
      <dsp:txXfrm>
        <a:off x="345450" y="2852031"/>
        <a:ext cx="4144431" cy="17048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10/16/2019</a:t>
            </a:r>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3EBC1D5-B3EF-4A13-8CDE-7F28DE69B96C}" type="slidenum">
              <a:rPr lang="en-US" smtClean="0"/>
              <a:t>‹#›</a:t>
            </a:fld>
            <a:endParaRPr lang="en-US" dirty="0"/>
          </a:p>
        </p:txBody>
      </p:sp>
    </p:spTree>
    <p:extLst>
      <p:ext uri="{BB962C8B-B14F-4D97-AF65-F5344CB8AC3E}">
        <p14:creationId xmlns:p14="http://schemas.microsoft.com/office/powerpoint/2010/main" val="37590146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noProof="0"/>
              <a:t>10/16/2019</a:t>
            </a:r>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US" noProof="0"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FD34AC2-3728-4A8B-B58F-6888FAEC3D20}" type="slidenum">
              <a:rPr lang="en-US" noProof="0" smtClean="0"/>
              <a:t>‹#›</a:t>
            </a:fld>
            <a:endParaRPr lang="en-US" noProof="0" dirty="0"/>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11</a:t>
            </a:fld>
            <a:endParaRPr lang="en-US" noProof="0" dirty="0"/>
          </a:p>
        </p:txBody>
      </p:sp>
    </p:spTree>
    <p:extLst>
      <p:ext uri="{BB962C8B-B14F-4D97-AF65-F5344CB8AC3E}">
        <p14:creationId xmlns:p14="http://schemas.microsoft.com/office/powerpoint/2010/main" val="261592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20</a:t>
            </a:fld>
            <a:endParaRPr lang="en-US" noProof="0" dirty="0"/>
          </a:p>
        </p:txBody>
      </p:sp>
    </p:spTree>
    <p:extLst>
      <p:ext uri="{BB962C8B-B14F-4D97-AF65-F5344CB8AC3E}">
        <p14:creationId xmlns:p14="http://schemas.microsoft.com/office/powerpoint/2010/main" val="173132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21</a:t>
            </a:fld>
            <a:endParaRPr lang="en-US" noProof="0" dirty="0"/>
          </a:p>
        </p:txBody>
      </p:sp>
    </p:spTree>
    <p:extLst>
      <p:ext uri="{BB962C8B-B14F-4D97-AF65-F5344CB8AC3E}">
        <p14:creationId xmlns:p14="http://schemas.microsoft.com/office/powerpoint/2010/main" val="1439983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22</a:t>
            </a:fld>
            <a:endParaRPr lang="en-US" noProof="0" dirty="0"/>
          </a:p>
        </p:txBody>
      </p:sp>
    </p:spTree>
    <p:extLst>
      <p:ext uri="{BB962C8B-B14F-4D97-AF65-F5344CB8AC3E}">
        <p14:creationId xmlns:p14="http://schemas.microsoft.com/office/powerpoint/2010/main" val="199816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23</a:t>
            </a:fld>
            <a:endParaRPr lang="en-US" noProof="0" dirty="0"/>
          </a:p>
        </p:txBody>
      </p:sp>
    </p:spTree>
    <p:extLst>
      <p:ext uri="{BB962C8B-B14F-4D97-AF65-F5344CB8AC3E}">
        <p14:creationId xmlns:p14="http://schemas.microsoft.com/office/powerpoint/2010/main" val="2486028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24</a:t>
            </a:fld>
            <a:endParaRPr lang="en-US" noProof="0" dirty="0"/>
          </a:p>
        </p:txBody>
      </p:sp>
    </p:spTree>
    <p:extLst>
      <p:ext uri="{BB962C8B-B14F-4D97-AF65-F5344CB8AC3E}">
        <p14:creationId xmlns:p14="http://schemas.microsoft.com/office/powerpoint/2010/main" val="3765266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25</a:t>
            </a:fld>
            <a:endParaRPr lang="en-US" noProof="0" dirty="0"/>
          </a:p>
        </p:txBody>
      </p:sp>
    </p:spTree>
    <p:extLst>
      <p:ext uri="{BB962C8B-B14F-4D97-AF65-F5344CB8AC3E}">
        <p14:creationId xmlns:p14="http://schemas.microsoft.com/office/powerpoint/2010/main" val="1412168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26</a:t>
            </a:fld>
            <a:endParaRPr lang="en-US" noProof="0" dirty="0"/>
          </a:p>
        </p:txBody>
      </p:sp>
    </p:spTree>
    <p:extLst>
      <p:ext uri="{BB962C8B-B14F-4D97-AF65-F5344CB8AC3E}">
        <p14:creationId xmlns:p14="http://schemas.microsoft.com/office/powerpoint/2010/main" val="584155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27</a:t>
            </a:fld>
            <a:endParaRPr lang="en-US" noProof="0" dirty="0"/>
          </a:p>
        </p:txBody>
      </p:sp>
    </p:spTree>
    <p:extLst>
      <p:ext uri="{BB962C8B-B14F-4D97-AF65-F5344CB8AC3E}">
        <p14:creationId xmlns:p14="http://schemas.microsoft.com/office/powerpoint/2010/main" val="3031203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28</a:t>
            </a:fld>
            <a:endParaRPr lang="en-US" noProof="0" dirty="0"/>
          </a:p>
        </p:txBody>
      </p:sp>
    </p:spTree>
    <p:extLst>
      <p:ext uri="{BB962C8B-B14F-4D97-AF65-F5344CB8AC3E}">
        <p14:creationId xmlns:p14="http://schemas.microsoft.com/office/powerpoint/2010/main" val="155698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12</a:t>
            </a:fld>
            <a:endParaRPr lang="en-US" noProof="0" dirty="0"/>
          </a:p>
        </p:txBody>
      </p:sp>
    </p:spTree>
    <p:extLst>
      <p:ext uri="{BB962C8B-B14F-4D97-AF65-F5344CB8AC3E}">
        <p14:creationId xmlns:p14="http://schemas.microsoft.com/office/powerpoint/2010/main" val="1278626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13</a:t>
            </a:fld>
            <a:endParaRPr lang="en-US" noProof="0" dirty="0"/>
          </a:p>
        </p:txBody>
      </p:sp>
    </p:spTree>
    <p:extLst>
      <p:ext uri="{BB962C8B-B14F-4D97-AF65-F5344CB8AC3E}">
        <p14:creationId xmlns:p14="http://schemas.microsoft.com/office/powerpoint/2010/main" val="40487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14</a:t>
            </a:fld>
            <a:endParaRPr lang="en-US" noProof="0" dirty="0"/>
          </a:p>
        </p:txBody>
      </p:sp>
    </p:spTree>
    <p:extLst>
      <p:ext uri="{BB962C8B-B14F-4D97-AF65-F5344CB8AC3E}">
        <p14:creationId xmlns:p14="http://schemas.microsoft.com/office/powerpoint/2010/main" val="82014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15</a:t>
            </a:fld>
            <a:endParaRPr lang="en-US" noProof="0" dirty="0"/>
          </a:p>
        </p:txBody>
      </p:sp>
    </p:spTree>
    <p:extLst>
      <p:ext uri="{BB962C8B-B14F-4D97-AF65-F5344CB8AC3E}">
        <p14:creationId xmlns:p14="http://schemas.microsoft.com/office/powerpoint/2010/main" val="353116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16</a:t>
            </a:fld>
            <a:endParaRPr lang="en-US" noProof="0" dirty="0"/>
          </a:p>
        </p:txBody>
      </p:sp>
    </p:spTree>
    <p:extLst>
      <p:ext uri="{BB962C8B-B14F-4D97-AF65-F5344CB8AC3E}">
        <p14:creationId xmlns:p14="http://schemas.microsoft.com/office/powerpoint/2010/main" val="3588568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17</a:t>
            </a:fld>
            <a:endParaRPr lang="en-US" noProof="0" dirty="0"/>
          </a:p>
        </p:txBody>
      </p:sp>
    </p:spTree>
    <p:extLst>
      <p:ext uri="{BB962C8B-B14F-4D97-AF65-F5344CB8AC3E}">
        <p14:creationId xmlns:p14="http://schemas.microsoft.com/office/powerpoint/2010/main" val="2149823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18</a:t>
            </a:fld>
            <a:endParaRPr lang="en-US" noProof="0" dirty="0"/>
          </a:p>
        </p:txBody>
      </p:sp>
    </p:spTree>
    <p:extLst>
      <p:ext uri="{BB962C8B-B14F-4D97-AF65-F5344CB8AC3E}">
        <p14:creationId xmlns:p14="http://schemas.microsoft.com/office/powerpoint/2010/main" val="359313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19</a:t>
            </a:fld>
            <a:endParaRPr lang="en-US" noProof="0" dirty="0"/>
          </a:p>
        </p:txBody>
      </p:sp>
    </p:spTree>
    <p:extLst>
      <p:ext uri="{BB962C8B-B14F-4D97-AF65-F5344CB8AC3E}">
        <p14:creationId xmlns:p14="http://schemas.microsoft.com/office/powerpoint/2010/main" val="710367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rtlCol="0" anchor="b"/>
          <a:lstStyle>
            <a:lvl1pPr algn="ctr">
              <a:defRPr sz="6000"/>
            </a:lvl1pPr>
          </a:lstStyle>
          <a:p>
            <a:pPr rtl="0"/>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US" dirty="0"/>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p:cNvSpPr>
            <a:spLocks noGrp="1"/>
          </p:cNvSpPr>
          <p:nvPr>
            <p:ph type="dt" sz="half" idx="10"/>
          </p:nvPr>
        </p:nvSpPr>
        <p:spPr/>
        <p:txBody>
          <a:bodyPr rtlCol="0"/>
          <a:lstStyle/>
          <a:p>
            <a:pPr rtl="0"/>
            <a:r>
              <a:rPr lang="en-US"/>
              <a:t>10/16/2019</a:t>
            </a:r>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Vertical Text Placeholder 2"/>
          <p:cNvSpPr>
            <a:spLocks noGrp="1"/>
          </p:cNvSpPr>
          <p:nvPr>
            <p:ph type="body" orient="vert" idx="1"/>
          </p:nvPr>
        </p:nvSpPr>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rtlCol="0"/>
          <a:lstStyle/>
          <a:p>
            <a:pPr rtl="0"/>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rtlCol="0" anchor="b"/>
          <a:lstStyle>
            <a:lvl1pPr>
              <a:defRPr sz="6000"/>
            </a:lvl1pPr>
          </a:lstStyle>
          <a:p>
            <a:pPr rtl="0"/>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t>Click to edit Master text styles</a:t>
            </a:r>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Date Placeholder 4"/>
          <p:cNvSpPr>
            <a:spLocks noGrp="1"/>
          </p:cNvSpPr>
          <p:nvPr>
            <p:ph type="dt" sz="half" idx="10"/>
          </p:nvPr>
        </p:nvSpPr>
        <p:spPr/>
        <p:txBody>
          <a:bodyPr rtlCol="0"/>
          <a:lstStyle/>
          <a:p>
            <a:pPr rtl="0"/>
            <a:r>
              <a:rPr lang="en-US"/>
              <a:t>10/16/2019</a:t>
            </a:r>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rtlCol="0"/>
          <a:lstStyle/>
          <a:p>
            <a:pPr rtl="0"/>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Date Placeholder 6"/>
          <p:cNvSpPr>
            <a:spLocks noGrp="1"/>
          </p:cNvSpPr>
          <p:nvPr>
            <p:ph type="dt" sz="half" idx="10"/>
          </p:nvPr>
        </p:nvSpPr>
        <p:spPr/>
        <p:txBody>
          <a:bodyPr rtlCol="0"/>
          <a:lstStyle/>
          <a:p>
            <a:pPr rtl="0"/>
            <a:r>
              <a:rPr lang="en-US"/>
              <a:t>10/16/2019</a:t>
            </a:r>
            <a:endParaRPr lang="en-US" dirty="0"/>
          </a:p>
        </p:txBody>
      </p:sp>
      <p:sp>
        <p:nvSpPr>
          <p:cNvPr id="8" name="Footer Placeholder 7"/>
          <p:cNvSpPr>
            <a:spLocks noGrp="1"/>
          </p:cNvSpPr>
          <p:nvPr>
            <p:ph type="ftr" sz="quarter" idx="11"/>
          </p:nvPr>
        </p:nvSpPr>
        <p:spPr/>
        <p:txBody>
          <a:bodyPr rtlCol="0"/>
          <a:lstStyle/>
          <a:p>
            <a:pPr rtl="0"/>
            <a:endParaRPr lang="en-US" dirty="0"/>
          </a:p>
        </p:txBody>
      </p:sp>
      <p:sp>
        <p:nvSpPr>
          <p:cNvPr id="9" name="Slide Number Placeholder 8"/>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Date Placeholder 2"/>
          <p:cNvSpPr>
            <a:spLocks noGrp="1"/>
          </p:cNvSpPr>
          <p:nvPr>
            <p:ph type="dt" sz="half" idx="10"/>
          </p:nvPr>
        </p:nvSpPr>
        <p:spPr/>
        <p:txBody>
          <a:bodyPr rtlCol="0"/>
          <a:lstStyle/>
          <a:p>
            <a:pPr rtl="0"/>
            <a:r>
              <a:rPr lang="en-US"/>
              <a:t>10/16/2019</a:t>
            </a:r>
            <a:endParaRPr lang="en-US" dirty="0"/>
          </a:p>
        </p:txBody>
      </p:sp>
      <p:sp>
        <p:nvSpPr>
          <p:cNvPr id="4" name="Footer Placeholder 3"/>
          <p:cNvSpPr>
            <a:spLocks noGrp="1"/>
          </p:cNvSpPr>
          <p:nvPr>
            <p:ph type="ftr" sz="quarter" idx="11"/>
          </p:nvPr>
        </p:nvSpPr>
        <p:spPr/>
        <p:txBody>
          <a:bodyPr rtlCol="0"/>
          <a:lstStyle/>
          <a:p>
            <a:pPr rtl="0"/>
            <a:endParaRPr lang="en-US" dirty="0"/>
          </a:p>
        </p:txBody>
      </p:sp>
      <p:sp>
        <p:nvSpPr>
          <p:cNvPr id="5" name="Slide Number Placeholder 4"/>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r>
              <a:rPr lang="en-US"/>
              <a:t>10/16/2019</a:t>
            </a:r>
            <a:endParaRPr lang="en-US" dirty="0"/>
          </a:p>
        </p:txBody>
      </p:sp>
      <p:sp>
        <p:nvSpPr>
          <p:cNvPr id="3" name="Footer Placeholder 2"/>
          <p:cNvSpPr>
            <a:spLocks noGrp="1"/>
          </p:cNvSpPr>
          <p:nvPr>
            <p:ph type="ftr" sz="quarter" idx="11"/>
          </p:nvPr>
        </p:nvSpPr>
        <p:spPr/>
        <p:txBody>
          <a:bodyPr rtlCol="0"/>
          <a:lstStyle/>
          <a:p>
            <a:pPr rtl="0"/>
            <a:endParaRPr lang="en-US" dirty="0"/>
          </a:p>
        </p:txBody>
      </p:sp>
      <p:sp>
        <p:nvSpPr>
          <p:cNvPr id="4" name="Slide Number Placeholder 3"/>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US"/>
              <a:t>Click icon to add picture</a:t>
            </a:r>
            <a:endParaRPr lang="en-US" dirty="0"/>
          </a:p>
        </p:txBody>
      </p:sp>
      <p:sp>
        <p:nvSpPr>
          <p:cNvPr id="2" name="Date Placeholder 1"/>
          <p:cNvSpPr>
            <a:spLocks noGrp="1"/>
          </p:cNvSpPr>
          <p:nvPr>
            <p:ph type="dt" sz="half" idx="10"/>
          </p:nvPr>
        </p:nvSpPr>
        <p:spPr/>
        <p:txBody>
          <a:bodyPr rtlCol="0"/>
          <a:lstStyle/>
          <a:p>
            <a:pPr rtl="0"/>
            <a:r>
              <a:rPr lang="en-US"/>
              <a:t>10/16/2019</a:t>
            </a:r>
            <a:endParaRPr lang="en-US" dirty="0"/>
          </a:p>
        </p:txBody>
      </p:sp>
      <p:sp>
        <p:nvSpPr>
          <p:cNvPr id="3" name="Footer Placeholder 2"/>
          <p:cNvSpPr>
            <a:spLocks noGrp="1"/>
          </p:cNvSpPr>
          <p:nvPr>
            <p:ph type="ftr" sz="quarter" idx="11"/>
          </p:nvPr>
        </p:nvSpPr>
        <p:spPr/>
        <p:txBody>
          <a:bodyPr rtlCol="0"/>
          <a:lstStyle/>
          <a:p>
            <a:pPr rtl="0"/>
            <a:endParaRPr lang="en-US" dirty="0"/>
          </a:p>
        </p:txBody>
      </p:sp>
      <p:sp>
        <p:nvSpPr>
          <p:cNvPr id="4" name="Slide Number Placeholder 3"/>
          <p:cNvSpPr>
            <a:spLocks noGrp="1"/>
          </p:cNvSpPr>
          <p:nvPr>
            <p:ph type="sldNum" sz="quarter" idx="12"/>
          </p:nvPr>
        </p:nvSpPr>
        <p:spPr/>
        <p:txBody>
          <a:bodyPr rtlCol="0"/>
          <a:lstStyle/>
          <a:p>
            <a:pPr rtl="0"/>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p:cNvSpPr>
            <a:spLocks noGrp="1"/>
          </p:cNvSpPr>
          <p:nvPr>
            <p:ph type="dt" sz="half" idx="10"/>
          </p:nvPr>
        </p:nvSpPr>
        <p:spPr/>
        <p:txBody>
          <a:bodyPr rtlCol="0"/>
          <a:lstStyle/>
          <a:p>
            <a:pPr rtl="0"/>
            <a:r>
              <a:rPr lang="en-US"/>
              <a:t>10/16/2019</a:t>
            </a:r>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n-US"/>
              <a:t>10/16/2019</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14.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picture containing graphical user interface&#10;&#10;Description automatically generated">
            <a:extLst>
              <a:ext uri="{FF2B5EF4-FFF2-40B4-BE49-F238E27FC236}">
                <a16:creationId xmlns:a16="http://schemas.microsoft.com/office/drawing/2014/main" id="{ACC586BD-1876-7932-6C96-609FF918321E}"/>
              </a:ext>
            </a:extLst>
          </p:cNvPr>
          <p:cNvPicPr>
            <a:picLocks noChangeAspect="1"/>
          </p:cNvPicPr>
          <p:nvPr/>
        </p:nvPicPr>
        <p:blipFill rotWithShape="1">
          <a:blip r:embed="rId2">
            <a:extLst>
              <a:ext uri="{28A0092B-C50C-407E-A947-70E740481C1C}">
                <a14:useLocalDpi xmlns:a14="http://schemas.microsoft.com/office/drawing/2010/main" val="0"/>
              </a:ext>
            </a:extLst>
          </a:blip>
          <a:srcRect t="19"/>
          <a:stretch/>
        </p:blipFill>
        <p:spPr>
          <a:xfrm>
            <a:off x="3482" y="-11866"/>
            <a:ext cx="12192000" cy="6858000"/>
          </a:xfrm>
          <a:prstGeom prst="rect">
            <a:avLst/>
          </a:prstGeom>
        </p:spPr>
      </p:pic>
      <p:sp>
        <p:nvSpPr>
          <p:cNvPr id="5" name="Rectangle 4">
            <a:extLst>
              <a:ext uri="{FF2B5EF4-FFF2-40B4-BE49-F238E27FC236}">
                <a16:creationId xmlns:a16="http://schemas.microsoft.com/office/drawing/2014/main" id="{5AD47247-388E-F5DD-D961-1F09C6EEBCF4}"/>
              </a:ext>
            </a:extLst>
          </p:cNvPr>
          <p:cNvSpPr/>
          <p:nvPr/>
        </p:nvSpPr>
        <p:spPr>
          <a:xfrm>
            <a:off x="-65313" y="307563"/>
            <a:ext cx="8097088" cy="1569660"/>
          </a:xfrm>
          <a:prstGeom prst="rect">
            <a:avLst/>
          </a:prstGeom>
          <a:noFill/>
        </p:spPr>
        <p:txBody>
          <a:bodyPr wrap="square" lIns="91440" tIns="45720" rIns="91440" bIns="45720">
            <a:spAutoFit/>
          </a:bodyPr>
          <a:lstStyle/>
          <a:p>
            <a:pPr algn="ctr"/>
            <a:r>
              <a:rPr lang="en-gb" sz="4800" b="1" cap="none" spc="0" dirty="0">
                <a:ln w="13462">
                  <a:solidFill>
                    <a:schemeClr val="tx1"/>
                  </a:solidFill>
                  <a:prstDash val="solid"/>
                </a:ln>
                <a:solidFill>
                  <a:srgbClr val="FFC000"/>
                </a:solidFill>
                <a:effectLst>
                  <a:glow rad="139700">
                    <a:schemeClr val="tx1">
                      <a:alpha val="40000"/>
                    </a:schemeClr>
                  </a:glow>
                  <a:outerShdw dist="38100" dir="2700000" algn="bl" rotWithShape="0">
                    <a:schemeClr val="accent5"/>
                  </a:outerShdw>
                </a:effectLst>
                <a:latin typeface="Calibri" panose="020F0502020204030204" pitchFamily="34" charset="0"/>
                <a:cs typeface="Calibri" panose="020F0502020204030204" pitchFamily="34" charset="0"/>
              </a:rPr>
              <a:t>CRISTALLO MOTORBIKES</a:t>
            </a:r>
          </a:p>
          <a:p>
            <a:pPr algn="ctr"/>
            <a:r>
              <a:rPr lang="en-GB" sz="4800" b="1" dirty="0">
                <a:ln w="13462">
                  <a:solidFill>
                    <a:schemeClr val="tx1"/>
                  </a:solidFill>
                  <a:prstDash val="solid"/>
                </a:ln>
                <a:solidFill>
                  <a:srgbClr val="FFC000"/>
                </a:solidFill>
                <a:effectLst>
                  <a:glow rad="139700">
                    <a:schemeClr val="tx1">
                      <a:alpha val="40000"/>
                    </a:schemeClr>
                  </a:glow>
                  <a:outerShdw dist="38100" dir="2700000" algn="bl" rotWithShape="0">
                    <a:schemeClr val="accent5"/>
                  </a:outerShdw>
                </a:effectLst>
                <a:latin typeface="Calibri" panose="020F0502020204030204" pitchFamily="34" charset="0"/>
                <a:cs typeface="Calibri" panose="020F0502020204030204" pitchFamily="34" charset="0"/>
              </a:rPr>
              <a:t>CASE STUDY</a:t>
            </a:r>
            <a:endParaRPr lang="en-GB" sz="4800" b="1" cap="none" spc="0" dirty="0">
              <a:ln w="13462">
                <a:solidFill>
                  <a:schemeClr val="tx1"/>
                </a:solidFill>
                <a:prstDash val="solid"/>
              </a:ln>
              <a:solidFill>
                <a:srgbClr val="FFC000"/>
              </a:solidFill>
              <a:effectLst>
                <a:glow rad="139700">
                  <a:schemeClr val="tx1">
                    <a:alpha val="40000"/>
                  </a:schemeClr>
                </a:glow>
                <a:outerShdw dist="38100" dir="2700000" algn="bl" rotWithShape="0">
                  <a:schemeClr val="accent5"/>
                </a:outerShdw>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3DDC244-A904-2B8F-7009-55F4BE46D06E}"/>
              </a:ext>
            </a:extLst>
          </p:cNvPr>
          <p:cNvSpPr txBox="1"/>
          <p:nvPr/>
        </p:nvSpPr>
        <p:spPr>
          <a:xfrm>
            <a:off x="6540762" y="2210377"/>
            <a:ext cx="4767940" cy="184665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algn="ctr" rtl="0">
              <a:tabLst>
                <a:tab pos="347663" algn="l"/>
              </a:tabLst>
            </a:pPr>
            <a:r>
              <a:rPr lang="en-GB" sz="2400" b="1" dirty="0">
                <a:effectLst/>
                <a:latin typeface="Calibri" panose="020F0502020204030204" pitchFamily="34" charset="0"/>
                <a:ea typeface="Calibri" panose="020F0502020204030204" pitchFamily="34" charset="0"/>
                <a:cs typeface="Calibri" panose="020F0502020204030204" pitchFamily="34" charset="0"/>
              </a:rPr>
              <a:t>Analysing the Impact of Quality Scores, Complaints, and Absenteeism of Employees on </a:t>
            </a:r>
          </a:p>
          <a:p>
            <a:pPr algn="ctr" rtl="0">
              <a:tabLst>
                <a:tab pos="347663" algn="l"/>
              </a:tabLst>
            </a:pPr>
            <a:r>
              <a:rPr lang="en-GB" sz="2400" b="1" dirty="0">
                <a:effectLst/>
                <a:latin typeface="Calibri" panose="020F0502020204030204" pitchFamily="34" charset="0"/>
                <a:ea typeface="Calibri" panose="020F0502020204030204" pitchFamily="34" charset="0"/>
                <a:cs typeface="Calibri" panose="020F0502020204030204" pitchFamily="34" charset="0"/>
              </a:rPr>
              <a:t>Quality of Electric Motorcycle Production</a:t>
            </a:r>
            <a:endParaRPr lang="en-gb" sz="2400" dirty="0"/>
          </a:p>
        </p:txBody>
      </p:sp>
      <p:sp>
        <p:nvSpPr>
          <p:cNvPr id="7" name="Title 2">
            <a:extLst>
              <a:ext uri="{FF2B5EF4-FFF2-40B4-BE49-F238E27FC236}">
                <a16:creationId xmlns:a16="http://schemas.microsoft.com/office/drawing/2014/main" id="{80A41F77-8CD8-0E41-B41E-6A1648324066}"/>
              </a:ext>
            </a:extLst>
          </p:cNvPr>
          <p:cNvSpPr>
            <a:spLocks noGrp="1"/>
          </p:cNvSpPr>
          <p:nvPr>
            <p:ph type="title"/>
          </p:nvPr>
        </p:nvSpPr>
        <p:spPr>
          <a:xfrm>
            <a:off x="5327775" y="5057958"/>
            <a:ext cx="6968411" cy="1325563"/>
          </a:xfrm>
        </p:spPr>
        <p:txBody>
          <a:bodyPr rtlCol="0">
            <a:noAutofit/>
          </a:bodyPr>
          <a:lstStyle/>
          <a:p>
            <a:pPr algn="ctr">
              <a:lnSpc>
                <a:spcPct val="107000"/>
              </a:lnSpc>
              <a:spcBef>
                <a:spcPts val="800"/>
              </a:spcBef>
            </a:pPr>
            <a:br>
              <a:rPr lang="en-GB" sz="2600" b="1" dirty="0">
                <a:ln w="0"/>
                <a:latin typeface="Calibri" panose="020F0502020204030204" pitchFamily="34" charset="0"/>
                <a:ea typeface="Calibri" panose="020F0502020204030204" pitchFamily="34" charset="0"/>
                <a:cs typeface="Times New Roman" panose="02020603050405020304" pitchFamily="18" charset="0"/>
              </a:rPr>
            </a:br>
            <a:r>
              <a:rPr lang="en-GB" sz="2600" b="1" dirty="0">
                <a:ln w="0"/>
                <a:latin typeface="Calibri" panose="020F0502020204030204" pitchFamily="34" charset="0"/>
                <a:ea typeface="Calibri" panose="020F0502020204030204" pitchFamily="34" charset="0"/>
                <a:cs typeface="Calibri" panose="020F0502020204030204" pitchFamily="34" charset="0"/>
              </a:rPr>
              <a:t>A Business Analysis Presentation</a:t>
            </a:r>
            <a:br>
              <a:rPr lang="en-GB" sz="2600" b="1" dirty="0">
                <a:ln w="0"/>
                <a:latin typeface="Calibri" panose="020F0502020204030204" pitchFamily="34" charset="0"/>
                <a:ea typeface="Calibri" panose="020F0502020204030204" pitchFamily="34" charset="0"/>
                <a:cs typeface="Calibri" panose="020F0502020204030204" pitchFamily="34" charset="0"/>
              </a:rPr>
            </a:br>
            <a:br>
              <a:rPr lang="en-GB" sz="2600" b="1" dirty="0">
                <a:ln w="0"/>
                <a:latin typeface="Calibri" panose="020F0502020204030204" pitchFamily="34" charset="0"/>
                <a:ea typeface="Calibri" panose="020F0502020204030204" pitchFamily="34" charset="0"/>
                <a:cs typeface="Calibri" panose="020F0502020204030204" pitchFamily="34" charset="0"/>
              </a:rPr>
            </a:br>
            <a:r>
              <a:rPr lang="en-GB" sz="2600" b="1" dirty="0">
                <a:ln w="0"/>
                <a:latin typeface="Calibri" panose="020F0502020204030204" pitchFamily="34" charset="0"/>
                <a:ea typeface="Calibri" panose="020F0502020204030204" pitchFamily="34" charset="0"/>
                <a:cs typeface="Calibri" panose="020F0502020204030204" pitchFamily="34" charset="0"/>
              </a:rPr>
              <a:t>Presented By: Arpit Rimza</a:t>
            </a:r>
            <a:br>
              <a:rPr lang="en-GB" sz="2600" b="1" dirty="0">
                <a:ln w="0"/>
                <a:latin typeface="Calibri" panose="020F0502020204030204" pitchFamily="34" charset="0"/>
                <a:ea typeface="Calibri" panose="020F0502020204030204" pitchFamily="34" charset="0"/>
                <a:cs typeface="Calibri" panose="020F0502020204030204" pitchFamily="34" charset="0"/>
              </a:rPr>
            </a:br>
            <a:br>
              <a:rPr lang="en-GB" sz="2600" b="1" dirty="0">
                <a:ln w="0"/>
                <a:latin typeface="Calibri" panose="020F0502020204030204" pitchFamily="34" charset="0"/>
                <a:ea typeface="Calibri" panose="020F0502020204030204" pitchFamily="34" charset="0"/>
                <a:cs typeface="Calibri" panose="020F0502020204030204" pitchFamily="34" charset="0"/>
              </a:rPr>
            </a:br>
            <a:r>
              <a:rPr lang="en-GB" sz="2600" b="1" dirty="0">
                <a:ln w="0"/>
                <a:latin typeface="Calibri" panose="020F0502020204030204" pitchFamily="34" charset="0"/>
                <a:ea typeface="Calibri" panose="020F0502020204030204" pitchFamily="34" charset="0"/>
                <a:cs typeface="Calibri" panose="020F0502020204030204" pitchFamily="34" charset="0"/>
              </a:rPr>
              <a:t> </a:t>
            </a:r>
            <a:br>
              <a:rPr lang="en-GB" sz="2600" b="1" dirty="0">
                <a:ln w="0"/>
                <a:latin typeface="Calibri" panose="020F0502020204030204" pitchFamily="34" charset="0"/>
                <a:ea typeface="Calibri" panose="020F0502020204030204" pitchFamily="34" charset="0"/>
                <a:cs typeface="Times New Roman" panose="02020603050405020304" pitchFamily="18" charset="0"/>
              </a:rPr>
            </a:br>
            <a:r>
              <a:rPr lang="en-GB" sz="2600" b="1" dirty="0">
                <a:ln w="0"/>
                <a:latin typeface="Calibri" panose="020F0502020204030204" pitchFamily="34" charset="0"/>
                <a:ea typeface="Calibri" panose="020F0502020204030204" pitchFamily="34" charset="0"/>
                <a:cs typeface="Calibri" panose="020F0502020204030204" pitchFamily="34" charset="0"/>
              </a:rPr>
              <a:t> </a:t>
            </a:r>
            <a:br>
              <a:rPr lang="en-GB" sz="2600" b="1" dirty="0">
                <a:ln w="0"/>
                <a:latin typeface="Calibri" panose="020F0502020204030204" pitchFamily="34" charset="0"/>
                <a:ea typeface="Calibri" panose="020F0502020204030204" pitchFamily="34" charset="0"/>
                <a:cs typeface="Times New Roman" panose="02020603050405020304" pitchFamily="18" charset="0"/>
              </a:rPr>
            </a:br>
            <a:endParaRPr lang="en-GB" sz="2600" b="1" dirty="0">
              <a:ln w="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454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D0D6-F021-CCA9-8557-ADDB972B7648}"/>
              </a:ext>
            </a:extLst>
          </p:cNvPr>
          <p:cNvSpPr>
            <a:spLocks noGrp="1"/>
          </p:cNvSpPr>
          <p:nvPr>
            <p:ph type="title"/>
          </p:nvPr>
        </p:nvSpPr>
        <p:spPr>
          <a:xfrm>
            <a:off x="838200" y="75877"/>
            <a:ext cx="10515600" cy="717226"/>
          </a:xfrm>
        </p:spPr>
        <p:txBody>
          <a:bodyPr/>
          <a:lstStyle/>
          <a:p>
            <a:pPr algn="ctr"/>
            <a:r>
              <a:rPr lang="en-GB" b="1" dirty="0">
                <a:latin typeface="Calibri" panose="020F0502020204030204" pitchFamily="34" charset="0"/>
                <a:cs typeface="Calibri" panose="020F0502020204030204" pitchFamily="34" charset="0"/>
              </a:rPr>
              <a:t>Description of Dataset</a:t>
            </a:r>
          </a:p>
        </p:txBody>
      </p:sp>
      <p:pic>
        <p:nvPicPr>
          <p:cNvPr id="5" name="Picture 4" descr="Text&#10;&#10;Description automatically generated">
            <a:extLst>
              <a:ext uri="{FF2B5EF4-FFF2-40B4-BE49-F238E27FC236}">
                <a16:creationId xmlns:a16="http://schemas.microsoft.com/office/drawing/2014/main" id="{B840CDAD-3B4C-0250-47DD-9986F4C4EFA2}"/>
              </a:ext>
            </a:extLst>
          </p:cNvPr>
          <p:cNvPicPr>
            <a:picLocks noChangeAspect="1"/>
          </p:cNvPicPr>
          <p:nvPr/>
        </p:nvPicPr>
        <p:blipFill>
          <a:blip r:embed="rId2"/>
          <a:stretch>
            <a:fillRect/>
          </a:stretch>
        </p:blipFill>
        <p:spPr>
          <a:xfrm>
            <a:off x="376334" y="2219099"/>
            <a:ext cx="5638049" cy="1209901"/>
          </a:xfrm>
          <a:prstGeom prst="rect">
            <a:avLst/>
          </a:prstGeom>
        </p:spPr>
      </p:pic>
      <p:sp>
        <p:nvSpPr>
          <p:cNvPr id="7" name="TextBox 6">
            <a:extLst>
              <a:ext uri="{FF2B5EF4-FFF2-40B4-BE49-F238E27FC236}">
                <a16:creationId xmlns:a16="http://schemas.microsoft.com/office/drawing/2014/main" id="{C70B1EAB-5089-DC21-3820-8EFB88D44C34}"/>
              </a:ext>
            </a:extLst>
          </p:cNvPr>
          <p:cNvSpPr txBox="1"/>
          <p:nvPr/>
        </p:nvSpPr>
        <p:spPr>
          <a:xfrm>
            <a:off x="457950" y="1845342"/>
            <a:ext cx="6097554" cy="344069"/>
          </a:xfrm>
          <a:prstGeom prst="rect">
            <a:avLst/>
          </a:prstGeom>
          <a:noFill/>
        </p:spPr>
        <p:txBody>
          <a:bodyPr wrap="square">
            <a:spAutoFit/>
          </a:bodyPr>
          <a:lstStyle/>
          <a:p>
            <a:pPr algn="just">
              <a:lnSpc>
                <a:spcPct val="107000"/>
              </a:lnSpc>
              <a:spcBef>
                <a:spcPts val="800"/>
              </a:spcBef>
            </a:pPr>
            <a:r>
              <a:rPr lang="en-GB" sz="1600" dirty="0">
                <a:effectLst/>
                <a:latin typeface="Calibri" panose="020F0502020204030204" pitchFamily="34" charset="0"/>
                <a:ea typeface="Calibri" panose="020F0502020204030204" pitchFamily="34" charset="0"/>
                <a:cs typeface="Calibri" panose="020F0502020204030204" pitchFamily="34" charset="0"/>
              </a:rPr>
              <a:t>Initially, the Complaints were coded as:</a:t>
            </a:r>
          </a:p>
        </p:txBody>
      </p:sp>
      <p:pic>
        <p:nvPicPr>
          <p:cNvPr id="11" name="Picture 10" descr="Table&#10;&#10;Description automatically generated">
            <a:extLst>
              <a:ext uri="{FF2B5EF4-FFF2-40B4-BE49-F238E27FC236}">
                <a16:creationId xmlns:a16="http://schemas.microsoft.com/office/drawing/2014/main" id="{BE19C9E0-B8A1-F3BD-F813-84E702F86EAD}"/>
              </a:ext>
            </a:extLst>
          </p:cNvPr>
          <p:cNvPicPr>
            <a:picLocks noChangeAspect="1"/>
          </p:cNvPicPr>
          <p:nvPr/>
        </p:nvPicPr>
        <p:blipFill>
          <a:blip r:embed="rId3"/>
          <a:stretch>
            <a:fillRect/>
          </a:stretch>
        </p:blipFill>
        <p:spPr>
          <a:xfrm>
            <a:off x="579249" y="3514015"/>
            <a:ext cx="10953343" cy="3241345"/>
          </a:xfrm>
          <a:prstGeom prst="rect">
            <a:avLst/>
          </a:prstGeom>
        </p:spPr>
      </p:pic>
      <p:sp>
        <p:nvSpPr>
          <p:cNvPr id="12" name="TextBox 11">
            <a:extLst>
              <a:ext uri="{FF2B5EF4-FFF2-40B4-BE49-F238E27FC236}">
                <a16:creationId xmlns:a16="http://schemas.microsoft.com/office/drawing/2014/main" id="{90361391-46E7-A6DE-1998-EED5E7EBA662}"/>
              </a:ext>
            </a:extLst>
          </p:cNvPr>
          <p:cNvSpPr txBox="1"/>
          <p:nvPr/>
        </p:nvSpPr>
        <p:spPr>
          <a:xfrm>
            <a:off x="6177618" y="932867"/>
            <a:ext cx="5767069" cy="2496133"/>
          </a:xfrm>
          <a:prstGeom prst="rect">
            <a:avLst/>
          </a:prstGeom>
          <a:noFill/>
        </p:spPr>
        <p:txBody>
          <a:bodyPr wrap="square">
            <a:spAutoFit/>
          </a:bodyPr>
          <a:lstStyle/>
          <a:p>
            <a:pPr algn="just">
              <a:lnSpc>
                <a:spcPct val="107000"/>
              </a:lnSpc>
              <a:spcBef>
                <a:spcPts val="800"/>
              </a:spcBef>
            </a:pPr>
            <a:r>
              <a:rPr lang="en-US" sz="1600" dirty="0">
                <a:effectLst/>
                <a:latin typeface="Calibri" panose="020F0502020204030204" pitchFamily="34" charset="0"/>
                <a:ea typeface="Calibri" panose="020F0502020204030204" pitchFamily="34" charset="0"/>
                <a:cs typeface="Calibri" panose="020F0502020204030204" pitchFamily="34" charset="0"/>
              </a:rPr>
              <a:t>Another new column “Nature of Complaint” was created by assigning the following:</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For complaints analysis, 0 (no complaints) observations have been removed </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1 (Minor) and 2 (Significant) Complaints have been aggregated into “Moderate” Complaints</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3 (Serious) Complaints have been coded as “Serious” Complaints</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1C4FC9B-7978-2A94-3861-9E3FBF2E3D42}"/>
              </a:ext>
            </a:extLst>
          </p:cNvPr>
          <p:cNvSpPr txBox="1"/>
          <p:nvPr/>
        </p:nvSpPr>
        <p:spPr>
          <a:xfrm>
            <a:off x="457950" y="931474"/>
            <a:ext cx="5556433" cy="871008"/>
          </a:xfrm>
          <a:prstGeom prst="rect">
            <a:avLst/>
          </a:prstGeom>
          <a:noFill/>
        </p:spPr>
        <p:txBody>
          <a:bodyPr wrap="square">
            <a:spAutoFit/>
          </a:bodyPr>
          <a:lstStyle/>
          <a:p>
            <a:pPr algn="just">
              <a:lnSpc>
                <a:spcPct val="107000"/>
              </a:lnSpc>
              <a:spcBef>
                <a:spcPts val="800"/>
              </a:spcBef>
            </a:pPr>
            <a:r>
              <a:rPr lang="en-GB" sz="1600" dirty="0">
                <a:effectLst/>
                <a:latin typeface="Calibri" panose="020F0502020204030204" pitchFamily="34" charset="0"/>
                <a:ea typeface="Calibri" panose="020F0502020204030204" pitchFamily="34" charset="0"/>
                <a:cs typeface="Calibri" panose="020F0502020204030204" pitchFamily="34" charset="0"/>
              </a:rPr>
              <a:t>The Quality Score is given after a thorough inspection of the entire motorcycle but before any defects are rectified (on a scale of 0-100).</a:t>
            </a:r>
          </a:p>
        </p:txBody>
      </p:sp>
    </p:spTree>
    <p:extLst>
      <p:ext uri="{BB962C8B-B14F-4D97-AF65-F5344CB8AC3E}">
        <p14:creationId xmlns:p14="http://schemas.microsoft.com/office/powerpoint/2010/main" val="48600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217602" y="62617"/>
            <a:ext cx="6452857"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Times New Roman" panose="02020603050405020304" pitchFamily="18" charset="0"/>
                <a:cs typeface="Calibri" panose="020F0502020204030204" pitchFamily="34" charset="0"/>
              </a:rPr>
              <a:t>Production Quality Analysis</a:t>
            </a:r>
            <a:endParaRPr lang="en-GB" sz="4400" b="1" dirty="0">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6" name="TextBox 5">
            <a:extLst>
              <a:ext uri="{FF2B5EF4-FFF2-40B4-BE49-F238E27FC236}">
                <a16:creationId xmlns:a16="http://schemas.microsoft.com/office/drawing/2014/main" id="{971316DB-04E2-653C-9014-4502D07B78EB}"/>
              </a:ext>
            </a:extLst>
          </p:cNvPr>
          <p:cNvSpPr txBox="1"/>
          <p:nvPr/>
        </p:nvSpPr>
        <p:spPr>
          <a:xfrm>
            <a:off x="4394824" y="748079"/>
            <a:ext cx="6102220" cy="400110"/>
          </a:xfrm>
          <a:prstGeom prst="rect">
            <a:avLst/>
          </a:prstGeom>
          <a:noFill/>
        </p:spPr>
        <p:txBody>
          <a:bodyPr wrap="square">
            <a:spAutoFit/>
          </a:bodyPr>
          <a:lstStyle/>
          <a:p>
            <a:r>
              <a:rPr lang="en-US" sz="2000" b="1" u="sng" dirty="0">
                <a:effectLst/>
                <a:latin typeface="Calibri" panose="020F0502020204030204" pitchFamily="34" charset="0"/>
                <a:ea typeface="Calibri" panose="020F0502020204030204" pitchFamily="34" charset="0"/>
                <a:cs typeface="Calibri" panose="020F0502020204030204" pitchFamily="34" charset="0"/>
              </a:rPr>
              <a:t>Analysis of different Bike Models</a:t>
            </a:r>
            <a:endParaRPr lang="en-GB" sz="2000" u="sng" dirty="0">
              <a:latin typeface="Calibri" panose="020F0502020204030204" pitchFamily="34" charset="0"/>
              <a:cs typeface="Calibri" panose="020F0502020204030204" pitchFamily="34" charset="0"/>
            </a:endParaRPr>
          </a:p>
        </p:txBody>
      </p:sp>
      <p:pic>
        <p:nvPicPr>
          <p:cNvPr id="9" name="Picture 8" descr="Chart, bar chart&#10;&#10;Description automatically generated">
            <a:extLst>
              <a:ext uri="{FF2B5EF4-FFF2-40B4-BE49-F238E27FC236}">
                <a16:creationId xmlns:a16="http://schemas.microsoft.com/office/drawing/2014/main" id="{083832E6-F1EF-ED9C-776E-D3D3F34419B2}"/>
              </a:ext>
            </a:extLst>
          </p:cNvPr>
          <p:cNvPicPr>
            <a:picLocks noChangeAspect="1"/>
          </p:cNvPicPr>
          <p:nvPr/>
        </p:nvPicPr>
        <p:blipFill>
          <a:blip r:embed="rId3"/>
          <a:stretch>
            <a:fillRect/>
          </a:stretch>
        </p:blipFill>
        <p:spPr>
          <a:xfrm>
            <a:off x="10455" y="1772065"/>
            <a:ext cx="5734376" cy="3201150"/>
          </a:xfrm>
          <a:prstGeom prst="rect">
            <a:avLst/>
          </a:prstGeom>
        </p:spPr>
      </p:pic>
      <p:sp>
        <p:nvSpPr>
          <p:cNvPr id="11" name="TextBox 10">
            <a:extLst>
              <a:ext uri="{FF2B5EF4-FFF2-40B4-BE49-F238E27FC236}">
                <a16:creationId xmlns:a16="http://schemas.microsoft.com/office/drawing/2014/main" id="{9F675198-4520-DED0-97D3-BB5D43F9B113}"/>
              </a:ext>
            </a:extLst>
          </p:cNvPr>
          <p:cNvSpPr txBox="1"/>
          <p:nvPr/>
        </p:nvSpPr>
        <p:spPr>
          <a:xfrm>
            <a:off x="320348" y="5327424"/>
            <a:ext cx="5164120" cy="933589"/>
          </a:xfrm>
          <a:prstGeom prst="rect">
            <a:avLst/>
          </a:prstGeom>
          <a:noFill/>
        </p:spPr>
        <p:txBody>
          <a:bodyPr wrap="square">
            <a:spAutoFit/>
          </a:bodyPr>
          <a:lstStyle/>
          <a:p>
            <a:pPr marL="342900" lvl="0" indent="-342900" algn="just">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Model 3 and Model 4 have the highest Average Quality Scores (marginal difference)</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Model 2 has the worst Average Quality Score</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423C011E-32AB-8618-8A43-7873184CEBA5}"/>
              </a:ext>
            </a:extLst>
          </p:cNvPr>
          <p:cNvSpPr txBox="1"/>
          <p:nvPr/>
        </p:nvSpPr>
        <p:spPr>
          <a:xfrm>
            <a:off x="-411086" y="1384075"/>
            <a:ext cx="6102220" cy="369332"/>
          </a:xfrm>
          <a:prstGeom prst="rect">
            <a:avLst/>
          </a:prstGeom>
          <a:noFill/>
        </p:spPr>
        <p:txBody>
          <a:bodyPr wrap="square">
            <a:spAutoFit/>
          </a:bodyPr>
          <a:lstStyle/>
          <a:p>
            <a:pPr algn="ctr" rtl="0"/>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Average Quality Score for different Models</a:t>
            </a:r>
            <a:endParaRPr lang="en-US" sz="1800" dirty="0">
              <a:solidFill>
                <a:schemeClr val="tx1"/>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B273E90E-B0C5-1AD3-6022-E5A93BF4C655}"/>
              </a:ext>
            </a:extLst>
          </p:cNvPr>
          <p:cNvSpPr txBox="1"/>
          <p:nvPr/>
        </p:nvSpPr>
        <p:spPr>
          <a:xfrm>
            <a:off x="6024344" y="1339859"/>
            <a:ext cx="6307494" cy="369332"/>
          </a:xfrm>
          <a:prstGeom prst="rect">
            <a:avLst/>
          </a:prstGeom>
          <a:noFill/>
        </p:spPr>
        <p:txBody>
          <a:bodyPr wrap="square">
            <a:spAutoFit/>
          </a:bodyPr>
          <a:lstStyle>
            <a:defPPr rtl="0">
              <a:defRPr lang="en-gb"/>
            </a:defPPr>
            <a:lvl1pPr algn="ctr">
              <a:defRPr b="1">
                <a:effectLst/>
                <a:latin typeface="Calibri" panose="020F0502020204030204" pitchFamily="34" charset="0"/>
                <a:ea typeface="Calibri" panose="020F0502020204030204" pitchFamily="34" charset="0"/>
                <a:cs typeface="Calibri" panose="020F0502020204030204" pitchFamily="34" charset="0"/>
              </a:defRPr>
            </a:lvl1pPr>
          </a:lstStyle>
          <a:p>
            <a:r>
              <a:rPr lang="en-US" dirty="0"/>
              <a:t>Average Total Production Time taken for Different Models</a:t>
            </a:r>
            <a:endParaRPr lang="en-GB" dirty="0"/>
          </a:p>
        </p:txBody>
      </p:sp>
      <p:pic>
        <p:nvPicPr>
          <p:cNvPr id="16" name="Picture 15" descr="Chart, bar chart&#10;&#10;Description automatically generated">
            <a:extLst>
              <a:ext uri="{FF2B5EF4-FFF2-40B4-BE49-F238E27FC236}">
                <a16:creationId xmlns:a16="http://schemas.microsoft.com/office/drawing/2014/main" id="{E7309D98-E2DE-D98B-E52B-A9E039997499}"/>
              </a:ext>
            </a:extLst>
          </p:cNvPr>
          <p:cNvPicPr>
            <a:picLocks noChangeAspect="1"/>
          </p:cNvPicPr>
          <p:nvPr/>
        </p:nvPicPr>
        <p:blipFill>
          <a:blip r:embed="rId4"/>
          <a:stretch>
            <a:fillRect/>
          </a:stretch>
        </p:blipFill>
        <p:spPr>
          <a:xfrm>
            <a:off x="6036019" y="1740453"/>
            <a:ext cx="6114517" cy="3231553"/>
          </a:xfrm>
          <a:prstGeom prst="rect">
            <a:avLst/>
          </a:prstGeom>
        </p:spPr>
      </p:pic>
      <p:sp>
        <p:nvSpPr>
          <p:cNvPr id="18" name="TextBox 17">
            <a:extLst>
              <a:ext uri="{FF2B5EF4-FFF2-40B4-BE49-F238E27FC236}">
                <a16:creationId xmlns:a16="http://schemas.microsoft.com/office/drawing/2014/main" id="{DC2B7F46-5EA1-3EB2-FD7F-FA868FFD0940}"/>
              </a:ext>
            </a:extLst>
          </p:cNvPr>
          <p:cNvSpPr txBox="1"/>
          <p:nvPr/>
        </p:nvSpPr>
        <p:spPr>
          <a:xfrm>
            <a:off x="6239008" y="4981526"/>
            <a:ext cx="5563216" cy="1774845"/>
          </a:xfrm>
          <a:prstGeom prst="rect">
            <a:avLst/>
          </a:prstGeom>
          <a:noFill/>
        </p:spPr>
        <p:txBody>
          <a:bodyPr wrap="square">
            <a:spAutoFit/>
          </a:bodyPr>
          <a:lstStyle/>
          <a:p>
            <a:pPr marL="342900" lvl="0" indent="-342900" algn="just">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Model 4 takes the maximum production time and has a high Average Quality Score</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Model 3 has moderate production time but has the maximum Average Quality Score</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Model 1 and Model 2 take the minimum production time and have less Average Quality Score</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131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217602" y="90610"/>
            <a:ext cx="6452857"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Times New Roman" panose="02020603050405020304" pitchFamily="18" charset="0"/>
                <a:cs typeface="Calibri" panose="020F0502020204030204" pitchFamily="34" charset="0"/>
              </a:rPr>
              <a:t>Production Quality Analysis</a:t>
            </a:r>
            <a:endParaRPr lang="en-GB" sz="4400" b="1" dirty="0">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6" name="TextBox 5">
            <a:extLst>
              <a:ext uri="{FF2B5EF4-FFF2-40B4-BE49-F238E27FC236}">
                <a16:creationId xmlns:a16="http://schemas.microsoft.com/office/drawing/2014/main" id="{971316DB-04E2-653C-9014-4502D07B78EB}"/>
              </a:ext>
            </a:extLst>
          </p:cNvPr>
          <p:cNvSpPr txBox="1"/>
          <p:nvPr/>
        </p:nvSpPr>
        <p:spPr>
          <a:xfrm>
            <a:off x="4394824" y="794734"/>
            <a:ext cx="6102220" cy="400110"/>
          </a:xfrm>
          <a:prstGeom prst="rect">
            <a:avLst/>
          </a:prstGeom>
          <a:noFill/>
        </p:spPr>
        <p:txBody>
          <a:bodyPr wrap="square">
            <a:spAutoFit/>
          </a:bodyPr>
          <a:lstStyle/>
          <a:p>
            <a:r>
              <a:rPr lang="en-US" sz="2000" b="1" u="sng" dirty="0">
                <a:effectLst/>
                <a:latin typeface="Calibri" panose="020F0502020204030204" pitchFamily="34" charset="0"/>
                <a:ea typeface="Calibri" panose="020F0502020204030204" pitchFamily="34" charset="0"/>
                <a:cs typeface="Calibri" panose="020F0502020204030204" pitchFamily="34" charset="0"/>
              </a:rPr>
              <a:t>Analysis of different Bike Models</a:t>
            </a:r>
            <a:endParaRPr lang="en-GB" sz="2000" u="sng"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D41390E4-11D7-50D5-7C0A-1F2A7548D682}"/>
              </a:ext>
            </a:extLst>
          </p:cNvPr>
          <p:cNvSpPr txBox="1"/>
          <p:nvPr/>
        </p:nvSpPr>
        <p:spPr>
          <a:xfrm>
            <a:off x="261256" y="1389673"/>
            <a:ext cx="6102220"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Calibri" panose="020F0502020204030204" pitchFamily="34" charset="0"/>
              </a:rPr>
              <a:t>Average Time Taken for Individual Processes</a:t>
            </a:r>
            <a:endParaRPr lang="en-GB" dirty="0">
              <a:latin typeface="Calibri" panose="020F0502020204030204" pitchFamily="34" charset="0"/>
              <a:cs typeface="Calibri" panose="020F0502020204030204" pitchFamily="34" charset="0"/>
            </a:endParaRPr>
          </a:p>
        </p:txBody>
      </p:sp>
      <p:pic>
        <p:nvPicPr>
          <p:cNvPr id="8" name="Picture 7" descr="Chart, bar chart&#10;&#10;Description automatically generated">
            <a:extLst>
              <a:ext uri="{FF2B5EF4-FFF2-40B4-BE49-F238E27FC236}">
                <a16:creationId xmlns:a16="http://schemas.microsoft.com/office/drawing/2014/main" id="{A7D8B6CC-773F-6B0C-EDEF-A9C5429B8C4B}"/>
              </a:ext>
            </a:extLst>
          </p:cNvPr>
          <p:cNvPicPr>
            <a:picLocks noChangeAspect="1"/>
          </p:cNvPicPr>
          <p:nvPr/>
        </p:nvPicPr>
        <p:blipFill>
          <a:blip r:embed="rId3"/>
          <a:stretch>
            <a:fillRect/>
          </a:stretch>
        </p:blipFill>
        <p:spPr>
          <a:xfrm>
            <a:off x="226696" y="1904849"/>
            <a:ext cx="7862946" cy="4635910"/>
          </a:xfrm>
          <a:prstGeom prst="rect">
            <a:avLst/>
          </a:prstGeom>
        </p:spPr>
      </p:pic>
      <p:sp>
        <p:nvSpPr>
          <p:cNvPr id="12" name="TextBox 11">
            <a:extLst>
              <a:ext uri="{FF2B5EF4-FFF2-40B4-BE49-F238E27FC236}">
                <a16:creationId xmlns:a16="http://schemas.microsoft.com/office/drawing/2014/main" id="{09B64352-B22A-43FA-8B55-F84505DC9AE4}"/>
              </a:ext>
            </a:extLst>
          </p:cNvPr>
          <p:cNvSpPr txBox="1"/>
          <p:nvPr/>
        </p:nvSpPr>
        <p:spPr>
          <a:xfrm>
            <a:off x="8284587" y="2538987"/>
            <a:ext cx="3478850" cy="3067506"/>
          </a:xfrm>
          <a:prstGeom prst="rect">
            <a:avLst/>
          </a:prstGeom>
          <a:noFill/>
        </p:spPr>
        <p:txBody>
          <a:bodyPr wrap="square">
            <a:spAutoFit/>
          </a:bodyPr>
          <a:lstStyle/>
          <a:p>
            <a:pPr marL="342900" lvl="0" indent="-342900" algn="just">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Installing Power Systems is the most time-consuming stage in the production process </a:t>
            </a:r>
          </a:p>
          <a:p>
            <a:pPr lvl="0" algn="just">
              <a:spcBef>
                <a:spcPts val="800"/>
              </a:spcBef>
              <a:spcAft>
                <a:spcPts val="800"/>
              </a:spcAft>
            </a:pP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Quality Checks process takes the least time in the production process</a:t>
            </a:r>
          </a:p>
          <a:p>
            <a:pPr marL="342900" lvl="0" indent="-342900" algn="just">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Models 3 and 4 take more Average Power Time than Models 1 and 2 </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748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217602" y="118602"/>
            <a:ext cx="6452857"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Times New Roman" panose="02020603050405020304" pitchFamily="18" charset="0"/>
                <a:cs typeface="Calibri" panose="020F0502020204030204" pitchFamily="34" charset="0"/>
              </a:rPr>
              <a:t>Production Quality Analysis</a:t>
            </a:r>
            <a:endParaRPr lang="en-GB" sz="4400" b="1" dirty="0">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6" name="TextBox 5">
            <a:extLst>
              <a:ext uri="{FF2B5EF4-FFF2-40B4-BE49-F238E27FC236}">
                <a16:creationId xmlns:a16="http://schemas.microsoft.com/office/drawing/2014/main" id="{971316DB-04E2-653C-9014-4502D07B78EB}"/>
              </a:ext>
            </a:extLst>
          </p:cNvPr>
          <p:cNvSpPr txBox="1"/>
          <p:nvPr/>
        </p:nvSpPr>
        <p:spPr>
          <a:xfrm>
            <a:off x="4394824" y="850718"/>
            <a:ext cx="6102220" cy="400110"/>
          </a:xfrm>
          <a:prstGeom prst="rect">
            <a:avLst/>
          </a:prstGeom>
          <a:noFill/>
        </p:spPr>
        <p:txBody>
          <a:bodyPr wrap="square">
            <a:spAutoFit/>
          </a:bodyPr>
          <a:lstStyle/>
          <a:p>
            <a:r>
              <a:rPr lang="en-US" sz="2000" b="1" u="sng" dirty="0">
                <a:effectLst/>
                <a:latin typeface="Calibri" panose="020F0502020204030204" pitchFamily="34" charset="0"/>
                <a:ea typeface="Calibri" panose="020F0502020204030204" pitchFamily="34" charset="0"/>
                <a:cs typeface="Calibri" panose="020F0502020204030204" pitchFamily="34" charset="0"/>
              </a:rPr>
              <a:t>Analysis of different Bike Models</a:t>
            </a:r>
            <a:endParaRPr lang="en-GB" sz="2000" u="sng"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2CF9E73-15F8-D5B6-3798-4E53230CEB1B}"/>
              </a:ext>
            </a:extLst>
          </p:cNvPr>
          <p:cNvSpPr txBox="1"/>
          <p:nvPr/>
        </p:nvSpPr>
        <p:spPr>
          <a:xfrm>
            <a:off x="341810" y="1648985"/>
            <a:ext cx="6102220"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Nature of Complaints for different Models</a:t>
            </a:r>
            <a:endParaRPr lang="en-GB" sz="16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DDB6C605-4736-2BD1-C15B-ACB784C9A54F}"/>
              </a:ext>
            </a:extLst>
          </p:cNvPr>
          <p:cNvPicPr>
            <a:picLocks noChangeAspect="1"/>
          </p:cNvPicPr>
          <p:nvPr/>
        </p:nvPicPr>
        <p:blipFill>
          <a:blip r:embed="rId3"/>
          <a:stretch>
            <a:fillRect/>
          </a:stretch>
        </p:blipFill>
        <p:spPr>
          <a:xfrm>
            <a:off x="169338" y="2229971"/>
            <a:ext cx="6096528" cy="1303133"/>
          </a:xfrm>
          <a:prstGeom prst="rect">
            <a:avLst/>
          </a:prstGeom>
        </p:spPr>
      </p:pic>
      <p:sp>
        <p:nvSpPr>
          <p:cNvPr id="10" name="TextBox 9">
            <a:extLst>
              <a:ext uri="{FF2B5EF4-FFF2-40B4-BE49-F238E27FC236}">
                <a16:creationId xmlns:a16="http://schemas.microsoft.com/office/drawing/2014/main" id="{86FBA2E2-E7EB-D57C-E16D-91C8D77B1D76}"/>
              </a:ext>
            </a:extLst>
          </p:cNvPr>
          <p:cNvSpPr txBox="1"/>
          <p:nvPr/>
        </p:nvSpPr>
        <p:spPr>
          <a:xfrm>
            <a:off x="169338" y="3641520"/>
            <a:ext cx="6102220" cy="3313728"/>
          </a:xfrm>
          <a:prstGeom prst="rect">
            <a:avLst/>
          </a:prstGeom>
          <a:noFill/>
        </p:spPr>
        <p:txBody>
          <a:bodyPr wrap="square">
            <a:spAutoFit/>
          </a:bodyPr>
          <a:lstStyle/>
          <a:p>
            <a:pPr marL="342900" lvl="0" indent="-342900" algn="just">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Model 4 has the highest % and Model 1 has the lowest % of Moderate Complaints</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Model 1 has the highest % and Model 4 has the lowest % of Serious Complaints</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Models 3 and 4 have low % of Serious Complaints but high % of Moderate Complaints</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Models 1 and 2 are poor in terms of Quality Score and also have a high % of Serious Complaints</a:t>
            </a:r>
          </a:p>
          <a:p>
            <a:pPr marL="342900" indent="-342900" algn="just">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Maximum Complaints are for Model 2 and minimum complaints are for Model 3 (Model 3 has the best Quality Score)</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descr="Chart&#10;&#10;Description automatically generated">
            <a:extLst>
              <a:ext uri="{FF2B5EF4-FFF2-40B4-BE49-F238E27FC236}">
                <a16:creationId xmlns:a16="http://schemas.microsoft.com/office/drawing/2014/main" id="{68A8E083-99B8-F403-D00B-99FA7B58766F}"/>
              </a:ext>
            </a:extLst>
          </p:cNvPr>
          <p:cNvPicPr>
            <a:picLocks noChangeAspect="1"/>
          </p:cNvPicPr>
          <p:nvPr/>
        </p:nvPicPr>
        <p:blipFill>
          <a:blip r:embed="rId4"/>
          <a:stretch>
            <a:fillRect/>
          </a:stretch>
        </p:blipFill>
        <p:spPr>
          <a:xfrm>
            <a:off x="6585859" y="1853549"/>
            <a:ext cx="5029200" cy="3436620"/>
          </a:xfrm>
          <a:prstGeom prst="rect">
            <a:avLst/>
          </a:prstGeom>
        </p:spPr>
      </p:pic>
      <p:sp>
        <p:nvSpPr>
          <p:cNvPr id="17" name="TextBox 16">
            <a:extLst>
              <a:ext uri="{FF2B5EF4-FFF2-40B4-BE49-F238E27FC236}">
                <a16:creationId xmlns:a16="http://schemas.microsoft.com/office/drawing/2014/main" id="{5E02A46C-1AB0-A439-F990-8654AF2186EC}"/>
              </a:ext>
            </a:extLst>
          </p:cNvPr>
          <p:cNvSpPr txBox="1"/>
          <p:nvPr/>
        </p:nvSpPr>
        <p:spPr>
          <a:xfrm>
            <a:off x="6585859" y="5532601"/>
            <a:ext cx="5029200" cy="869405"/>
          </a:xfrm>
          <a:prstGeom prst="rect">
            <a:avLst/>
          </a:prstGeom>
          <a:noFill/>
        </p:spPr>
        <p:txBody>
          <a:bodyPr wrap="square">
            <a:spAutoFit/>
          </a:bodyPr>
          <a:lstStyle/>
          <a:p>
            <a:pPr marL="342900" lvl="0" indent="-342900" algn="just">
              <a:lnSpc>
                <a:spcPct val="107000"/>
              </a:lnSpc>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Moderate Complaints occupy a significant portion of the total complaints (82.76%) which do not need bikes to be sent to the factory for rework</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682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217602" y="118602"/>
            <a:ext cx="6452857"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Times New Roman" panose="02020603050405020304" pitchFamily="18" charset="0"/>
                <a:cs typeface="Calibri" panose="020F0502020204030204" pitchFamily="34" charset="0"/>
              </a:rPr>
              <a:t>Production Quality Analysis</a:t>
            </a:r>
            <a:endParaRPr lang="en-GB" sz="4400" b="1" dirty="0">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6" name="TextBox 5">
            <a:extLst>
              <a:ext uri="{FF2B5EF4-FFF2-40B4-BE49-F238E27FC236}">
                <a16:creationId xmlns:a16="http://schemas.microsoft.com/office/drawing/2014/main" id="{971316DB-04E2-653C-9014-4502D07B78EB}"/>
              </a:ext>
            </a:extLst>
          </p:cNvPr>
          <p:cNvSpPr txBox="1"/>
          <p:nvPr/>
        </p:nvSpPr>
        <p:spPr>
          <a:xfrm>
            <a:off x="4394824" y="850718"/>
            <a:ext cx="6102220" cy="400110"/>
          </a:xfrm>
          <a:prstGeom prst="rect">
            <a:avLst/>
          </a:prstGeom>
          <a:noFill/>
        </p:spPr>
        <p:txBody>
          <a:bodyPr wrap="square">
            <a:spAutoFit/>
          </a:bodyPr>
          <a:lstStyle/>
          <a:p>
            <a:r>
              <a:rPr lang="en-US" sz="2000" b="1" u="sng" dirty="0">
                <a:effectLst/>
                <a:latin typeface="Calibri" panose="020F0502020204030204" pitchFamily="34" charset="0"/>
                <a:ea typeface="Calibri" panose="020F0502020204030204" pitchFamily="34" charset="0"/>
                <a:cs typeface="Calibri" panose="020F0502020204030204" pitchFamily="34" charset="0"/>
              </a:rPr>
              <a:t>Analysis of different Bike Models</a:t>
            </a:r>
            <a:endParaRPr lang="en-GB" sz="2000" u="sng"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1618301-9140-1979-C3D5-A84C3584C3E4}"/>
              </a:ext>
            </a:extLst>
          </p:cNvPr>
          <p:cNvSpPr txBox="1"/>
          <p:nvPr/>
        </p:nvSpPr>
        <p:spPr>
          <a:xfrm>
            <a:off x="166492" y="1470565"/>
            <a:ext cx="6102220"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Number of Bikes Dispatched per Model in different Months of 2019</a:t>
            </a:r>
            <a:endParaRPr lang="en-GB" sz="1600" dirty="0">
              <a:latin typeface="Calibri" panose="020F0502020204030204" pitchFamily="34" charset="0"/>
              <a:cs typeface="Calibri" panose="020F0502020204030204" pitchFamily="34" charset="0"/>
            </a:endParaRPr>
          </a:p>
        </p:txBody>
      </p:sp>
      <p:pic>
        <p:nvPicPr>
          <p:cNvPr id="5" name="Picture 4" descr="Chart&#10;&#10;Description automatically generated">
            <a:extLst>
              <a:ext uri="{FF2B5EF4-FFF2-40B4-BE49-F238E27FC236}">
                <a16:creationId xmlns:a16="http://schemas.microsoft.com/office/drawing/2014/main" id="{59E73E27-6628-36A4-718C-180C6FFABACE}"/>
              </a:ext>
            </a:extLst>
          </p:cNvPr>
          <p:cNvPicPr>
            <a:picLocks noChangeAspect="1"/>
          </p:cNvPicPr>
          <p:nvPr/>
        </p:nvPicPr>
        <p:blipFill>
          <a:blip r:embed="rId3"/>
          <a:stretch>
            <a:fillRect/>
          </a:stretch>
        </p:blipFill>
        <p:spPr>
          <a:xfrm>
            <a:off x="129168" y="1991532"/>
            <a:ext cx="6555250" cy="4710542"/>
          </a:xfrm>
          <a:prstGeom prst="rect">
            <a:avLst/>
          </a:prstGeom>
        </p:spPr>
      </p:pic>
      <p:sp>
        <p:nvSpPr>
          <p:cNvPr id="9" name="TextBox 8">
            <a:extLst>
              <a:ext uri="{FF2B5EF4-FFF2-40B4-BE49-F238E27FC236}">
                <a16:creationId xmlns:a16="http://schemas.microsoft.com/office/drawing/2014/main" id="{8C901982-CBA9-FE60-0AF4-91926473F3FC}"/>
              </a:ext>
            </a:extLst>
          </p:cNvPr>
          <p:cNvSpPr txBox="1"/>
          <p:nvPr/>
        </p:nvSpPr>
        <p:spPr>
          <a:xfrm>
            <a:off x="6830007" y="2023724"/>
            <a:ext cx="5057193" cy="1077218"/>
          </a:xfrm>
          <a:prstGeom prst="rect">
            <a:avLst/>
          </a:prstGeom>
          <a:noFill/>
        </p:spPr>
        <p:txBody>
          <a:bodyPr wrap="square">
            <a:spAutoFit/>
          </a:bodyPr>
          <a:lstStyle/>
          <a:p>
            <a:pPr marL="342900" lvl="0" indent="-342900" algn="just">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Model 1 and 2 bikes were the most dispatched despite having less Quality Scores and Model 3 and 4 bikes had low dispatch quantities despite having high Quality Scores</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ACEC090E-92DA-A2A8-3E35-2616BDBECCC6}"/>
              </a:ext>
            </a:extLst>
          </p:cNvPr>
          <p:cNvPicPr>
            <a:picLocks noChangeAspect="1"/>
          </p:cNvPicPr>
          <p:nvPr/>
        </p:nvPicPr>
        <p:blipFill>
          <a:blip r:embed="rId4"/>
          <a:stretch>
            <a:fillRect/>
          </a:stretch>
        </p:blipFill>
        <p:spPr>
          <a:xfrm>
            <a:off x="6693801" y="3241171"/>
            <a:ext cx="5498199" cy="1274945"/>
          </a:xfrm>
          <a:prstGeom prst="rect">
            <a:avLst/>
          </a:prstGeom>
        </p:spPr>
      </p:pic>
      <p:sp>
        <p:nvSpPr>
          <p:cNvPr id="14" name="TextBox 13">
            <a:extLst>
              <a:ext uri="{FF2B5EF4-FFF2-40B4-BE49-F238E27FC236}">
                <a16:creationId xmlns:a16="http://schemas.microsoft.com/office/drawing/2014/main" id="{1401ACA8-5DC2-CD4D-074E-901DE059E539}"/>
              </a:ext>
            </a:extLst>
          </p:cNvPr>
          <p:cNvSpPr txBox="1"/>
          <p:nvPr/>
        </p:nvSpPr>
        <p:spPr>
          <a:xfrm>
            <a:off x="6845598" y="4636043"/>
            <a:ext cx="5041601" cy="1672253"/>
          </a:xfrm>
          <a:prstGeom prst="rect">
            <a:avLst/>
          </a:prstGeom>
          <a:noFill/>
        </p:spPr>
        <p:txBody>
          <a:bodyPr wrap="square">
            <a:spAutoFit/>
          </a:bodyPr>
          <a:lstStyle/>
          <a:p>
            <a:pPr marL="342900" lvl="0" indent="-342900" algn="just">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Overall, the maximum number of bikes was dispatched in May</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Overall, the minimum number of bikes were dispatched in December, this might be due to the two weeks of holidays during Christmas/New Year when the production stopped</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0933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217602" y="118602"/>
            <a:ext cx="6452857"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Times New Roman" panose="02020603050405020304" pitchFamily="18" charset="0"/>
                <a:cs typeface="Calibri" panose="020F0502020204030204" pitchFamily="34" charset="0"/>
              </a:rPr>
              <a:t>Production Quality Analysis</a:t>
            </a:r>
            <a:endParaRPr lang="en-GB" sz="4400" b="1" dirty="0">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6" name="TextBox 5">
            <a:extLst>
              <a:ext uri="{FF2B5EF4-FFF2-40B4-BE49-F238E27FC236}">
                <a16:creationId xmlns:a16="http://schemas.microsoft.com/office/drawing/2014/main" id="{971316DB-04E2-653C-9014-4502D07B78EB}"/>
              </a:ext>
            </a:extLst>
          </p:cNvPr>
          <p:cNvSpPr txBox="1"/>
          <p:nvPr/>
        </p:nvSpPr>
        <p:spPr>
          <a:xfrm>
            <a:off x="4394824" y="850718"/>
            <a:ext cx="6102220" cy="400110"/>
          </a:xfrm>
          <a:prstGeom prst="rect">
            <a:avLst/>
          </a:prstGeom>
          <a:noFill/>
        </p:spPr>
        <p:txBody>
          <a:bodyPr wrap="square">
            <a:spAutoFit/>
          </a:bodyPr>
          <a:lstStyle/>
          <a:p>
            <a:r>
              <a:rPr lang="en-US" sz="2000" b="1" u="sng" dirty="0">
                <a:effectLst/>
                <a:latin typeface="Calibri" panose="020F0502020204030204" pitchFamily="34" charset="0"/>
                <a:ea typeface="Calibri" panose="020F0502020204030204" pitchFamily="34" charset="0"/>
                <a:cs typeface="Calibri" panose="020F0502020204030204" pitchFamily="34" charset="0"/>
              </a:rPr>
              <a:t>Analysis of different Bike Models</a:t>
            </a:r>
            <a:endParaRPr lang="en-GB" sz="2000" u="sng"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9BF1A64-1924-9B5E-96D7-ACDC8B34455F}"/>
              </a:ext>
            </a:extLst>
          </p:cNvPr>
          <p:cNvSpPr txBox="1"/>
          <p:nvPr/>
        </p:nvSpPr>
        <p:spPr>
          <a:xfrm>
            <a:off x="341810" y="1377258"/>
            <a:ext cx="6102220"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Percentage of Complaints to Bikes dispatched for different models</a:t>
            </a:r>
            <a:endParaRPr lang="en-GB" sz="16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88CAC07C-39C3-6256-3D83-9B9FA8E1D230}"/>
              </a:ext>
            </a:extLst>
          </p:cNvPr>
          <p:cNvPicPr>
            <a:picLocks noChangeAspect="1"/>
          </p:cNvPicPr>
          <p:nvPr/>
        </p:nvPicPr>
        <p:blipFill>
          <a:blip r:embed="rId3"/>
          <a:stretch>
            <a:fillRect/>
          </a:stretch>
        </p:blipFill>
        <p:spPr>
          <a:xfrm>
            <a:off x="164528" y="1767596"/>
            <a:ext cx="6777447" cy="1366275"/>
          </a:xfrm>
          <a:prstGeom prst="rect">
            <a:avLst/>
          </a:prstGeom>
        </p:spPr>
      </p:pic>
      <p:sp>
        <p:nvSpPr>
          <p:cNvPr id="11" name="TextBox 10">
            <a:extLst>
              <a:ext uri="{FF2B5EF4-FFF2-40B4-BE49-F238E27FC236}">
                <a16:creationId xmlns:a16="http://schemas.microsoft.com/office/drawing/2014/main" id="{51479C13-1E84-4BA4-E4CC-85E2CF1C2400}"/>
              </a:ext>
            </a:extLst>
          </p:cNvPr>
          <p:cNvSpPr txBox="1"/>
          <p:nvPr/>
        </p:nvSpPr>
        <p:spPr>
          <a:xfrm>
            <a:off x="6992573" y="1819524"/>
            <a:ext cx="4847974" cy="871008"/>
          </a:xfrm>
          <a:prstGeom prst="rect">
            <a:avLst/>
          </a:prstGeom>
          <a:noFill/>
        </p:spPr>
        <p:txBody>
          <a:bodyPr wrap="square">
            <a:spAutoFit/>
          </a:bodyPr>
          <a:lstStyle/>
          <a:p>
            <a:pPr marL="342900" lvl="0" indent="-342900" algn="just">
              <a:lnSpc>
                <a:spcPct val="107000"/>
              </a:lnSpc>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Model 4 has the highest % and Model 3 has the lowest % of Complaints out of the Total Bikes dispatched </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7049DE62-7598-4330-2398-72AD9E8AD29F}"/>
              </a:ext>
            </a:extLst>
          </p:cNvPr>
          <p:cNvPicPr>
            <a:picLocks noChangeAspect="1"/>
          </p:cNvPicPr>
          <p:nvPr/>
        </p:nvPicPr>
        <p:blipFill>
          <a:blip r:embed="rId4"/>
          <a:stretch>
            <a:fillRect/>
          </a:stretch>
        </p:blipFill>
        <p:spPr>
          <a:xfrm>
            <a:off x="139314" y="3289005"/>
            <a:ext cx="6780350" cy="1300093"/>
          </a:xfrm>
          <a:prstGeom prst="rect">
            <a:avLst/>
          </a:prstGeom>
        </p:spPr>
      </p:pic>
      <p:sp>
        <p:nvSpPr>
          <p:cNvPr id="17" name="TextBox 16">
            <a:extLst>
              <a:ext uri="{FF2B5EF4-FFF2-40B4-BE49-F238E27FC236}">
                <a16:creationId xmlns:a16="http://schemas.microsoft.com/office/drawing/2014/main" id="{1E4CB0EB-081D-5A72-3857-500528F7CAEC}"/>
              </a:ext>
            </a:extLst>
          </p:cNvPr>
          <p:cNvSpPr txBox="1"/>
          <p:nvPr/>
        </p:nvSpPr>
        <p:spPr>
          <a:xfrm>
            <a:off x="6992573" y="3390033"/>
            <a:ext cx="4847974" cy="871008"/>
          </a:xfrm>
          <a:prstGeom prst="rect">
            <a:avLst/>
          </a:prstGeom>
          <a:noFill/>
        </p:spPr>
        <p:txBody>
          <a:bodyPr wrap="square">
            <a:spAutoFit/>
          </a:bodyPr>
          <a:lstStyle/>
          <a:p>
            <a:pPr marL="342900" lvl="0" indent="-342900" algn="just">
              <a:lnSpc>
                <a:spcPct val="107000"/>
              </a:lnSpc>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Model 4 has the highest % and Model 3 has the lowest % of Serious Complaints out of the Total Bikes dispatched</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89596410-06C4-CD3C-0946-394DFBB9DB26}"/>
              </a:ext>
            </a:extLst>
          </p:cNvPr>
          <p:cNvPicPr>
            <a:picLocks noChangeAspect="1"/>
          </p:cNvPicPr>
          <p:nvPr/>
        </p:nvPicPr>
        <p:blipFill>
          <a:blip r:embed="rId5"/>
          <a:stretch>
            <a:fillRect/>
          </a:stretch>
        </p:blipFill>
        <p:spPr>
          <a:xfrm>
            <a:off x="164528" y="4744232"/>
            <a:ext cx="6842276" cy="1263050"/>
          </a:xfrm>
          <a:prstGeom prst="rect">
            <a:avLst/>
          </a:prstGeom>
        </p:spPr>
      </p:pic>
      <p:sp>
        <p:nvSpPr>
          <p:cNvPr id="21" name="TextBox 20">
            <a:extLst>
              <a:ext uri="{FF2B5EF4-FFF2-40B4-BE49-F238E27FC236}">
                <a16:creationId xmlns:a16="http://schemas.microsoft.com/office/drawing/2014/main" id="{C16C76F5-D6ED-1AE4-1317-146A7AE1C3F2}"/>
              </a:ext>
            </a:extLst>
          </p:cNvPr>
          <p:cNvSpPr txBox="1"/>
          <p:nvPr/>
        </p:nvSpPr>
        <p:spPr>
          <a:xfrm>
            <a:off x="7006803" y="4848871"/>
            <a:ext cx="4833743" cy="1426031"/>
          </a:xfrm>
          <a:prstGeom prst="rect">
            <a:avLst/>
          </a:prstGeom>
          <a:noFill/>
        </p:spPr>
        <p:txBody>
          <a:bodyPr wrap="square">
            <a:spAutoFit/>
          </a:bodyPr>
          <a:lstStyle/>
          <a:p>
            <a:pPr marL="342900" lvl="0" indent="-342900" algn="just">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Model 4 has the highest % and Model 3 has the lowest % of Moderate Complaints out of the Total Bikes dispatched</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Despite having High Quality Score Model 4 has the highest % of Moderate and Serious Complaints</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7315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217602" y="118602"/>
            <a:ext cx="6452857"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Times New Roman" panose="02020603050405020304" pitchFamily="18" charset="0"/>
                <a:cs typeface="Calibri" panose="020F0502020204030204" pitchFamily="34" charset="0"/>
              </a:rPr>
              <a:t>Production Quality Analysis</a:t>
            </a:r>
            <a:endParaRPr lang="en-GB" sz="4400" b="1" dirty="0">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3" name="TextBox 2">
            <a:extLst>
              <a:ext uri="{FF2B5EF4-FFF2-40B4-BE49-F238E27FC236}">
                <a16:creationId xmlns:a16="http://schemas.microsoft.com/office/drawing/2014/main" id="{14168BF6-F866-5143-A960-9E2FA03E6866}"/>
              </a:ext>
            </a:extLst>
          </p:cNvPr>
          <p:cNvSpPr txBox="1"/>
          <p:nvPr/>
        </p:nvSpPr>
        <p:spPr>
          <a:xfrm>
            <a:off x="3174489" y="909589"/>
            <a:ext cx="6102220" cy="400110"/>
          </a:xfrm>
          <a:prstGeom prst="rect">
            <a:avLst/>
          </a:prstGeom>
          <a:noFill/>
        </p:spPr>
        <p:txBody>
          <a:bodyPr wrap="square">
            <a:spAutoFit/>
          </a:bodyPr>
          <a:lstStyle/>
          <a:p>
            <a:pPr algn="ctr"/>
            <a:r>
              <a:rPr lang="en-US" sz="2000" b="1" u="sng" dirty="0">
                <a:effectLst/>
                <a:latin typeface="Calibri" panose="020F0502020204030204" pitchFamily="34" charset="0"/>
                <a:ea typeface="Calibri" panose="020F0502020204030204" pitchFamily="34" charset="0"/>
                <a:cs typeface="Calibri" panose="020F0502020204030204" pitchFamily="34" charset="0"/>
              </a:rPr>
              <a:t>Analysis of Power Systems</a:t>
            </a:r>
            <a:endParaRPr lang="en-GB" sz="2000" u="sng"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08407C7-FA7B-977A-120D-0B3424394F52}"/>
              </a:ext>
            </a:extLst>
          </p:cNvPr>
          <p:cNvSpPr txBox="1"/>
          <p:nvPr/>
        </p:nvSpPr>
        <p:spPr>
          <a:xfrm>
            <a:off x="233265" y="1700118"/>
            <a:ext cx="4320074"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Average Quality Score for Power Systems 1 and 2</a:t>
            </a:r>
            <a:endParaRPr lang="en-GB" sz="1600" dirty="0">
              <a:latin typeface="Calibri" panose="020F0502020204030204" pitchFamily="34" charset="0"/>
              <a:cs typeface="Calibri" panose="020F0502020204030204" pitchFamily="34" charset="0"/>
            </a:endParaRPr>
          </a:p>
        </p:txBody>
      </p:sp>
      <p:pic>
        <p:nvPicPr>
          <p:cNvPr id="9" name="Picture 8" descr="Graphical user interface&#10;&#10;Description automatically generated">
            <a:extLst>
              <a:ext uri="{FF2B5EF4-FFF2-40B4-BE49-F238E27FC236}">
                <a16:creationId xmlns:a16="http://schemas.microsoft.com/office/drawing/2014/main" id="{59949E23-21FB-0A93-6DFD-74A6B5C9177B}"/>
              </a:ext>
            </a:extLst>
          </p:cNvPr>
          <p:cNvPicPr>
            <a:picLocks noChangeAspect="1"/>
          </p:cNvPicPr>
          <p:nvPr/>
        </p:nvPicPr>
        <p:blipFill rotWithShape="1">
          <a:blip r:embed="rId3"/>
          <a:srcRect t="22073" b="9213"/>
          <a:stretch/>
        </p:blipFill>
        <p:spPr bwMode="auto">
          <a:xfrm>
            <a:off x="79442" y="2091369"/>
            <a:ext cx="5705537" cy="2930534"/>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1C88EDB0-C047-BEE6-7413-D386EC064DA8}"/>
              </a:ext>
            </a:extLst>
          </p:cNvPr>
          <p:cNvSpPr txBox="1"/>
          <p:nvPr/>
        </p:nvSpPr>
        <p:spPr>
          <a:xfrm>
            <a:off x="233264" y="5172150"/>
            <a:ext cx="5402425" cy="1134478"/>
          </a:xfrm>
          <a:prstGeom prst="rect">
            <a:avLst/>
          </a:prstGeom>
          <a:noFill/>
        </p:spPr>
        <p:txBody>
          <a:bodyPr wrap="square">
            <a:spAutoFit/>
          </a:bodyPr>
          <a:lstStyle/>
          <a:p>
            <a:pPr marL="342900" lvl="0" indent="-342900" algn="just">
              <a:lnSpc>
                <a:spcPct val="107000"/>
              </a:lnSpc>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Average Quality Score for Power System 2 is higher than that of Power System 1 (Power System 1 is used for Models 1 and 2, and Power System 2 is used for Models 3 and 4)</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2841DC9-E15F-D0EE-CD5A-5B6763DF447B}"/>
              </a:ext>
            </a:extLst>
          </p:cNvPr>
          <p:cNvSpPr txBox="1"/>
          <p:nvPr/>
        </p:nvSpPr>
        <p:spPr>
          <a:xfrm>
            <a:off x="6923315" y="1700118"/>
            <a:ext cx="4646645" cy="338554"/>
          </a:xfrm>
          <a:prstGeom prst="rect">
            <a:avLst/>
          </a:prstGeom>
          <a:noFill/>
        </p:spPr>
        <p:txBody>
          <a:bodyPr wrap="square">
            <a:spAutoFit/>
          </a:bodyPr>
          <a:lstStyle>
            <a:defPPr rtl="0">
              <a:defRPr lang="en-gb"/>
            </a:defPPr>
            <a:lvl1pPr>
              <a:defRPr sz="1600" b="1">
                <a:effectLst/>
                <a:latin typeface="Calibri" panose="020F0502020204030204" pitchFamily="34" charset="0"/>
                <a:ea typeface="Calibri" panose="020F0502020204030204" pitchFamily="34" charset="0"/>
                <a:cs typeface="Calibri" panose="020F0502020204030204" pitchFamily="34" charset="0"/>
              </a:defRPr>
            </a:lvl1pPr>
          </a:lstStyle>
          <a:p>
            <a:r>
              <a:rPr lang="en-US" dirty="0"/>
              <a:t>Average Total Time for Power Systems 1 and 2</a:t>
            </a:r>
            <a:endParaRPr lang="en-GB" dirty="0"/>
          </a:p>
        </p:txBody>
      </p:sp>
      <p:pic>
        <p:nvPicPr>
          <p:cNvPr id="16" name="Picture 15" descr="A screenshot of a computer&#10;&#10;Description automatically generated with medium confidence">
            <a:extLst>
              <a:ext uri="{FF2B5EF4-FFF2-40B4-BE49-F238E27FC236}">
                <a16:creationId xmlns:a16="http://schemas.microsoft.com/office/drawing/2014/main" id="{3943B031-4881-D51F-8B51-D185B08F7679}"/>
              </a:ext>
            </a:extLst>
          </p:cNvPr>
          <p:cNvPicPr>
            <a:picLocks noChangeAspect="1"/>
          </p:cNvPicPr>
          <p:nvPr/>
        </p:nvPicPr>
        <p:blipFill>
          <a:blip r:embed="rId4"/>
          <a:stretch>
            <a:fillRect/>
          </a:stretch>
        </p:blipFill>
        <p:spPr>
          <a:xfrm>
            <a:off x="6479780" y="2048088"/>
            <a:ext cx="5043528" cy="2973815"/>
          </a:xfrm>
          <a:prstGeom prst="rect">
            <a:avLst/>
          </a:prstGeom>
        </p:spPr>
      </p:pic>
      <p:sp>
        <p:nvSpPr>
          <p:cNvPr id="20" name="TextBox 19">
            <a:extLst>
              <a:ext uri="{FF2B5EF4-FFF2-40B4-BE49-F238E27FC236}">
                <a16:creationId xmlns:a16="http://schemas.microsoft.com/office/drawing/2014/main" id="{49C1FCC2-FDEC-79D4-6E9B-F450928004B3}"/>
              </a:ext>
            </a:extLst>
          </p:cNvPr>
          <p:cNvSpPr txBox="1"/>
          <p:nvPr/>
        </p:nvSpPr>
        <p:spPr>
          <a:xfrm>
            <a:off x="6511104" y="5157882"/>
            <a:ext cx="4946888" cy="607539"/>
          </a:xfrm>
          <a:prstGeom prst="rect">
            <a:avLst/>
          </a:prstGeom>
          <a:noFill/>
        </p:spPr>
        <p:txBody>
          <a:bodyPr wrap="square">
            <a:spAutoFit/>
          </a:bodyPr>
          <a:lstStyle>
            <a:defPPr rtl="0">
              <a:defRPr lang="en-gb"/>
            </a:defPPr>
            <a:lvl1pPr marL="342900" lvl="0" indent="-342900" algn="just">
              <a:lnSpc>
                <a:spcPct val="107000"/>
              </a:lnSpc>
              <a:spcBef>
                <a:spcPts val="800"/>
              </a:spcBef>
              <a:spcAft>
                <a:spcPts val="800"/>
              </a:spcAft>
              <a:buFont typeface="Symbol" panose="05050102010706020507" pitchFamily="18" charset="2"/>
              <a:buChar char=""/>
              <a:defRPr sz="1600">
                <a:effectLst/>
                <a:latin typeface="Calibri" panose="020F0502020204030204" pitchFamily="34" charset="0"/>
                <a:ea typeface="Calibri" panose="020F0502020204030204" pitchFamily="34" charset="0"/>
                <a:cs typeface="Calibri" panose="020F0502020204030204" pitchFamily="34" charset="0"/>
              </a:defRPr>
            </a:lvl1pPr>
          </a:lstStyle>
          <a:p>
            <a:r>
              <a:rPr lang="en-US" dirty="0"/>
              <a:t>Power System 2 takes more time for production and has a higher Quality Score</a:t>
            </a:r>
            <a:endParaRPr lang="en-GB" dirty="0"/>
          </a:p>
        </p:txBody>
      </p:sp>
    </p:spTree>
    <p:extLst>
      <p:ext uri="{BB962C8B-B14F-4D97-AF65-F5344CB8AC3E}">
        <p14:creationId xmlns:p14="http://schemas.microsoft.com/office/powerpoint/2010/main" val="427938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217602" y="118602"/>
            <a:ext cx="6452857"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Times New Roman" panose="02020603050405020304" pitchFamily="18" charset="0"/>
                <a:cs typeface="Calibri" panose="020F0502020204030204" pitchFamily="34" charset="0"/>
              </a:rPr>
              <a:t>Production Quality Analysis</a:t>
            </a:r>
            <a:endParaRPr lang="en-GB" sz="4400" b="1" dirty="0">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3" name="TextBox 2">
            <a:extLst>
              <a:ext uri="{FF2B5EF4-FFF2-40B4-BE49-F238E27FC236}">
                <a16:creationId xmlns:a16="http://schemas.microsoft.com/office/drawing/2014/main" id="{14168BF6-F866-5143-A960-9E2FA03E6866}"/>
              </a:ext>
            </a:extLst>
          </p:cNvPr>
          <p:cNvSpPr txBox="1"/>
          <p:nvPr/>
        </p:nvSpPr>
        <p:spPr>
          <a:xfrm>
            <a:off x="3174489" y="909589"/>
            <a:ext cx="6102220" cy="400110"/>
          </a:xfrm>
          <a:prstGeom prst="rect">
            <a:avLst/>
          </a:prstGeom>
          <a:noFill/>
        </p:spPr>
        <p:txBody>
          <a:bodyPr wrap="square">
            <a:spAutoFit/>
          </a:bodyPr>
          <a:lstStyle/>
          <a:p>
            <a:pPr algn="ctr"/>
            <a:r>
              <a:rPr lang="en-US" sz="2000" b="1" u="sng" dirty="0">
                <a:effectLst/>
                <a:latin typeface="Calibri" panose="020F0502020204030204" pitchFamily="34" charset="0"/>
                <a:ea typeface="Calibri" panose="020F0502020204030204" pitchFamily="34" charset="0"/>
                <a:cs typeface="Calibri" panose="020F0502020204030204" pitchFamily="34" charset="0"/>
              </a:rPr>
              <a:t>Analysis of Power Systems</a:t>
            </a:r>
            <a:endParaRPr lang="en-GB" sz="2000" u="sng"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C2CC57-68C4-4263-1496-456F65BEC82F}"/>
              </a:ext>
            </a:extLst>
          </p:cNvPr>
          <p:cNvSpPr txBox="1"/>
          <p:nvPr/>
        </p:nvSpPr>
        <p:spPr>
          <a:xfrm>
            <a:off x="341810" y="1718779"/>
            <a:ext cx="6102220"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Nature of Complaints for Power Systems 1 and 2</a:t>
            </a:r>
            <a:endParaRPr lang="en-GB" sz="16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F99371D-BBB0-62E0-7060-F3D2769BF0FA}"/>
              </a:ext>
            </a:extLst>
          </p:cNvPr>
          <p:cNvPicPr>
            <a:picLocks noChangeAspect="1"/>
          </p:cNvPicPr>
          <p:nvPr/>
        </p:nvPicPr>
        <p:blipFill>
          <a:blip r:embed="rId3"/>
          <a:stretch>
            <a:fillRect/>
          </a:stretch>
        </p:blipFill>
        <p:spPr>
          <a:xfrm>
            <a:off x="341810" y="2313000"/>
            <a:ext cx="7140967" cy="1820459"/>
          </a:xfrm>
          <a:prstGeom prst="rect">
            <a:avLst/>
          </a:prstGeom>
        </p:spPr>
      </p:pic>
      <p:sp>
        <p:nvSpPr>
          <p:cNvPr id="10" name="TextBox 9">
            <a:extLst>
              <a:ext uri="{FF2B5EF4-FFF2-40B4-BE49-F238E27FC236}">
                <a16:creationId xmlns:a16="http://schemas.microsoft.com/office/drawing/2014/main" id="{B0054DC5-4109-B354-D746-5693481B094A}"/>
              </a:ext>
            </a:extLst>
          </p:cNvPr>
          <p:cNvSpPr txBox="1"/>
          <p:nvPr/>
        </p:nvSpPr>
        <p:spPr>
          <a:xfrm>
            <a:off x="451113" y="4482611"/>
            <a:ext cx="6102220" cy="1179810"/>
          </a:xfrm>
          <a:prstGeom prst="rect">
            <a:avLst/>
          </a:prstGeom>
          <a:noFill/>
        </p:spPr>
        <p:txBody>
          <a:bodyPr wrap="square">
            <a:spAutoFit/>
          </a:bodyPr>
          <a:lstStyle/>
          <a:p>
            <a:pPr marL="342900" lvl="0" indent="-342900" algn="just">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Power System 1 has a higher % of Serious Complaints and has low Quality Score</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Power System 2 has a higher % of Moderate Complaints and has high Quality Score</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804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201621" y="118602"/>
            <a:ext cx="4484818"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Calibri" panose="020F0502020204030204" pitchFamily="34" charset="0"/>
                <a:cs typeface="Calibri" panose="020F0502020204030204" pitchFamily="34" charset="0"/>
              </a:rPr>
              <a:t>HR Absent Analysis</a:t>
            </a:r>
            <a:endParaRPr lang="en-GB" sz="4400" b="1" dirty="0">
              <a:solidFill>
                <a:srgbClr val="1F3864"/>
              </a:solidFill>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3" name="TextBox 2">
            <a:extLst>
              <a:ext uri="{FF2B5EF4-FFF2-40B4-BE49-F238E27FC236}">
                <a16:creationId xmlns:a16="http://schemas.microsoft.com/office/drawing/2014/main" id="{14168BF6-F866-5143-A960-9E2FA03E6866}"/>
              </a:ext>
            </a:extLst>
          </p:cNvPr>
          <p:cNvSpPr txBox="1"/>
          <p:nvPr/>
        </p:nvSpPr>
        <p:spPr>
          <a:xfrm>
            <a:off x="3174489" y="909589"/>
            <a:ext cx="6102220" cy="400110"/>
          </a:xfrm>
          <a:prstGeom prst="rect">
            <a:avLst/>
          </a:prstGeom>
          <a:noFill/>
        </p:spPr>
        <p:txBody>
          <a:bodyPr wrap="square">
            <a:spAutoFit/>
          </a:bodyPr>
          <a:lstStyle/>
          <a:p>
            <a:pPr algn="ctr"/>
            <a:r>
              <a:rPr lang="en-US" sz="2000" b="1" u="sng" dirty="0">
                <a:effectLst/>
                <a:latin typeface="Calibri" panose="020F0502020204030204" pitchFamily="34" charset="0"/>
                <a:ea typeface="Calibri" panose="020F0502020204030204" pitchFamily="34" charset="0"/>
                <a:cs typeface="Calibri" panose="020F0502020204030204" pitchFamily="34" charset="0"/>
              </a:rPr>
              <a:t>Analysis by Job Titles</a:t>
            </a:r>
            <a:endParaRPr lang="en-GB" sz="2400" u="sng"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C2CC57-68C4-4263-1496-456F65BEC82F}"/>
              </a:ext>
            </a:extLst>
          </p:cNvPr>
          <p:cNvSpPr txBox="1"/>
          <p:nvPr/>
        </p:nvSpPr>
        <p:spPr>
          <a:xfrm>
            <a:off x="341810" y="1588149"/>
            <a:ext cx="6102220"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Absent Hours for different Job Titles</a:t>
            </a:r>
            <a:endParaRPr lang="en-GB" sz="1400" dirty="0">
              <a:latin typeface="Calibri" panose="020F0502020204030204" pitchFamily="34" charset="0"/>
              <a:cs typeface="Calibri" panose="020F0502020204030204" pitchFamily="34" charset="0"/>
            </a:endParaRPr>
          </a:p>
        </p:txBody>
      </p:sp>
      <p:pic>
        <p:nvPicPr>
          <p:cNvPr id="2" name="Picture 1" descr="Chart&#10;&#10;Description automatically generated">
            <a:extLst>
              <a:ext uri="{FF2B5EF4-FFF2-40B4-BE49-F238E27FC236}">
                <a16:creationId xmlns:a16="http://schemas.microsoft.com/office/drawing/2014/main" id="{7BCDA901-E60B-1989-0226-BA6824F9FFDE}"/>
              </a:ext>
            </a:extLst>
          </p:cNvPr>
          <p:cNvPicPr>
            <a:picLocks noChangeAspect="1"/>
          </p:cNvPicPr>
          <p:nvPr/>
        </p:nvPicPr>
        <p:blipFill>
          <a:blip r:embed="rId3"/>
          <a:stretch>
            <a:fillRect/>
          </a:stretch>
        </p:blipFill>
        <p:spPr>
          <a:xfrm>
            <a:off x="215427" y="2076355"/>
            <a:ext cx="8138553" cy="4503886"/>
          </a:xfrm>
          <a:prstGeom prst="rect">
            <a:avLst/>
          </a:prstGeom>
        </p:spPr>
      </p:pic>
      <p:sp>
        <p:nvSpPr>
          <p:cNvPr id="7" name="TextBox 6">
            <a:extLst>
              <a:ext uri="{FF2B5EF4-FFF2-40B4-BE49-F238E27FC236}">
                <a16:creationId xmlns:a16="http://schemas.microsoft.com/office/drawing/2014/main" id="{97C930C9-FF19-26C3-30CE-4C802833D681}"/>
              </a:ext>
            </a:extLst>
          </p:cNvPr>
          <p:cNvSpPr txBox="1"/>
          <p:nvPr/>
        </p:nvSpPr>
        <p:spPr>
          <a:xfrm>
            <a:off x="8378890" y="2206981"/>
            <a:ext cx="3597682" cy="4298613"/>
          </a:xfrm>
          <a:prstGeom prst="rect">
            <a:avLst/>
          </a:prstGeom>
          <a:noFill/>
        </p:spPr>
        <p:txBody>
          <a:bodyPr wrap="square">
            <a:spAutoFit/>
          </a:bodyPr>
          <a:lstStyle/>
          <a:p>
            <a:pPr marL="342900" lvl="0" indent="-342900" algn="just">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Quality and Refit workers were absent the most which affected the quality of production</a:t>
            </a:r>
          </a:p>
          <a:p>
            <a:pPr marL="342900" lvl="0" indent="-342900" algn="just">
              <a:spcBef>
                <a:spcPts val="800"/>
              </a:spcBef>
              <a:spcAft>
                <a:spcPts val="800"/>
              </a:spcAft>
              <a:buFont typeface="Symbol" panose="05050102010706020507" pitchFamily="18" charset="2"/>
              <a:buChar char=""/>
            </a:pP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Power Station 1 installers were also absent for a high amount of time which might have led to a low Quality Score and a high % of Serious Complaints</a:t>
            </a:r>
          </a:p>
          <a:p>
            <a:pPr marL="342900" lvl="0" indent="-342900" algn="just">
              <a:spcAft>
                <a:spcPts val="800"/>
              </a:spcAft>
              <a:buFont typeface="Symbol" panose="05050102010706020507" pitchFamily="18" charset="2"/>
              <a:buChar char=""/>
            </a:pP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Fittings, Frame Builders, and Steering and Suspension workers have very low Average Absent Hours which might not have affected the Production much</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0253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201621" y="118602"/>
            <a:ext cx="4484818"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Calibri" panose="020F0502020204030204" pitchFamily="34" charset="0"/>
                <a:cs typeface="Calibri" panose="020F0502020204030204" pitchFamily="34" charset="0"/>
              </a:rPr>
              <a:t>HR Absent Analysis</a:t>
            </a:r>
            <a:endParaRPr lang="en-GB" sz="4400" b="1" dirty="0">
              <a:solidFill>
                <a:srgbClr val="1F3864"/>
              </a:solidFill>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3" name="TextBox 2">
            <a:extLst>
              <a:ext uri="{FF2B5EF4-FFF2-40B4-BE49-F238E27FC236}">
                <a16:creationId xmlns:a16="http://schemas.microsoft.com/office/drawing/2014/main" id="{14168BF6-F866-5143-A960-9E2FA03E6866}"/>
              </a:ext>
            </a:extLst>
          </p:cNvPr>
          <p:cNvSpPr txBox="1"/>
          <p:nvPr/>
        </p:nvSpPr>
        <p:spPr>
          <a:xfrm>
            <a:off x="3174489" y="909589"/>
            <a:ext cx="6102220" cy="400110"/>
          </a:xfrm>
          <a:prstGeom prst="rect">
            <a:avLst/>
          </a:prstGeom>
          <a:noFill/>
        </p:spPr>
        <p:txBody>
          <a:bodyPr wrap="square">
            <a:spAutoFit/>
          </a:bodyPr>
          <a:lstStyle/>
          <a:p>
            <a:pPr algn="ctr"/>
            <a:r>
              <a:rPr lang="en-US" sz="2000" b="1" u="sng" dirty="0">
                <a:effectLst/>
                <a:latin typeface="Calibri" panose="020F0502020204030204" pitchFamily="34" charset="0"/>
                <a:ea typeface="Calibri" panose="020F0502020204030204" pitchFamily="34" charset="0"/>
                <a:cs typeface="Calibri" panose="020F0502020204030204" pitchFamily="34" charset="0"/>
              </a:rPr>
              <a:t>Analysis by Job Titles</a:t>
            </a:r>
            <a:endParaRPr lang="en-GB" sz="2400" u="sng"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C2CC57-68C4-4263-1496-456F65BEC82F}"/>
              </a:ext>
            </a:extLst>
          </p:cNvPr>
          <p:cNvSpPr txBox="1"/>
          <p:nvPr/>
        </p:nvSpPr>
        <p:spPr>
          <a:xfrm>
            <a:off x="341810" y="1429532"/>
            <a:ext cx="6102220"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Absent Hours for different Job Titles</a:t>
            </a:r>
            <a:endParaRPr lang="en-GB" sz="1400" dirty="0">
              <a:latin typeface="Calibri" panose="020F0502020204030204" pitchFamily="34" charset="0"/>
              <a:cs typeface="Calibri" panose="020F0502020204030204" pitchFamily="34" charset="0"/>
            </a:endParaRPr>
          </a:p>
        </p:txBody>
      </p:sp>
      <p:pic>
        <p:nvPicPr>
          <p:cNvPr id="5" name="Picture 4" descr="Chart, pie chart&#10;&#10;Description automatically generated">
            <a:extLst>
              <a:ext uri="{FF2B5EF4-FFF2-40B4-BE49-F238E27FC236}">
                <a16:creationId xmlns:a16="http://schemas.microsoft.com/office/drawing/2014/main" id="{CF291D72-D6AD-6735-612C-F51547BA2F07}"/>
              </a:ext>
            </a:extLst>
          </p:cNvPr>
          <p:cNvPicPr>
            <a:picLocks noChangeAspect="1"/>
          </p:cNvPicPr>
          <p:nvPr/>
        </p:nvPicPr>
        <p:blipFill>
          <a:blip r:embed="rId3"/>
          <a:stretch>
            <a:fillRect/>
          </a:stretch>
        </p:blipFill>
        <p:spPr>
          <a:xfrm>
            <a:off x="341810" y="1887919"/>
            <a:ext cx="6285434" cy="4532147"/>
          </a:xfrm>
          <a:prstGeom prst="rect">
            <a:avLst/>
          </a:prstGeom>
        </p:spPr>
      </p:pic>
      <p:sp>
        <p:nvSpPr>
          <p:cNvPr id="8" name="TextBox 7">
            <a:extLst>
              <a:ext uri="{FF2B5EF4-FFF2-40B4-BE49-F238E27FC236}">
                <a16:creationId xmlns:a16="http://schemas.microsoft.com/office/drawing/2014/main" id="{F6C4E3D0-1F40-2770-EA0C-590E5235C17D}"/>
              </a:ext>
            </a:extLst>
          </p:cNvPr>
          <p:cNvSpPr txBox="1"/>
          <p:nvPr/>
        </p:nvSpPr>
        <p:spPr>
          <a:xfrm>
            <a:off x="6904652" y="2031092"/>
            <a:ext cx="4264091" cy="607539"/>
          </a:xfrm>
          <a:prstGeom prst="rect">
            <a:avLst/>
          </a:prstGeom>
          <a:noFill/>
        </p:spPr>
        <p:txBody>
          <a:bodyPr wrap="square">
            <a:spAutoFit/>
          </a:bodyPr>
          <a:lstStyle/>
          <a:p>
            <a:pPr marL="342900" lvl="0" indent="-342900" algn="just">
              <a:lnSpc>
                <a:spcPct val="107000"/>
              </a:lnSpc>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Quality and Refit workers contribute towards more than half of the total Absent Hours  </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852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A21C5-A79B-07D1-D35A-FA938A73F980}"/>
              </a:ext>
            </a:extLst>
          </p:cNvPr>
          <p:cNvSpPr>
            <a:spLocks noGrp="1"/>
          </p:cNvSpPr>
          <p:nvPr>
            <p:ph type="title"/>
          </p:nvPr>
        </p:nvSpPr>
        <p:spPr>
          <a:xfrm>
            <a:off x="588724" y="518467"/>
            <a:ext cx="3802276" cy="2205683"/>
          </a:xfrm>
        </p:spPr>
        <p:txBody>
          <a:bodyPr vert="horz" lIns="91440" tIns="45720" rIns="91440" bIns="45720" rtlCol="0" anchor="ctr">
            <a:normAutofit/>
          </a:bodyPr>
          <a:lstStyle/>
          <a:p>
            <a:pPr algn="ctr"/>
            <a:r>
              <a:rPr lang="en-US" sz="4800" kern="1200">
                <a:solidFill>
                  <a:schemeClr val="bg1"/>
                </a:solidFill>
                <a:latin typeface="Calibri" panose="020F0502020204030204" pitchFamily="34" charset="0"/>
                <a:cs typeface="Calibri" panose="020F0502020204030204" pitchFamily="34" charset="0"/>
              </a:rPr>
              <a:t>Table of Content</a:t>
            </a:r>
            <a:endParaRPr lang="en-US" sz="4800" kern="1200" dirty="0">
              <a:solidFill>
                <a:schemeClr val="bg1"/>
              </a:solidFill>
              <a:latin typeface="Calibri" panose="020F0502020204030204" pitchFamily="34" charset="0"/>
              <a:cs typeface="Calibri" panose="020F0502020204030204" pitchFamily="34" charset="0"/>
            </a:endParaRPr>
          </a:p>
        </p:txBody>
      </p:sp>
      <p:pic>
        <p:nvPicPr>
          <p:cNvPr id="7" name="Picture 6" descr="A picture containing text, motorcycle, bicycle&#10;&#10;Description automatically generated">
            <a:extLst>
              <a:ext uri="{FF2B5EF4-FFF2-40B4-BE49-F238E27FC236}">
                <a16:creationId xmlns:a16="http://schemas.microsoft.com/office/drawing/2014/main" id="{0BAD7D52-87EF-80B3-C15E-556248BA2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27" y="2874900"/>
            <a:ext cx="4335327" cy="3325434"/>
          </a:xfrm>
          <a:prstGeom prst="rect">
            <a:avLst/>
          </a:prstGeom>
        </p:spPr>
      </p:pic>
      <p:graphicFrame>
        <p:nvGraphicFramePr>
          <p:cNvPr id="6" name="TextBox 3">
            <a:extLst>
              <a:ext uri="{FF2B5EF4-FFF2-40B4-BE49-F238E27FC236}">
                <a16:creationId xmlns:a16="http://schemas.microsoft.com/office/drawing/2014/main" id="{2C3B8E26-31E7-0F94-F13A-FBDF90E33FB0}"/>
              </a:ext>
            </a:extLst>
          </p:cNvPr>
          <p:cNvGraphicFramePr/>
          <p:nvPr>
            <p:extLst>
              <p:ext uri="{D42A27DB-BD31-4B8C-83A1-F6EECF244321}">
                <p14:modId xmlns:p14="http://schemas.microsoft.com/office/powerpoint/2010/main" val="328024491"/>
              </p:ext>
            </p:extLst>
          </p:nvPr>
        </p:nvGraphicFramePr>
        <p:xfrm>
          <a:off x="5166985" y="350244"/>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7355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201621" y="118602"/>
            <a:ext cx="4484818"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Calibri" panose="020F0502020204030204" pitchFamily="34" charset="0"/>
                <a:cs typeface="Calibri" panose="020F0502020204030204" pitchFamily="34" charset="0"/>
              </a:rPr>
              <a:t>HR Absent Analysis</a:t>
            </a:r>
            <a:endParaRPr lang="en-GB" sz="4400" b="1" dirty="0">
              <a:solidFill>
                <a:srgbClr val="1F3864"/>
              </a:solidFill>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3" name="TextBox 2">
            <a:extLst>
              <a:ext uri="{FF2B5EF4-FFF2-40B4-BE49-F238E27FC236}">
                <a16:creationId xmlns:a16="http://schemas.microsoft.com/office/drawing/2014/main" id="{14168BF6-F866-5143-A960-9E2FA03E6866}"/>
              </a:ext>
            </a:extLst>
          </p:cNvPr>
          <p:cNvSpPr txBox="1"/>
          <p:nvPr/>
        </p:nvSpPr>
        <p:spPr>
          <a:xfrm>
            <a:off x="3174489" y="909589"/>
            <a:ext cx="6102220" cy="400110"/>
          </a:xfrm>
          <a:prstGeom prst="rect">
            <a:avLst/>
          </a:prstGeom>
          <a:noFill/>
        </p:spPr>
        <p:txBody>
          <a:bodyPr wrap="square">
            <a:spAutoFit/>
          </a:bodyPr>
          <a:lstStyle/>
          <a:p>
            <a:pPr algn="ctr"/>
            <a:r>
              <a:rPr lang="en-US" sz="2000" b="1" u="sng" dirty="0">
                <a:effectLst/>
                <a:latin typeface="Calibri" panose="020F0502020204030204" pitchFamily="34" charset="0"/>
                <a:ea typeface="Calibri" panose="020F0502020204030204" pitchFamily="34" charset="0"/>
                <a:cs typeface="Calibri" panose="020F0502020204030204" pitchFamily="34" charset="0"/>
              </a:rPr>
              <a:t>Analysis by Job Titles</a:t>
            </a:r>
            <a:endParaRPr lang="en-GB" sz="2400" u="sng"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C2CC57-68C4-4263-1496-456F65BEC82F}"/>
              </a:ext>
            </a:extLst>
          </p:cNvPr>
          <p:cNvSpPr txBox="1"/>
          <p:nvPr/>
        </p:nvSpPr>
        <p:spPr>
          <a:xfrm>
            <a:off x="341810" y="1429532"/>
            <a:ext cx="6102220"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Relationship between Absent Hours and Length of Service </a:t>
            </a:r>
            <a:endParaRPr lang="en-GB" sz="1200" dirty="0">
              <a:latin typeface="Calibri" panose="020F0502020204030204" pitchFamily="34" charset="0"/>
              <a:cs typeface="Calibri" panose="020F0502020204030204" pitchFamily="34" charset="0"/>
            </a:endParaRPr>
          </a:p>
        </p:txBody>
      </p:sp>
      <p:pic>
        <p:nvPicPr>
          <p:cNvPr id="2" name="Picture 1" descr="Chart, line chart&#10;&#10;Description automatically generated">
            <a:extLst>
              <a:ext uri="{FF2B5EF4-FFF2-40B4-BE49-F238E27FC236}">
                <a16:creationId xmlns:a16="http://schemas.microsoft.com/office/drawing/2014/main" id="{19C25558-BEF3-3C17-5D8B-D5671AED8FDC}"/>
              </a:ext>
            </a:extLst>
          </p:cNvPr>
          <p:cNvPicPr>
            <a:picLocks noChangeAspect="1"/>
          </p:cNvPicPr>
          <p:nvPr/>
        </p:nvPicPr>
        <p:blipFill>
          <a:blip r:embed="rId3"/>
          <a:stretch>
            <a:fillRect/>
          </a:stretch>
        </p:blipFill>
        <p:spPr>
          <a:xfrm>
            <a:off x="213429" y="1887919"/>
            <a:ext cx="7652576" cy="4587526"/>
          </a:xfrm>
          <a:prstGeom prst="rect">
            <a:avLst/>
          </a:prstGeom>
        </p:spPr>
      </p:pic>
      <p:sp>
        <p:nvSpPr>
          <p:cNvPr id="7" name="TextBox 6">
            <a:extLst>
              <a:ext uri="{FF2B5EF4-FFF2-40B4-BE49-F238E27FC236}">
                <a16:creationId xmlns:a16="http://schemas.microsoft.com/office/drawing/2014/main" id="{606490E9-03F0-6617-49EC-85E779FF3B92}"/>
              </a:ext>
            </a:extLst>
          </p:cNvPr>
          <p:cNvSpPr txBox="1"/>
          <p:nvPr/>
        </p:nvSpPr>
        <p:spPr>
          <a:xfrm>
            <a:off x="7903330" y="1934482"/>
            <a:ext cx="4112566" cy="4324261"/>
          </a:xfrm>
          <a:prstGeom prst="rect">
            <a:avLst/>
          </a:prstGeom>
          <a:noFill/>
        </p:spPr>
        <p:txBody>
          <a:bodyPr wrap="square">
            <a:spAutoFit/>
          </a:bodyPr>
          <a:lstStyle/>
          <a:p>
            <a:pPr marL="342900" lvl="0" indent="-342900" algn="just">
              <a:spcBef>
                <a:spcPts val="800"/>
              </a:spcBef>
              <a:spcAft>
                <a:spcPts val="800"/>
              </a:spcAft>
              <a:buFont typeface="Symbol" panose="05050102010706020507" pitchFamily="18"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The Absent Hours and Length of Service are almost negatively correlated, i.e., the workers having less Length of Service are the ones with the most Absent Hours, and less experienced employees seem to be most absent</a:t>
            </a:r>
            <a:endParaRPr lang="en-GB" sz="15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Quality and Refit workers have the minimum Length of Service and are most Absent, which is extremely affecting the Production Quality </a:t>
            </a:r>
            <a:endParaRPr lang="en-GB" sz="15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The other category of workers have fewer Absent Hours but a high Length of Service, meaning they take their jobs seriously</a:t>
            </a:r>
            <a:endParaRPr lang="en-GB" sz="15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Symbol" panose="05050102010706020507" pitchFamily="18"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Power Station 1 Installers have a high Length of Service but also have moderate Absent Hours, meaning they affect the Production which might have led to a low Quality Score and a high % of Serious Complaints</a:t>
            </a:r>
            <a:endParaRPr lang="en-GB" sz="15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4250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201621" y="118602"/>
            <a:ext cx="4484818"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Calibri" panose="020F0502020204030204" pitchFamily="34" charset="0"/>
                <a:cs typeface="Calibri" panose="020F0502020204030204" pitchFamily="34" charset="0"/>
              </a:rPr>
              <a:t>HR Absent Analysis</a:t>
            </a:r>
            <a:endParaRPr lang="en-GB" sz="4400" b="1" dirty="0">
              <a:solidFill>
                <a:srgbClr val="1F3864"/>
              </a:solidFill>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3" name="TextBox 2">
            <a:extLst>
              <a:ext uri="{FF2B5EF4-FFF2-40B4-BE49-F238E27FC236}">
                <a16:creationId xmlns:a16="http://schemas.microsoft.com/office/drawing/2014/main" id="{14168BF6-F866-5143-A960-9E2FA03E6866}"/>
              </a:ext>
            </a:extLst>
          </p:cNvPr>
          <p:cNvSpPr txBox="1"/>
          <p:nvPr/>
        </p:nvSpPr>
        <p:spPr>
          <a:xfrm>
            <a:off x="3174489" y="909589"/>
            <a:ext cx="6102220" cy="400110"/>
          </a:xfrm>
          <a:prstGeom prst="rect">
            <a:avLst/>
          </a:prstGeom>
          <a:noFill/>
        </p:spPr>
        <p:txBody>
          <a:bodyPr wrap="square">
            <a:spAutoFit/>
          </a:bodyPr>
          <a:lstStyle/>
          <a:p>
            <a:pPr algn="ctr"/>
            <a:r>
              <a:rPr lang="en-US" sz="2000" b="1" u="sng" dirty="0">
                <a:effectLst/>
                <a:latin typeface="Calibri" panose="020F0502020204030204" pitchFamily="34" charset="0"/>
                <a:ea typeface="Calibri" panose="020F0502020204030204" pitchFamily="34" charset="0"/>
                <a:cs typeface="Calibri" panose="020F0502020204030204" pitchFamily="34" charset="0"/>
              </a:rPr>
              <a:t>Analysis by Job Titles</a:t>
            </a:r>
            <a:endParaRPr lang="en-GB" sz="2400" u="sng"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5BFE36A-413D-41EF-A041-7ED1A5968D21}"/>
              </a:ext>
            </a:extLst>
          </p:cNvPr>
          <p:cNvSpPr txBox="1"/>
          <p:nvPr/>
        </p:nvSpPr>
        <p:spPr>
          <a:xfrm>
            <a:off x="830427" y="1446637"/>
            <a:ext cx="6102220"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Relationship between Absent Hours and Age</a:t>
            </a:r>
            <a:endParaRPr lang="en-GB" sz="1600" dirty="0">
              <a:latin typeface="Calibri" panose="020F0502020204030204" pitchFamily="34" charset="0"/>
              <a:cs typeface="Calibri" panose="020F0502020204030204" pitchFamily="34" charset="0"/>
            </a:endParaRPr>
          </a:p>
        </p:txBody>
      </p:sp>
      <p:pic>
        <p:nvPicPr>
          <p:cNvPr id="8" name="Picture 7" descr="A screenshot of a computer&#10;&#10;Description automatically generated with medium confidence">
            <a:extLst>
              <a:ext uri="{FF2B5EF4-FFF2-40B4-BE49-F238E27FC236}">
                <a16:creationId xmlns:a16="http://schemas.microsoft.com/office/drawing/2014/main" id="{D66CB655-9989-8EDA-C1B5-C2E209B52E49}"/>
              </a:ext>
            </a:extLst>
          </p:cNvPr>
          <p:cNvPicPr>
            <a:picLocks noChangeAspect="1"/>
          </p:cNvPicPr>
          <p:nvPr/>
        </p:nvPicPr>
        <p:blipFill>
          <a:blip r:embed="rId3"/>
          <a:stretch>
            <a:fillRect/>
          </a:stretch>
        </p:blipFill>
        <p:spPr>
          <a:xfrm>
            <a:off x="51875" y="1785192"/>
            <a:ext cx="5677121" cy="3090868"/>
          </a:xfrm>
          <a:prstGeom prst="rect">
            <a:avLst/>
          </a:prstGeom>
        </p:spPr>
      </p:pic>
      <p:sp>
        <p:nvSpPr>
          <p:cNvPr id="10" name="TextBox 9">
            <a:extLst>
              <a:ext uri="{FF2B5EF4-FFF2-40B4-BE49-F238E27FC236}">
                <a16:creationId xmlns:a16="http://schemas.microsoft.com/office/drawing/2014/main" id="{F3E870B2-09A5-1701-85A0-47C391EACA18}"/>
              </a:ext>
            </a:extLst>
          </p:cNvPr>
          <p:cNvSpPr txBox="1"/>
          <p:nvPr/>
        </p:nvSpPr>
        <p:spPr>
          <a:xfrm>
            <a:off x="51875" y="5138373"/>
            <a:ext cx="5603427" cy="830997"/>
          </a:xfrm>
          <a:prstGeom prst="rect">
            <a:avLst/>
          </a:prstGeom>
          <a:noFill/>
        </p:spPr>
        <p:txBody>
          <a:bodyPr wrap="square">
            <a:spAutoFit/>
          </a:bodyPr>
          <a:lstStyle/>
          <a:p>
            <a:pPr marL="342900" lvl="0" indent="-342900" algn="just">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Quality and Refit workers and PS1 Installers both have high Average Age and are also Absent the most, meaning for these two categories, the workers of higher age are highly absent</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E53715EC-53F7-2BB8-3A85-4192E80058C6}"/>
              </a:ext>
            </a:extLst>
          </p:cNvPr>
          <p:cNvSpPr txBox="1"/>
          <p:nvPr/>
        </p:nvSpPr>
        <p:spPr>
          <a:xfrm>
            <a:off x="6393555" y="1439340"/>
            <a:ext cx="6102220"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Relationship between Absent Hours and Distance to Work</a:t>
            </a:r>
            <a:endParaRPr lang="en-GB" sz="1600" dirty="0">
              <a:latin typeface="Calibri" panose="020F0502020204030204" pitchFamily="34" charset="0"/>
              <a:cs typeface="Calibri" panose="020F0502020204030204" pitchFamily="34" charset="0"/>
            </a:endParaRPr>
          </a:p>
        </p:txBody>
      </p:sp>
      <p:pic>
        <p:nvPicPr>
          <p:cNvPr id="13" name="Picture 12" descr="Chart, line chart&#10;&#10;Description automatically generated">
            <a:extLst>
              <a:ext uri="{FF2B5EF4-FFF2-40B4-BE49-F238E27FC236}">
                <a16:creationId xmlns:a16="http://schemas.microsoft.com/office/drawing/2014/main" id="{E12328B0-9120-4D19-8F72-497D68F48E27}"/>
              </a:ext>
            </a:extLst>
          </p:cNvPr>
          <p:cNvPicPr>
            <a:picLocks noChangeAspect="1"/>
          </p:cNvPicPr>
          <p:nvPr/>
        </p:nvPicPr>
        <p:blipFill>
          <a:blip r:embed="rId4"/>
          <a:stretch>
            <a:fillRect/>
          </a:stretch>
        </p:blipFill>
        <p:spPr>
          <a:xfrm>
            <a:off x="5768436" y="1777894"/>
            <a:ext cx="6340819" cy="3090868"/>
          </a:xfrm>
          <a:prstGeom prst="rect">
            <a:avLst/>
          </a:prstGeom>
        </p:spPr>
      </p:pic>
      <p:sp>
        <p:nvSpPr>
          <p:cNvPr id="15" name="TextBox 14">
            <a:extLst>
              <a:ext uri="{FF2B5EF4-FFF2-40B4-BE49-F238E27FC236}">
                <a16:creationId xmlns:a16="http://schemas.microsoft.com/office/drawing/2014/main" id="{992721DA-1EFF-1226-1D71-5F8FED2B4FF0}"/>
              </a:ext>
            </a:extLst>
          </p:cNvPr>
          <p:cNvSpPr txBox="1"/>
          <p:nvPr/>
        </p:nvSpPr>
        <p:spPr>
          <a:xfrm>
            <a:off x="5768436" y="5105292"/>
            <a:ext cx="6249393" cy="869405"/>
          </a:xfrm>
          <a:prstGeom prst="rect">
            <a:avLst/>
          </a:prstGeom>
          <a:noFill/>
        </p:spPr>
        <p:txBody>
          <a:bodyPr wrap="square">
            <a:spAutoFit/>
          </a:bodyPr>
          <a:lstStyle/>
          <a:p>
            <a:pPr marL="342900" lvl="0" indent="-342900" algn="just">
              <a:lnSpc>
                <a:spcPct val="107000"/>
              </a:lnSpc>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Quality and Refit workers have the least Average Distance to Work but still have the Highest Absent Hours, hence, there seems to be a serious problem with Quality Workers</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5737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201621" y="118602"/>
            <a:ext cx="4484818"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Calibri" panose="020F0502020204030204" pitchFamily="34" charset="0"/>
                <a:cs typeface="Calibri" panose="020F0502020204030204" pitchFamily="34" charset="0"/>
              </a:rPr>
              <a:t>HR Absent Analysis</a:t>
            </a:r>
            <a:endParaRPr lang="en-GB" sz="4400" b="1" dirty="0">
              <a:solidFill>
                <a:srgbClr val="1F3864"/>
              </a:solidFill>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4" name="TextBox 3">
            <a:extLst>
              <a:ext uri="{FF2B5EF4-FFF2-40B4-BE49-F238E27FC236}">
                <a16:creationId xmlns:a16="http://schemas.microsoft.com/office/drawing/2014/main" id="{3B1A056D-D829-CF5E-9635-146D115FDB28}"/>
              </a:ext>
            </a:extLst>
          </p:cNvPr>
          <p:cNvSpPr txBox="1"/>
          <p:nvPr/>
        </p:nvSpPr>
        <p:spPr>
          <a:xfrm>
            <a:off x="5411755" y="810971"/>
            <a:ext cx="6102220" cy="400110"/>
          </a:xfrm>
          <a:prstGeom prst="rect">
            <a:avLst/>
          </a:prstGeom>
          <a:noFill/>
        </p:spPr>
        <p:txBody>
          <a:bodyPr wrap="square">
            <a:spAutoFit/>
          </a:bodyPr>
          <a:lstStyle/>
          <a:p>
            <a:r>
              <a:rPr lang="en-US" sz="2000" b="1" u="sng" dirty="0">
                <a:effectLst/>
                <a:latin typeface="Calibri" panose="020F0502020204030204" pitchFamily="34" charset="0"/>
                <a:ea typeface="Calibri" panose="020F0502020204030204" pitchFamily="34" charset="0"/>
                <a:cs typeface="Calibri" panose="020F0502020204030204" pitchFamily="34" charset="0"/>
              </a:rPr>
              <a:t>Analysis by Shifts</a:t>
            </a:r>
            <a:endParaRPr lang="en-GB" sz="2000" u="sng"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A34517F-751C-57EB-7D52-0DDD92975C89}"/>
              </a:ext>
            </a:extLst>
          </p:cNvPr>
          <p:cNvSpPr txBox="1"/>
          <p:nvPr/>
        </p:nvSpPr>
        <p:spPr>
          <a:xfrm>
            <a:off x="802433" y="1389995"/>
            <a:ext cx="6102220" cy="342466"/>
          </a:xfrm>
          <a:prstGeom prst="rect">
            <a:avLst/>
          </a:prstGeom>
          <a:noFill/>
        </p:spPr>
        <p:txBody>
          <a:bodyPr wrap="square">
            <a:spAutoFit/>
          </a:bodyPr>
          <a:lstStyle/>
          <a:p>
            <a:pPr algn="just">
              <a:lnSpc>
                <a:spcPct val="107000"/>
              </a:lnSpc>
              <a:spcBef>
                <a:spcPts val="800"/>
              </a:spcBef>
            </a:pPr>
            <a:r>
              <a:rPr lang="en-US" sz="1600" b="1" dirty="0">
                <a:effectLst/>
                <a:latin typeface="Calibri" panose="020F0502020204030204" pitchFamily="34" charset="0"/>
                <a:ea typeface="Calibri" panose="020F0502020204030204" pitchFamily="34" charset="0"/>
                <a:cs typeface="Calibri" panose="020F0502020204030204" pitchFamily="34" charset="0"/>
              </a:rPr>
              <a:t>Absent Hours by Shift</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descr="Chart&#10;&#10;Description automatically generated">
            <a:extLst>
              <a:ext uri="{FF2B5EF4-FFF2-40B4-BE49-F238E27FC236}">
                <a16:creationId xmlns:a16="http://schemas.microsoft.com/office/drawing/2014/main" id="{58F3FA55-0FC3-2327-A31E-0BFC74A2D1DB}"/>
              </a:ext>
            </a:extLst>
          </p:cNvPr>
          <p:cNvPicPr>
            <a:picLocks noChangeAspect="1"/>
          </p:cNvPicPr>
          <p:nvPr/>
        </p:nvPicPr>
        <p:blipFill>
          <a:blip r:embed="rId3"/>
          <a:stretch>
            <a:fillRect/>
          </a:stretch>
        </p:blipFill>
        <p:spPr>
          <a:xfrm>
            <a:off x="20826" y="1804809"/>
            <a:ext cx="6024995" cy="3320731"/>
          </a:xfrm>
          <a:prstGeom prst="rect">
            <a:avLst/>
          </a:prstGeom>
        </p:spPr>
      </p:pic>
      <p:sp>
        <p:nvSpPr>
          <p:cNvPr id="14" name="TextBox 13">
            <a:extLst>
              <a:ext uri="{FF2B5EF4-FFF2-40B4-BE49-F238E27FC236}">
                <a16:creationId xmlns:a16="http://schemas.microsoft.com/office/drawing/2014/main" id="{E15E6B8A-757F-4FDD-E631-1547AB8E6441}"/>
              </a:ext>
            </a:extLst>
          </p:cNvPr>
          <p:cNvSpPr txBox="1"/>
          <p:nvPr/>
        </p:nvSpPr>
        <p:spPr>
          <a:xfrm>
            <a:off x="43961" y="5197888"/>
            <a:ext cx="6102220" cy="607539"/>
          </a:xfrm>
          <a:prstGeom prst="rect">
            <a:avLst/>
          </a:prstGeom>
          <a:noFill/>
        </p:spPr>
        <p:txBody>
          <a:bodyPr wrap="square">
            <a:spAutoFit/>
          </a:bodyPr>
          <a:lstStyle/>
          <a:p>
            <a:pPr marL="342900" lvl="0" indent="-342900" algn="just">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Employees have problems working on Night Shift during weekends but are comfortable working on Night Shift during weekdays</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763E129D-162D-BF0D-D1F3-8C10B72CD23C}"/>
              </a:ext>
            </a:extLst>
          </p:cNvPr>
          <p:cNvSpPr txBox="1"/>
          <p:nvPr/>
        </p:nvSpPr>
        <p:spPr>
          <a:xfrm>
            <a:off x="7184571" y="1389995"/>
            <a:ext cx="6102220"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Absent Hours by Gender across different Shifts</a:t>
            </a:r>
            <a:endParaRPr lang="en-GB" sz="1600" dirty="0">
              <a:latin typeface="Calibri" panose="020F0502020204030204" pitchFamily="34" charset="0"/>
              <a:cs typeface="Calibri" panose="020F0502020204030204" pitchFamily="34" charset="0"/>
            </a:endParaRPr>
          </a:p>
        </p:txBody>
      </p:sp>
      <p:pic>
        <p:nvPicPr>
          <p:cNvPr id="18" name="Picture 17" descr="Chart, bar chart&#10;&#10;Description automatically generated">
            <a:extLst>
              <a:ext uri="{FF2B5EF4-FFF2-40B4-BE49-F238E27FC236}">
                <a16:creationId xmlns:a16="http://schemas.microsoft.com/office/drawing/2014/main" id="{90B0D9A7-B251-7425-91A1-986D36300127}"/>
              </a:ext>
            </a:extLst>
          </p:cNvPr>
          <p:cNvPicPr>
            <a:picLocks noChangeAspect="1"/>
          </p:cNvPicPr>
          <p:nvPr/>
        </p:nvPicPr>
        <p:blipFill>
          <a:blip r:embed="rId4"/>
          <a:stretch>
            <a:fillRect/>
          </a:stretch>
        </p:blipFill>
        <p:spPr>
          <a:xfrm>
            <a:off x="6372010" y="1781364"/>
            <a:ext cx="5277968" cy="3320730"/>
          </a:xfrm>
          <a:prstGeom prst="rect">
            <a:avLst/>
          </a:prstGeom>
        </p:spPr>
      </p:pic>
      <p:sp>
        <p:nvSpPr>
          <p:cNvPr id="20" name="TextBox 19">
            <a:extLst>
              <a:ext uri="{FF2B5EF4-FFF2-40B4-BE49-F238E27FC236}">
                <a16:creationId xmlns:a16="http://schemas.microsoft.com/office/drawing/2014/main" id="{00566240-4967-C446-51E9-E53273CB5486}"/>
              </a:ext>
            </a:extLst>
          </p:cNvPr>
          <p:cNvSpPr txBox="1"/>
          <p:nvPr/>
        </p:nvSpPr>
        <p:spPr>
          <a:xfrm>
            <a:off x="6392214" y="5220226"/>
            <a:ext cx="5416385" cy="1309269"/>
          </a:xfrm>
          <a:prstGeom prst="rect">
            <a:avLst/>
          </a:prstGeom>
          <a:noFill/>
        </p:spPr>
        <p:txBody>
          <a:bodyPr wrap="square">
            <a:spAutoFit/>
          </a:bodyPr>
          <a:lstStyle/>
          <a:p>
            <a:pPr marL="342900" lvl="0" indent="-342900" algn="just">
              <a:lnSpc>
                <a:spcPct val="115000"/>
              </a:lnSpc>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Males have problems working on weekend Swing Shifts but are comfortable working on weekday Night Shift</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Females have problems working on weekday Night Shifts but are comfortable working on weekend Swing Shifts</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8113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201621" y="118602"/>
            <a:ext cx="4484818"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Calibri" panose="020F0502020204030204" pitchFamily="34" charset="0"/>
                <a:cs typeface="Calibri" panose="020F0502020204030204" pitchFamily="34" charset="0"/>
              </a:rPr>
              <a:t>HR Absent Analysis</a:t>
            </a:r>
            <a:endParaRPr lang="en-GB" sz="4400" b="1" dirty="0">
              <a:solidFill>
                <a:srgbClr val="1F3864"/>
              </a:solidFill>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3" name="TextBox 2">
            <a:extLst>
              <a:ext uri="{FF2B5EF4-FFF2-40B4-BE49-F238E27FC236}">
                <a16:creationId xmlns:a16="http://schemas.microsoft.com/office/drawing/2014/main" id="{4BE09C58-67C8-8E60-2199-F44E155E9BC7}"/>
              </a:ext>
            </a:extLst>
          </p:cNvPr>
          <p:cNvSpPr txBox="1"/>
          <p:nvPr/>
        </p:nvSpPr>
        <p:spPr>
          <a:xfrm>
            <a:off x="5299788" y="856511"/>
            <a:ext cx="6102220" cy="400110"/>
          </a:xfrm>
          <a:prstGeom prst="rect">
            <a:avLst/>
          </a:prstGeom>
          <a:noFill/>
        </p:spPr>
        <p:txBody>
          <a:bodyPr wrap="square">
            <a:spAutoFit/>
          </a:bodyPr>
          <a:lstStyle/>
          <a:p>
            <a:r>
              <a:rPr lang="en-US" sz="2000" b="1" u="sng" dirty="0">
                <a:effectLst/>
                <a:latin typeface="Calibri" panose="020F0502020204030204" pitchFamily="34" charset="0"/>
                <a:ea typeface="Calibri" panose="020F0502020204030204" pitchFamily="34" charset="0"/>
                <a:cs typeface="Calibri" panose="020F0502020204030204" pitchFamily="34" charset="0"/>
              </a:rPr>
              <a:t>Analysis by </a:t>
            </a:r>
            <a:r>
              <a:rPr lang="en-US" sz="2000" b="1" u="sng" dirty="0">
                <a:latin typeface="Calibri" panose="020F0502020204030204" pitchFamily="34" charset="0"/>
                <a:ea typeface="Calibri" panose="020F0502020204030204" pitchFamily="34" charset="0"/>
                <a:cs typeface="Calibri" panose="020F0502020204030204" pitchFamily="34" charset="0"/>
              </a:rPr>
              <a:t>Gender</a:t>
            </a:r>
            <a:endParaRPr lang="en-GB" sz="2000" u="sng"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1B3E505-47F5-CE37-E107-8511ED95E061}"/>
              </a:ext>
            </a:extLst>
          </p:cNvPr>
          <p:cNvSpPr txBox="1"/>
          <p:nvPr/>
        </p:nvSpPr>
        <p:spPr>
          <a:xfrm>
            <a:off x="625150" y="1565171"/>
            <a:ext cx="6102220"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Absent Hours by Gender</a:t>
            </a:r>
            <a:endParaRPr lang="en-GB" sz="1600" dirty="0">
              <a:latin typeface="Calibri" panose="020F0502020204030204" pitchFamily="34" charset="0"/>
              <a:cs typeface="Calibri" panose="020F0502020204030204" pitchFamily="34" charset="0"/>
            </a:endParaRPr>
          </a:p>
        </p:txBody>
      </p:sp>
      <p:pic>
        <p:nvPicPr>
          <p:cNvPr id="8" name="Picture 7" descr="Chart, pie chart&#10;&#10;Description automatically generated">
            <a:extLst>
              <a:ext uri="{FF2B5EF4-FFF2-40B4-BE49-F238E27FC236}">
                <a16:creationId xmlns:a16="http://schemas.microsoft.com/office/drawing/2014/main" id="{9BC36F83-0465-CF83-3C20-7B1453784F69}"/>
              </a:ext>
            </a:extLst>
          </p:cNvPr>
          <p:cNvPicPr>
            <a:picLocks noChangeAspect="1"/>
          </p:cNvPicPr>
          <p:nvPr/>
        </p:nvPicPr>
        <p:blipFill>
          <a:blip r:embed="rId3"/>
          <a:stretch>
            <a:fillRect/>
          </a:stretch>
        </p:blipFill>
        <p:spPr>
          <a:xfrm>
            <a:off x="87877" y="2066878"/>
            <a:ext cx="5988252" cy="3427776"/>
          </a:xfrm>
          <a:prstGeom prst="rect">
            <a:avLst/>
          </a:prstGeom>
        </p:spPr>
      </p:pic>
      <p:sp>
        <p:nvSpPr>
          <p:cNvPr id="11" name="TextBox 10">
            <a:extLst>
              <a:ext uri="{FF2B5EF4-FFF2-40B4-BE49-F238E27FC236}">
                <a16:creationId xmlns:a16="http://schemas.microsoft.com/office/drawing/2014/main" id="{43F647EB-A138-4233-2D89-A302514EE4AF}"/>
              </a:ext>
            </a:extLst>
          </p:cNvPr>
          <p:cNvSpPr txBox="1"/>
          <p:nvPr/>
        </p:nvSpPr>
        <p:spPr>
          <a:xfrm>
            <a:off x="272588" y="5700142"/>
            <a:ext cx="4542007" cy="605935"/>
          </a:xfrm>
          <a:prstGeom prst="rect">
            <a:avLst/>
          </a:prstGeom>
          <a:noFill/>
        </p:spPr>
        <p:txBody>
          <a:bodyPr wrap="square">
            <a:spAutoFit/>
          </a:bodyPr>
          <a:lstStyle/>
          <a:p>
            <a:pPr marL="342900" lvl="0" indent="-342900" algn="just">
              <a:lnSpc>
                <a:spcPct val="107000"/>
              </a:lnSpc>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Males have a higher % of Average Absent Hours as compared to Females</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A5B116B6-9E06-F29A-91C1-C83DF990FDF1}"/>
              </a:ext>
            </a:extLst>
          </p:cNvPr>
          <p:cNvSpPr txBox="1"/>
          <p:nvPr/>
        </p:nvSpPr>
        <p:spPr>
          <a:xfrm>
            <a:off x="8210939" y="1548237"/>
            <a:ext cx="6102220" cy="338554"/>
          </a:xfrm>
          <a:prstGeom prst="rect">
            <a:avLst/>
          </a:prstGeom>
          <a:noFill/>
        </p:spPr>
        <p:txBody>
          <a:bodyPr wrap="square">
            <a:spAutoFit/>
          </a:bodyPr>
          <a:lstStyle>
            <a:defPPr rtl="0">
              <a:defRPr lang="en-gb"/>
            </a:defPPr>
            <a:lvl1pPr>
              <a:defRPr sz="1600" b="1">
                <a:effectLst/>
                <a:latin typeface="Calibri" panose="020F0502020204030204" pitchFamily="34" charset="0"/>
                <a:ea typeface="Calibri" panose="020F0502020204030204" pitchFamily="34" charset="0"/>
                <a:cs typeface="Calibri" panose="020F0502020204030204" pitchFamily="34" charset="0"/>
              </a:defRPr>
            </a:lvl1pPr>
          </a:lstStyle>
          <a:p>
            <a:r>
              <a:rPr lang="en-US" dirty="0"/>
              <a:t>Average Age by Gender</a:t>
            </a:r>
            <a:endParaRPr lang="en-GB" dirty="0"/>
          </a:p>
        </p:txBody>
      </p:sp>
      <p:pic>
        <p:nvPicPr>
          <p:cNvPr id="15" name="Picture 14" descr="A screenshot of a computer&#10;&#10;Description automatically generated with medium confidence">
            <a:extLst>
              <a:ext uri="{FF2B5EF4-FFF2-40B4-BE49-F238E27FC236}">
                <a16:creationId xmlns:a16="http://schemas.microsoft.com/office/drawing/2014/main" id="{D6418CCB-6436-AA57-0098-46196A49288B}"/>
              </a:ext>
            </a:extLst>
          </p:cNvPr>
          <p:cNvPicPr>
            <a:picLocks noChangeAspect="1"/>
          </p:cNvPicPr>
          <p:nvPr/>
        </p:nvPicPr>
        <p:blipFill>
          <a:blip r:embed="rId4"/>
          <a:stretch>
            <a:fillRect/>
          </a:stretch>
        </p:blipFill>
        <p:spPr>
          <a:xfrm>
            <a:off x="6115467" y="2066009"/>
            <a:ext cx="5989013" cy="3420178"/>
          </a:xfrm>
          <a:prstGeom prst="rect">
            <a:avLst/>
          </a:prstGeom>
        </p:spPr>
      </p:pic>
      <p:sp>
        <p:nvSpPr>
          <p:cNvPr id="19" name="TextBox 18">
            <a:extLst>
              <a:ext uri="{FF2B5EF4-FFF2-40B4-BE49-F238E27FC236}">
                <a16:creationId xmlns:a16="http://schemas.microsoft.com/office/drawing/2014/main" id="{AA44C983-4ED6-3EE1-7DB0-5CC38E479982}"/>
              </a:ext>
            </a:extLst>
          </p:cNvPr>
          <p:cNvSpPr txBox="1"/>
          <p:nvPr/>
        </p:nvSpPr>
        <p:spPr>
          <a:xfrm>
            <a:off x="6184419" y="5627775"/>
            <a:ext cx="5851107" cy="607539"/>
          </a:xfrm>
          <a:prstGeom prst="rect">
            <a:avLst/>
          </a:prstGeom>
          <a:noFill/>
        </p:spPr>
        <p:txBody>
          <a:bodyPr wrap="square">
            <a:spAutoFit/>
          </a:bodyPr>
          <a:lstStyle/>
          <a:p>
            <a:pPr marL="342900" lvl="0" indent="-342900" algn="just">
              <a:lnSpc>
                <a:spcPct val="107000"/>
              </a:lnSpc>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There is not much significant difference in Age for both the Genders</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6877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038974" y="20629"/>
            <a:ext cx="4592156"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Calibri" panose="020F0502020204030204" pitchFamily="34" charset="0"/>
                <a:cs typeface="Calibri" panose="020F0502020204030204" pitchFamily="34" charset="0"/>
              </a:rPr>
              <a:t>Conclusion/Insights</a:t>
            </a:r>
            <a:endParaRPr lang="en-GB" sz="4400" b="1" dirty="0">
              <a:solidFill>
                <a:srgbClr val="1F3864"/>
              </a:solidFill>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7" name="TextBox 6">
            <a:extLst>
              <a:ext uri="{FF2B5EF4-FFF2-40B4-BE49-F238E27FC236}">
                <a16:creationId xmlns:a16="http://schemas.microsoft.com/office/drawing/2014/main" id="{666FB789-8003-1EC3-74FE-02A8E4A69A54}"/>
              </a:ext>
            </a:extLst>
          </p:cNvPr>
          <p:cNvSpPr txBox="1"/>
          <p:nvPr/>
        </p:nvSpPr>
        <p:spPr>
          <a:xfrm>
            <a:off x="4422473" y="883249"/>
            <a:ext cx="2119526" cy="369332"/>
          </a:xfrm>
          <a:prstGeom prst="rect">
            <a:avLst/>
          </a:prstGeom>
          <a:noFill/>
        </p:spPr>
        <p:txBody>
          <a:bodyPr wrap="square">
            <a:spAutoFit/>
          </a:bodyPr>
          <a:lstStyle/>
          <a:p>
            <a:pPr marL="457200" indent="-457200" algn="just">
              <a:spcBef>
                <a:spcPts val="200"/>
              </a:spcBef>
            </a:pPr>
            <a:r>
              <a:rPr lang="en-US" b="1" dirty="0">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Power System</a:t>
            </a:r>
            <a:endParaRPr lang="en-GB" b="1" dirty="0">
              <a:solidFill>
                <a:srgbClr val="1F3763"/>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4" name="TextBox 13">
            <a:extLst>
              <a:ext uri="{FF2B5EF4-FFF2-40B4-BE49-F238E27FC236}">
                <a16:creationId xmlns:a16="http://schemas.microsoft.com/office/drawing/2014/main" id="{A92B8B65-0C72-4AB1-0A86-0AF24C409FB6}"/>
              </a:ext>
            </a:extLst>
          </p:cNvPr>
          <p:cNvSpPr txBox="1"/>
          <p:nvPr/>
        </p:nvSpPr>
        <p:spPr>
          <a:xfrm>
            <a:off x="8808623" y="125172"/>
            <a:ext cx="5058448" cy="369332"/>
          </a:xfrm>
          <a:prstGeom prst="rect">
            <a:avLst/>
          </a:prstGeom>
          <a:noFill/>
        </p:spPr>
        <p:txBody>
          <a:bodyPr wrap="square">
            <a:spAutoFit/>
          </a:bodyPr>
          <a:lstStyle/>
          <a:p>
            <a:pPr marL="457200" indent="-457200" algn="just">
              <a:spcBef>
                <a:spcPts val="200"/>
              </a:spcBef>
            </a:pPr>
            <a:r>
              <a:rPr lang="en-US" b="1" dirty="0">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Absent Hours</a:t>
            </a:r>
            <a:endParaRPr lang="en-GB" b="1" dirty="0">
              <a:solidFill>
                <a:srgbClr val="1F3763"/>
              </a:solidFill>
              <a:effectLst/>
              <a:latin typeface="Calibri" panose="020F0502020204030204" pitchFamily="34" charset="0"/>
              <a:ea typeface="Times New Roman" panose="02020603050405020304" pitchFamily="18" charset="0"/>
              <a:cs typeface="Calibri" panose="020F0502020204030204" pitchFamily="34" charset="0"/>
            </a:endParaRPr>
          </a:p>
        </p:txBody>
      </p:sp>
      <p:graphicFrame>
        <p:nvGraphicFramePr>
          <p:cNvPr id="17" name="Diagram 16">
            <a:extLst>
              <a:ext uri="{FF2B5EF4-FFF2-40B4-BE49-F238E27FC236}">
                <a16:creationId xmlns:a16="http://schemas.microsoft.com/office/drawing/2014/main" id="{6DD9AC51-A496-8C41-90AA-DF2A03807C4D}"/>
              </a:ext>
            </a:extLst>
          </p:cNvPr>
          <p:cNvGraphicFramePr/>
          <p:nvPr>
            <p:extLst>
              <p:ext uri="{D42A27DB-BD31-4B8C-83A1-F6EECF244321}">
                <p14:modId xmlns:p14="http://schemas.microsoft.com/office/powerpoint/2010/main" val="1663571021"/>
              </p:ext>
            </p:extLst>
          </p:nvPr>
        </p:nvGraphicFramePr>
        <p:xfrm>
          <a:off x="354782" y="810971"/>
          <a:ext cx="3131367" cy="6047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1AB60B82-01ED-04AF-8AE2-5AB481C6DE99}"/>
              </a:ext>
            </a:extLst>
          </p:cNvPr>
          <p:cNvSpPr txBox="1"/>
          <p:nvPr/>
        </p:nvSpPr>
        <p:spPr>
          <a:xfrm>
            <a:off x="1134837" y="441639"/>
            <a:ext cx="6101442" cy="369332"/>
          </a:xfrm>
          <a:prstGeom prst="rect">
            <a:avLst/>
          </a:prstGeom>
          <a:noFill/>
        </p:spPr>
        <p:txBody>
          <a:bodyPr wrap="square">
            <a:spAutoFit/>
          </a:bodyPr>
          <a:lstStyle/>
          <a:p>
            <a:pPr marL="457200" indent="-457200" algn="just">
              <a:spcBef>
                <a:spcPts val="200"/>
              </a:spcBef>
            </a:pPr>
            <a:r>
              <a:rPr lang="en-US" b="1" dirty="0">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Bike Model</a:t>
            </a:r>
            <a:endParaRPr lang="en-GB" sz="1500" b="1" dirty="0">
              <a:solidFill>
                <a:srgbClr val="1F3763"/>
              </a:solidFill>
              <a:effectLst/>
              <a:latin typeface="Calibri" panose="020F0502020204030204" pitchFamily="34" charset="0"/>
              <a:ea typeface="Times New Roman" panose="02020603050405020304" pitchFamily="18" charset="0"/>
              <a:cs typeface="Calibri" panose="020F0502020204030204" pitchFamily="34" charset="0"/>
            </a:endParaRPr>
          </a:p>
        </p:txBody>
      </p:sp>
      <p:graphicFrame>
        <p:nvGraphicFramePr>
          <p:cNvPr id="21" name="Diagram 20">
            <a:extLst>
              <a:ext uri="{FF2B5EF4-FFF2-40B4-BE49-F238E27FC236}">
                <a16:creationId xmlns:a16="http://schemas.microsoft.com/office/drawing/2014/main" id="{FB6211F2-41A1-FB69-18C1-4B1C0E0DDF79}"/>
              </a:ext>
            </a:extLst>
          </p:cNvPr>
          <p:cNvGraphicFramePr/>
          <p:nvPr>
            <p:extLst>
              <p:ext uri="{D42A27DB-BD31-4B8C-83A1-F6EECF244321}">
                <p14:modId xmlns:p14="http://schemas.microsoft.com/office/powerpoint/2010/main" val="3616976499"/>
              </p:ext>
            </p:extLst>
          </p:nvPr>
        </p:nvGraphicFramePr>
        <p:xfrm>
          <a:off x="3964004" y="1274355"/>
          <a:ext cx="2789045" cy="55401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2" name="Diagram 21">
            <a:extLst>
              <a:ext uri="{FF2B5EF4-FFF2-40B4-BE49-F238E27FC236}">
                <a16:creationId xmlns:a16="http://schemas.microsoft.com/office/drawing/2014/main" id="{9EB4E18E-D42D-1CC4-5457-6DC59BD7DD64}"/>
              </a:ext>
            </a:extLst>
          </p:cNvPr>
          <p:cNvGraphicFramePr/>
          <p:nvPr>
            <p:extLst>
              <p:ext uri="{D42A27DB-BD31-4B8C-83A1-F6EECF244321}">
                <p14:modId xmlns:p14="http://schemas.microsoft.com/office/powerpoint/2010/main" val="91950912"/>
              </p:ext>
            </p:extLst>
          </p:nvPr>
        </p:nvGraphicFramePr>
        <p:xfrm>
          <a:off x="7375908" y="498013"/>
          <a:ext cx="4620625" cy="633278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444673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280798" y="20629"/>
            <a:ext cx="4372737"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Calibri" panose="020F0502020204030204" pitchFamily="34" charset="0"/>
                <a:cs typeface="Calibri" panose="020F0502020204030204" pitchFamily="34" charset="0"/>
              </a:rPr>
              <a:t>Recommendations</a:t>
            </a:r>
            <a:endParaRPr lang="en-GB" sz="4400" b="1" dirty="0">
              <a:solidFill>
                <a:srgbClr val="1F3864"/>
              </a:solidFill>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graphicFrame>
        <p:nvGraphicFramePr>
          <p:cNvPr id="17" name="Diagram 16">
            <a:extLst>
              <a:ext uri="{FF2B5EF4-FFF2-40B4-BE49-F238E27FC236}">
                <a16:creationId xmlns:a16="http://schemas.microsoft.com/office/drawing/2014/main" id="{6DD9AC51-A496-8C41-90AA-DF2A03807C4D}"/>
              </a:ext>
            </a:extLst>
          </p:cNvPr>
          <p:cNvGraphicFramePr/>
          <p:nvPr>
            <p:extLst>
              <p:ext uri="{D42A27DB-BD31-4B8C-83A1-F6EECF244321}">
                <p14:modId xmlns:p14="http://schemas.microsoft.com/office/powerpoint/2010/main" val="2066660715"/>
              </p:ext>
            </p:extLst>
          </p:nvPr>
        </p:nvGraphicFramePr>
        <p:xfrm>
          <a:off x="2296745" y="1382486"/>
          <a:ext cx="3131367" cy="5412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1AB60B82-01ED-04AF-8AE2-5AB481C6DE99}"/>
              </a:ext>
            </a:extLst>
          </p:cNvPr>
          <p:cNvSpPr txBox="1"/>
          <p:nvPr/>
        </p:nvSpPr>
        <p:spPr>
          <a:xfrm>
            <a:off x="4128409" y="800865"/>
            <a:ext cx="6101442" cy="400110"/>
          </a:xfrm>
          <a:prstGeom prst="rect">
            <a:avLst/>
          </a:prstGeom>
          <a:noFill/>
        </p:spPr>
        <p:txBody>
          <a:bodyPr wrap="square">
            <a:spAutoFit/>
          </a:bodyPr>
          <a:lstStyle/>
          <a:p>
            <a:pPr marL="457200" indent="-457200" algn="just">
              <a:spcBef>
                <a:spcPts val="200"/>
              </a:spcBef>
            </a:pPr>
            <a:r>
              <a:rPr lang="en-US" sz="2000" b="1" u="sng" dirty="0">
                <a:effectLst/>
                <a:latin typeface="Calibri" panose="020F0502020204030204" pitchFamily="34" charset="0"/>
                <a:ea typeface="Calibri" panose="020F0502020204030204" pitchFamily="34" charset="0"/>
                <a:cs typeface="Calibri" panose="020F0502020204030204" pitchFamily="34" charset="0"/>
              </a:rPr>
              <a:t>Objective 1 – Analysis of Quality Problems</a:t>
            </a:r>
            <a:endParaRPr lang="en-GB" sz="1600" b="1" u="sng" dirty="0">
              <a:solidFill>
                <a:srgbClr val="1F3763"/>
              </a:solidFill>
              <a:effectLst/>
              <a:latin typeface="Calibri" panose="020F0502020204030204" pitchFamily="34" charset="0"/>
              <a:ea typeface="Times New Roman" panose="02020603050405020304" pitchFamily="18" charset="0"/>
              <a:cs typeface="Calibri" panose="020F0502020204030204" pitchFamily="34" charset="0"/>
            </a:endParaRPr>
          </a:p>
        </p:txBody>
      </p:sp>
      <p:graphicFrame>
        <p:nvGraphicFramePr>
          <p:cNvPr id="4" name="Diagram 3">
            <a:extLst>
              <a:ext uri="{FF2B5EF4-FFF2-40B4-BE49-F238E27FC236}">
                <a16:creationId xmlns:a16="http://schemas.microsoft.com/office/drawing/2014/main" id="{C9B0E001-0AF6-DCAD-547E-130D5952376E}"/>
              </a:ext>
            </a:extLst>
          </p:cNvPr>
          <p:cNvGraphicFramePr/>
          <p:nvPr>
            <p:extLst>
              <p:ext uri="{D42A27DB-BD31-4B8C-83A1-F6EECF244321}">
                <p14:modId xmlns:p14="http://schemas.microsoft.com/office/powerpoint/2010/main" val="3937093967"/>
              </p:ext>
            </p:extLst>
          </p:nvPr>
        </p:nvGraphicFramePr>
        <p:xfrm>
          <a:off x="6650664" y="405485"/>
          <a:ext cx="3131367" cy="60470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43320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280798" y="20629"/>
            <a:ext cx="4372737"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Calibri" panose="020F0502020204030204" pitchFamily="34" charset="0"/>
                <a:cs typeface="Calibri" panose="020F0502020204030204" pitchFamily="34" charset="0"/>
              </a:rPr>
              <a:t>Recommendations</a:t>
            </a:r>
            <a:endParaRPr lang="en-GB" sz="4400" b="1" dirty="0">
              <a:solidFill>
                <a:srgbClr val="1F3864"/>
              </a:solidFill>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graphicFrame>
        <p:nvGraphicFramePr>
          <p:cNvPr id="17" name="Diagram 16">
            <a:extLst>
              <a:ext uri="{FF2B5EF4-FFF2-40B4-BE49-F238E27FC236}">
                <a16:creationId xmlns:a16="http://schemas.microsoft.com/office/drawing/2014/main" id="{6DD9AC51-A496-8C41-90AA-DF2A03807C4D}"/>
              </a:ext>
            </a:extLst>
          </p:cNvPr>
          <p:cNvGraphicFramePr/>
          <p:nvPr>
            <p:extLst>
              <p:ext uri="{D42A27DB-BD31-4B8C-83A1-F6EECF244321}">
                <p14:modId xmlns:p14="http://schemas.microsoft.com/office/powerpoint/2010/main" val="418454378"/>
              </p:ext>
            </p:extLst>
          </p:nvPr>
        </p:nvGraphicFramePr>
        <p:xfrm>
          <a:off x="620486" y="1329278"/>
          <a:ext cx="5671457" cy="5311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C9B0E001-0AF6-DCAD-547E-130D5952376E}"/>
              </a:ext>
            </a:extLst>
          </p:cNvPr>
          <p:cNvGraphicFramePr/>
          <p:nvPr>
            <p:extLst>
              <p:ext uri="{D42A27DB-BD31-4B8C-83A1-F6EECF244321}">
                <p14:modId xmlns:p14="http://schemas.microsoft.com/office/powerpoint/2010/main" val="2309749264"/>
              </p:ext>
            </p:extLst>
          </p:nvPr>
        </p:nvGraphicFramePr>
        <p:xfrm>
          <a:off x="6744474" y="1535095"/>
          <a:ext cx="5064469" cy="516800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extBox 2">
            <a:extLst>
              <a:ext uri="{FF2B5EF4-FFF2-40B4-BE49-F238E27FC236}">
                <a16:creationId xmlns:a16="http://schemas.microsoft.com/office/drawing/2014/main" id="{E2B9C8BE-F30C-FF3A-75F1-1612FBD24523}"/>
              </a:ext>
            </a:extLst>
          </p:cNvPr>
          <p:cNvSpPr txBox="1"/>
          <p:nvPr/>
        </p:nvSpPr>
        <p:spPr>
          <a:xfrm>
            <a:off x="1219200" y="636909"/>
            <a:ext cx="9481457" cy="400110"/>
          </a:xfrm>
          <a:prstGeom prst="rect">
            <a:avLst/>
          </a:prstGeom>
          <a:noFill/>
        </p:spPr>
        <p:txBody>
          <a:bodyPr wrap="square">
            <a:spAutoFit/>
          </a:bodyPr>
          <a:lstStyle/>
          <a:p>
            <a:pPr algn="just"/>
            <a:r>
              <a:rPr lang="en-US" sz="2000" b="1" u="sng" dirty="0">
                <a:effectLst/>
                <a:latin typeface="Calibri" panose="020F0502020204030204" pitchFamily="34" charset="0"/>
                <a:ea typeface="Calibri" panose="020F0502020204030204" pitchFamily="34" charset="0"/>
                <a:cs typeface="Calibri" panose="020F0502020204030204" pitchFamily="34" charset="0"/>
              </a:rPr>
              <a:t>Objective 2 – Analysis of Employee Absenteeism and improve manufacturing conditions</a:t>
            </a:r>
            <a:endParaRPr lang="en-GB" sz="2000"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4548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280798" y="20629"/>
            <a:ext cx="4372737"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Calibri" panose="020F0502020204030204" pitchFamily="34" charset="0"/>
                <a:cs typeface="Calibri" panose="020F0502020204030204" pitchFamily="34" charset="0"/>
              </a:rPr>
              <a:t>Recommendations</a:t>
            </a:r>
            <a:endParaRPr lang="en-GB" sz="4400" b="1" dirty="0">
              <a:solidFill>
                <a:srgbClr val="1F3864"/>
              </a:solidFill>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graphicFrame>
        <p:nvGraphicFramePr>
          <p:cNvPr id="17" name="Diagram 16">
            <a:extLst>
              <a:ext uri="{FF2B5EF4-FFF2-40B4-BE49-F238E27FC236}">
                <a16:creationId xmlns:a16="http://schemas.microsoft.com/office/drawing/2014/main" id="{6DD9AC51-A496-8C41-90AA-DF2A03807C4D}"/>
              </a:ext>
            </a:extLst>
          </p:cNvPr>
          <p:cNvGraphicFramePr/>
          <p:nvPr>
            <p:extLst>
              <p:ext uri="{D42A27DB-BD31-4B8C-83A1-F6EECF244321}">
                <p14:modId xmlns:p14="http://schemas.microsoft.com/office/powerpoint/2010/main" val="3186425867"/>
              </p:ext>
            </p:extLst>
          </p:nvPr>
        </p:nvGraphicFramePr>
        <p:xfrm>
          <a:off x="620486" y="1329278"/>
          <a:ext cx="5279571" cy="5311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C9B0E001-0AF6-DCAD-547E-130D5952376E}"/>
              </a:ext>
            </a:extLst>
          </p:cNvPr>
          <p:cNvGraphicFramePr/>
          <p:nvPr>
            <p:extLst>
              <p:ext uri="{D42A27DB-BD31-4B8C-83A1-F6EECF244321}">
                <p14:modId xmlns:p14="http://schemas.microsoft.com/office/powerpoint/2010/main" val="3492458590"/>
              </p:ext>
            </p:extLst>
          </p:nvPr>
        </p:nvGraphicFramePr>
        <p:xfrm>
          <a:off x="6291946" y="1524001"/>
          <a:ext cx="5516998" cy="51790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extBox 2">
            <a:extLst>
              <a:ext uri="{FF2B5EF4-FFF2-40B4-BE49-F238E27FC236}">
                <a16:creationId xmlns:a16="http://schemas.microsoft.com/office/drawing/2014/main" id="{E2B9C8BE-F30C-FF3A-75F1-1612FBD24523}"/>
              </a:ext>
            </a:extLst>
          </p:cNvPr>
          <p:cNvSpPr txBox="1"/>
          <p:nvPr/>
        </p:nvSpPr>
        <p:spPr>
          <a:xfrm>
            <a:off x="1219200" y="636909"/>
            <a:ext cx="9481457" cy="400110"/>
          </a:xfrm>
          <a:prstGeom prst="rect">
            <a:avLst/>
          </a:prstGeom>
          <a:noFill/>
        </p:spPr>
        <p:txBody>
          <a:bodyPr wrap="square">
            <a:spAutoFit/>
          </a:bodyPr>
          <a:lstStyle/>
          <a:p>
            <a:pPr algn="ctr"/>
            <a:r>
              <a:rPr lang="en-US" sz="2000" b="1" u="sng" dirty="0">
                <a:effectLst/>
                <a:latin typeface="Calibri" panose="020F0502020204030204" pitchFamily="34" charset="0"/>
                <a:ea typeface="Calibri" panose="020F0502020204030204" pitchFamily="34" charset="0"/>
                <a:cs typeface="Calibri" panose="020F0502020204030204" pitchFamily="34" charset="0"/>
              </a:rPr>
              <a:t>Objective 3 – Addressing the increasing demand for the future</a:t>
            </a:r>
            <a:endParaRPr lang="en-GB" sz="2400"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2483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5149934" y="2644086"/>
            <a:ext cx="2416751" cy="692369"/>
          </a:xfrm>
          <a:prstGeom prst="rect">
            <a:avLst/>
          </a:prstGeom>
          <a:noFill/>
        </p:spPr>
        <p:txBody>
          <a:bodyPr wrap="none" lIns="0" tIns="0" rIns="0" bIns="0" rtlCol="0">
            <a:spAutoFit/>
          </a:bodyPr>
          <a:lstStyle/>
          <a:p>
            <a:pPr marL="365760" indent="-365760" algn="ctr">
              <a:lnSpc>
                <a:spcPct val="107000"/>
              </a:lnSpc>
              <a:spcBef>
                <a:spcPts val="600"/>
              </a:spcBef>
            </a:pPr>
            <a:r>
              <a:rPr lang="en-US" sz="4400" b="1" dirty="0">
                <a:effectLst/>
                <a:latin typeface="Calibri" panose="020F0502020204030204" pitchFamily="34" charset="0"/>
                <a:ea typeface="Calibri" panose="020F0502020204030204" pitchFamily="34" charset="0"/>
                <a:cs typeface="Calibri" panose="020F0502020204030204" pitchFamily="34" charset="0"/>
              </a:rPr>
              <a:t>Thank You</a:t>
            </a:r>
            <a:endParaRPr lang="en-GB" sz="4400" b="1" dirty="0">
              <a:solidFill>
                <a:srgbClr val="1F3864"/>
              </a:solidFill>
              <a:effectLst/>
              <a:latin typeface="Calibri" panose="020F0502020204030204" pitchFamily="34" charset="0"/>
              <a:ea typeface="Times New Roman" panose="02020603050405020304" pitchFamily="18" charset="0"/>
              <a:cs typeface="Calibri" panose="020F0502020204030204" pitchFamily="34" charset="0"/>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Tree>
    <p:extLst>
      <p:ext uri="{BB962C8B-B14F-4D97-AF65-F5344CB8AC3E}">
        <p14:creationId xmlns:p14="http://schemas.microsoft.com/office/powerpoint/2010/main" val="422496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61289-8127-3E3B-92B6-E3BD84693FF0}"/>
              </a:ext>
            </a:extLst>
          </p:cNvPr>
          <p:cNvSpPr>
            <a:spLocks noGrp="1"/>
          </p:cNvSpPr>
          <p:nvPr>
            <p:ph type="title"/>
          </p:nvPr>
        </p:nvSpPr>
        <p:spPr>
          <a:xfrm>
            <a:off x="3675637" y="70661"/>
            <a:ext cx="5458838" cy="1325563"/>
          </a:xfrm>
        </p:spPr>
        <p:txBody>
          <a:bodyPr vert="horz" lIns="91440" tIns="45720" rIns="91440" bIns="45720" rtlCol="0" anchor="ctr">
            <a:normAutofit/>
          </a:bodyPr>
          <a:lstStyle/>
          <a:p>
            <a:r>
              <a:rPr lang="en-US" b="1" kern="1200" dirty="0">
                <a:solidFill>
                  <a:schemeClr val="tx1"/>
                </a:solidFill>
                <a:latin typeface="Calibri" panose="020F0502020204030204" pitchFamily="34" charset="0"/>
                <a:cs typeface="Calibri" panose="020F0502020204030204" pitchFamily="34" charset="0"/>
              </a:rPr>
              <a:t>Introduction</a:t>
            </a:r>
          </a:p>
        </p:txBody>
      </p:sp>
      <p:sp>
        <p:nvSpPr>
          <p:cNvPr id="28"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picture containing text, vector graphics&#10;&#10;Description automatically generated">
            <a:extLst>
              <a:ext uri="{FF2B5EF4-FFF2-40B4-BE49-F238E27FC236}">
                <a16:creationId xmlns:a16="http://schemas.microsoft.com/office/drawing/2014/main" id="{3E1261DC-D5C1-85F1-66FD-42343CC3CB77}"/>
              </a:ext>
            </a:extLst>
          </p:cNvPr>
          <p:cNvPicPr>
            <a:picLocks noChangeAspect="1"/>
          </p:cNvPicPr>
          <p:nvPr/>
        </p:nvPicPr>
        <p:blipFill rotWithShape="1">
          <a:blip r:embed="rId2">
            <a:extLst>
              <a:ext uri="{28A0092B-C50C-407E-A947-70E740481C1C}">
                <a14:useLocalDpi xmlns:a14="http://schemas.microsoft.com/office/drawing/2010/main" val="0"/>
              </a:ext>
            </a:extLst>
          </a:blip>
          <a:srcRect l="25544" t="15480" r="27417" b="38499"/>
          <a:stretch/>
        </p:blipFill>
        <p:spPr>
          <a:xfrm>
            <a:off x="713969" y="54639"/>
            <a:ext cx="2066925" cy="145091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Box 3">
            <a:extLst>
              <a:ext uri="{FF2B5EF4-FFF2-40B4-BE49-F238E27FC236}">
                <a16:creationId xmlns:a16="http://schemas.microsoft.com/office/drawing/2014/main" id="{0CD72FD1-5067-7BD7-1C32-843A63FBF6BF}"/>
              </a:ext>
            </a:extLst>
          </p:cNvPr>
          <p:cNvSpPr txBox="1"/>
          <p:nvPr/>
        </p:nvSpPr>
        <p:spPr>
          <a:xfrm>
            <a:off x="905068" y="1723873"/>
            <a:ext cx="10459617" cy="4701281"/>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Cristallo Motorcycles, an electric motorbike manufacturing firm, has been witnessing an increase in demand for its four bike models. The company has well-planned processes and resources in practice.</a:t>
            </a:r>
          </a:p>
          <a:p>
            <a:pPr algn="just">
              <a:lnSpc>
                <a:spcPct val="90000"/>
              </a:lnSpc>
              <a:spcAft>
                <a:spcPts val="600"/>
              </a:spcAft>
            </a:pPr>
            <a:r>
              <a:rPr lang="en-GB" sz="1800" dirty="0">
                <a:effectLst/>
                <a:latin typeface="Calibri" panose="020F0502020204030204" pitchFamily="34" charset="0"/>
                <a:ea typeface="Calibri" panose="020F0502020204030204" pitchFamily="34" charset="0"/>
                <a:cs typeface="Calibri" panose="020F0502020204030204" pitchFamily="34" charset="0"/>
              </a:rPr>
              <a:t> </a:t>
            </a:r>
          </a:p>
          <a:p>
            <a:pPr indent="-228600" algn="just">
              <a:lnSpc>
                <a:spcPct val="90000"/>
              </a:lnSpc>
              <a:spcAft>
                <a:spcPts val="6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However, customer complaints pertaining to quality issues, not being able to achieve the expected production capacity, and absenteeism of employees on key processes are adding to the stress of the respective management teams. Sources of these problems need to be identified and addressed to achieve sustainable growth.</a:t>
            </a:r>
            <a:endParaRPr lang="en-US" dirty="0">
              <a:latin typeface="Calibri" panose="020F0502020204030204" pitchFamily="34" charset="0"/>
              <a:cs typeface="Calibri" panose="020F0502020204030204" pitchFamily="34" charset="0"/>
            </a:endParaRPr>
          </a:p>
          <a:p>
            <a:pPr indent="-228600" algn="just">
              <a:lnSpc>
                <a:spcPct val="90000"/>
              </a:lnSpc>
              <a:spcAft>
                <a:spcPts val="600"/>
              </a:spcAft>
              <a:buFont typeface="Arial" panose="020B0604020202020204" pitchFamily="34" charset="0"/>
              <a:buChar char="•"/>
            </a:pPr>
            <a:endParaRPr lang="en-US" dirty="0">
              <a:effectLst/>
              <a:latin typeface="Calibri" panose="020F0502020204030204" pitchFamily="34" charset="0"/>
              <a:cs typeface="Calibri" panose="020F0502020204030204" pitchFamily="34" charset="0"/>
            </a:endParaRPr>
          </a:p>
          <a:p>
            <a:pPr indent="-228600" algn="just">
              <a:lnSpc>
                <a:spcPct val="90000"/>
              </a:lnSpc>
              <a:spcAft>
                <a:spcPts val="600"/>
              </a:spcAft>
              <a:buFont typeface="Arial" panose="020B0604020202020204" pitchFamily="34" charset="0"/>
              <a:buChar char="•"/>
            </a:pPr>
            <a:r>
              <a:rPr lang="en-US" dirty="0">
                <a:effectLst/>
                <a:latin typeface="Calibri" panose="020F0502020204030204" pitchFamily="34" charset="0"/>
                <a:cs typeface="Calibri" panose="020F0502020204030204" pitchFamily="34" charset="0"/>
              </a:rPr>
              <a:t>The purpose of this Data Analysis presentation is to provide data-driven recommendations and insights to address the management of Cristallo Motorcycles, and it covers an appraisal of the analysis conducted in accordance with the data provided on Production Quality and HR Absent. </a:t>
            </a:r>
          </a:p>
          <a:p>
            <a:pPr indent="-228600" algn="just">
              <a:lnSpc>
                <a:spcPct val="90000"/>
              </a:lnSpc>
              <a:spcAft>
                <a:spcPts val="600"/>
              </a:spcAft>
              <a:buFont typeface="Arial" panose="020B0604020202020204" pitchFamily="34" charset="0"/>
              <a:buChar char="•"/>
            </a:pPr>
            <a:endParaRPr lang="en-US" dirty="0">
              <a:effectLst/>
              <a:latin typeface="Calibri" panose="020F0502020204030204" pitchFamily="34" charset="0"/>
              <a:cs typeface="Calibri" panose="020F0502020204030204" pitchFamily="34" charset="0"/>
            </a:endParaRPr>
          </a:p>
          <a:p>
            <a:pPr indent="-228600" algn="just">
              <a:lnSpc>
                <a:spcPct val="90000"/>
              </a:lnSpc>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369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61289-8127-3E3B-92B6-E3BD84693FF0}"/>
              </a:ext>
            </a:extLst>
          </p:cNvPr>
          <p:cNvSpPr>
            <a:spLocks noGrp="1"/>
          </p:cNvSpPr>
          <p:nvPr>
            <p:ph type="title"/>
          </p:nvPr>
        </p:nvSpPr>
        <p:spPr>
          <a:xfrm>
            <a:off x="3675637" y="182630"/>
            <a:ext cx="5458838" cy="1325563"/>
          </a:xfrm>
        </p:spPr>
        <p:txBody>
          <a:bodyPr vert="horz" lIns="91440" tIns="45720" rIns="91440" bIns="45720" rtlCol="0" anchor="ctr">
            <a:normAutofit/>
          </a:bodyPr>
          <a:lstStyle/>
          <a:p>
            <a:r>
              <a:rPr lang="en-US" b="1" kern="1200">
                <a:solidFill>
                  <a:schemeClr val="tx1"/>
                </a:solidFill>
                <a:latin typeface="Calibri" panose="020F0502020204030204" pitchFamily="34" charset="0"/>
                <a:cs typeface="Calibri" panose="020F0502020204030204" pitchFamily="34" charset="0"/>
              </a:rPr>
              <a:t>Introduction</a:t>
            </a:r>
            <a:endParaRPr lang="en-US" b="1" kern="1200" dirty="0">
              <a:solidFill>
                <a:schemeClr val="tx1"/>
              </a:solidFill>
              <a:latin typeface="Calibri" panose="020F0502020204030204" pitchFamily="34" charset="0"/>
              <a:cs typeface="Calibri" panose="020F0502020204030204" pitchFamily="34" charset="0"/>
            </a:endParaRPr>
          </a:p>
        </p:txBody>
      </p:sp>
      <p:sp>
        <p:nvSpPr>
          <p:cNvPr id="28"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picture containing text, vector graphics&#10;&#10;Description automatically generated">
            <a:extLst>
              <a:ext uri="{FF2B5EF4-FFF2-40B4-BE49-F238E27FC236}">
                <a16:creationId xmlns:a16="http://schemas.microsoft.com/office/drawing/2014/main" id="{3E1261DC-D5C1-85F1-66FD-42343CC3CB77}"/>
              </a:ext>
            </a:extLst>
          </p:cNvPr>
          <p:cNvPicPr>
            <a:picLocks noChangeAspect="1"/>
          </p:cNvPicPr>
          <p:nvPr/>
        </p:nvPicPr>
        <p:blipFill rotWithShape="1">
          <a:blip r:embed="rId2">
            <a:extLst>
              <a:ext uri="{28A0092B-C50C-407E-A947-70E740481C1C}">
                <a14:useLocalDpi xmlns:a14="http://schemas.microsoft.com/office/drawing/2010/main" val="0"/>
              </a:ext>
            </a:extLst>
          </a:blip>
          <a:srcRect l="25544" t="15480" r="27417" b="38499"/>
          <a:stretch/>
        </p:blipFill>
        <p:spPr>
          <a:xfrm>
            <a:off x="713969" y="119956"/>
            <a:ext cx="2066925" cy="145091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Box 3">
            <a:extLst>
              <a:ext uri="{FF2B5EF4-FFF2-40B4-BE49-F238E27FC236}">
                <a16:creationId xmlns:a16="http://schemas.microsoft.com/office/drawing/2014/main" id="{0CD72FD1-5067-7BD7-1C32-843A63FBF6BF}"/>
              </a:ext>
            </a:extLst>
          </p:cNvPr>
          <p:cNvSpPr txBox="1"/>
          <p:nvPr/>
        </p:nvSpPr>
        <p:spPr>
          <a:xfrm>
            <a:off x="714375" y="1677226"/>
            <a:ext cx="10639425" cy="4701281"/>
          </a:xfrm>
          <a:prstGeom prst="rect">
            <a:avLst/>
          </a:prstGeom>
        </p:spPr>
        <p:txBody>
          <a:bodyPr vert="horz" lIns="91440" tIns="45720" rIns="91440" bIns="45720" rtlCol="0">
            <a:normAutofit/>
          </a:bodyPr>
          <a:lstStyle/>
          <a:p>
            <a:pPr marL="285750" indent="-285750" algn="just">
              <a:lnSpc>
                <a:spcPct val="107000"/>
              </a:lnSpc>
              <a:spcBef>
                <a:spcPts val="800"/>
              </a:spcBef>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The provided dataset included information on Production Quality and Customer Complaints and Absenteeism of Employees. </a:t>
            </a:r>
          </a:p>
          <a:p>
            <a:pPr marL="285750" indent="-285750" algn="just">
              <a:lnSpc>
                <a:spcPct val="107000"/>
              </a:lnSpc>
              <a:spcBef>
                <a:spcPts val="800"/>
              </a:spcBef>
              <a:buFont typeface="Arial" panose="020B0604020202020204" pitchFamily="34" charset="0"/>
              <a:buChar char="•"/>
            </a:pPr>
            <a:endParaRPr lang="en-GB" dirty="0">
              <a:latin typeface="Calibri" panose="020F0502020204030204" pitchFamily="34" charset="0"/>
              <a:cs typeface="Calibri" panose="020F0502020204030204" pitchFamily="34" charset="0"/>
            </a:endParaRPr>
          </a:p>
          <a:p>
            <a:pPr marL="285750" indent="-285750" algn="just">
              <a:lnSpc>
                <a:spcPct val="107000"/>
              </a:lnSpc>
              <a:spcBef>
                <a:spcPts val="800"/>
              </a:spcBef>
              <a:buFont typeface="Arial" panose="020B0604020202020204" pitchFamily="34" charset="0"/>
              <a:buChar char="•"/>
            </a:pPr>
            <a:r>
              <a:rPr lang="en-US" dirty="0">
                <a:effectLst/>
                <a:latin typeface="Calibri" panose="020F0502020204030204" pitchFamily="34" charset="0"/>
                <a:cs typeface="Calibri" panose="020F0502020204030204" pitchFamily="34" charset="0"/>
              </a:rPr>
              <a:t>Relationships and patterns have been established between variables like Quality Score, Production Time, Type of Complaint for different Bike Models and Employee Absent Rates for different Job Titles and Shifts to understand how these affect the overall Production Quality. </a:t>
            </a:r>
          </a:p>
          <a:p>
            <a:pPr marL="285750" indent="-285750" algn="just">
              <a:lnSpc>
                <a:spcPct val="107000"/>
              </a:lnSpc>
              <a:spcBef>
                <a:spcPts val="800"/>
              </a:spcBef>
              <a:buFont typeface="Arial" panose="020B0604020202020204" pitchFamily="34" charset="0"/>
              <a:buChar char="•"/>
            </a:pPr>
            <a:endParaRPr lang="en-US" dirty="0">
              <a:effectLst/>
              <a:latin typeface="Calibri" panose="020F0502020204030204" pitchFamily="34" charset="0"/>
              <a:cs typeface="Calibri" panose="020F0502020204030204" pitchFamily="34" charset="0"/>
            </a:endParaRPr>
          </a:p>
          <a:p>
            <a:pPr marL="285750" indent="-285750" algn="just">
              <a:lnSpc>
                <a:spcPct val="107000"/>
              </a:lnSpc>
              <a:spcBef>
                <a:spcPts val="800"/>
              </a:spcBef>
              <a:buFont typeface="Arial" panose="020B0604020202020204" pitchFamily="34" charset="0"/>
              <a:buChar char="•"/>
            </a:pPr>
            <a:r>
              <a:rPr lang="en-US" dirty="0">
                <a:effectLst/>
                <a:latin typeface="Calibri" panose="020F0502020204030204" pitchFamily="34" charset="0"/>
                <a:cs typeface="Calibri" panose="020F0502020204030204" pitchFamily="34" charset="0"/>
              </a:rPr>
              <a:t>The methodology includes the use of Descriptive </a:t>
            </a:r>
            <a:r>
              <a:rPr lang="en-US" dirty="0">
                <a:latin typeface="Calibri" panose="020F0502020204030204" pitchFamily="34" charset="0"/>
                <a:cs typeface="Calibri" panose="020F0502020204030204" pitchFamily="34" charset="0"/>
              </a:rPr>
              <a:t>S</a:t>
            </a:r>
            <a:r>
              <a:rPr lang="en-US" dirty="0">
                <a:effectLst/>
                <a:latin typeface="Calibri" panose="020F0502020204030204" pitchFamily="34" charset="0"/>
                <a:cs typeface="Calibri" panose="020F0502020204030204" pitchFamily="34" charset="0"/>
              </a:rPr>
              <a:t>tatistical methods in a Data Analysis framework to look for trends and patterns in data for different variables before coming to logical conclusions and providing recommendations </a:t>
            </a:r>
            <a:r>
              <a:rPr lang="en-GB" sz="1800" dirty="0">
                <a:effectLst/>
                <a:latin typeface="Calibri" panose="020F0502020204030204" pitchFamily="34" charset="0"/>
                <a:ea typeface="Calibri" panose="020F0502020204030204" pitchFamily="34" charset="0"/>
                <a:cs typeface="Calibri" panose="020F0502020204030204" pitchFamily="34" charset="0"/>
              </a:rPr>
              <a:t>to improve the company’s existing processes</a:t>
            </a:r>
            <a:r>
              <a:rPr lang="en-US" dirty="0">
                <a:effectLst/>
                <a:latin typeface="Calibri" panose="020F0502020204030204" pitchFamily="34" charset="0"/>
                <a:cs typeface="Calibri" panose="020F0502020204030204" pitchFamily="34" charset="0"/>
              </a:rPr>
              <a:t> and increase its capacity to meet future demands in a sustainable manner.</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07000"/>
              </a:lnSpc>
              <a:spcBef>
                <a:spcPts val="800"/>
              </a:spcBef>
              <a:buFont typeface="Arial" panose="020B0604020202020204" pitchFamily="34" charset="0"/>
              <a:buChar char="•"/>
            </a:pPr>
            <a:endParaRPr lang="en-GB"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295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D020-605F-B4F1-7E0E-270DD710E21F}"/>
              </a:ext>
            </a:extLst>
          </p:cNvPr>
          <p:cNvSpPr>
            <a:spLocks noGrp="1"/>
          </p:cNvSpPr>
          <p:nvPr>
            <p:ph type="title"/>
          </p:nvPr>
        </p:nvSpPr>
        <p:spPr>
          <a:xfrm>
            <a:off x="838200" y="7450"/>
            <a:ext cx="10515600" cy="738996"/>
          </a:xfrm>
        </p:spPr>
        <p:txBody>
          <a:bodyPr/>
          <a:lstStyle/>
          <a:p>
            <a:pPr algn="ctr"/>
            <a:r>
              <a:rPr lang="en-GB" b="1" dirty="0">
                <a:latin typeface="Calibri" panose="020F0502020204030204" pitchFamily="34" charset="0"/>
                <a:cs typeface="Calibri" panose="020F0502020204030204" pitchFamily="34" charset="0"/>
              </a:rPr>
              <a:t>Methodology</a:t>
            </a:r>
          </a:p>
        </p:txBody>
      </p:sp>
      <p:graphicFrame>
        <p:nvGraphicFramePr>
          <p:cNvPr id="6" name="Diagram 5">
            <a:extLst>
              <a:ext uri="{FF2B5EF4-FFF2-40B4-BE49-F238E27FC236}">
                <a16:creationId xmlns:a16="http://schemas.microsoft.com/office/drawing/2014/main" id="{A2855033-0F4C-BDEF-A882-D67DC13B8872}"/>
              </a:ext>
            </a:extLst>
          </p:cNvPr>
          <p:cNvGraphicFramePr/>
          <p:nvPr>
            <p:extLst>
              <p:ext uri="{D42A27DB-BD31-4B8C-83A1-F6EECF244321}">
                <p14:modId xmlns:p14="http://schemas.microsoft.com/office/powerpoint/2010/main" val="2202657087"/>
              </p:ext>
            </p:extLst>
          </p:nvPr>
        </p:nvGraphicFramePr>
        <p:xfrm>
          <a:off x="914400" y="755780"/>
          <a:ext cx="10439400" cy="585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72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Diagram&#10;&#10;Description automatically generated">
            <a:extLst>
              <a:ext uri="{FF2B5EF4-FFF2-40B4-BE49-F238E27FC236}">
                <a16:creationId xmlns:a16="http://schemas.microsoft.com/office/drawing/2014/main" id="{C8120EAC-27E4-4B74-A2DC-056782315B2C}"/>
              </a:ext>
            </a:extLst>
          </p:cNvPr>
          <p:cNvPicPr>
            <a:picLocks noChangeAspect="1"/>
          </p:cNvPicPr>
          <p:nvPr/>
        </p:nvPicPr>
        <p:blipFill>
          <a:blip r:embed="rId2"/>
          <a:stretch>
            <a:fillRect/>
          </a:stretch>
        </p:blipFill>
        <p:spPr>
          <a:xfrm>
            <a:off x="82523" y="1022818"/>
            <a:ext cx="4348856" cy="2485492"/>
          </a:xfrm>
          <a:prstGeom prst="rect">
            <a:avLst/>
          </a:prstGeom>
        </p:spPr>
      </p:pic>
      <p:sp>
        <p:nvSpPr>
          <p:cNvPr id="5" name="TextBox 4">
            <a:extLst>
              <a:ext uri="{FF2B5EF4-FFF2-40B4-BE49-F238E27FC236}">
                <a16:creationId xmlns:a16="http://schemas.microsoft.com/office/drawing/2014/main" id="{DA6660C1-F5AC-ABFF-49D8-3E3D0D891789}"/>
              </a:ext>
            </a:extLst>
          </p:cNvPr>
          <p:cNvSpPr txBox="1"/>
          <p:nvPr/>
        </p:nvSpPr>
        <p:spPr>
          <a:xfrm>
            <a:off x="4433013" y="1182364"/>
            <a:ext cx="6097554" cy="966483"/>
          </a:xfrm>
          <a:prstGeom prst="rect">
            <a:avLst/>
          </a:prstGeom>
          <a:noFill/>
        </p:spPr>
        <p:txBody>
          <a:bodyPr wrap="square">
            <a:spAutoFit/>
          </a:bodyPr>
          <a:lstStyle/>
          <a:p>
            <a:pPr marL="285750" indent="-285750" algn="just">
              <a:lnSpc>
                <a:spcPct val="107000"/>
              </a:lnSpc>
              <a:spcBef>
                <a:spcPts val="800"/>
              </a:spcBef>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Cristallo Motorcycles is a manufacturer of specialist motorcycles with four production models which share the same basic frame.</a:t>
            </a:r>
          </a:p>
        </p:txBody>
      </p:sp>
      <p:sp>
        <p:nvSpPr>
          <p:cNvPr id="9" name="Title 1">
            <a:extLst>
              <a:ext uri="{FF2B5EF4-FFF2-40B4-BE49-F238E27FC236}">
                <a16:creationId xmlns:a16="http://schemas.microsoft.com/office/drawing/2014/main" id="{22D4246F-49D6-D0DA-91DE-F3086AA09B3D}"/>
              </a:ext>
            </a:extLst>
          </p:cNvPr>
          <p:cNvSpPr txBox="1">
            <a:spLocks/>
          </p:cNvSpPr>
          <p:nvPr/>
        </p:nvSpPr>
        <p:spPr>
          <a:xfrm>
            <a:off x="1144554" y="169182"/>
            <a:ext cx="10515600" cy="8617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latin typeface="Calibri" panose="020F0502020204030204" pitchFamily="34" charset="0"/>
                <a:cs typeface="Calibri" panose="020F0502020204030204" pitchFamily="34" charset="0"/>
              </a:rPr>
              <a:t>Business Understanding</a:t>
            </a:r>
          </a:p>
        </p:txBody>
      </p:sp>
      <p:sp>
        <p:nvSpPr>
          <p:cNvPr id="10" name="TextBox 9">
            <a:extLst>
              <a:ext uri="{FF2B5EF4-FFF2-40B4-BE49-F238E27FC236}">
                <a16:creationId xmlns:a16="http://schemas.microsoft.com/office/drawing/2014/main" id="{BAA8E3EB-64D5-248B-2A00-7B9359AEACA9}"/>
              </a:ext>
            </a:extLst>
          </p:cNvPr>
          <p:cNvSpPr txBox="1"/>
          <p:nvPr/>
        </p:nvSpPr>
        <p:spPr>
          <a:xfrm>
            <a:off x="4354479" y="2202422"/>
            <a:ext cx="6096000" cy="373757"/>
          </a:xfrm>
          <a:prstGeom prst="rect">
            <a:avLst/>
          </a:prstGeom>
          <a:noFill/>
        </p:spPr>
        <p:txBody>
          <a:bodyPr wrap="square">
            <a:spAutoFit/>
          </a:bodyPr>
          <a:lstStyle/>
          <a:p>
            <a:pPr marL="285750" indent="-285750" algn="just">
              <a:lnSpc>
                <a:spcPct val="107000"/>
              </a:lnSpc>
              <a:spcBef>
                <a:spcPts val="800"/>
              </a:spcBef>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The production process involves the following steps:</a:t>
            </a:r>
          </a:p>
        </p:txBody>
      </p:sp>
      <p:pic>
        <p:nvPicPr>
          <p:cNvPr id="12" name="Picture 11" descr="Diagram&#10;&#10;Description automatically generated">
            <a:extLst>
              <a:ext uri="{FF2B5EF4-FFF2-40B4-BE49-F238E27FC236}">
                <a16:creationId xmlns:a16="http://schemas.microsoft.com/office/drawing/2014/main" id="{4C46648F-CEED-367A-828F-7E3F8710D388}"/>
              </a:ext>
            </a:extLst>
          </p:cNvPr>
          <p:cNvPicPr>
            <a:picLocks noChangeAspect="1"/>
          </p:cNvPicPr>
          <p:nvPr/>
        </p:nvPicPr>
        <p:blipFill>
          <a:blip r:embed="rId3"/>
          <a:stretch>
            <a:fillRect/>
          </a:stretch>
        </p:blipFill>
        <p:spPr>
          <a:xfrm>
            <a:off x="3709592" y="2786224"/>
            <a:ext cx="4164329" cy="3950477"/>
          </a:xfrm>
          <a:prstGeom prst="rect">
            <a:avLst/>
          </a:prstGeom>
        </p:spPr>
      </p:pic>
      <p:pic>
        <p:nvPicPr>
          <p:cNvPr id="14" name="Picture 13" descr="Diagram&#10;&#10;Description automatically generated">
            <a:extLst>
              <a:ext uri="{FF2B5EF4-FFF2-40B4-BE49-F238E27FC236}">
                <a16:creationId xmlns:a16="http://schemas.microsoft.com/office/drawing/2014/main" id="{4E0C6015-E33F-9429-340E-90054315A377}"/>
              </a:ext>
            </a:extLst>
          </p:cNvPr>
          <p:cNvPicPr>
            <a:picLocks noChangeAspect="1"/>
          </p:cNvPicPr>
          <p:nvPr/>
        </p:nvPicPr>
        <p:blipFill rotWithShape="1">
          <a:blip r:embed="rId4"/>
          <a:srcRect l="8508" r="7245"/>
          <a:stretch/>
        </p:blipFill>
        <p:spPr>
          <a:xfrm>
            <a:off x="8042028" y="3126989"/>
            <a:ext cx="3508310" cy="3406140"/>
          </a:xfrm>
          <a:prstGeom prst="rect">
            <a:avLst/>
          </a:prstGeom>
        </p:spPr>
      </p:pic>
    </p:spTree>
    <p:extLst>
      <p:ext uri="{BB962C8B-B14F-4D97-AF65-F5344CB8AC3E}">
        <p14:creationId xmlns:p14="http://schemas.microsoft.com/office/powerpoint/2010/main" val="303972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A68A-D0CA-64BC-2C6D-A87701297B60}"/>
              </a:ext>
            </a:extLst>
          </p:cNvPr>
          <p:cNvSpPr>
            <a:spLocks noGrp="1"/>
          </p:cNvSpPr>
          <p:nvPr>
            <p:ph type="title"/>
          </p:nvPr>
        </p:nvSpPr>
        <p:spPr>
          <a:xfrm>
            <a:off x="1248748" y="365125"/>
            <a:ext cx="10515600" cy="1325563"/>
          </a:xfrm>
        </p:spPr>
        <p:txBody>
          <a:bodyPr/>
          <a:lstStyle/>
          <a:p>
            <a:pPr algn="ctr"/>
            <a:r>
              <a:rPr lang="en-GB" b="1" dirty="0">
                <a:latin typeface="Calibri" panose="020F0502020204030204" pitchFamily="34" charset="0"/>
                <a:cs typeface="Calibri" panose="020F0502020204030204" pitchFamily="34" charset="0"/>
              </a:rPr>
              <a:t>Business Understanding</a:t>
            </a:r>
          </a:p>
        </p:txBody>
      </p:sp>
      <p:pic>
        <p:nvPicPr>
          <p:cNvPr id="3" name="Picture 2" descr="Graphical user interface&#10;&#10;Description automatically generated">
            <a:extLst>
              <a:ext uri="{FF2B5EF4-FFF2-40B4-BE49-F238E27FC236}">
                <a16:creationId xmlns:a16="http://schemas.microsoft.com/office/drawing/2014/main" id="{F6BD4A4C-8E87-5BBE-8599-F658BA67D526}"/>
              </a:ext>
            </a:extLst>
          </p:cNvPr>
          <p:cNvPicPr>
            <a:picLocks noChangeAspect="1"/>
          </p:cNvPicPr>
          <p:nvPr/>
        </p:nvPicPr>
        <p:blipFill>
          <a:blip r:embed="rId2"/>
          <a:stretch>
            <a:fillRect/>
          </a:stretch>
        </p:blipFill>
        <p:spPr>
          <a:xfrm>
            <a:off x="191832" y="2479689"/>
            <a:ext cx="5904168" cy="4137660"/>
          </a:xfrm>
          <a:prstGeom prst="rect">
            <a:avLst/>
          </a:prstGeom>
        </p:spPr>
      </p:pic>
      <p:pic>
        <p:nvPicPr>
          <p:cNvPr id="4" name="Picture 3" descr="Text&#10;&#10;Description automatically generated">
            <a:extLst>
              <a:ext uri="{FF2B5EF4-FFF2-40B4-BE49-F238E27FC236}">
                <a16:creationId xmlns:a16="http://schemas.microsoft.com/office/drawing/2014/main" id="{26C0E971-E865-1C56-C402-EB2C1FC990D3}"/>
              </a:ext>
            </a:extLst>
          </p:cNvPr>
          <p:cNvPicPr>
            <a:picLocks noChangeAspect="1"/>
          </p:cNvPicPr>
          <p:nvPr/>
        </p:nvPicPr>
        <p:blipFill>
          <a:blip r:embed="rId3"/>
          <a:stretch>
            <a:fillRect/>
          </a:stretch>
        </p:blipFill>
        <p:spPr>
          <a:xfrm>
            <a:off x="6040489" y="1690688"/>
            <a:ext cx="5936785" cy="3976370"/>
          </a:xfrm>
          <a:prstGeom prst="rect">
            <a:avLst/>
          </a:prstGeom>
        </p:spPr>
      </p:pic>
      <p:pic>
        <p:nvPicPr>
          <p:cNvPr id="6" name="Picture 5" descr="Logo&#10;&#10;Description automatically generated with low confidence">
            <a:extLst>
              <a:ext uri="{FF2B5EF4-FFF2-40B4-BE49-F238E27FC236}">
                <a16:creationId xmlns:a16="http://schemas.microsoft.com/office/drawing/2014/main" id="{8DF41F1B-DF24-9688-94D5-4AEFE1959CCA}"/>
              </a:ext>
            </a:extLst>
          </p:cNvPr>
          <p:cNvPicPr>
            <a:picLocks noChangeAspect="1"/>
          </p:cNvPicPr>
          <p:nvPr/>
        </p:nvPicPr>
        <p:blipFill rotWithShape="1">
          <a:blip r:embed="rId4">
            <a:extLst>
              <a:ext uri="{28A0092B-C50C-407E-A947-70E740481C1C}">
                <a14:useLocalDpi xmlns:a14="http://schemas.microsoft.com/office/drawing/2010/main" val="0"/>
              </a:ext>
            </a:extLst>
          </a:blip>
          <a:srcRect l="27313" t="14680" r="32323" b="25282"/>
          <a:stretch/>
        </p:blipFill>
        <p:spPr>
          <a:xfrm>
            <a:off x="876300" y="119380"/>
            <a:ext cx="2221531" cy="1972310"/>
          </a:xfrm>
          <a:prstGeom prst="rect">
            <a:avLst/>
          </a:prstGeom>
        </p:spPr>
      </p:pic>
      <p:sp>
        <p:nvSpPr>
          <p:cNvPr id="8" name="TextBox 7">
            <a:extLst>
              <a:ext uri="{FF2B5EF4-FFF2-40B4-BE49-F238E27FC236}">
                <a16:creationId xmlns:a16="http://schemas.microsoft.com/office/drawing/2014/main" id="{BAE4E9F6-2B80-E710-EFD7-E95BA86B216A}"/>
              </a:ext>
            </a:extLst>
          </p:cNvPr>
          <p:cNvSpPr txBox="1"/>
          <p:nvPr/>
        </p:nvSpPr>
        <p:spPr>
          <a:xfrm>
            <a:off x="688133" y="2110638"/>
            <a:ext cx="6097554" cy="375552"/>
          </a:xfrm>
          <a:prstGeom prst="rect">
            <a:avLst/>
          </a:prstGeom>
          <a:noFill/>
        </p:spPr>
        <p:txBody>
          <a:bodyPr wrap="square">
            <a:spAutoFit/>
          </a:bodyPr>
          <a:lstStyle/>
          <a:p>
            <a:pPr>
              <a:lnSpc>
                <a:spcPct val="107000"/>
              </a:lnSpc>
              <a:spcBef>
                <a:spcPts val="800"/>
              </a:spcBef>
              <a:tabLst>
                <a:tab pos="5581015"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As per the 2019 data, the following is summarised: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4CA2C033-1B9D-E1B6-F062-37CCB0BB7ED9}"/>
              </a:ext>
            </a:extLst>
          </p:cNvPr>
          <p:cNvSpPr txBox="1"/>
          <p:nvPr/>
        </p:nvSpPr>
        <p:spPr>
          <a:xfrm>
            <a:off x="6435790" y="1479327"/>
            <a:ext cx="5508394" cy="375552"/>
          </a:xfrm>
          <a:prstGeom prst="rect">
            <a:avLst/>
          </a:prstGeom>
          <a:noFill/>
        </p:spPr>
        <p:txBody>
          <a:bodyPr wrap="square">
            <a:spAutoFit/>
          </a:bodyPr>
          <a:lstStyle/>
          <a:p>
            <a:pPr>
              <a:lnSpc>
                <a:spcPct val="107000"/>
              </a:lnSpc>
              <a:spcBef>
                <a:spcPts val="800"/>
              </a:spcBef>
            </a:pPr>
            <a:r>
              <a:rPr lang="en-US" sz="1800" dirty="0">
                <a:effectLst/>
                <a:latin typeface="Calibri" panose="020F0502020204030204" pitchFamily="34" charset="0"/>
                <a:ea typeface="Calibri" panose="020F0502020204030204" pitchFamily="34" charset="0"/>
                <a:cs typeface="Calibri" panose="020F0502020204030204" pitchFamily="34" charset="0"/>
              </a:rPr>
              <a:t>According to the 2020 data, the following is summarised: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6" name="Picture 35" descr="Graphical user interface, application, table, Word&#10;&#10;Description automatically generated with medium confidence">
            <a:extLst>
              <a:ext uri="{FF2B5EF4-FFF2-40B4-BE49-F238E27FC236}">
                <a16:creationId xmlns:a16="http://schemas.microsoft.com/office/drawing/2014/main" id="{080EEF61-BD8B-7208-90AB-56ED519462CB}"/>
              </a:ext>
            </a:extLst>
          </p:cNvPr>
          <p:cNvPicPr>
            <a:picLocks noChangeAspect="1"/>
          </p:cNvPicPr>
          <p:nvPr/>
        </p:nvPicPr>
        <p:blipFill>
          <a:blip r:embed="rId5"/>
          <a:stretch>
            <a:fillRect/>
          </a:stretch>
        </p:blipFill>
        <p:spPr>
          <a:xfrm>
            <a:off x="6198193" y="5521566"/>
            <a:ext cx="5775065" cy="1017964"/>
          </a:xfrm>
          <a:prstGeom prst="rect">
            <a:avLst/>
          </a:prstGeom>
        </p:spPr>
      </p:pic>
    </p:spTree>
    <p:extLst>
      <p:ext uri="{BB962C8B-B14F-4D97-AF65-F5344CB8AC3E}">
        <p14:creationId xmlns:p14="http://schemas.microsoft.com/office/powerpoint/2010/main" val="43103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A68A-D0CA-64BC-2C6D-A87701297B60}"/>
              </a:ext>
            </a:extLst>
          </p:cNvPr>
          <p:cNvSpPr>
            <a:spLocks noGrp="1"/>
          </p:cNvSpPr>
          <p:nvPr>
            <p:ph type="title"/>
          </p:nvPr>
        </p:nvSpPr>
        <p:spPr>
          <a:xfrm>
            <a:off x="943948" y="283031"/>
            <a:ext cx="10515600" cy="903514"/>
          </a:xfrm>
        </p:spPr>
        <p:txBody>
          <a:bodyPr/>
          <a:lstStyle/>
          <a:p>
            <a:pPr algn="ctr"/>
            <a:r>
              <a:rPr lang="en-GB" b="1" dirty="0">
                <a:latin typeface="Calibri" panose="020F0502020204030204" pitchFamily="34" charset="0"/>
                <a:cs typeface="Calibri" panose="020F0502020204030204" pitchFamily="34" charset="0"/>
              </a:rPr>
              <a:t>Objectives of the Analysis</a:t>
            </a:r>
          </a:p>
        </p:txBody>
      </p:sp>
      <p:pic>
        <p:nvPicPr>
          <p:cNvPr id="10" name="Picture 9" descr="Diagram&#10;&#10;Description automatically generated">
            <a:extLst>
              <a:ext uri="{FF2B5EF4-FFF2-40B4-BE49-F238E27FC236}">
                <a16:creationId xmlns:a16="http://schemas.microsoft.com/office/drawing/2014/main" id="{59C65DA5-5DD5-1106-E4DA-4140DDDE98EF}"/>
              </a:ext>
            </a:extLst>
          </p:cNvPr>
          <p:cNvPicPr>
            <a:picLocks noChangeAspect="1"/>
          </p:cNvPicPr>
          <p:nvPr/>
        </p:nvPicPr>
        <p:blipFill rotWithShape="1">
          <a:blip r:embed="rId2">
            <a:extLst>
              <a:ext uri="{28A0092B-C50C-407E-A947-70E740481C1C}">
                <a14:useLocalDpi xmlns:a14="http://schemas.microsoft.com/office/drawing/2010/main" val="0"/>
              </a:ext>
            </a:extLst>
          </a:blip>
          <a:srcRect l="6766" b="34707"/>
          <a:stretch/>
        </p:blipFill>
        <p:spPr>
          <a:xfrm>
            <a:off x="174172" y="1646970"/>
            <a:ext cx="11620682" cy="4347839"/>
          </a:xfrm>
          <a:prstGeom prst="rect">
            <a:avLst/>
          </a:prstGeom>
        </p:spPr>
      </p:pic>
    </p:spTree>
    <p:extLst>
      <p:ext uri="{BB962C8B-B14F-4D97-AF65-F5344CB8AC3E}">
        <p14:creationId xmlns:p14="http://schemas.microsoft.com/office/powerpoint/2010/main" val="385904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D0D6-F021-CCA9-8557-ADDB972B7648}"/>
              </a:ext>
            </a:extLst>
          </p:cNvPr>
          <p:cNvSpPr>
            <a:spLocks noGrp="1"/>
          </p:cNvSpPr>
          <p:nvPr>
            <p:ph type="title"/>
          </p:nvPr>
        </p:nvSpPr>
        <p:spPr>
          <a:xfrm>
            <a:off x="838200" y="75877"/>
            <a:ext cx="10515600" cy="717226"/>
          </a:xfrm>
        </p:spPr>
        <p:txBody>
          <a:bodyPr/>
          <a:lstStyle/>
          <a:p>
            <a:pPr algn="ctr"/>
            <a:r>
              <a:rPr lang="en-GB" b="1" dirty="0">
                <a:latin typeface="Calibri" panose="020F0502020204030204" pitchFamily="34" charset="0"/>
                <a:cs typeface="Calibri" panose="020F0502020204030204" pitchFamily="34" charset="0"/>
              </a:rPr>
              <a:t>Description of Dataset</a:t>
            </a:r>
          </a:p>
        </p:txBody>
      </p:sp>
      <p:pic>
        <p:nvPicPr>
          <p:cNvPr id="5" name="Picture 4" descr="Text&#10;&#10;Description automatically generated">
            <a:extLst>
              <a:ext uri="{FF2B5EF4-FFF2-40B4-BE49-F238E27FC236}">
                <a16:creationId xmlns:a16="http://schemas.microsoft.com/office/drawing/2014/main" id="{B840CDAD-3B4C-0250-47DD-9986F4C4EFA2}"/>
              </a:ext>
            </a:extLst>
          </p:cNvPr>
          <p:cNvPicPr>
            <a:picLocks noChangeAspect="1"/>
          </p:cNvPicPr>
          <p:nvPr/>
        </p:nvPicPr>
        <p:blipFill>
          <a:blip r:embed="rId2"/>
          <a:stretch>
            <a:fillRect/>
          </a:stretch>
        </p:blipFill>
        <p:spPr>
          <a:xfrm>
            <a:off x="376334" y="2219099"/>
            <a:ext cx="5638049" cy="1209901"/>
          </a:xfrm>
          <a:prstGeom prst="rect">
            <a:avLst/>
          </a:prstGeom>
        </p:spPr>
      </p:pic>
      <p:sp>
        <p:nvSpPr>
          <p:cNvPr id="7" name="TextBox 6">
            <a:extLst>
              <a:ext uri="{FF2B5EF4-FFF2-40B4-BE49-F238E27FC236}">
                <a16:creationId xmlns:a16="http://schemas.microsoft.com/office/drawing/2014/main" id="{C70B1EAB-5089-DC21-3820-8EFB88D44C34}"/>
              </a:ext>
            </a:extLst>
          </p:cNvPr>
          <p:cNvSpPr txBox="1"/>
          <p:nvPr/>
        </p:nvSpPr>
        <p:spPr>
          <a:xfrm>
            <a:off x="457950" y="1845342"/>
            <a:ext cx="6097554" cy="344069"/>
          </a:xfrm>
          <a:prstGeom prst="rect">
            <a:avLst/>
          </a:prstGeom>
          <a:noFill/>
        </p:spPr>
        <p:txBody>
          <a:bodyPr wrap="square">
            <a:spAutoFit/>
          </a:bodyPr>
          <a:lstStyle/>
          <a:p>
            <a:pPr algn="just">
              <a:lnSpc>
                <a:spcPct val="107000"/>
              </a:lnSpc>
              <a:spcBef>
                <a:spcPts val="800"/>
              </a:spcBef>
            </a:pPr>
            <a:r>
              <a:rPr lang="en-GB" sz="1600" dirty="0">
                <a:effectLst/>
                <a:latin typeface="Calibri" panose="020F0502020204030204" pitchFamily="34" charset="0"/>
                <a:ea typeface="Calibri" panose="020F0502020204030204" pitchFamily="34" charset="0"/>
                <a:cs typeface="Calibri" panose="020F0502020204030204" pitchFamily="34" charset="0"/>
              </a:rPr>
              <a:t>Initially, the Complaints were coded as:</a:t>
            </a:r>
          </a:p>
        </p:txBody>
      </p:sp>
      <p:pic>
        <p:nvPicPr>
          <p:cNvPr id="11" name="Picture 10" descr="Table&#10;&#10;Description automatically generated">
            <a:extLst>
              <a:ext uri="{FF2B5EF4-FFF2-40B4-BE49-F238E27FC236}">
                <a16:creationId xmlns:a16="http://schemas.microsoft.com/office/drawing/2014/main" id="{BE19C9E0-B8A1-F3BD-F813-84E702F86EAD}"/>
              </a:ext>
            </a:extLst>
          </p:cNvPr>
          <p:cNvPicPr>
            <a:picLocks noChangeAspect="1"/>
          </p:cNvPicPr>
          <p:nvPr/>
        </p:nvPicPr>
        <p:blipFill>
          <a:blip r:embed="rId3"/>
          <a:stretch>
            <a:fillRect/>
          </a:stretch>
        </p:blipFill>
        <p:spPr>
          <a:xfrm>
            <a:off x="579249" y="3514015"/>
            <a:ext cx="10953343" cy="3241345"/>
          </a:xfrm>
          <a:prstGeom prst="rect">
            <a:avLst/>
          </a:prstGeom>
        </p:spPr>
      </p:pic>
      <p:sp>
        <p:nvSpPr>
          <p:cNvPr id="12" name="TextBox 11">
            <a:extLst>
              <a:ext uri="{FF2B5EF4-FFF2-40B4-BE49-F238E27FC236}">
                <a16:creationId xmlns:a16="http://schemas.microsoft.com/office/drawing/2014/main" id="{90361391-46E7-A6DE-1998-EED5E7EBA662}"/>
              </a:ext>
            </a:extLst>
          </p:cNvPr>
          <p:cNvSpPr txBox="1"/>
          <p:nvPr/>
        </p:nvSpPr>
        <p:spPr>
          <a:xfrm>
            <a:off x="6177618" y="932867"/>
            <a:ext cx="5767069" cy="2496133"/>
          </a:xfrm>
          <a:prstGeom prst="rect">
            <a:avLst/>
          </a:prstGeom>
          <a:noFill/>
        </p:spPr>
        <p:txBody>
          <a:bodyPr wrap="square">
            <a:spAutoFit/>
          </a:bodyPr>
          <a:lstStyle/>
          <a:p>
            <a:pPr algn="just">
              <a:lnSpc>
                <a:spcPct val="107000"/>
              </a:lnSpc>
              <a:spcBef>
                <a:spcPts val="800"/>
              </a:spcBef>
            </a:pPr>
            <a:r>
              <a:rPr lang="en-US" sz="1600" dirty="0">
                <a:effectLst/>
                <a:latin typeface="Calibri" panose="020F0502020204030204" pitchFamily="34" charset="0"/>
                <a:ea typeface="Calibri" panose="020F0502020204030204" pitchFamily="34" charset="0"/>
                <a:cs typeface="Calibri" panose="020F0502020204030204" pitchFamily="34" charset="0"/>
              </a:rPr>
              <a:t>Another new column “Nature of Complaint” was created by assigning the following:</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Bef>
                <a:spcPts val="80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For complaints analysis, 0 (no complaints) observations have been removed </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1 (Minor) and 2 (Significant) Complaints have been aggregated into “Moderate” Complaints</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3 (Serious) Complaints have been coded as “Serious” Complaints</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1C4FC9B-7978-2A94-3861-9E3FBF2E3D42}"/>
              </a:ext>
            </a:extLst>
          </p:cNvPr>
          <p:cNvSpPr txBox="1"/>
          <p:nvPr/>
        </p:nvSpPr>
        <p:spPr>
          <a:xfrm>
            <a:off x="457950" y="931474"/>
            <a:ext cx="5556433" cy="871008"/>
          </a:xfrm>
          <a:prstGeom prst="rect">
            <a:avLst/>
          </a:prstGeom>
          <a:noFill/>
        </p:spPr>
        <p:txBody>
          <a:bodyPr wrap="square">
            <a:spAutoFit/>
          </a:bodyPr>
          <a:lstStyle/>
          <a:p>
            <a:pPr algn="just">
              <a:lnSpc>
                <a:spcPct val="107000"/>
              </a:lnSpc>
              <a:spcBef>
                <a:spcPts val="800"/>
              </a:spcBef>
            </a:pPr>
            <a:r>
              <a:rPr lang="en-GB" sz="1600" dirty="0">
                <a:effectLst/>
                <a:latin typeface="Calibri" panose="020F0502020204030204" pitchFamily="34" charset="0"/>
                <a:ea typeface="Calibri" panose="020F0502020204030204" pitchFamily="34" charset="0"/>
                <a:cs typeface="Calibri" panose="020F0502020204030204" pitchFamily="34" charset="0"/>
              </a:rPr>
              <a:t>The Quality Score is given after a thorough inspection of the entire motorcycle but before any defects are rectified (on a scale of 0-100).</a:t>
            </a:r>
          </a:p>
        </p:txBody>
      </p:sp>
    </p:spTree>
    <p:extLst>
      <p:ext uri="{BB962C8B-B14F-4D97-AF65-F5344CB8AC3E}">
        <p14:creationId xmlns:p14="http://schemas.microsoft.com/office/powerpoint/2010/main" val="3487177008"/>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30311_Updated" id="{0D1AB845-8C91-4A17-83C2-554F3A60F4B7}" vid="{9E18AF1B-19C5-465B-9A10-4BC0656C0F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239</TotalTime>
  <Words>2506</Words>
  <Application>Microsoft Office PowerPoint</Application>
  <PresentationFormat>Widescreen</PresentationFormat>
  <Paragraphs>199</Paragraphs>
  <Slides>28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Segoe UI Light</vt:lpstr>
      <vt:lpstr>Symbol</vt:lpstr>
      <vt:lpstr>Office Theme</vt:lpstr>
      <vt:lpstr> A Business Analysis Presentation  Presented By: Arpit Rimza      </vt:lpstr>
      <vt:lpstr>Table of Content</vt:lpstr>
      <vt:lpstr>Introduction</vt:lpstr>
      <vt:lpstr>Introduction</vt:lpstr>
      <vt:lpstr>Methodology</vt:lpstr>
      <vt:lpstr>PowerPoint Presentation</vt:lpstr>
      <vt:lpstr>Business Understanding</vt:lpstr>
      <vt:lpstr>Objectives of the Analysis</vt:lpstr>
      <vt:lpstr>Description of Dataset</vt:lpstr>
      <vt:lpstr>Description of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Data Analytics Presentation  Bath Spa University Bootcamp Presented By: Arpit Rimza      </dc:title>
  <dc:creator>Arpit Rimza</dc:creator>
  <cp:lastModifiedBy>Arpit Rimza</cp:lastModifiedBy>
  <cp:revision>53</cp:revision>
  <dcterms:created xsi:type="dcterms:W3CDTF">2023-03-03T00:29:56Z</dcterms:created>
  <dcterms:modified xsi:type="dcterms:W3CDTF">2023-05-08T18:04:10Z</dcterms:modified>
</cp:coreProperties>
</file>