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9144000" cy="5143500" type="screen16x9"/>
  <p:notesSz cx="6858000" cy="9144000"/>
  <p:embeddedFontLst>
    <p:embeddedFont>
      <p:font typeface="Bebas Neue" panose="020B0606020202050201" pitchFamily="34" charset="0"/>
      <p:regular r:id="rId19"/>
    </p:embeddedFont>
    <p:embeddedFont>
      <p:font typeface="Maven Pro" panose="020B0604020202020204" charset="0"/>
      <p:regular r:id="rId20"/>
      <p:bold r:id="rId21"/>
    </p:embeddedFont>
    <p:embeddedFont>
      <p:font typeface="Nunito Light" pitchFamily="2" charset="0"/>
      <p:regular r:id="rId22"/>
      <p:italic r:id="rId23"/>
    </p:embeddedFont>
    <p:embeddedFont>
      <p:font typeface="Roboto Condensed Light" panose="02000000000000000000" pitchFamily="2" charset="0"/>
      <p:regular r:id="rId24"/>
      <p:italic r:id="rId25"/>
    </p:embeddedFont>
    <p:embeddedFont>
      <p:font typeface="Share Tech"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F9FE53-3A03-4C62-AE67-711B00BC5D4F}">
  <a:tblStyle styleId="{E6F9FE53-3A03-4C62-AE67-711B00BC5D4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2ED7F78-425D-43B5-894A-B0492254FF2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636cdbb93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2636cdbb93_2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2636cdbb93_3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g22636cdbb93_3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2636cdbb93_15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22636cdbb93_15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636cdbb93_1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g22636cdbb93_15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2636cdbb93_15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g22636cdbb93_15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2636cdbb93_1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g22636cdbb93_17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636cdbb93_1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22636cdbb93_1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2636cdbb93_15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2636cdbb93_15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636cdbb93_1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2636cdbb93_1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636cdbb93_1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22636cdbb93_15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2636cdbb93_1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2636cdbb93_1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2636cdbb93_1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2636cdbb93_1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636cdbb9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2636cdbb93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636cdbb93_1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22636cdbb93_10_7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13225" y="1145100"/>
            <a:ext cx="4242900" cy="2377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5200"/>
            </a:lvl1pPr>
            <a:lvl2pPr lvl="1" algn="l">
              <a:lnSpc>
                <a:spcPct val="100000"/>
              </a:lnSpc>
              <a:spcBef>
                <a:spcPts val="0"/>
              </a:spcBef>
              <a:spcAft>
                <a:spcPts val="0"/>
              </a:spcAft>
              <a:buClr>
                <a:srgbClr val="191919"/>
              </a:buClr>
              <a:buSzPts val="5200"/>
              <a:buNone/>
              <a:defRPr sz="5200">
                <a:solidFill>
                  <a:srgbClr val="191919"/>
                </a:solidFill>
              </a:defRPr>
            </a:lvl2pPr>
            <a:lvl3pPr lvl="2" algn="l">
              <a:lnSpc>
                <a:spcPct val="100000"/>
              </a:lnSpc>
              <a:spcBef>
                <a:spcPts val="0"/>
              </a:spcBef>
              <a:spcAft>
                <a:spcPts val="0"/>
              </a:spcAft>
              <a:buClr>
                <a:srgbClr val="191919"/>
              </a:buClr>
              <a:buSzPts val="5200"/>
              <a:buNone/>
              <a:defRPr sz="5200">
                <a:solidFill>
                  <a:srgbClr val="191919"/>
                </a:solidFill>
              </a:defRPr>
            </a:lvl3pPr>
            <a:lvl4pPr lvl="3" algn="l">
              <a:lnSpc>
                <a:spcPct val="100000"/>
              </a:lnSpc>
              <a:spcBef>
                <a:spcPts val="0"/>
              </a:spcBef>
              <a:spcAft>
                <a:spcPts val="0"/>
              </a:spcAft>
              <a:buClr>
                <a:srgbClr val="191919"/>
              </a:buClr>
              <a:buSzPts val="5200"/>
              <a:buNone/>
              <a:defRPr sz="5200">
                <a:solidFill>
                  <a:srgbClr val="191919"/>
                </a:solidFill>
              </a:defRPr>
            </a:lvl4pPr>
            <a:lvl5pPr lvl="4" algn="l">
              <a:lnSpc>
                <a:spcPct val="100000"/>
              </a:lnSpc>
              <a:spcBef>
                <a:spcPts val="0"/>
              </a:spcBef>
              <a:spcAft>
                <a:spcPts val="0"/>
              </a:spcAft>
              <a:buClr>
                <a:srgbClr val="191919"/>
              </a:buClr>
              <a:buSzPts val="5200"/>
              <a:buNone/>
              <a:defRPr sz="5200">
                <a:solidFill>
                  <a:srgbClr val="191919"/>
                </a:solidFill>
              </a:defRPr>
            </a:lvl5pPr>
            <a:lvl6pPr lvl="5" algn="l">
              <a:lnSpc>
                <a:spcPct val="100000"/>
              </a:lnSpc>
              <a:spcBef>
                <a:spcPts val="0"/>
              </a:spcBef>
              <a:spcAft>
                <a:spcPts val="0"/>
              </a:spcAft>
              <a:buClr>
                <a:srgbClr val="191919"/>
              </a:buClr>
              <a:buSzPts val="5200"/>
              <a:buNone/>
              <a:defRPr sz="5200">
                <a:solidFill>
                  <a:srgbClr val="191919"/>
                </a:solidFill>
              </a:defRPr>
            </a:lvl6pPr>
            <a:lvl7pPr lvl="6" algn="l">
              <a:lnSpc>
                <a:spcPct val="100000"/>
              </a:lnSpc>
              <a:spcBef>
                <a:spcPts val="0"/>
              </a:spcBef>
              <a:spcAft>
                <a:spcPts val="0"/>
              </a:spcAft>
              <a:buClr>
                <a:srgbClr val="191919"/>
              </a:buClr>
              <a:buSzPts val="5200"/>
              <a:buNone/>
              <a:defRPr sz="5200">
                <a:solidFill>
                  <a:srgbClr val="191919"/>
                </a:solidFill>
              </a:defRPr>
            </a:lvl7pPr>
            <a:lvl8pPr lvl="7" algn="l">
              <a:lnSpc>
                <a:spcPct val="100000"/>
              </a:lnSpc>
              <a:spcBef>
                <a:spcPts val="0"/>
              </a:spcBef>
              <a:spcAft>
                <a:spcPts val="0"/>
              </a:spcAft>
              <a:buClr>
                <a:srgbClr val="191919"/>
              </a:buClr>
              <a:buSzPts val="5200"/>
              <a:buNone/>
              <a:defRPr sz="5200">
                <a:solidFill>
                  <a:srgbClr val="191919"/>
                </a:solidFill>
              </a:defRPr>
            </a:lvl8pPr>
            <a:lvl9pPr lvl="8" algn="l">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713225" y="3522600"/>
            <a:ext cx="4242900" cy="47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6" name="Google Shape;56;p14"/>
          <p:cNvSpPr/>
          <p:nvPr/>
        </p:nvSpPr>
        <p:spPr>
          <a:xfrm>
            <a:off x="8781344" y="240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14"/>
          <p:cNvGrpSpPr/>
          <p:nvPr/>
        </p:nvGrpSpPr>
        <p:grpSpPr>
          <a:xfrm>
            <a:off x="8756292" y="1085276"/>
            <a:ext cx="188650" cy="2468355"/>
            <a:chOff x="250617" y="2402301"/>
            <a:chExt cx="188650" cy="2468355"/>
          </a:xfrm>
        </p:grpSpPr>
        <p:sp>
          <p:nvSpPr>
            <p:cNvPr id="58" name="Google Shape;58;p14"/>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14"/>
          <p:cNvGrpSpPr/>
          <p:nvPr/>
        </p:nvGrpSpPr>
        <p:grpSpPr>
          <a:xfrm>
            <a:off x="139298" y="21446"/>
            <a:ext cx="98059" cy="1906194"/>
            <a:chOff x="139298" y="21446"/>
            <a:chExt cx="98059" cy="1906194"/>
          </a:xfrm>
        </p:grpSpPr>
        <p:sp>
          <p:nvSpPr>
            <p:cNvPr id="63" name="Google Shape;63;p14"/>
            <p:cNvSpPr/>
            <p:nvPr/>
          </p:nvSpPr>
          <p:spPr>
            <a:xfrm>
              <a:off x="139298" y="182934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184088"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 name="Google Shape;65;p14"/>
          <p:cNvGrpSpPr/>
          <p:nvPr/>
        </p:nvGrpSpPr>
        <p:grpSpPr>
          <a:xfrm>
            <a:off x="414454" y="1881556"/>
            <a:ext cx="121434" cy="2043401"/>
            <a:chOff x="414454" y="1881556"/>
            <a:chExt cx="121434" cy="2043401"/>
          </a:xfrm>
        </p:grpSpPr>
        <p:sp>
          <p:nvSpPr>
            <p:cNvPr id="66" name="Google Shape;66;p14"/>
            <p:cNvSpPr/>
            <p:nvPr/>
          </p:nvSpPr>
          <p:spPr>
            <a:xfrm>
              <a:off x="470939"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414454" y="3618720"/>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434936" y="3844499"/>
              <a:ext cx="80469" cy="80458"/>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14"/>
          <p:cNvSpPr/>
          <p:nvPr/>
        </p:nvSpPr>
        <p:spPr>
          <a:xfrm>
            <a:off x="6004644" y="4796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4767909" y="1442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3" name="Google Shape;73;p15"/>
          <p:cNvSpPr txBox="1">
            <a:spLocks noGrp="1"/>
          </p:cNvSpPr>
          <p:nvPr>
            <p:ph type="body" idx="1"/>
          </p:nvPr>
        </p:nvSpPr>
        <p:spPr>
          <a:xfrm>
            <a:off x="720000" y="1215751"/>
            <a:ext cx="7704000" cy="1965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Font typeface="Anaheim"/>
              <a:buChar char="●"/>
              <a:defRPr sz="1200"/>
            </a:lvl1pPr>
            <a:lvl2pPr marL="914400" lvl="1" indent="-317500" algn="l">
              <a:lnSpc>
                <a:spcPct val="100000"/>
              </a:lnSpc>
              <a:spcBef>
                <a:spcPts val="1000"/>
              </a:spcBef>
              <a:spcAft>
                <a:spcPts val="0"/>
              </a:spcAft>
              <a:buSzPts val="1400"/>
              <a:buFont typeface="Roboto Condensed Light"/>
              <a:buChar char="○"/>
              <a:defRPr sz="1200"/>
            </a:lvl2pPr>
            <a:lvl3pPr marL="1371600" lvl="2" indent="-317500" algn="l">
              <a:lnSpc>
                <a:spcPct val="100000"/>
              </a:lnSpc>
              <a:spcBef>
                <a:spcPts val="0"/>
              </a:spcBef>
              <a:spcAft>
                <a:spcPts val="0"/>
              </a:spcAft>
              <a:buSzPts val="1400"/>
              <a:buFont typeface="Roboto Condensed Light"/>
              <a:buChar char="■"/>
              <a:defRPr/>
            </a:lvl3pPr>
            <a:lvl4pPr marL="1828800" lvl="3" indent="-317500" algn="l">
              <a:lnSpc>
                <a:spcPct val="100000"/>
              </a:lnSpc>
              <a:spcBef>
                <a:spcPts val="0"/>
              </a:spcBef>
              <a:spcAft>
                <a:spcPts val="0"/>
              </a:spcAft>
              <a:buSzPts val="1400"/>
              <a:buFont typeface="Roboto Condensed Light"/>
              <a:buChar char="●"/>
              <a:defRPr/>
            </a:lvl4pPr>
            <a:lvl5pPr marL="2286000" lvl="4" indent="-317500" algn="l">
              <a:lnSpc>
                <a:spcPct val="100000"/>
              </a:lnSpc>
              <a:spcBef>
                <a:spcPts val="0"/>
              </a:spcBef>
              <a:spcAft>
                <a:spcPts val="0"/>
              </a:spcAft>
              <a:buSzPts val="1400"/>
              <a:buFont typeface="Roboto Condensed Light"/>
              <a:buChar char="○"/>
              <a:defRPr/>
            </a:lvl5pPr>
            <a:lvl6pPr marL="2743200" lvl="5" indent="-317500" algn="l">
              <a:lnSpc>
                <a:spcPct val="100000"/>
              </a:lnSpc>
              <a:spcBef>
                <a:spcPts val="0"/>
              </a:spcBef>
              <a:spcAft>
                <a:spcPts val="0"/>
              </a:spcAft>
              <a:buSzPts val="1400"/>
              <a:buFont typeface="Roboto Condensed Light"/>
              <a:buChar char="■"/>
              <a:defRPr/>
            </a:lvl6pPr>
            <a:lvl7pPr marL="3200400" lvl="6" indent="-317500" algn="l">
              <a:lnSpc>
                <a:spcPct val="100000"/>
              </a:lnSpc>
              <a:spcBef>
                <a:spcPts val="0"/>
              </a:spcBef>
              <a:spcAft>
                <a:spcPts val="0"/>
              </a:spcAft>
              <a:buSzPts val="1400"/>
              <a:buFont typeface="Roboto Condensed Light"/>
              <a:buChar char="●"/>
              <a:defRPr/>
            </a:lvl7pPr>
            <a:lvl8pPr marL="3657600" lvl="7" indent="-317500" algn="l">
              <a:lnSpc>
                <a:spcPct val="100000"/>
              </a:lnSpc>
              <a:spcBef>
                <a:spcPts val="0"/>
              </a:spcBef>
              <a:spcAft>
                <a:spcPts val="0"/>
              </a:spcAft>
              <a:buSzPts val="1400"/>
              <a:buFont typeface="Roboto Condensed Light"/>
              <a:buChar char="○"/>
              <a:defRPr/>
            </a:lvl8pPr>
            <a:lvl9pPr marL="4114800" lvl="8" indent="-317500" algn="l">
              <a:lnSpc>
                <a:spcPct val="100000"/>
              </a:lnSpc>
              <a:spcBef>
                <a:spcPts val="0"/>
              </a:spcBef>
              <a:spcAft>
                <a:spcPts val="0"/>
              </a:spcAft>
              <a:buSzPts val="1400"/>
              <a:buFont typeface="Roboto Condensed Light"/>
              <a:buChar char="■"/>
              <a:defRPr/>
            </a:lvl9pPr>
          </a:lstStyle>
          <a:p>
            <a:endParaRPr/>
          </a:p>
        </p:txBody>
      </p:sp>
      <p:grpSp>
        <p:nvGrpSpPr>
          <p:cNvPr id="74" name="Google Shape;74;p15"/>
          <p:cNvGrpSpPr/>
          <p:nvPr/>
        </p:nvGrpSpPr>
        <p:grpSpPr>
          <a:xfrm>
            <a:off x="278798" y="1881556"/>
            <a:ext cx="191952" cy="1929124"/>
            <a:chOff x="278798" y="1881556"/>
            <a:chExt cx="191952" cy="1929124"/>
          </a:xfrm>
        </p:grpSpPr>
        <p:sp>
          <p:nvSpPr>
            <p:cNvPr id="75" name="Google Shape;75;p15"/>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5"/>
          <p:cNvSpPr/>
          <p:nvPr/>
        </p:nvSpPr>
        <p:spPr>
          <a:xfrm>
            <a:off x="7472809"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5"/>
          <p:cNvGrpSpPr/>
          <p:nvPr/>
        </p:nvGrpSpPr>
        <p:grpSpPr>
          <a:xfrm>
            <a:off x="8518310" y="1117301"/>
            <a:ext cx="191952" cy="1289054"/>
            <a:chOff x="8518310" y="1117301"/>
            <a:chExt cx="191952" cy="1289054"/>
          </a:xfrm>
        </p:grpSpPr>
        <p:sp>
          <p:nvSpPr>
            <p:cNvPr id="79" name="Google Shape;79;p15"/>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81;p15"/>
          <p:cNvGrpSpPr/>
          <p:nvPr/>
        </p:nvGrpSpPr>
        <p:grpSpPr>
          <a:xfrm>
            <a:off x="8786190" y="2702371"/>
            <a:ext cx="121446" cy="1966926"/>
            <a:chOff x="8786190" y="2702371"/>
            <a:chExt cx="121446" cy="1966926"/>
          </a:xfrm>
        </p:grpSpPr>
        <p:sp>
          <p:nvSpPr>
            <p:cNvPr id="82" name="Google Shape;82;p15"/>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5"/>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7145669"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6536915"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443269"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794334"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1233415"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5" name="Google Shape;95;p16"/>
          <p:cNvSpPr/>
          <p:nvPr/>
        </p:nvSpPr>
        <p:spPr>
          <a:xfrm>
            <a:off x="8612763" y="8677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8642025" y="4851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8854450" y="1950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152210" y="4753911"/>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8891288" y="716085"/>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202425"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462900"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1373850" y="1992131"/>
            <a:ext cx="50676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 name="Google Shape;104;p17"/>
          <p:cNvSpPr txBox="1">
            <a:spLocks noGrp="1"/>
          </p:cNvSpPr>
          <p:nvPr>
            <p:ph type="title" idx="2"/>
          </p:nvPr>
        </p:nvSpPr>
        <p:spPr>
          <a:xfrm>
            <a:off x="6441451" y="1992131"/>
            <a:ext cx="1328700" cy="8418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5" name="Google Shape;105;p17"/>
          <p:cNvSpPr txBox="1">
            <a:spLocks noGrp="1"/>
          </p:cNvSpPr>
          <p:nvPr>
            <p:ph type="subTitle" idx="1"/>
          </p:nvPr>
        </p:nvSpPr>
        <p:spPr>
          <a:xfrm>
            <a:off x="1373850" y="2760613"/>
            <a:ext cx="50676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06" name="Google Shape;106;p17"/>
          <p:cNvGrpSpPr/>
          <p:nvPr/>
        </p:nvGrpSpPr>
        <p:grpSpPr>
          <a:xfrm>
            <a:off x="8566507" y="188009"/>
            <a:ext cx="188886" cy="1181532"/>
            <a:chOff x="2877432" y="975334"/>
            <a:chExt cx="188886" cy="1181532"/>
          </a:xfrm>
        </p:grpSpPr>
        <p:sp>
          <p:nvSpPr>
            <p:cNvPr id="107" name="Google Shape;107;p1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17"/>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7"/>
          <p:cNvGrpSpPr/>
          <p:nvPr/>
        </p:nvGrpSpPr>
        <p:grpSpPr>
          <a:xfrm>
            <a:off x="329496" y="1091548"/>
            <a:ext cx="199001" cy="2139770"/>
            <a:chOff x="8008096" y="2108910"/>
            <a:chExt cx="199001" cy="2139770"/>
          </a:xfrm>
        </p:grpSpPr>
        <p:sp>
          <p:nvSpPr>
            <p:cNvPr id="112" name="Google Shape;112;p17"/>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7"/>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6" name="Google Shape;116;p18"/>
          <p:cNvSpPr txBox="1">
            <a:spLocks noGrp="1"/>
          </p:cNvSpPr>
          <p:nvPr>
            <p:ph type="subTitle" idx="1"/>
          </p:nvPr>
        </p:nvSpPr>
        <p:spPr>
          <a:xfrm>
            <a:off x="5055284" y="3608749"/>
            <a:ext cx="2505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7" name="Google Shape;117;p18"/>
          <p:cNvSpPr txBox="1">
            <a:spLocks noGrp="1"/>
          </p:cNvSpPr>
          <p:nvPr>
            <p:ph type="subTitle" idx="2"/>
          </p:nvPr>
        </p:nvSpPr>
        <p:spPr>
          <a:xfrm>
            <a:off x="1583300" y="3608749"/>
            <a:ext cx="2505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8" name="Google Shape;118;p18"/>
          <p:cNvSpPr txBox="1">
            <a:spLocks noGrp="1"/>
          </p:cNvSpPr>
          <p:nvPr>
            <p:ph type="subTitle" idx="3"/>
          </p:nvPr>
        </p:nvSpPr>
        <p:spPr>
          <a:xfrm>
            <a:off x="5055275" y="3300725"/>
            <a:ext cx="25056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119" name="Google Shape;119;p18"/>
          <p:cNvSpPr txBox="1">
            <a:spLocks noGrp="1"/>
          </p:cNvSpPr>
          <p:nvPr>
            <p:ph type="subTitle" idx="4"/>
          </p:nvPr>
        </p:nvSpPr>
        <p:spPr>
          <a:xfrm>
            <a:off x="1583300" y="3300725"/>
            <a:ext cx="25056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120" name="Google Shape;120;p1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18"/>
          <p:cNvGrpSpPr/>
          <p:nvPr/>
        </p:nvGrpSpPr>
        <p:grpSpPr>
          <a:xfrm>
            <a:off x="6626134" y="-164562"/>
            <a:ext cx="121172" cy="760495"/>
            <a:chOff x="5245196" y="3136513"/>
            <a:chExt cx="121172" cy="760495"/>
          </a:xfrm>
        </p:grpSpPr>
        <p:sp>
          <p:nvSpPr>
            <p:cNvPr id="125" name="Google Shape;125;p1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0000" y="539500"/>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9" name="Google Shape;129;p19"/>
          <p:cNvSpPr txBox="1">
            <a:spLocks noGrp="1"/>
          </p:cNvSpPr>
          <p:nvPr>
            <p:ph type="subTitle" idx="1"/>
          </p:nvPr>
        </p:nvSpPr>
        <p:spPr>
          <a:xfrm>
            <a:off x="720000" y="1541950"/>
            <a:ext cx="42948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Nunito Light"/>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19"/>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9"/>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 name="Google Shape;134;p19"/>
          <p:cNvGrpSpPr/>
          <p:nvPr/>
        </p:nvGrpSpPr>
        <p:grpSpPr>
          <a:xfrm>
            <a:off x="8812359" y="617388"/>
            <a:ext cx="121172" cy="760495"/>
            <a:chOff x="5245196" y="3136513"/>
            <a:chExt cx="121172" cy="760495"/>
          </a:xfrm>
        </p:grpSpPr>
        <p:sp>
          <p:nvSpPr>
            <p:cNvPr id="135" name="Google Shape;135;p1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19"/>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9"/>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41" name="Google Shape;141;p20"/>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 name="Google Shape;142;p20"/>
          <p:cNvGrpSpPr/>
          <p:nvPr/>
        </p:nvGrpSpPr>
        <p:grpSpPr>
          <a:xfrm>
            <a:off x="8702532" y="-474266"/>
            <a:ext cx="188886" cy="1181532"/>
            <a:chOff x="2877432" y="975334"/>
            <a:chExt cx="188886" cy="1181532"/>
          </a:xfrm>
        </p:grpSpPr>
        <p:sp>
          <p:nvSpPr>
            <p:cNvPr id="143" name="Google Shape;143;p20"/>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0"/>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0"/>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0"/>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20"/>
          <p:cNvGrpSpPr/>
          <p:nvPr/>
        </p:nvGrpSpPr>
        <p:grpSpPr>
          <a:xfrm>
            <a:off x="3090746" y="-661332"/>
            <a:ext cx="98059" cy="1147595"/>
            <a:chOff x="3347921" y="16006"/>
            <a:chExt cx="98059" cy="1147595"/>
          </a:xfrm>
        </p:grpSpPr>
        <p:sp>
          <p:nvSpPr>
            <p:cNvPr id="148" name="Google Shape;148;p20"/>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0"/>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0"/>
          <p:cNvGrpSpPr/>
          <p:nvPr/>
        </p:nvGrpSpPr>
        <p:grpSpPr>
          <a:xfrm>
            <a:off x="4892771" y="-340112"/>
            <a:ext cx="121172" cy="760495"/>
            <a:chOff x="5245196" y="3136513"/>
            <a:chExt cx="121172" cy="760495"/>
          </a:xfrm>
        </p:grpSpPr>
        <p:sp>
          <p:nvSpPr>
            <p:cNvPr id="151" name="Google Shape;151;p2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0"/>
          <p:cNvGrpSpPr/>
          <p:nvPr/>
        </p:nvGrpSpPr>
        <p:grpSpPr>
          <a:xfrm>
            <a:off x="250617" y="2402301"/>
            <a:ext cx="188650" cy="2468355"/>
            <a:chOff x="250617" y="2402301"/>
            <a:chExt cx="188650" cy="2468355"/>
          </a:xfrm>
        </p:grpSpPr>
        <p:sp>
          <p:nvSpPr>
            <p:cNvPr id="154" name="Google Shape;154;p20"/>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0"/>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0"/>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0"/>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 name="Google Shape;158;p20"/>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61" name="Google Shape;161;p21"/>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2" name="Google Shape;162;p21"/>
          <p:cNvSpPr/>
          <p:nvPr/>
        </p:nvSpPr>
        <p:spPr>
          <a:xfrm>
            <a:off x="8026047"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1"/>
          <p:cNvSpPr/>
          <p:nvPr/>
        </p:nvSpPr>
        <p:spPr>
          <a:xfrm>
            <a:off x="7698906"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1"/>
          <p:cNvSpPr/>
          <p:nvPr/>
        </p:nvSpPr>
        <p:spPr>
          <a:xfrm>
            <a:off x="7090153"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1"/>
          <p:cNvSpPr/>
          <p:nvPr/>
        </p:nvSpPr>
        <p:spPr>
          <a:xfrm>
            <a:off x="996506"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1"/>
          <p:cNvSpPr/>
          <p:nvPr/>
        </p:nvSpPr>
        <p:spPr>
          <a:xfrm>
            <a:off x="1347572"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1"/>
          <p:cNvSpPr/>
          <p:nvPr/>
        </p:nvSpPr>
        <p:spPr>
          <a:xfrm>
            <a:off x="1786653"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21"/>
          <p:cNvGrpSpPr/>
          <p:nvPr/>
        </p:nvGrpSpPr>
        <p:grpSpPr>
          <a:xfrm>
            <a:off x="8566507" y="188009"/>
            <a:ext cx="188886" cy="1181532"/>
            <a:chOff x="2877432" y="975334"/>
            <a:chExt cx="188886" cy="1181532"/>
          </a:xfrm>
        </p:grpSpPr>
        <p:sp>
          <p:nvSpPr>
            <p:cNvPr id="169" name="Google Shape;169;p2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 name="Google Shape;172;p21"/>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21"/>
          <p:cNvGrpSpPr/>
          <p:nvPr/>
        </p:nvGrpSpPr>
        <p:grpSpPr>
          <a:xfrm>
            <a:off x="278798" y="1881556"/>
            <a:ext cx="191952" cy="1929124"/>
            <a:chOff x="278798" y="1881556"/>
            <a:chExt cx="191952" cy="1929124"/>
          </a:xfrm>
        </p:grpSpPr>
        <p:sp>
          <p:nvSpPr>
            <p:cNvPr id="174" name="Google Shape;174;p21"/>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1"/>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720000" y="4014450"/>
            <a:ext cx="7704000" cy="572700"/>
          </a:xfrm>
          <a:prstGeom prst="rect">
            <a:avLst/>
          </a:prstGeom>
          <a:solidFill>
            <a:schemeClr val="accen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23"/>
          <p:cNvSpPr txBox="1">
            <a:spLocks noGrp="1"/>
          </p:cNvSpPr>
          <p:nvPr>
            <p:ph type="title" hasCustomPrompt="1"/>
          </p:nvPr>
        </p:nvSpPr>
        <p:spPr>
          <a:xfrm>
            <a:off x="1284000" y="1288250"/>
            <a:ext cx="6576000" cy="197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80" name="Google Shape;180;p23"/>
          <p:cNvSpPr txBox="1">
            <a:spLocks noGrp="1"/>
          </p:cNvSpPr>
          <p:nvPr>
            <p:ph type="subTitle" idx="1"/>
          </p:nvPr>
        </p:nvSpPr>
        <p:spPr>
          <a:xfrm>
            <a:off x="1284000" y="3259075"/>
            <a:ext cx="65760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9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181" name="Google Shape;181;p23"/>
          <p:cNvGrpSpPr/>
          <p:nvPr/>
        </p:nvGrpSpPr>
        <p:grpSpPr>
          <a:xfrm>
            <a:off x="278798" y="1881556"/>
            <a:ext cx="191952" cy="1929124"/>
            <a:chOff x="278798" y="1881556"/>
            <a:chExt cx="191952" cy="1929124"/>
          </a:xfrm>
        </p:grpSpPr>
        <p:sp>
          <p:nvSpPr>
            <p:cNvPr id="182" name="Google Shape;182;p23"/>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3"/>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3"/>
          <p:cNvGrpSpPr/>
          <p:nvPr/>
        </p:nvGrpSpPr>
        <p:grpSpPr>
          <a:xfrm>
            <a:off x="8518310" y="1117301"/>
            <a:ext cx="191952" cy="1289054"/>
            <a:chOff x="8518310" y="1117301"/>
            <a:chExt cx="191952" cy="1289054"/>
          </a:xfrm>
        </p:grpSpPr>
        <p:sp>
          <p:nvSpPr>
            <p:cNvPr id="185" name="Google Shape;185;p23"/>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3"/>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7" name="Google Shape;187;p23"/>
          <p:cNvGrpSpPr/>
          <p:nvPr/>
        </p:nvGrpSpPr>
        <p:grpSpPr>
          <a:xfrm>
            <a:off x="8786190" y="2702371"/>
            <a:ext cx="121446" cy="1966926"/>
            <a:chOff x="8786190" y="2702371"/>
            <a:chExt cx="121446" cy="1966926"/>
          </a:xfrm>
        </p:grpSpPr>
        <p:sp>
          <p:nvSpPr>
            <p:cNvPr id="188" name="Google Shape;188;p23"/>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3"/>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0" name="Google Shape;190;p23"/>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3"/>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3"/>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3"/>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1pPr>
            <a:lvl2pPr marL="914400" marR="0" lvl="1"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2pPr>
            <a:lvl3pPr marL="1371600" marR="0" lvl="2"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3pPr>
            <a:lvl4pPr marL="1828800" marR="0" lvl="3"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4pPr>
            <a:lvl5pPr marL="2286000" marR="0" lvl="4"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5pPr>
            <a:lvl6pPr marL="2743200" marR="0" lvl="5"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6pPr>
            <a:lvl7pPr marL="3200400" marR="0" lvl="6"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7pPr>
            <a:lvl8pPr marL="3657600" marR="0" lvl="7"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8pPr>
            <a:lvl9pPr marL="4114800" marR="0" lvl="8" indent="-317500" algn="l" rtl="0">
              <a:lnSpc>
                <a:spcPct val="100000"/>
              </a:lnSpc>
              <a:spcBef>
                <a:spcPts val="0"/>
              </a:spcBef>
              <a:spcAft>
                <a:spcPts val="0"/>
              </a:spcAft>
              <a:buClr>
                <a:schemeClr val="dk1"/>
              </a:buClr>
              <a:buSzPts val="1400"/>
              <a:buFont typeface="Maven Pro"/>
              <a:buChar char="■"/>
              <a:defRPr sz="1400" b="0" i="0" u="none" strike="noStrike" cap="none">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ctrTitle"/>
          </p:nvPr>
        </p:nvSpPr>
        <p:spPr>
          <a:xfrm>
            <a:off x="487617" y="-1746157"/>
            <a:ext cx="4664102" cy="381574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4000" b="1" u="sng"/>
              <a:t>LIFI : </a:t>
            </a:r>
            <a:r>
              <a:rPr lang="en" sz="4000" b="1" u="sng">
                <a:solidFill>
                  <a:srgbClr val="009B99"/>
                </a:solidFill>
              </a:rPr>
              <a:t>SMART TOLL COLLECTION</a:t>
            </a:r>
            <a:r>
              <a:rPr lang="en" sz="4000" b="1" u="sng"/>
              <a:t> SYSTEM</a:t>
            </a:r>
            <a:endParaRPr sz="4000" b="1" u="sng"/>
          </a:p>
        </p:txBody>
      </p:sp>
      <p:sp>
        <p:nvSpPr>
          <p:cNvPr id="199" name="Google Shape;199;p24"/>
          <p:cNvSpPr txBox="1">
            <a:spLocks noGrp="1"/>
          </p:cNvSpPr>
          <p:nvPr>
            <p:ph type="subTitle" idx="1"/>
          </p:nvPr>
        </p:nvSpPr>
        <p:spPr>
          <a:xfrm>
            <a:off x="573122" y="1936384"/>
            <a:ext cx="4242900" cy="47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2000" b="1" u="sng"/>
              <a:t>Capstone Project Proposal</a:t>
            </a:r>
            <a:endParaRPr sz="2000" b="1" u="sng"/>
          </a:p>
        </p:txBody>
      </p:sp>
      <p:sp>
        <p:nvSpPr>
          <p:cNvPr id="200" name="Google Shape;200;p24"/>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4"/>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4"/>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4"/>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4"/>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5" name="Google Shape;205;p24"/>
          <p:cNvGrpSpPr/>
          <p:nvPr/>
        </p:nvGrpSpPr>
        <p:grpSpPr>
          <a:xfrm>
            <a:off x="6232314" y="3696331"/>
            <a:ext cx="121434" cy="1073147"/>
            <a:chOff x="6232314" y="3696331"/>
            <a:chExt cx="121434" cy="1073147"/>
          </a:xfrm>
        </p:grpSpPr>
        <p:sp>
          <p:nvSpPr>
            <p:cNvPr id="206" name="Google Shape;206;p2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24"/>
          <p:cNvGrpSpPr/>
          <p:nvPr/>
        </p:nvGrpSpPr>
        <p:grpSpPr>
          <a:xfrm>
            <a:off x="6608011" y="1054827"/>
            <a:ext cx="133252" cy="1952377"/>
            <a:chOff x="6780548" y="337714"/>
            <a:chExt cx="133252" cy="1952377"/>
          </a:xfrm>
        </p:grpSpPr>
        <p:sp>
          <p:nvSpPr>
            <p:cNvPr id="209" name="Google Shape;209;p2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4"/>
          <p:cNvGrpSpPr/>
          <p:nvPr/>
        </p:nvGrpSpPr>
        <p:grpSpPr>
          <a:xfrm>
            <a:off x="7142605" y="260834"/>
            <a:ext cx="199237" cy="2828935"/>
            <a:chOff x="1608717" y="1280046"/>
            <a:chExt cx="199237" cy="2828935"/>
          </a:xfrm>
        </p:grpSpPr>
        <p:sp>
          <p:nvSpPr>
            <p:cNvPr id="212" name="Google Shape;212;p2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24"/>
          <p:cNvGrpSpPr/>
          <p:nvPr/>
        </p:nvGrpSpPr>
        <p:grpSpPr>
          <a:xfrm>
            <a:off x="5260692" y="676553"/>
            <a:ext cx="80476" cy="2708957"/>
            <a:chOff x="5260692" y="676553"/>
            <a:chExt cx="80476" cy="2708957"/>
          </a:xfrm>
        </p:grpSpPr>
        <p:sp>
          <p:nvSpPr>
            <p:cNvPr id="216" name="Google Shape;216;p24"/>
            <p:cNvSpPr/>
            <p:nvPr/>
          </p:nvSpPr>
          <p:spPr>
            <a:xfrm>
              <a:off x="5260692" y="330503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a:off x="5296692" y="676553"/>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24"/>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9" name="Google Shape;219;p24"/>
          <p:cNvGrpSpPr/>
          <p:nvPr/>
        </p:nvGrpSpPr>
        <p:grpSpPr>
          <a:xfrm>
            <a:off x="8008096" y="2108910"/>
            <a:ext cx="199001" cy="2139770"/>
            <a:chOff x="8008096" y="2108910"/>
            <a:chExt cx="199001" cy="2139770"/>
          </a:xfrm>
        </p:grpSpPr>
        <p:sp>
          <p:nvSpPr>
            <p:cNvPr id="220" name="Google Shape;220;p2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p24"/>
          <p:cNvGrpSpPr/>
          <p:nvPr/>
        </p:nvGrpSpPr>
        <p:grpSpPr>
          <a:xfrm>
            <a:off x="5930000" y="1241705"/>
            <a:ext cx="199001" cy="867199"/>
            <a:chOff x="4475150" y="4052605"/>
            <a:chExt cx="199001" cy="867199"/>
          </a:xfrm>
        </p:grpSpPr>
        <p:sp>
          <p:nvSpPr>
            <p:cNvPr id="223" name="Google Shape;223;p2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6" name="Google Shape;226;p24"/>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7" name="Google Shape;227;p24"/>
          <p:cNvPicPr preferRelativeResize="0"/>
          <p:nvPr/>
        </p:nvPicPr>
        <p:blipFill rotWithShape="1">
          <a:blip r:embed="rId3">
            <a:alphaModFix/>
          </a:blip>
          <a:srcRect/>
          <a:stretch/>
        </p:blipFill>
        <p:spPr>
          <a:xfrm>
            <a:off x="6663143" y="77111"/>
            <a:ext cx="2356705" cy="3141151"/>
          </a:xfrm>
          <a:prstGeom prst="rect">
            <a:avLst/>
          </a:prstGeom>
          <a:noFill/>
          <a:ln>
            <a:noFill/>
          </a:ln>
        </p:spPr>
      </p:pic>
      <p:sp>
        <p:nvSpPr>
          <p:cNvPr id="228" name="Google Shape;228;p24"/>
          <p:cNvSpPr txBox="1"/>
          <p:nvPr/>
        </p:nvSpPr>
        <p:spPr>
          <a:xfrm>
            <a:off x="814220" y="3302104"/>
            <a:ext cx="4012271"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sng" strike="noStrike" cap="none">
                <a:solidFill>
                  <a:schemeClr val="dk1"/>
                </a:solidFill>
                <a:latin typeface="Maven Pro"/>
                <a:ea typeface="Maven Pro"/>
                <a:cs typeface="Maven Pro"/>
                <a:sym typeface="Maven Pro"/>
              </a:rPr>
              <a:t>Submitted By:</a:t>
            </a:r>
            <a:endParaRPr sz="1400" b="1" i="1" u="sng" strike="noStrike" cap="none">
              <a:solidFill>
                <a:schemeClr val="dk1"/>
              </a:solidFill>
              <a:latin typeface="Maven Pro"/>
              <a:ea typeface="Maven Pro"/>
              <a:cs typeface="Maven Pro"/>
              <a:sym typeface="Maven Pro"/>
            </a:endParaRPr>
          </a:p>
          <a:p>
            <a:pPr marL="0" marR="0" lvl="0" indent="0" algn="l" rtl="0">
              <a:lnSpc>
                <a:spcPct val="100000"/>
              </a:lnSpc>
              <a:spcBef>
                <a:spcPts val="0"/>
              </a:spcBef>
              <a:spcAft>
                <a:spcPts val="0"/>
              </a:spcAft>
              <a:buNone/>
            </a:pPr>
            <a:r>
              <a:rPr lang="en" sz="1400" b="0" i="0" u="none" strike="noStrike" cap="none">
                <a:solidFill>
                  <a:schemeClr val="dk1"/>
                </a:solidFill>
                <a:latin typeface="Maven Pro"/>
                <a:ea typeface="Maven Pro"/>
                <a:cs typeface="Maven Pro"/>
                <a:sym typeface="Maven Pro"/>
              </a:rPr>
              <a:t>(102003130) Arpit Sagar</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Maven Pro"/>
                <a:ea typeface="Maven Pro"/>
                <a:cs typeface="Maven Pro"/>
                <a:sym typeface="Maven Pro"/>
              </a:rPr>
              <a:t>(102003171) Manpreet Singh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Maven Pro"/>
                <a:ea typeface="Maven Pro"/>
                <a:cs typeface="Maven Pro"/>
                <a:sym typeface="Maven Pro"/>
              </a:rPr>
              <a:t>(102003177) Sanchita Bora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Maven Pro"/>
                <a:ea typeface="Maven Pro"/>
                <a:cs typeface="Maven Pro"/>
                <a:sym typeface="Maven Pro"/>
              </a:rPr>
              <a:t>(102003183) Anshika </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Maven Pro"/>
                <a:ea typeface="Maven Pro"/>
                <a:cs typeface="Maven Pro"/>
                <a:sym typeface="Maven Pro"/>
              </a:rPr>
              <a:t>(102003188) Medhansh Singh Verma</a:t>
            </a:r>
            <a:endParaRPr/>
          </a:p>
          <a:p>
            <a:pPr marL="0" marR="0" lvl="0" indent="0" algn="l" rtl="0">
              <a:lnSpc>
                <a:spcPct val="100000"/>
              </a:lnSpc>
              <a:spcBef>
                <a:spcPts val="0"/>
              </a:spcBef>
              <a:spcAft>
                <a:spcPts val="0"/>
              </a:spcAft>
              <a:buNone/>
            </a:pPr>
            <a:r>
              <a:rPr lang="en" sz="1400" b="0" i="0" u="none" strike="noStrike" cap="none">
                <a:solidFill>
                  <a:schemeClr val="dk1"/>
                </a:solidFill>
                <a:latin typeface="Maven Pro"/>
                <a:ea typeface="Maven Pro"/>
                <a:cs typeface="Maven Pro"/>
                <a:sym typeface="Maven Pro"/>
              </a:rPr>
              <a:t> </a:t>
            </a:r>
            <a:endParaRPr/>
          </a:p>
        </p:txBody>
      </p:sp>
      <p:sp>
        <p:nvSpPr>
          <p:cNvPr id="229" name="Google Shape;229;p24"/>
          <p:cNvSpPr txBox="1"/>
          <p:nvPr/>
        </p:nvSpPr>
        <p:spPr>
          <a:xfrm>
            <a:off x="6324480" y="4215332"/>
            <a:ext cx="29829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1" u="sng" strike="noStrike" cap="none">
                <a:solidFill>
                  <a:schemeClr val="dk1"/>
                </a:solidFill>
                <a:latin typeface="Maven Pro"/>
                <a:ea typeface="Maven Pro"/>
                <a:cs typeface="Maven Pro"/>
                <a:sym typeface="Maven Pro"/>
              </a:rPr>
              <a:t>CPG NO.52</a:t>
            </a:r>
            <a:endParaRPr u="sng"/>
          </a:p>
          <a:p>
            <a:pPr marL="0" marR="0" lvl="0" indent="0" algn="l" rtl="0">
              <a:lnSpc>
                <a:spcPct val="100000"/>
              </a:lnSpc>
              <a:spcBef>
                <a:spcPts val="0"/>
              </a:spcBef>
              <a:spcAft>
                <a:spcPts val="0"/>
              </a:spcAft>
              <a:buNone/>
            </a:pPr>
            <a:endParaRPr sz="500" b="1" i="1" u="sng" strike="noStrike" cap="none">
              <a:solidFill>
                <a:schemeClr val="dk1"/>
              </a:solidFill>
              <a:latin typeface="Maven Pro"/>
              <a:ea typeface="Maven Pro"/>
              <a:cs typeface="Maven Pro"/>
              <a:sym typeface="Maven Pro"/>
            </a:endParaRPr>
          </a:p>
          <a:p>
            <a:pPr marL="0" marR="0" lvl="0" indent="0" algn="l" rtl="0">
              <a:lnSpc>
                <a:spcPct val="100000"/>
              </a:lnSpc>
              <a:spcBef>
                <a:spcPts val="0"/>
              </a:spcBef>
              <a:spcAft>
                <a:spcPts val="0"/>
              </a:spcAft>
              <a:buNone/>
            </a:pPr>
            <a:r>
              <a:rPr lang="en" sz="1600" b="1" i="1" u="sng" strike="noStrike" cap="none">
                <a:solidFill>
                  <a:schemeClr val="dk1"/>
                </a:solidFill>
                <a:latin typeface="Maven Pro"/>
                <a:ea typeface="Maven Pro"/>
                <a:cs typeface="Maven Pro"/>
                <a:sym typeface="Maven Pro"/>
              </a:rPr>
              <a:t>Mentor:Dr.Sharad Saxena</a:t>
            </a:r>
            <a:endParaRPr u="sng"/>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3"/>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800"/>
              <a:buNone/>
            </a:pPr>
            <a:r>
              <a:rPr lang="en" u="sng"/>
              <a:t>PROJECT REQUIREMENTS</a:t>
            </a:r>
            <a:endParaRPr u="sng"/>
          </a:p>
          <a:p>
            <a:pPr marL="0" lvl="0" indent="0" algn="l" rtl="0">
              <a:lnSpc>
                <a:spcPct val="100000"/>
              </a:lnSpc>
              <a:spcBef>
                <a:spcPts val="0"/>
              </a:spcBef>
              <a:spcAft>
                <a:spcPts val="0"/>
              </a:spcAft>
              <a:buSzPts val="2800"/>
              <a:buNone/>
            </a:pPr>
            <a:endParaRPr/>
          </a:p>
        </p:txBody>
      </p:sp>
      <p:sp>
        <p:nvSpPr>
          <p:cNvPr id="415" name="Google Shape;415;p33"/>
          <p:cNvSpPr txBox="1"/>
          <p:nvPr/>
        </p:nvSpPr>
        <p:spPr>
          <a:xfrm>
            <a:off x="3608550" y="1242275"/>
            <a:ext cx="20403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TOOLS/PLATFORMS</a:t>
            </a:r>
            <a:endParaRPr sz="2000" b="0" i="0" u="none" strike="noStrike" cap="none">
              <a:solidFill>
                <a:schemeClr val="dk1"/>
              </a:solidFill>
              <a:latin typeface="Share Tech"/>
              <a:ea typeface="Share Tech"/>
              <a:cs typeface="Share Tech"/>
              <a:sym typeface="Share Tech"/>
            </a:endParaRPr>
          </a:p>
        </p:txBody>
      </p:sp>
      <p:sp>
        <p:nvSpPr>
          <p:cNvPr id="416" name="Google Shape;416;p33"/>
          <p:cNvSpPr/>
          <p:nvPr/>
        </p:nvSpPr>
        <p:spPr>
          <a:xfrm>
            <a:off x="1675575" y="2151950"/>
            <a:ext cx="833100" cy="833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3"/>
          <p:cNvSpPr/>
          <p:nvPr/>
        </p:nvSpPr>
        <p:spPr>
          <a:xfrm>
            <a:off x="3328828" y="2151950"/>
            <a:ext cx="833100" cy="833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3"/>
          <p:cNvSpPr/>
          <p:nvPr/>
        </p:nvSpPr>
        <p:spPr>
          <a:xfrm>
            <a:off x="4982076" y="2151950"/>
            <a:ext cx="833100" cy="8331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3"/>
          <p:cNvSpPr/>
          <p:nvPr/>
        </p:nvSpPr>
        <p:spPr>
          <a:xfrm>
            <a:off x="6635325" y="2136452"/>
            <a:ext cx="833100" cy="833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0" name="Google Shape;420;p33"/>
          <p:cNvCxnSpPr>
            <a:stCxn id="415" idx="1"/>
            <a:endCxn id="416" idx="0"/>
          </p:cNvCxnSpPr>
          <p:nvPr/>
        </p:nvCxnSpPr>
        <p:spPr>
          <a:xfrm flipH="1">
            <a:off x="2092050" y="1470875"/>
            <a:ext cx="1516500" cy="681000"/>
          </a:xfrm>
          <a:prstGeom prst="bentConnector2">
            <a:avLst/>
          </a:prstGeom>
          <a:noFill/>
          <a:ln w="19050" cap="flat" cmpd="sng">
            <a:solidFill>
              <a:schemeClr val="lt2"/>
            </a:solidFill>
            <a:prstDash val="solid"/>
            <a:round/>
            <a:headEnd type="none" w="sm" len="sm"/>
            <a:tailEnd type="none" w="sm" len="sm"/>
          </a:ln>
        </p:spPr>
      </p:cxnSp>
      <p:cxnSp>
        <p:nvCxnSpPr>
          <p:cNvPr id="421" name="Google Shape;421;p33"/>
          <p:cNvCxnSpPr>
            <a:stCxn id="415" idx="3"/>
            <a:endCxn id="419" idx="0"/>
          </p:cNvCxnSpPr>
          <p:nvPr/>
        </p:nvCxnSpPr>
        <p:spPr>
          <a:xfrm>
            <a:off x="5648850" y="1470875"/>
            <a:ext cx="1403025" cy="665577"/>
          </a:xfrm>
          <a:prstGeom prst="bentConnector2">
            <a:avLst/>
          </a:prstGeom>
          <a:noFill/>
          <a:ln w="19050" cap="flat" cmpd="sng">
            <a:solidFill>
              <a:schemeClr val="lt2"/>
            </a:solidFill>
            <a:prstDash val="solid"/>
            <a:round/>
            <a:headEnd type="none" w="sm" len="sm"/>
            <a:tailEnd type="none" w="sm" len="sm"/>
          </a:ln>
        </p:spPr>
      </p:cxnSp>
      <p:cxnSp>
        <p:nvCxnSpPr>
          <p:cNvPr id="422" name="Google Shape;422;p33"/>
          <p:cNvCxnSpPr>
            <a:stCxn id="415" idx="2"/>
            <a:endCxn id="417" idx="0"/>
          </p:cNvCxnSpPr>
          <p:nvPr/>
        </p:nvCxnSpPr>
        <p:spPr>
          <a:xfrm flipH="1">
            <a:off x="3745500" y="1699475"/>
            <a:ext cx="883200" cy="452400"/>
          </a:xfrm>
          <a:prstGeom prst="straightConnector1">
            <a:avLst/>
          </a:prstGeom>
          <a:noFill/>
          <a:ln w="19050" cap="flat" cmpd="sng">
            <a:solidFill>
              <a:schemeClr val="lt2"/>
            </a:solidFill>
            <a:prstDash val="solid"/>
            <a:round/>
            <a:headEnd type="none" w="sm" len="sm"/>
            <a:tailEnd type="none" w="sm" len="sm"/>
          </a:ln>
        </p:spPr>
      </p:cxnSp>
      <p:cxnSp>
        <p:nvCxnSpPr>
          <p:cNvPr id="423" name="Google Shape;423;p33"/>
          <p:cNvCxnSpPr>
            <a:stCxn id="415" idx="2"/>
            <a:endCxn id="418" idx="0"/>
          </p:cNvCxnSpPr>
          <p:nvPr/>
        </p:nvCxnSpPr>
        <p:spPr>
          <a:xfrm>
            <a:off x="4628700" y="1699475"/>
            <a:ext cx="769800" cy="452400"/>
          </a:xfrm>
          <a:prstGeom prst="straightConnector1">
            <a:avLst/>
          </a:prstGeom>
          <a:noFill/>
          <a:ln w="19050" cap="flat" cmpd="sng">
            <a:solidFill>
              <a:schemeClr val="lt2"/>
            </a:solidFill>
            <a:prstDash val="solid"/>
            <a:round/>
            <a:headEnd type="none" w="sm" len="sm"/>
            <a:tailEnd type="none" w="sm" len="sm"/>
          </a:ln>
        </p:spPr>
      </p:cxnSp>
      <p:sp>
        <p:nvSpPr>
          <p:cNvPr id="439" name="Google Shape;439;p33"/>
          <p:cNvSpPr txBox="1"/>
          <p:nvPr/>
        </p:nvSpPr>
        <p:spPr>
          <a:xfrm>
            <a:off x="1187800" y="3519350"/>
            <a:ext cx="1692300" cy="6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Maven Pro"/>
                <a:ea typeface="Maven Pro"/>
                <a:cs typeface="Maven Pro"/>
                <a:sym typeface="Maven Pro"/>
              </a:rPr>
              <a:t>LiFi transmitter and receiver circuitry</a:t>
            </a:r>
            <a:endParaRPr sz="1500" b="0" i="0" u="none" strike="noStrike" cap="none">
              <a:solidFill>
                <a:schemeClr val="dk1"/>
              </a:solidFill>
              <a:latin typeface="Maven Pro"/>
              <a:ea typeface="Maven Pro"/>
              <a:cs typeface="Maven Pro"/>
              <a:sym typeface="Maven Pro"/>
            </a:endParaRPr>
          </a:p>
        </p:txBody>
      </p:sp>
      <p:sp>
        <p:nvSpPr>
          <p:cNvPr id="440" name="Google Shape;440;p33"/>
          <p:cNvSpPr txBox="1"/>
          <p:nvPr/>
        </p:nvSpPr>
        <p:spPr>
          <a:xfrm>
            <a:off x="3012024" y="3519352"/>
            <a:ext cx="1466700" cy="6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Maven Pro"/>
                <a:ea typeface="Maven Pro"/>
                <a:cs typeface="Maven Pro"/>
                <a:sym typeface="Maven Pro"/>
              </a:rPr>
              <a:t>Prototype car and system setup</a:t>
            </a:r>
            <a:endParaRPr sz="1500">
              <a:solidFill>
                <a:schemeClr val="dk1"/>
              </a:solidFill>
              <a:latin typeface="Maven Pro"/>
              <a:ea typeface="Maven Pro"/>
              <a:cs typeface="Maven Pro"/>
              <a:sym typeface="Maven Pro"/>
            </a:endParaRPr>
          </a:p>
          <a:p>
            <a:pPr marL="0" marR="0" lvl="0" indent="0" algn="ctr" rtl="0">
              <a:lnSpc>
                <a:spcPct val="100000"/>
              </a:lnSpc>
              <a:spcBef>
                <a:spcPts val="0"/>
              </a:spcBef>
              <a:spcAft>
                <a:spcPts val="0"/>
              </a:spcAft>
              <a:buClr>
                <a:srgbClr val="000000"/>
              </a:buClr>
              <a:buSzPts val="1400"/>
              <a:buFont typeface="Arial"/>
              <a:buNone/>
            </a:pPr>
            <a:endParaRPr>
              <a:solidFill>
                <a:schemeClr val="dk1"/>
              </a:solidFill>
              <a:latin typeface="Maven Pro"/>
              <a:ea typeface="Maven Pro"/>
              <a:cs typeface="Maven Pro"/>
              <a:sym typeface="Maven Pro"/>
            </a:endParaRPr>
          </a:p>
        </p:txBody>
      </p:sp>
      <p:sp>
        <p:nvSpPr>
          <p:cNvPr id="441" name="Google Shape;441;p33"/>
          <p:cNvSpPr txBox="1"/>
          <p:nvPr/>
        </p:nvSpPr>
        <p:spPr>
          <a:xfrm>
            <a:off x="4665276" y="3519352"/>
            <a:ext cx="1466700" cy="6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Maven Pro"/>
                <a:ea typeface="Maven Pro"/>
                <a:cs typeface="Maven Pro"/>
                <a:sym typeface="Maven Pro"/>
              </a:rPr>
              <a:t>Software integration module</a:t>
            </a:r>
            <a:endParaRPr sz="1500">
              <a:solidFill>
                <a:schemeClr val="dk1"/>
              </a:solidFill>
              <a:latin typeface="Maven Pro"/>
              <a:ea typeface="Maven Pro"/>
              <a:cs typeface="Maven Pro"/>
              <a:sym typeface="Maven Pro"/>
            </a:endParaRPr>
          </a:p>
          <a:p>
            <a:pPr marL="0" marR="0" lvl="0" indent="0" algn="ctr" rtl="0">
              <a:lnSpc>
                <a:spcPct val="100000"/>
              </a:lnSpc>
              <a:spcBef>
                <a:spcPts val="0"/>
              </a:spcBef>
              <a:spcAft>
                <a:spcPts val="0"/>
              </a:spcAft>
              <a:buClr>
                <a:srgbClr val="000000"/>
              </a:buClr>
              <a:buSzPts val="1400"/>
              <a:buFont typeface="Arial"/>
              <a:buNone/>
            </a:pPr>
            <a:endParaRPr>
              <a:solidFill>
                <a:schemeClr val="dk1"/>
              </a:solidFill>
              <a:latin typeface="Maven Pro"/>
              <a:ea typeface="Maven Pro"/>
              <a:cs typeface="Maven Pro"/>
              <a:sym typeface="Maven Pro"/>
            </a:endParaRPr>
          </a:p>
        </p:txBody>
      </p:sp>
      <p:sp>
        <p:nvSpPr>
          <p:cNvPr id="442" name="Google Shape;442;p33"/>
          <p:cNvSpPr txBox="1"/>
          <p:nvPr/>
        </p:nvSpPr>
        <p:spPr>
          <a:xfrm>
            <a:off x="6318523" y="3519345"/>
            <a:ext cx="1466700" cy="6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Maven Pro"/>
                <a:ea typeface="Maven Pro"/>
                <a:cs typeface="Maven Pro"/>
                <a:sym typeface="Maven Pro"/>
              </a:rPr>
              <a:t>Arduino Hub and IOT Cloud Platform</a:t>
            </a:r>
            <a:endParaRPr sz="1500">
              <a:solidFill>
                <a:schemeClr val="dk1"/>
              </a:solidFill>
              <a:latin typeface="Maven Pro"/>
              <a:ea typeface="Maven Pro"/>
              <a:cs typeface="Maven Pro"/>
              <a:sym typeface="Maven Pro"/>
            </a:endParaRPr>
          </a:p>
          <a:p>
            <a:pPr marL="0" marR="0" lvl="0" indent="0" algn="ctr" rtl="0">
              <a:lnSpc>
                <a:spcPct val="100000"/>
              </a:lnSpc>
              <a:spcBef>
                <a:spcPts val="0"/>
              </a:spcBef>
              <a:spcAft>
                <a:spcPts val="0"/>
              </a:spcAft>
              <a:buClr>
                <a:srgbClr val="000000"/>
              </a:buClr>
              <a:buSzPts val="1400"/>
              <a:buFont typeface="Arial"/>
              <a:buNone/>
            </a:pPr>
            <a:endParaRPr>
              <a:solidFill>
                <a:schemeClr val="dk1"/>
              </a:solidFill>
              <a:latin typeface="Maven Pro"/>
              <a:ea typeface="Maven Pro"/>
              <a:cs typeface="Maven Pro"/>
              <a:sym typeface="Maven Pro"/>
            </a:endParaRPr>
          </a:p>
        </p:txBody>
      </p:sp>
      <p:cxnSp>
        <p:nvCxnSpPr>
          <p:cNvPr id="443" name="Google Shape;443;p33"/>
          <p:cNvCxnSpPr>
            <a:stCxn id="416" idx="2"/>
            <a:endCxn id="444" idx="0"/>
          </p:cNvCxnSpPr>
          <p:nvPr/>
        </p:nvCxnSpPr>
        <p:spPr>
          <a:xfrm>
            <a:off x="2092125" y="2985050"/>
            <a:ext cx="0" cy="534300"/>
          </a:xfrm>
          <a:prstGeom prst="straightConnector1">
            <a:avLst/>
          </a:prstGeom>
          <a:noFill/>
          <a:ln w="19050" cap="flat" cmpd="sng">
            <a:solidFill>
              <a:schemeClr val="lt2"/>
            </a:solidFill>
            <a:prstDash val="solid"/>
            <a:round/>
            <a:headEnd type="none" w="sm" len="sm"/>
            <a:tailEnd type="oval" w="med" len="med"/>
          </a:ln>
        </p:spPr>
      </p:cxnSp>
      <p:cxnSp>
        <p:nvCxnSpPr>
          <p:cNvPr id="445" name="Google Shape;445;p33"/>
          <p:cNvCxnSpPr>
            <a:stCxn id="419" idx="2"/>
            <a:endCxn id="446" idx="0"/>
          </p:cNvCxnSpPr>
          <p:nvPr/>
        </p:nvCxnSpPr>
        <p:spPr>
          <a:xfrm>
            <a:off x="7051875" y="2969552"/>
            <a:ext cx="0" cy="549798"/>
          </a:xfrm>
          <a:prstGeom prst="straightConnector1">
            <a:avLst/>
          </a:prstGeom>
          <a:noFill/>
          <a:ln w="19050" cap="flat" cmpd="sng">
            <a:solidFill>
              <a:schemeClr val="lt2"/>
            </a:solidFill>
            <a:prstDash val="solid"/>
            <a:round/>
            <a:headEnd type="none" w="sm" len="sm"/>
            <a:tailEnd type="oval" w="med" len="med"/>
          </a:ln>
        </p:spPr>
      </p:cxnSp>
      <p:cxnSp>
        <p:nvCxnSpPr>
          <p:cNvPr id="447" name="Google Shape;447;p33"/>
          <p:cNvCxnSpPr>
            <a:stCxn id="418" idx="2"/>
            <a:endCxn id="448" idx="0"/>
          </p:cNvCxnSpPr>
          <p:nvPr/>
        </p:nvCxnSpPr>
        <p:spPr>
          <a:xfrm>
            <a:off x="5398626" y="2985050"/>
            <a:ext cx="0" cy="531600"/>
          </a:xfrm>
          <a:prstGeom prst="straightConnector1">
            <a:avLst/>
          </a:prstGeom>
          <a:noFill/>
          <a:ln w="19050" cap="flat" cmpd="sng">
            <a:solidFill>
              <a:schemeClr val="lt2"/>
            </a:solidFill>
            <a:prstDash val="solid"/>
            <a:round/>
            <a:headEnd type="none" w="sm" len="sm"/>
            <a:tailEnd type="oval" w="med" len="med"/>
          </a:ln>
        </p:spPr>
      </p:cxnSp>
      <p:cxnSp>
        <p:nvCxnSpPr>
          <p:cNvPr id="449" name="Google Shape;449;p33"/>
          <p:cNvCxnSpPr>
            <a:stCxn id="417" idx="2"/>
            <a:endCxn id="450" idx="0"/>
          </p:cNvCxnSpPr>
          <p:nvPr/>
        </p:nvCxnSpPr>
        <p:spPr>
          <a:xfrm>
            <a:off x="3745378" y="2985050"/>
            <a:ext cx="0" cy="531600"/>
          </a:xfrm>
          <a:prstGeom prst="straightConnector1">
            <a:avLst/>
          </a:prstGeom>
          <a:noFill/>
          <a:ln w="19050" cap="flat" cmpd="sng">
            <a:solidFill>
              <a:schemeClr val="lt2"/>
            </a:solidFill>
            <a:prstDash val="solid"/>
            <a:round/>
            <a:headEnd type="none" w="sm" len="sm"/>
            <a:tailEnd type="oval" w="med" len="med"/>
          </a:ln>
        </p:spPr>
      </p:cxnSp>
      <p:cxnSp>
        <p:nvCxnSpPr>
          <p:cNvPr id="451" name="Google Shape;451;p33"/>
          <p:cNvCxnSpPr>
            <a:stCxn id="416" idx="3"/>
            <a:endCxn id="417" idx="1"/>
          </p:cNvCxnSpPr>
          <p:nvPr/>
        </p:nvCxnSpPr>
        <p:spPr>
          <a:xfrm>
            <a:off x="2508675" y="2568500"/>
            <a:ext cx="820200" cy="0"/>
          </a:xfrm>
          <a:prstGeom prst="straightConnector1">
            <a:avLst/>
          </a:prstGeom>
          <a:noFill/>
          <a:ln w="19050" cap="flat" cmpd="sng">
            <a:solidFill>
              <a:schemeClr val="lt2"/>
            </a:solidFill>
            <a:prstDash val="dash"/>
            <a:round/>
            <a:headEnd type="none" w="sm" len="sm"/>
            <a:tailEnd type="none" w="sm" len="sm"/>
          </a:ln>
        </p:spPr>
      </p:cxnSp>
      <p:cxnSp>
        <p:nvCxnSpPr>
          <p:cNvPr id="452" name="Google Shape;452;p33"/>
          <p:cNvCxnSpPr>
            <a:stCxn id="417" idx="3"/>
            <a:endCxn id="418" idx="1"/>
          </p:cNvCxnSpPr>
          <p:nvPr/>
        </p:nvCxnSpPr>
        <p:spPr>
          <a:xfrm>
            <a:off x="4161928" y="2568500"/>
            <a:ext cx="820200" cy="0"/>
          </a:xfrm>
          <a:prstGeom prst="straightConnector1">
            <a:avLst/>
          </a:prstGeom>
          <a:noFill/>
          <a:ln w="19050" cap="flat" cmpd="sng">
            <a:solidFill>
              <a:schemeClr val="lt2"/>
            </a:solidFill>
            <a:prstDash val="dash"/>
            <a:round/>
            <a:headEnd type="none" w="sm" len="sm"/>
            <a:tailEnd type="none" w="sm" len="sm"/>
          </a:ln>
        </p:spPr>
      </p:cxnSp>
      <p:cxnSp>
        <p:nvCxnSpPr>
          <p:cNvPr id="453" name="Google Shape;453;p33"/>
          <p:cNvCxnSpPr>
            <a:endCxn id="419" idx="1"/>
          </p:cNvCxnSpPr>
          <p:nvPr/>
        </p:nvCxnSpPr>
        <p:spPr>
          <a:xfrm>
            <a:off x="5815125" y="2553002"/>
            <a:ext cx="820200" cy="0"/>
          </a:xfrm>
          <a:prstGeom prst="straightConnector1">
            <a:avLst/>
          </a:prstGeom>
          <a:noFill/>
          <a:ln w="19050" cap="flat" cmpd="sng">
            <a:solidFill>
              <a:schemeClr val="lt2"/>
            </a:solidFill>
            <a:prstDash val="dash"/>
            <a:round/>
            <a:headEnd type="none" w="sm" len="sm"/>
            <a:tailEnd type="none" w="sm" len="sm"/>
          </a:ln>
        </p:spPr>
      </p:cxnSp>
      <p:grpSp>
        <p:nvGrpSpPr>
          <p:cNvPr id="5" name="Google Shape;392;p32">
            <a:extLst>
              <a:ext uri="{FF2B5EF4-FFF2-40B4-BE49-F238E27FC236}">
                <a16:creationId xmlns:a16="http://schemas.microsoft.com/office/drawing/2014/main" id="{D41EAEB4-33B1-6D9C-3D51-22B2679F1DA6}"/>
              </a:ext>
            </a:extLst>
          </p:cNvPr>
          <p:cNvGrpSpPr/>
          <p:nvPr/>
        </p:nvGrpSpPr>
        <p:grpSpPr>
          <a:xfrm>
            <a:off x="1857357" y="2284688"/>
            <a:ext cx="482483" cy="516986"/>
            <a:chOff x="4149138" y="4121151"/>
            <a:chExt cx="344065" cy="368644"/>
          </a:xfrm>
        </p:grpSpPr>
        <p:sp>
          <p:nvSpPr>
            <p:cNvPr id="6" name="Google Shape;393;p32">
              <a:extLst>
                <a:ext uri="{FF2B5EF4-FFF2-40B4-BE49-F238E27FC236}">
                  <a16:creationId xmlns:a16="http://schemas.microsoft.com/office/drawing/2014/main" id="{821E0605-2840-EC75-E452-BD9FC9ADC83D}"/>
                </a:ext>
              </a:extLst>
            </p:cNvPr>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94;p32">
              <a:extLst>
                <a:ext uri="{FF2B5EF4-FFF2-40B4-BE49-F238E27FC236}">
                  <a16:creationId xmlns:a16="http://schemas.microsoft.com/office/drawing/2014/main" id="{97EEA75B-919F-05B8-6A51-BAA343C3B0D8}"/>
                </a:ext>
              </a:extLst>
            </p:cNvPr>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395;p32">
              <a:extLst>
                <a:ext uri="{FF2B5EF4-FFF2-40B4-BE49-F238E27FC236}">
                  <a16:creationId xmlns:a16="http://schemas.microsoft.com/office/drawing/2014/main" id="{E6ABB1E7-EE32-BF3E-841B-6E3A1048F614}"/>
                </a:ext>
              </a:extLst>
            </p:cNvPr>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96;p32">
              <a:extLst>
                <a:ext uri="{FF2B5EF4-FFF2-40B4-BE49-F238E27FC236}">
                  <a16:creationId xmlns:a16="http://schemas.microsoft.com/office/drawing/2014/main" id="{75524F89-F79B-783A-B80E-8E711CBAF557}"/>
                </a:ext>
              </a:extLst>
            </p:cNvPr>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397;p32">
              <a:extLst>
                <a:ext uri="{FF2B5EF4-FFF2-40B4-BE49-F238E27FC236}">
                  <a16:creationId xmlns:a16="http://schemas.microsoft.com/office/drawing/2014/main" id="{D7895B65-2697-9B38-B583-E8B452C42B1C}"/>
                </a:ext>
              </a:extLst>
            </p:cNvPr>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98;p32">
              <a:extLst>
                <a:ext uri="{FF2B5EF4-FFF2-40B4-BE49-F238E27FC236}">
                  <a16:creationId xmlns:a16="http://schemas.microsoft.com/office/drawing/2014/main" id="{D9C6C8A0-6CBD-A542-CE2B-CC68B88406FC}"/>
                </a:ext>
              </a:extLst>
            </p:cNvPr>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399;p32">
              <a:extLst>
                <a:ext uri="{FF2B5EF4-FFF2-40B4-BE49-F238E27FC236}">
                  <a16:creationId xmlns:a16="http://schemas.microsoft.com/office/drawing/2014/main" id="{6725257A-B06A-2635-8739-D3EA9575B4C4}"/>
                </a:ext>
              </a:extLst>
            </p:cNvPr>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400;p32">
              <a:extLst>
                <a:ext uri="{FF2B5EF4-FFF2-40B4-BE49-F238E27FC236}">
                  <a16:creationId xmlns:a16="http://schemas.microsoft.com/office/drawing/2014/main" id="{F0C10EAC-2C3D-1B00-B96B-6F3AFE2D4396}"/>
                </a:ext>
              </a:extLst>
            </p:cNvPr>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01;p32">
              <a:extLst>
                <a:ext uri="{FF2B5EF4-FFF2-40B4-BE49-F238E27FC236}">
                  <a16:creationId xmlns:a16="http://schemas.microsoft.com/office/drawing/2014/main" id="{ACF567C4-5426-CFD0-8536-D22B21384029}"/>
                </a:ext>
              </a:extLst>
            </p:cNvPr>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402;p32">
              <a:extLst>
                <a:ext uri="{FF2B5EF4-FFF2-40B4-BE49-F238E27FC236}">
                  <a16:creationId xmlns:a16="http://schemas.microsoft.com/office/drawing/2014/main" id="{715730B8-40C2-F957-ACFE-6340B1885CC1}"/>
                </a:ext>
              </a:extLst>
            </p:cNvPr>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403;p32">
              <a:extLst>
                <a:ext uri="{FF2B5EF4-FFF2-40B4-BE49-F238E27FC236}">
                  <a16:creationId xmlns:a16="http://schemas.microsoft.com/office/drawing/2014/main" id="{C625A0A8-9E56-7DB4-5ABD-39235CEA73CA}"/>
                </a:ext>
              </a:extLst>
            </p:cNvPr>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404;p32">
              <a:extLst>
                <a:ext uri="{FF2B5EF4-FFF2-40B4-BE49-F238E27FC236}">
                  <a16:creationId xmlns:a16="http://schemas.microsoft.com/office/drawing/2014/main" id="{B9F2B998-7043-0F75-F801-D1281518CCE0}"/>
                </a:ext>
              </a:extLst>
            </p:cNvPr>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369;p32">
            <a:extLst>
              <a:ext uri="{FF2B5EF4-FFF2-40B4-BE49-F238E27FC236}">
                <a16:creationId xmlns:a16="http://schemas.microsoft.com/office/drawing/2014/main" id="{A372E0B5-70CB-7D22-8B47-43EC2A338BDA}"/>
              </a:ext>
            </a:extLst>
          </p:cNvPr>
          <p:cNvGrpSpPr/>
          <p:nvPr/>
        </p:nvGrpSpPr>
        <p:grpSpPr>
          <a:xfrm>
            <a:off x="3564876" y="2391141"/>
            <a:ext cx="352840" cy="354718"/>
            <a:chOff x="3095745" y="3805393"/>
            <a:chExt cx="352840" cy="354718"/>
          </a:xfrm>
        </p:grpSpPr>
        <p:sp>
          <p:nvSpPr>
            <p:cNvPr id="23" name="Google Shape;370;p32">
              <a:extLst>
                <a:ext uri="{FF2B5EF4-FFF2-40B4-BE49-F238E27FC236}">
                  <a16:creationId xmlns:a16="http://schemas.microsoft.com/office/drawing/2014/main" id="{2FE0EF1C-4050-0239-9E73-9059C313E638}"/>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371;p32">
              <a:extLst>
                <a:ext uri="{FF2B5EF4-FFF2-40B4-BE49-F238E27FC236}">
                  <a16:creationId xmlns:a16="http://schemas.microsoft.com/office/drawing/2014/main" id="{57805D84-9A24-A78C-66ED-3263DC08D562}"/>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372;p32">
              <a:extLst>
                <a:ext uri="{FF2B5EF4-FFF2-40B4-BE49-F238E27FC236}">
                  <a16:creationId xmlns:a16="http://schemas.microsoft.com/office/drawing/2014/main" id="{569806DC-E2D3-C2DB-2B4B-19A9C2D3A879}"/>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373;p32">
              <a:extLst>
                <a:ext uri="{FF2B5EF4-FFF2-40B4-BE49-F238E27FC236}">
                  <a16:creationId xmlns:a16="http://schemas.microsoft.com/office/drawing/2014/main" id="{916A2E66-5C4C-1BD6-261D-282391ABFA06}"/>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374;p32">
              <a:extLst>
                <a:ext uri="{FF2B5EF4-FFF2-40B4-BE49-F238E27FC236}">
                  <a16:creationId xmlns:a16="http://schemas.microsoft.com/office/drawing/2014/main" id="{B6787B40-F70F-B21E-C768-A57B4BCA58FC}"/>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375;p32">
              <a:extLst>
                <a:ext uri="{FF2B5EF4-FFF2-40B4-BE49-F238E27FC236}">
                  <a16:creationId xmlns:a16="http://schemas.microsoft.com/office/drawing/2014/main" id="{C9B2F375-B5CC-E50F-343F-E92F0CDA41D4}"/>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736;p28">
            <a:extLst>
              <a:ext uri="{FF2B5EF4-FFF2-40B4-BE49-F238E27FC236}">
                <a16:creationId xmlns:a16="http://schemas.microsoft.com/office/drawing/2014/main" id="{817D5C52-4B9D-761F-2BF9-ED665F67850F}"/>
              </a:ext>
            </a:extLst>
          </p:cNvPr>
          <p:cNvGrpSpPr/>
          <p:nvPr/>
        </p:nvGrpSpPr>
        <p:grpSpPr>
          <a:xfrm>
            <a:off x="6856284" y="2417872"/>
            <a:ext cx="399812" cy="306477"/>
            <a:chOff x="2567841" y="1994124"/>
            <a:chExt cx="399812" cy="306477"/>
          </a:xfrm>
        </p:grpSpPr>
        <p:sp>
          <p:nvSpPr>
            <p:cNvPr id="44" name="Google Shape;737;p28">
              <a:extLst>
                <a:ext uri="{FF2B5EF4-FFF2-40B4-BE49-F238E27FC236}">
                  <a16:creationId xmlns:a16="http://schemas.microsoft.com/office/drawing/2014/main" id="{99079B8F-9B8F-256B-4A4C-0F6C849C7AA3}"/>
                </a:ext>
              </a:extLst>
            </p:cNvPr>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8;p28">
              <a:extLst>
                <a:ext uri="{FF2B5EF4-FFF2-40B4-BE49-F238E27FC236}">
                  <a16:creationId xmlns:a16="http://schemas.microsoft.com/office/drawing/2014/main" id="{0E59D452-FDF8-6243-309A-8C4A6D7EFE3A}"/>
                </a:ext>
              </a:extLst>
            </p:cNvPr>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39;p28">
              <a:extLst>
                <a:ext uri="{FF2B5EF4-FFF2-40B4-BE49-F238E27FC236}">
                  <a16:creationId xmlns:a16="http://schemas.microsoft.com/office/drawing/2014/main" id="{4B2295A7-7892-A29A-EBF3-A7C77409C739}"/>
                </a:ext>
              </a:extLst>
            </p:cNvPr>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272;p17">
            <a:extLst>
              <a:ext uri="{FF2B5EF4-FFF2-40B4-BE49-F238E27FC236}">
                <a16:creationId xmlns:a16="http://schemas.microsoft.com/office/drawing/2014/main" id="{8B0E852F-B03A-0E1C-4BAE-AEB48983B7A4}"/>
              </a:ext>
            </a:extLst>
          </p:cNvPr>
          <p:cNvGrpSpPr/>
          <p:nvPr/>
        </p:nvGrpSpPr>
        <p:grpSpPr>
          <a:xfrm>
            <a:off x="5191127" y="2385950"/>
            <a:ext cx="414947" cy="351445"/>
            <a:chOff x="6671087" y="2009304"/>
            <a:chExt cx="332757" cy="281833"/>
          </a:xfrm>
        </p:grpSpPr>
        <p:sp>
          <p:nvSpPr>
            <p:cNvPr id="51" name="Google Shape;273;p17">
              <a:extLst>
                <a:ext uri="{FF2B5EF4-FFF2-40B4-BE49-F238E27FC236}">
                  <a16:creationId xmlns:a16="http://schemas.microsoft.com/office/drawing/2014/main" id="{E9487A4C-7B77-7E0B-E628-6DB19F84AFB8}"/>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p17">
              <a:extLst>
                <a:ext uri="{FF2B5EF4-FFF2-40B4-BE49-F238E27FC236}">
                  <a16:creationId xmlns:a16="http://schemas.microsoft.com/office/drawing/2014/main" id="{F2EAA5DE-286B-5B8F-AE4B-C40E60CE44E5}"/>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4"/>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u="sng"/>
              <a:t>PROJECT OUTCOMES</a:t>
            </a:r>
            <a:endParaRPr b="1" u="sng"/>
          </a:p>
          <a:p>
            <a:pPr marL="0" lvl="0" indent="0" algn="l" rtl="0">
              <a:lnSpc>
                <a:spcPct val="100000"/>
              </a:lnSpc>
              <a:spcBef>
                <a:spcPts val="0"/>
              </a:spcBef>
              <a:spcAft>
                <a:spcPts val="0"/>
              </a:spcAft>
              <a:buSzPts val="2800"/>
              <a:buNone/>
            </a:pPr>
            <a:endParaRPr/>
          </a:p>
        </p:txBody>
      </p:sp>
      <p:grpSp>
        <p:nvGrpSpPr>
          <p:cNvPr id="459" name="Google Shape;459;p34"/>
          <p:cNvGrpSpPr/>
          <p:nvPr/>
        </p:nvGrpSpPr>
        <p:grpSpPr>
          <a:xfrm>
            <a:off x="5397513" y="1803025"/>
            <a:ext cx="3647112" cy="877650"/>
            <a:chOff x="5621813" y="1783975"/>
            <a:chExt cx="3647112" cy="877650"/>
          </a:xfrm>
        </p:grpSpPr>
        <p:sp>
          <p:nvSpPr>
            <p:cNvPr id="460" name="Google Shape;460;p34"/>
            <p:cNvSpPr txBox="1"/>
            <p:nvPr/>
          </p:nvSpPr>
          <p:spPr>
            <a:xfrm>
              <a:off x="5621813" y="1875325"/>
              <a:ext cx="768600" cy="786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Share Tech"/>
                  <a:ea typeface="Share Tech"/>
                  <a:cs typeface="Share Tech"/>
                  <a:sym typeface="Share Tech"/>
                </a:rPr>
                <a:t>01</a:t>
              </a:r>
              <a:endParaRPr sz="3600" b="0" i="0" u="none" strike="noStrike" cap="none">
                <a:solidFill>
                  <a:schemeClr val="lt1"/>
                </a:solidFill>
                <a:latin typeface="Share Tech"/>
                <a:ea typeface="Share Tech"/>
                <a:cs typeface="Share Tech"/>
                <a:sym typeface="Share Tech"/>
              </a:endParaRPr>
            </a:p>
          </p:txBody>
        </p:sp>
        <p:sp>
          <p:nvSpPr>
            <p:cNvPr id="461" name="Google Shape;461;p34"/>
            <p:cNvSpPr txBox="1"/>
            <p:nvPr/>
          </p:nvSpPr>
          <p:spPr>
            <a:xfrm>
              <a:off x="6390425" y="1783975"/>
              <a:ext cx="2878500" cy="6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a:solidFill>
                    <a:schemeClr val="dk1"/>
                  </a:solidFill>
                  <a:latin typeface="Maven Pro"/>
                  <a:ea typeface="Maven Pro"/>
                  <a:cs typeface="Maven Pro"/>
                  <a:sym typeface="Maven Pro"/>
                </a:rPr>
                <a:t>Successful implementation of secure toll collection via LiFi data transfer</a:t>
              </a:r>
              <a:endParaRPr sz="2000" b="0" i="0" u="none" strike="noStrike" cap="none">
                <a:solidFill>
                  <a:schemeClr val="dk1"/>
                </a:solidFill>
                <a:latin typeface="Maven Pro"/>
                <a:ea typeface="Maven Pro"/>
                <a:cs typeface="Maven Pro"/>
                <a:sym typeface="Maven Pro"/>
              </a:endParaRPr>
            </a:p>
          </p:txBody>
        </p:sp>
      </p:grpSp>
      <p:grpSp>
        <p:nvGrpSpPr>
          <p:cNvPr id="462" name="Google Shape;462;p34"/>
          <p:cNvGrpSpPr/>
          <p:nvPr/>
        </p:nvGrpSpPr>
        <p:grpSpPr>
          <a:xfrm>
            <a:off x="435900" y="3160575"/>
            <a:ext cx="3273175" cy="809975"/>
            <a:chOff x="248950" y="2769025"/>
            <a:chExt cx="3273175" cy="809975"/>
          </a:xfrm>
        </p:grpSpPr>
        <p:sp>
          <p:nvSpPr>
            <p:cNvPr id="463" name="Google Shape;463;p34"/>
            <p:cNvSpPr txBox="1"/>
            <p:nvPr/>
          </p:nvSpPr>
          <p:spPr>
            <a:xfrm>
              <a:off x="2753525" y="2792100"/>
              <a:ext cx="768600" cy="786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Share Tech"/>
                  <a:ea typeface="Share Tech"/>
                  <a:cs typeface="Share Tech"/>
                  <a:sym typeface="Share Tech"/>
                </a:rPr>
                <a:t>02</a:t>
              </a:r>
              <a:endParaRPr sz="3600" b="0" i="0" u="none" strike="noStrike" cap="none">
                <a:solidFill>
                  <a:schemeClr val="lt1"/>
                </a:solidFill>
                <a:latin typeface="Share Tech"/>
                <a:ea typeface="Share Tech"/>
                <a:cs typeface="Share Tech"/>
                <a:sym typeface="Share Tech"/>
              </a:endParaRPr>
            </a:p>
          </p:txBody>
        </p:sp>
        <p:sp>
          <p:nvSpPr>
            <p:cNvPr id="464" name="Google Shape;464;p34"/>
            <p:cNvSpPr txBox="1"/>
            <p:nvPr/>
          </p:nvSpPr>
          <p:spPr>
            <a:xfrm>
              <a:off x="248950" y="2769025"/>
              <a:ext cx="2501100" cy="786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2000">
                  <a:solidFill>
                    <a:schemeClr val="dk1"/>
                  </a:solidFill>
                  <a:latin typeface="Maven Pro"/>
                  <a:ea typeface="Maven Pro"/>
                  <a:cs typeface="Maven Pro"/>
                  <a:sym typeface="Maven Pro"/>
                </a:rPr>
                <a:t>Successful data transmission through </a:t>
              </a:r>
              <a:endParaRPr sz="2000">
                <a:solidFill>
                  <a:schemeClr val="dk1"/>
                </a:solidFill>
                <a:latin typeface="Maven Pro"/>
                <a:ea typeface="Maven Pro"/>
                <a:cs typeface="Maven Pro"/>
                <a:sym typeface="Maven Pro"/>
              </a:endParaRPr>
            </a:p>
            <a:p>
              <a:pPr marL="0" marR="0" lvl="0" indent="0" algn="r" rtl="0">
                <a:lnSpc>
                  <a:spcPct val="100000"/>
                </a:lnSpc>
                <a:spcBef>
                  <a:spcPts val="0"/>
                </a:spcBef>
                <a:spcAft>
                  <a:spcPts val="0"/>
                </a:spcAft>
                <a:buClr>
                  <a:srgbClr val="000000"/>
                </a:buClr>
                <a:buSzPts val="1400"/>
                <a:buFont typeface="Arial"/>
                <a:buNone/>
              </a:pPr>
              <a:r>
                <a:rPr lang="en" sz="2000">
                  <a:solidFill>
                    <a:schemeClr val="dk1"/>
                  </a:solidFill>
                  <a:latin typeface="Maven Pro"/>
                  <a:ea typeface="Maven Pro"/>
                  <a:cs typeface="Maven Pro"/>
                  <a:sym typeface="Maven Pro"/>
                </a:rPr>
                <a:t>light detection</a:t>
              </a:r>
              <a:endParaRPr sz="2000" b="0" i="0" u="none" strike="noStrike" cap="none">
                <a:solidFill>
                  <a:schemeClr val="dk1"/>
                </a:solidFill>
                <a:latin typeface="Maven Pro"/>
                <a:ea typeface="Maven Pro"/>
                <a:cs typeface="Maven Pro"/>
                <a:sym typeface="Maven Pro"/>
              </a:endParaRPr>
            </a:p>
          </p:txBody>
        </p:sp>
      </p:grpSp>
      <p:sp>
        <p:nvSpPr>
          <p:cNvPr id="465" name="Google Shape;465;p34"/>
          <p:cNvSpPr/>
          <p:nvPr/>
        </p:nvSpPr>
        <p:spPr>
          <a:xfrm>
            <a:off x="4155450" y="1870986"/>
            <a:ext cx="833100" cy="833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4"/>
          <p:cNvSpPr/>
          <p:nvPr/>
        </p:nvSpPr>
        <p:spPr>
          <a:xfrm>
            <a:off x="4155438" y="3160579"/>
            <a:ext cx="833100" cy="833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67" name="Google Shape;467;p34"/>
          <p:cNvCxnSpPr>
            <a:stCxn id="463" idx="3"/>
            <a:endCxn id="466" idx="1"/>
          </p:cNvCxnSpPr>
          <p:nvPr/>
        </p:nvCxnSpPr>
        <p:spPr>
          <a:xfrm>
            <a:off x="3709075" y="3577100"/>
            <a:ext cx="446400" cy="0"/>
          </a:xfrm>
          <a:prstGeom prst="straightConnector1">
            <a:avLst/>
          </a:prstGeom>
          <a:noFill/>
          <a:ln w="19050" cap="flat" cmpd="sng">
            <a:solidFill>
              <a:schemeClr val="lt2"/>
            </a:solidFill>
            <a:prstDash val="solid"/>
            <a:round/>
            <a:headEnd type="none" w="sm" len="sm"/>
            <a:tailEnd type="none" w="sm" len="sm"/>
          </a:ln>
        </p:spPr>
      </p:cxnSp>
      <p:cxnSp>
        <p:nvCxnSpPr>
          <p:cNvPr id="468" name="Google Shape;468;p34"/>
          <p:cNvCxnSpPr>
            <a:stCxn id="460" idx="1"/>
            <a:endCxn id="465" idx="3"/>
          </p:cNvCxnSpPr>
          <p:nvPr/>
        </p:nvCxnSpPr>
        <p:spPr>
          <a:xfrm rot="10800000">
            <a:off x="4988613" y="2287525"/>
            <a:ext cx="408900" cy="0"/>
          </a:xfrm>
          <a:prstGeom prst="straightConnector1">
            <a:avLst/>
          </a:prstGeom>
          <a:noFill/>
          <a:ln w="19050" cap="flat" cmpd="sng">
            <a:solidFill>
              <a:schemeClr val="lt2"/>
            </a:solidFill>
            <a:prstDash val="solid"/>
            <a:round/>
            <a:headEnd type="none" w="sm" len="sm"/>
            <a:tailEnd type="none" w="sm" len="sm"/>
          </a:ln>
        </p:spPr>
      </p:cxnSp>
      <p:grpSp>
        <p:nvGrpSpPr>
          <p:cNvPr id="469" name="Google Shape;469;p34"/>
          <p:cNvGrpSpPr/>
          <p:nvPr/>
        </p:nvGrpSpPr>
        <p:grpSpPr>
          <a:xfrm>
            <a:off x="5568590" y="3160587"/>
            <a:ext cx="337913" cy="448517"/>
            <a:chOff x="2212084" y="1960358"/>
            <a:chExt cx="324698" cy="372863"/>
          </a:xfrm>
        </p:grpSpPr>
        <p:sp>
          <p:nvSpPr>
            <p:cNvPr id="470" name="Google Shape;470;p34"/>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4"/>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4"/>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34"/>
          <p:cNvGrpSpPr/>
          <p:nvPr/>
        </p:nvGrpSpPr>
        <p:grpSpPr>
          <a:xfrm>
            <a:off x="4330751" y="2029033"/>
            <a:ext cx="482483" cy="516986"/>
            <a:chOff x="4149138" y="4121151"/>
            <a:chExt cx="344065" cy="368644"/>
          </a:xfrm>
        </p:grpSpPr>
        <p:sp>
          <p:nvSpPr>
            <p:cNvPr id="474" name="Google Shape;474;p34"/>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4"/>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4"/>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4"/>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4"/>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4"/>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4"/>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4"/>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4"/>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4"/>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4"/>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4"/>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34"/>
          <p:cNvGrpSpPr/>
          <p:nvPr/>
        </p:nvGrpSpPr>
        <p:grpSpPr>
          <a:xfrm>
            <a:off x="4367546" y="3352844"/>
            <a:ext cx="408892" cy="448517"/>
            <a:chOff x="2212084" y="1960358"/>
            <a:chExt cx="324698" cy="372863"/>
          </a:xfrm>
        </p:grpSpPr>
        <p:sp>
          <p:nvSpPr>
            <p:cNvPr id="487" name="Google Shape;487;p34"/>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4"/>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4"/>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5"/>
          <p:cNvSpPr txBox="1">
            <a:spLocks noGrp="1"/>
          </p:cNvSpPr>
          <p:nvPr>
            <p:ph type="title"/>
          </p:nvPr>
        </p:nvSpPr>
        <p:spPr>
          <a:xfrm>
            <a:off x="720000" y="3370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WORK PLAN</a:t>
            </a:r>
            <a:endParaRPr u="sng"/>
          </a:p>
        </p:txBody>
      </p:sp>
      <p:pic>
        <p:nvPicPr>
          <p:cNvPr id="495" name="Google Shape;495;p35"/>
          <p:cNvPicPr preferRelativeResize="0"/>
          <p:nvPr/>
        </p:nvPicPr>
        <p:blipFill>
          <a:blip r:embed="rId3">
            <a:alphaModFix/>
          </a:blip>
          <a:stretch>
            <a:fillRect/>
          </a:stretch>
        </p:blipFill>
        <p:spPr>
          <a:xfrm>
            <a:off x="152400" y="1062175"/>
            <a:ext cx="8839200" cy="390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6"/>
          <p:cNvSpPr txBox="1">
            <a:spLocks noGrp="1"/>
          </p:cNvSpPr>
          <p:nvPr>
            <p:ph type="title"/>
          </p:nvPr>
        </p:nvSpPr>
        <p:spPr>
          <a:xfrm>
            <a:off x="720000" y="3370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Role of Individual Team Members</a:t>
            </a:r>
            <a:endParaRPr u="sng"/>
          </a:p>
        </p:txBody>
      </p:sp>
      <p:graphicFrame>
        <p:nvGraphicFramePr>
          <p:cNvPr id="501" name="Google Shape;501;p36"/>
          <p:cNvGraphicFramePr/>
          <p:nvPr/>
        </p:nvGraphicFramePr>
        <p:xfrm>
          <a:off x="207638" y="1117600"/>
          <a:ext cx="8728725" cy="3572458"/>
        </p:xfrm>
        <a:graphic>
          <a:graphicData uri="http://schemas.openxmlformats.org/drawingml/2006/table">
            <a:tbl>
              <a:tblPr>
                <a:noFill/>
                <a:tableStyleId>{32ED7F78-425D-43B5-894A-B0492254FF24}</a:tableStyleId>
              </a:tblPr>
              <a:tblGrid>
                <a:gridCol w="2794050">
                  <a:extLst>
                    <a:ext uri="{9D8B030D-6E8A-4147-A177-3AD203B41FA5}">
                      <a16:colId xmlns:a16="http://schemas.microsoft.com/office/drawing/2014/main" val="20000"/>
                    </a:ext>
                  </a:extLst>
                </a:gridCol>
                <a:gridCol w="5934675">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600" b="1">
                          <a:solidFill>
                            <a:srgbClr val="F7F7F8"/>
                          </a:solidFill>
                          <a:latin typeface="Maven Pro"/>
                          <a:ea typeface="Maven Pro"/>
                          <a:cs typeface="Maven Pro"/>
                          <a:sym typeface="Maven Pro"/>
                        </a:rPr>
                        <a:t>Task</a:t>
                      </a:r>
                      <a:endParaRPr sz="1600" b="1">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rgbClr val="F7F7F8"/>
                          </a:solidFill>
                          <a:latin typeface="Maven Pro"/>
                          <a:ea typeface="Maven Pro"/>
                          <a:cs typeface="Maven Pro"/>
                          <a:sym typeface="Maven Pro"/>
                        </a:rPr>
                        <a:t>Contributors</a:t>
                      </a:r>
                      <a:endParaRPr sz="1600" b="1">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5275">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Hardware Implementation</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Arpit Sagar, Manpreet Singh</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725">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Module Designing and Optimization</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Arpit Sagar, Manpreet Singh</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95275">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IoT Integration</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Arpit Sagar, Manpreet Singh</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95275">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UI Design</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Manpreet Singh, Sanchita Bora, Anshika, Medhansh Singh Verma</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95275">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Backend and DBMS</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Sanchita Bora, Anshika, Medhansh Singh Verma</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95275">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Software Testing</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Sanchita Bora, Anshika, Medhansh Singh Verma</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Literature Review</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Arpit Sagar, Manpreet Singh, Sanchita Bora, Anshika, Medhansh Singh Verma</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Documentation</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rgbClr val="F7F7F8"/>
                          </a:solidFill>
                          <a:latin typeface="Maven Pro"/>
                          <a:ea typeface="Maven Pro"/>
                          <a:cs typeface="Maven Pro"/>
                          <a:sym typeface="Maven Pro"/>
                        </a:rPr>
                        <a:t>Arpit Sagar, Sanchita Bora, Anshika, Medhansh Singh Verma, Manpreet Singh</a:t>
                      </a:r>
                      <a:endParaRPr sz="1300">
                        <a:solidFill>
                          <a:srgbClr val="F7F7F8"/>
                        </a:solidFill>
                        <a:latin typeface="Maven Pro"/>
                        <a:ea typeface="Maven Pro"/>
                        <a:cs typeface="Maven Pro"/>
                        <a:sym typeface="Maven Pro"/>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F3AC89-12E3-2BA5-3AAE-44C336CE1B64}"/>
              </a:ext>
            </a:extLst>
          </p:cNvPr>
          <p:cNvPicPr>
            <a:picLocks noChangeAspect="1"/>
          </p:cNvPicPr>
          <p:nvPr/>
        </p:nvPicPr>
        <p:blipFill rotWithShape="1">
          <a:blip r:embed="rId2"/>
          <a:srcRect t="37727" b="36895"/>
          <a:stretch/>
        </p:blipFill>
        <p:spPr>
          <a:xfrm>
            <a:off x="660013" y="555793"/>
            <a:ext cx="3907242" cy="2148376"/>
          </a:xfrm>
          <a:prstGeom prst="rect">
            <a:avLst/>
          </a:prstGeom>
        </p:spPr>
      </p:pic>
      <p:pic>
        <p:nvPicPr>
          <p:cNvPr id="6" name="Picture 5">
            <a:extLst>
              <a:ext uri="{FF2B5EF4-FFF2-40B4-BE49-F238E27FC236}">
                <a16:creationId xmlns:a16="http://schemas.microsoft.com/office/drawing/2014/main" id="{DB7FF521-44D8-5311-4980-885AB6113C74}"/>
              </a:ext>
            </a:extLst>
          </p:cNvPr>
          <p:cNvPicPr>
            <a:picLocks noChangeAspect="1"/>
          </p:cNvPicPr>
          <p:nvPr/>
        </p:nvPicPr>
        <p:blipFill rotWithShape="1">
          <a:blip r:embed="rId3"/>
          <a:srcRect l="7727" r="9847"/>
          <a:stretch/>
        </p:blipFill>
        <p:spPr>
          <a:xfrm>
            <a:off x="4708337" y="555793"/>
            <a:ext cx="3971904" cy="2224049"/>
          </a:xfrm>
          <a:prstGeom prst="rect">
            <a:avLst/>
          </a:prstGeom>
        </p:spPr>
      </p:pic>
      <p:pic>
        <p:nvPicPr>
          <p:cNvPr id="7" name="Picture 6">
            <a:extLst>
              <a:ext uri="{FF2B5EF4-FFF2-40B4-BE49-F238E27FC236}">
                <a16:creationId xmlns:a16="http://schemas.microsoft.com/office/drawing/2014/main" id="{72F232F2-2791-023C-7B7B-859E6E6A643B}"/>
              </a:ext>
            </a:extLst>
          </p:cNvPr>
          <p:cNvPicPr>
            <a:picLocks noChangeAspect="1"/>
          </p:cNvPicPr>
          <p:nvPr/>
        </p:nvPicPr>
        <p:blipFill>
          <a:blip r:embed="rId4"/>
          <a:stretch>
            <a:fillRect/>
          </a:stretch>
        </p:blipFill>
        <p:spPr>
          <a:xfrm>
            <a:off x="2460891" y="2888338"/>
            <a:ext cx="4051592" cy="2084381"/>
          </a:xfrm>
          <a:prstGeom prst="rect">
            <a:avLst/>
          </a:prstGeom>
        </p:spPr>
      </p:pic>
    </p:spTree>
    <p:extLst>
      <p:ext uri="{BB962C8B-B14F-4D97-AF65-F5344CB8AC3E}">
        <p14:creationId xmlns:p14="http://schemas.microsoft.com/office/powerpoint/2010/main" val="140237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7"/>
          <p:cNvSpPr txBox="1">
            <a:spLocks noGrp="1"/>
          </p:cNvSpPr>
          <p:nvPr>
            <p:ph type="ctrTitle"/>
          </p:nvPr>
        </p:nvSpPr>
        <p:spPr>
          <a:xfrm>
            <a:off x="723425" y="1765300"/>
            <a:ext cx="4955100" cy="1143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5400" b="1"/>
              <a:t>THANK YOU!</a:t>
            </a:r>
            <a:endParaRPr sz="5400" b="1"/>
          </a:p>
        </p:txBody>
      </p:sp>
      <p:sp>
        <p:nvSpPr>
          <p:cNvPr id="507" name="Google Shape;507;p37"/>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7"/>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7"/>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7"/>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7"/>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2" name="Google Shape;512;p37"/>
          <p:cNvGrpSpPr/>
          <p:nvPr/>
        </p:nvGrpSpPr>
        <p:grpSpPr>
          <a:xfrm>
            <a:off x="6232314" y="3696331"/>
            <a:ext cx="121434" cy="1073147"/>
            <a:chOff x="6232314" y="3696331"/>
            <a:chExt cx="121434" cy="1073147"/>
          </a:xfrm>
        </p:grpSpPr>
        <p:sp>
          <p:nvSpPr>
            <p:cNvPr id="513" name="Google Shape;513;p37"/>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7"/>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5" name="Google Shape;515;p37"/>
          <p:cNvGrpSpPr/>
          <p:nvPr/>
        </p:nvGrpSpPr>
        <p:grpSpPr>
          <a:xfrm>
            <a:off x="6608011" y="1054827"/>
            <a:ext cx="133252" cy="1952377"/>
            <a:chOff x="6780548" y="337714"/>
            <a:chExt cx="133252" cy="1952377"/>
          </a:xfrm>
        </p:grpSpPr>
        <p:sp>
          <p:nvSpPr>
            <p:cNvPr id="516" name="Google Shape;516;p37"/>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7"/>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37"/>
          <p:cNvGrpSpPr/>
          <p:nvPr/>
        </p:nvGrpSpPr>
        <p:grpSpPr>
          <a:xfrm>
            <a:off x="7142605" y="260834"/>
            <a:ext cx="199237" cy="2828935"/>
            <a:chOff x="1608717" y="1280046"/>
            <a:chExt cx="199237" cy="2828935"/>
          </a:xfrm>
        </p:grpSpPr>
        <p:sp>
          <p:nvSpPr>
            <p:cNvPr id="519" name="Google Shape;519;p37"/>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7"/>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7"/>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2" name="Google Shape;522;p37"/>
          <p:cNvGrpSpPr/>
          <p:nvPr/>
        </p:nvGrpSpPr>
        <p:grpSpPr>
          <a:xfrm>
            <a:off x="5260692" y="676553"/>
            <a:ext cx="80476" cy="2708957"/>
            <a:chOff x="5260692" y="676553"/>
            <a:chExt cx="80476" cy="2708957"/>
          </a:xfrm>
        </p:grpSpPr>
        <p:sp>
          <p:nvSpPr>
            <p:cNvPr id="523" name="Google Shape;523;p37"/>
            <p:cNvSpPr/>
            <p:nvPr/>
          </p:nvSpPr>
          <p:spPr>
            <a:xfrm>
              <a:off x="5260692" y="330503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7"/>
            <p:cNvSpPr/>
            <p:nvPr/>
          </p:nvSpPr>
          <p:spPr>
            <a:xfrm>
              <a:off x="5296692" y="676553"/>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5" name="Google Shape;525;p37"/>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6" name="Google Shape;526;p37"/>
          <p:cNvGrpSpPr/>
          <p:nvPr/>
        </p:nvGrpSpPr>
        <p:grpSpPr>
          <a:xfrm>
            <a:off x="8008096" y="2108910"/>
            <a:ext cx="199001" cy="2139770"/>
            <a:chOff x="8008096" y="2108910"/>
            <a:chExt cx="199001" cy="2139770"/>
          </a:xfrm>
        </p:grpSpPr>
        <p:sp>
          <p:nvSpPr>
            <p:cNvPr id="527" name="Google Shape;527;p37"/>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7"/>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9" name="Google Shape;529;p37"/>
          <p:cNvGrpSpPr/>
          <p:nvPr/>
        </p:nvGrpSpPr>
        <p:grpSpPr>
          <a:xfrm>
            <a:off x="5930000" y="1241705"/>
            <a:ext cx="199001" cy="867199"/>
            <a:chOff x="4475150" y="4052605"/>
            <a:chExt cx="199001" cy="867199"/>
          </a:xfrm>
        </p:grpSpPr>
        <p:sp>
          <p:nvSpPr>
            <p:cNvPr id="530" name="Google Shape;530;p37"/>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7"/>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7"/>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3" name="Google Shape;533;p37"/>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720000" y="3567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PROJECT OVERVIEW</a:t>
            </a:r>
            <a:endParaRPr u="sng"/>
          </a:p>
        </p:txBody>
      </p:sp>
      <p:sp>
        <p:nvSpPr>
          <p:cNvPr id="235" name="Google Shape;235;p25"/>
          <p:cNvSpPr txBox="1">
            <a:spLocks noGrp="1"/>
          </p:cNvSpPr>
          <p:nvPr>
            <p:ph type="body" idx="1"/>
          </p:nvPr>
        </p:nvSpPr>
        <p:spPr>
          <a:xfrm>
            <a:off x="720000" y="1215751"/>
            <a:ext cx="7704000" cy="3062531"/>
          </a:xfrm>
          <a:prstGeom prst="rect">
            <a:avLst/>
          </a:prstGeom>
          <a:noFill/>
          <a:ln>
            <a:noFill/>
          </a:ln>
        </p:spPr>
        <p:txBody>
          <a:bodyPr spcFirstLastPara="1" wrap="square" lIns="91425" tIns="91425" rIns="91425" bIns="91425" anchor="t" anchorCtr="0">
            <a:noAutofit/>
          </a:bodyPr>
          <a:lstStyle/>
          <a:p>
            <a:pPr marL="457200" lvl="0" indent="-323850" algn="just" rtl="0">
              <a:lnSpc>
                <a:spcPct val="100000"/>
              </a:lnSpc>
              <a:spcBef>
                <a:spcPts val="0"/>
              </a:spcBef>
              <a:spcAft>
                <a:spcPts val="0"/>
              </a:spcAft>
              <a:buSzPts val="1500"/>
              <a:buFont typeface="Noto Sans Symbols"/>
              <a:buChar char="❑"/>
            </a:pPr>
            <a:r>
              <a:rPr lang="en" sz="1500"/>
              <a:t>To implement automatic system of toll collection using LiFi(Light Fidelity), eliminating conventional methods and enhancing speed and accuracy in context of Toll Collection. </a:t>
            </a:r>
            <a:endParaRPr sz="1500"/>
          </a:p>
          <a:p>
            <a:pPr marL="457200" lvl="0" indent="-323850" algn="just" rtl="0">
              <a:lnSpc>
                <a:spcPct val="100000"/>
              </a:lnSpc>
              <a:spcBef>
                <a:spcPts val="1000"/>
              </a:spcBef>
              <a:spcAft>
                <a:spcPts val="0"/>
              </a:spcAft>
              <a:buSzPts val="1500"/>
              <a:buFont typeface="Noto Sans Symbols"/>
              <a:buChar char="❑"/>
            </a:pPr>
            <a:r>
              <a:rPr lang="en" sz="1500"/>
              <a:t>Offering a faster alternative, LiFi equipped vehicle system enables toll fee collection when the vehicle passes under the toll booth while automatically updating vehicle information and transaction on interactive user-friendly app. </a:t>
            </a:r>
            <a:endParaRPr sz="1500"/>
          </a:p>
          <a:p>
            <a:pPr marL="457200" lvl="0" indent="-323850" algn="just" rtl="0">
              <a:lnSpc>
                <a:spcPct val="100000"/>
              </a:lnSpc>
              <a:spcBef>
                <a:spcPts val="1000"/>
              </a:spcBef>
              <a:spcAft>
                <a:spcPts val="0"/>
              </a:spcAft>
              <a:buSzPts val="1500"/>
              <a:buFont typeface="Noto Sans Symbols"/>
              <a:buChar char="❑"/>
            </a:pPr>
            <a:r>
              <a:rPr lang="en" sz="1500"/>
              <a:t>To demonstrate a faster frequency and more secure optimal solution, this project focuses on data transmission through light using the LiFi setup(transmitter and receiver) with the wider application useful for the existing scenario of toll collection. </a:t>
            </a:r>
            <a:endParaRPr sz="1500"/>
          </a:p>
          <a:p>
            <a:pPr marL="457200" lvl="0" indent="-323850" algn="just" rtl="0">
              <a:lnSpc>
                <a:spcPct val="100000"/>
              </a:lnSpc>
              <a:spcBef>
                <a:spcPts val="1000"/>
              </a:spcBef>
              <a:spcAft>
                <a:spcPts val="1000"/>
              </a:spcAft>
              <a:buSzPts val="1500"/>
              <a:buFont typeface="Noto Sans Symbols"/>
              <a:buChar char="❑"/>
            </a:pPr>
            <a:r>
              <a:rPr lang="en" sz="1500"/>
              <a:t>LiFi with the feature of being bidirectional, high speed and fully networked wireless communication permits us to integrate this efficient technology for toll collection system.</a:t>
            </a:r>
            <a:endParaRPr sz="1500"/>
          </a:p>
        </p:txBody>
      </p:sp>
      <p:grpSp>
        <p:nvGrpSpPr>
          <p:cNvPr id="236" name="Google Shape;236;p25"/>
          <p:cNvGrpSpPr/>
          <p:nvPr/>
        </p:nvGrpSpPr>
        <p:grpSpPr>
          <a:xfrm rot="10800000">
            <a:off x="7327000" y="3631204"/>
            <a:ext cx="199001" cy="867199"/>
            <a:chOff x="4475150" y="4052605"/>
            <a:chExt cx="199001" cy="867199"/>
          </a:xfrm>
        </p:grpSpPr>
        <p:sp>
          <p:nvSpPr>
            <p:cNvPr id="237" name="Google Shape;237;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5"/>
          <p:cNvGrpSpPr/>
          <p:nvPr/>
        </p:nvGrpSpPr>
        <p:grpSpPr>
          <a:xfrm rot="10800000">
            <a:off x="3728737" y="3758281"/>
            <a:ext cx="154365" cy="672687"/>
            <a:chOff x="4475150" y="4052605"/>
            <a:chExt cx="199001" cy="867199"/>
          </a:xfrm>
        </p:grpSpPr>
        <p:sp>
          <p:nvSpPr>
            <p:cNvPr id="241" name="Google Shape;241;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 name="Google Shape;244;p25"/>
          <p:cNvSpPr/>
          <p:nvPr/>
        </p:nvSpPr>
        <p:spPr>
          <a:xfrm>
            <a:off x="2756906" y="400408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5"/>
          <p:cNvSpPr/>
          <p:nvPr/>
        </p:nvSpPr>
        <p:spPr>
          <a:xfrm>
            <a:off x="594600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5"/>
          <p:cNvSpPr/>
          <p:nvPr/>
        </p:nvSpPr>
        <p:spPr>
          <a:xfrm>
            <a:off x="104945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NEED ANALYSIS</a:t>
            </a:r>
            <a:endParaRPr u="sng"/>
          </a:p>
        </p:txBody>
      </p:sp>
      <p:sp>
        <p:nvSpPr>
          <p:cNvPr id="252" name="Google Shape;252;p26"/>
          <p:cNvSpPr/>
          <p:nvPr/>
        </p:nvSpPr>
        <p:spPr>
          <a:xfrm>
            <a:off x="4099275" y="1701800"/>
            <a:ext cx="965700" cy="9657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26"/>
          <p:cNvGrpSpPr/>
          <p:nvPr/>
        </p:nvGrpSpPr>
        <p:grpSpPr>
          <a:xfrm>
            <a:off x="713213" y="3618436"/>
            <a:ext cx="2040312" cy="786947"/>
            <a:chOff x="713213" y="3694636"/>
            <a:chExt cx="2040312" cy="786947"/>
          </a:xfrm>
        </p:grpSpPr>
        <p:sp>
          <p:nvSpPr>
            <p:cNvPr id="254" name="Google Shape;254;p26"/>
            <p:cNvSpPr txBox="1"/>
            <p:nvPr/>
          </p:nvSpPr>
          <p:spPr>
            <a:xfrm>
              <a:off x="713225" y="3694636"/>
              <a:ext cx="20403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IMPROVED ACCURACY</a:t>
              </a:r>
              <a:endParaRPr sz="2000" b="0" i="0" u="none" strike="noStrike" cap="none">
                <a:solidFill>
                  <a:schemeClr val="dk1"/>
                </a:solidFill>
                <a:latin typeface="Share Tech"/>
                <a:ea typeface="Share Tech"/>
                <a:cs typeface="Share Tech"/>
                <a:sym typeface="Share Tech"/>
              </a:endParaRPr>
            </a:p>
          </p:txBody>
        </p:sp>
        <p:sp>
          <p:nvSpPr>
            <p:cNvPr id="255" name="Google Shape;255;p26"/>
            <p:cNvSpPr txBox="1"/>
            <p:nvPr/>
          </p:nvSpPr>
          <p:spPr>
            <a:xfrm>
              <a:off x="713213" y="3997083"/>
              <a:ext cx="2040300" cy="48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Maven Pro"/>
                  <a:ea typeface="Maven Pro"/>
                  <a:cs typeface="Maven Pro"/>
                  <a:sym typeface="Maven Pro"/>
                </a:rPr>
                <a:t>Real time monitoring helping reduce errors</a:t>
              </a:r>
              <a:endParaRPr sz="1400" b="0" i="0" u="none" strike="noStrike" cap="none">
                <a:solidFill>
                  <a:schemeClr val="dk1"/>
                </a:solidFill>
                <a:latin typeface="Maven Pro"/>
                <a:ea typeface="Maven Pro"/>
                <a:cs typeface="Maven Pro"/>
                <a:sym typeface="Maven Pro"/>
              </a:endParaRPr>
            </a:p>
          </p:txBody>
        </p:sp>
      </p:grpSp>
      <p:sp>
        <p:nvSpPr>
          <p:cNvPr id="256" name="Google Shape;256;p26"/>
          <p:cNvSpPr/>
          <p:nvPr/>
        </p:nvSpPr>
        <p:spPr>
          <a:xfrm rot="10800000">
            <a:off x="3433297" y="2349908"/>
            <a:ext cx="2279671" cy="108767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6"/>
          <p:cNvSpPr/>
          <p:nvPr/>
        </p:nvSpPr>
        <p:spPr>
          <a:xfrm rot="10800000">
            <a:off x="5064850" y="3216360"/>
            <a:ext cx="123900" cy="123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6"/>
          <p:cNvSpPr/>
          <p:nvPr/>
        </p:nvSpPr>
        <p:spPr>
          <a:xfrm rot="10800000">
            <a:off x="3969131" y="3216360"/>
            <a:ext cx="123900" cy="123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6"/>
          <p:cNvSpPr/>
          <p:nvPr/>
        </p:nvSpPr>
        <p:spPr>
          <a:xfrm rot="10800000">
            <a:off x="5429149" y="2885104"/>
            <a:ext cx="123900" cy="123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6"/>
          <p:cNvSpPr/>
          <p:nvPr/>
        </p:nvSpPr>
        <p:spPr>
          <a:xfrm rot="10800000">
            <a:off x="3589581" y="2885104"/>
            <a:ext cx="123900" cy="123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 name="Google Shape;261;p26"/>
          <p:cNvGrpSpPr/>
          <p:nvPr/>
        </p:nvGrpSpPr>
        <p:grpSpPr>
          <a:xfrm>
            <a:off x="6385863" y="3618436"/>
            <a:ext cx="2040312" cy="786947"/>
            <a:chOff x="6385863" y="3694636"/>
            <a:chExt cx="2040312" cy="786947"/>
          </a:xfrm>
        </p:grpSpPr>
        <p:sp>
          <p:nvSpPr>
            <p:cNvPr id="262" name="Google Shape;262;p26"/>
            <p:cNvSpPr txBox="1"/>
            <p:nvPr/>
          </p:nvSpPr>
          <p:spPr>
            <a:xfrm>
              <a:off x="6385875" y="3694636"/>
              <a:ext cx="20403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INCREASED SAFETY</a:t>
              </a:r>
              <a:endParaRPr sz="2000" b="0" i="0" u="none" strike="noStrike" cap="none">
                <a:solidFill>
                  <a:schemeClr val="dk1"/>
                </a:solidFill>
                <a:latin typeface="Share Tech"/>
                <a:ea typeface="Share Tech"/>
                <a:cs typeface="Share Tech"/>
                <a:sym typeface="Share Tech"/>
              </a:endParaRPr>
            </a:p>
          </p:txBody>
        </p:sp>
        <p:sp>
          <p:nvSpPr>
            <p:cNvPr id="263" name="Google Shape;263;p26"/>
            <p:cNvSpPr txBox="1"/>
            <p:nvPr/>
          </p:nvSpPr>
          <p:spPr>
            <a:xfrm>
              <a:off x="6385863" y="3997083"/>
              <a:ext cx="2040300" cy="48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Maven Pro"/>
                  <a:ea typeface="Maven Pro"/>
                  <a:cs typeface="Maven Pro"/>
                  <a:sym typeface="Maven Pro"/>
                </a:rPr>
                <a:t>Reduce the risk of accidents at toll plazas</a:t>
              </a:r>
              <a:endParaRPr sz="1400" b="0" i="0" u="none" strike="noStrike" cap="none">
                <a:solidFill>
                  <a:schemeClr val="dk1"/>
                </a:solidFill>
                <a:latin typeface="Maven Pro"/>
                <a:ea typeface="Maven Pro"/>
                <a:cs typeface="Maven Pro"/>
                <a:sym typeface="Maven Pro"/>
              </a:endParaRPr>
            </a:p>
          </p:txBody>
        </p:sp>
      </p:grpSp>
      <p:grpSp>
        <p:nvGrpSpPr>
          <p:cNvPr id="264" name="Google Shape;264;p26"/>
          <p:cNvGrpSpPr/>
          <p:nvPr/>
        </p:nvGrpSpPr>
        <p:grpSpPr>
          <a:xfrm>
            <a:off x="6385863" y="2327250"/>
            <a:ext cx="2040312" cy="786947"/>
            <a:chOff x="6385863" y="2403450"/>
            <a:chExt cx="2040312" cy="786947"/>
          </a:xfrm>
        </p:grpSpPr>
        <p:sp>
          <p:nvSpPr>
            <p:cNvPr id="265" name="Google Shape;265;p26"/>
            <p:cNvSpPr txBox="1"/>
            <p:nvPr/>
          </p:nvSpPr>
          <p:spPr>
            <a:xfrm>
              <a:off x="6385875" y="2403450"/>
              <a:ext cx="20403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REDUCED CONGESTION</a:t>
              </a:r>
              <a:endParaRPr sz="2000" b="0" i="0" u="none" strike="noStrike" cap="none">
                <a:solidFill>
                  <a:schemeClr val="dk1"/>
                </a:solidFill>
                <a:latin typeface="Share Tech"/>
                <a:ea typeface="Share Tech"/>
                <a:cs typeface="Share Tech"/>
                <a:sym typeface="Share Tech"/>
              </a:endParaRPr>
            </a:p>
          </p:txBody>
        </p:sp>
        <p:sp>
          <p:nvSpPr>
            <p:cNvPr id="266" name="Google Shape;266;p26"/>
            <p:cNvSpPr txBox="1"/>
            <p:nvPr/>
          </p:nvSpPr>
          <p:spPr>
            <a:xfrm>
              <a:off x="6385863" y="2705897"/>
              <a:ext cx="2040300" cy="48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Maven Pro"/>
                  <a:ea typeface="Maven Pro"/>
                  <a:cs typeface="Maven Pro"/>
                  <a:sym typeface="Maven Pro"/>
                </a:rPr>
                <a:t>Eliminating the need for physical toll booths</a:t>
              </a:r>
              <a:endParaRPr sz="1400" b="0" i="0" u="none" strike="noStrike" cap="none">
                <a:solidFill>
                  <a:schemeClr val="dk1"/>
                </a:solidFill>
                <a:latin typeface="Maven Pro"/>
                <a:ea typeface="Maven Pro"/>
                <a:cs typeface="Maven Pro"/>
                <a:sym typeface="Maven Pro"/>
              </a:endParaRPr>
            </a:p>
          </p:txBody>
        </p:sp>
      </p:grpSp>
      <p:grpSp>
        <p:nvGrpSpPr>
          <p:cNvPr id="267" name="Google Shape;267;p26"/>
          <p:cNvGrpSpPr/>
          <p:nvPr/>
        </p:nvGrpSpPr>
        <p:grpSpPr>
          <a:xfrm>
            <a:off x="713188" y="2327250"/>
            <a:ext cx="2040312" cy="786947"/>
            <a:chOff x="713188" y="2403450"/>
            <a:chExt cx="2040312" cy="786947"/>
          </a:xfrm>
        </p:grpSpPr>
        <p:sp>
          <p:nvSpPr>
            <p:cNvPr id="268" name="Google Shape;268;p26"/>
            <p:cNvSpPr txBox="1"/>
            <p:nvPr/>
          </p:nvSpPr>
          <p:spPr>
            <a:xfrm>
              <a:off x="713200" y="2403450"/>
              <a:ext cx="20403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INCREASED EFFICIENCY</a:t>
              </a:r>
              <a:endParaRPr sz="2000" b="0" i="0" u="none" strike="noStrike" cap="none">
                <a:solidFill>
                  <a:schemeClr val="dk1"/>
                </a:solidFill>
                <a:latin typeface="Share Tech"/>
                <a:ea typeface="Share Tech"/>
                <a:cs typeface="Share Tech"/>
                <a:sym typeface="Share Tech"/>
              </a:endParaRPr>
            </a:p>
          </p:txBody>
        </p:sp>
        <p:sp>
          <p:nvSpPr>
            <p:cNvPr id="269" name="Google Shape;269;p26"/>
            <p:cNvSpPr txBox="1"/>
            <p:nvPr/>
          </p:nvSpPr>
          <p:spPr>
            <a:xfrm>
              <a:off x="713188" y="2705897"/>
              <a:ext cx="2040300" cy="48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Maven Pro"/>
                  <a:ea typeface="Maven Pro"/>
                  <a:cs typeface="Maven Pro"/>
                  <a:sym typeface="Maven Pro"/>
                </a:rPr>
                <a:t>Faster and more efficient transactions</a:t>
              </a:r>
              <a:endParaRPr sz="1400" b="0" i="0" u="none" strike="noStrike" cap="none">
                <a:solidFill>
                  <a:schemeClr val="dk1"/>
                </a:solidFill>
                <a:latin typeface="Maven Pro"/>
                <a:ea typeface="Maven Pro"/>
                <a:cs typeface="Maven Pro"/>
                <a:sym typeface="Maven Pro"/>
              </a:endParaRPr>
            </a:p>
          </p:txBody>
        </p:sp>
      </p:grpSp>
      <p:grpSp>
        <p:nvGrpSpPr>
          <p:cNvPr id="270" name="Google Shape;270;p26"/>
          <p:cNvGrpSpPr/>
          <p:nvPr/>
        </p:nvGrpSpPr>
        <p:grpSpPr>
          <a:xfrm>
            <a:off x="4323028" y="1925604"/>
            <a:ext cx="518164" cy="518081"/>
            <a:chOff x="7976174" y="2925108"/>
            <a:chExt cx="334666" cy="334634"/>
          </a:xfrm>
        </p:grpSpPr>
        <p:sp>
          <p:nvSpPr>
            <p:cNvPr id="271" name="Google Shape;271;p26"/>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6"/>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6"/>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6"/>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6"/>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6"/>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6"/>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6"/>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6"/>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80" name="Google Shape;280;p26"/>
          <p:cNvCxnSpPr>
            <a:stCxn id="268" idx="3"/>
            <a:endCxn id="260" idx="6"/>
          </p:cNvCxnSpPr>
          <p:nvPr/>
        </p:nvCxnSpPr>
        <p:spPr>
          <a:xfrm>
            <a:off x="2753500" y="2555850"/>
            <a:ext cx="836100" cy="391200"/>
          </a:xfrm>
          <a:prstGeom prst="bentConnector3">
            <a:avLst>
              <a:gd name="adj1" fmla="val 49999"/>
            </a:avLst>
          </a:prstGeom>
          <a:noFill/>
          <a:ln w="19050" cap="flat" cmpd="sng">
            <a:solidFill>
              <a:schemeClr val="lt2"/>
            </a:solidFill>
            <a:prstDash val="solid"/>
            <a:round/>
            <a:headEnd type="none" w="sm" len="sm"/>
            <a:tailEnd type="none" w="sm" len="sm"/>
          </a:ln>
        </p:spPr>
      </p:cxnSp>
      <p:cxnSp>
        <p:nvCxnSpPr>
          <p:cNvPr id="281" name="Google Shape;281;p26"/>
          <p:cNvCxnSpPr>
            <a:stCxn id="258" idx="6"/>
            <a:endCxn id="254" idx="3"/>
          </p:cNvCxnSpPr>
          <p:nvPr/>
        </p:nvCxnSpPr>
        <p:spPr>
          <a:xfrm flipH="1">
            <a:off x="2753531" y="3278310"/>
            <a:ext cx="1215600" cy="568800"/>
          </a:xfrm>
          <a:prstGeom prst="bentConnector3">
            <a:avLst>
              <a:gd name="adj1" fmla="val 50000"/>
            </a:avLst>
          </a:prstGeom>
          <a:noFill/>
          <a:ln w="19050" cap="flat" cmpd="sng">
            <a:solidFill>
              <a:schemeClr val="lt2"/>
            </a:solidFill>
            <a:prstDash val="solid"/>
            <a:round/>
            <a:headEnd type="none" w="sm" len="sm"/>
            <a:tailEnd type="none" w="sm" len="sm"/>
          </a:ln>
        </p:spPr>
      </p:cxnSp>
      <p:cxnSp>
        <p:nvCxnSpPr>
          <p:cNvPr id="282" name="Google Shape;282;p26"/>
          <p:cNvCxnSpPr>
            <a:stCxn id="259" idx="2"/>
            <a:endCxn id="265" idx="1"/>
          </p:cNvCxnSpPr>
          <p:nvPr/>
        </p:nvCxnSpPr>
        <p:spPr>
          <a:xfrm rot="10800000" flipH="1">
            <a:off x="5553049" y="2555854"/>
            <a:ext cx="832800" cy="391200"/>
          </a:xfrm>
          <a:prstGeom prst="bentConnector3">
            <a:avLst>
              <a:gd name="adj1" fmla="val 50002"/>
            </a:avLst>
          </a:prstGeom>
          <a:noFill/>
          <a:ln w="19050" cap="flat" cmpd="sng">
            <a:solidFill>
              <a:schemeClr val="lt2"/>
            </a:solidFill>
            <a:prstDash val="solid"/>
            <a:round/>
            <a:headEnd type="none" w="sm" len="sm"/>
            <a:tailEnd type="none" w="sm" len="sm"/>
          </a:ln>
        </p:spPr>
      </p:cxnSp>
      <p:cxnSp>
        <p:nvCxnSpPr>
          <p:cNvPr id="283" name="Google Shape;283;p26"/>
          <p:cNvCxnSpPr>
            <a:stCxn id="257" idx="2"/>
            <a:endCxn id="262" idx="1"/>
          </p:cNvCxnSpPr>
          <p:nvPr/>
        </p:nvCxnSpPr>
        <p:spPr>
          <a:xfrm>
            <a:off x="5188750" y="3278310"/>
            <a:ext cx="1197000" cy="568800"/>
          </a:xfrm>
          <a:prstGeom prst="bentConnector3">
            <a:avLst>
              <a:gd name="adj1" fmla="val 50005"/>
            </a:avLst>
          </a:prstGeom>
          <a:noFill/>
          <a:ln w="19050" cap="flat" cmpd="sng">
            <a:solidFill>
              <a:schemeClr val="lt2"/>
            </a:solidFill>
            <a:prstDash val="solid"/>
            <a:round/>
            <a:headEnd type="none" w="sm" len="sm"/>
            <a:tailEnd type="none" w="sm" len="sm"/>
          </a:ln>
        </p:spPr>
      </p:cxnSp>
      <p:cxnSp>
        <p:nvCxnSpPr>
          <p:cNvPr id="284" name="Google Shape;284;p26"/>
          <p:cNvCxnSpPr/>
          <p:nvPr/>
        </p:nvCxnSpPr>
        <p:spPr>
          <a:xfrm>
            <a:off x="4007025" y="2809525"/>
            <a:ext cx="1150200" cy="0"/>
          </a:xfrm>
          <a:prstGeom prst="straightConnector1">
            <a:avLst/>
          </a:prstGeom>
          <a:noFill/>
          <a:ln w="38100" cap="flat" cmpd="sng">
            <a:solidFill>
              <a:schemeClr val="accent2"/>
            </a:solidFill>
            <a:prstDash val="solid"/>
            <a:round/>
            <a:headEnd type="none" w="sm" len="sm"/>
            <a:tailEnd type="none" w="sm" len="sm"/>
          </a:ln>
        </p:spPr>
      </p:cxnSp>
      <p:cxnSp>
        <p:nvCxnSpPr>
          <p:cNvPr id="285" name="Google Shape;285;p26"/>
          <p:cNvCxnSpPr/>
          <p:nvPr/>
        </p:nvCxnSpPr>
        <p:spPr>
          <a:xfrm>
            <a:off x="3845275" y="2950636"/>
            <a:ext cx="1453500" cy="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720000" y="31212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LITERATURE SURVEY</a:t>
            </a:r>
            <a:endParaRPr u="sng"/>
          </a:p>
        </p:txBody>
      </p:sp>
      <p:sp>
        <p:nvSpPr>
          <p:cNvPr id="291" name="Google Shape;291;p27"/>
          <p:cNvSpPr txBox="1"/>
          <p:nvPr/>
        </p:nvSpPr>
        <p:spPr>
          <a:xfrm>
            <a:off x="627298" y="964036"/>
            <a:ext cx="7796700" cy="3945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None/>
            </a:pPr>
            <a:r>
              <a:rPr lang="en">
                <a:solidFill>
                  <a:schemeClr val="dk1"/>
                </a:solidFill>
                <a:latin typeface="Maven Pro"/>
                <a:ea typeface="Maven Pro"/>
                <a:cs typeface="Maven Pro"/>
                <a:sym typeface="Maven Pro"/>
              </a:rPr>
              <a:t>Researchers have conducted several studies on Li-Fi-based toll systems, including:</a:t>
            </a:r>
            <a:endParaRPr>
              <a:solidFill>
                <a:schemeClr val="dk1"/>
              </a:solidFill>
              <a:latin typeface="Maven Pro"/>
              <a:ea typeface="Maven Pro"/>
              <a:cs typeface="Maven Pro"/>
              <a:sym typeface="Maven Pro"/>
            </a:endParaRPr>
          </a:p>
          <a:p>
            <a:pPr marL="457200" lvl="0" indent="-317500" algn="just" rtl="0">
              <a:lnSpc>
                <a:spcPct val="115000"/>
              </a:lnSpc>
              <a:spcBef>
                <a:spcPts val="100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Haas et al. demonstrated the feasibility of using Li-Fi for wireless communication in a car park management system in 2013.</a:t>
            </a:r>
            <a:endParaRPr>
              <a:solidFill>
                <a:schemeClr val="dk1"/>
              </a:solidFill>
              <a:latin typeface="Maven Pro"/>
              <a:ea typeface="Maven Pro"/>
              <a:cs typeface="Maven Pro"/>
              <a:sym typeface="Maven Pro"/>
            </a:endParaRPr>
          </a:p>
          <a:p>
            <a:pPr marL="457200" lvl="0" indent="-317500" algn="just" rtl="0">
              <a:spcBef>
                <a:spcPts val="100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Wang et al. proposed a Li-Fi-based toll collection system for urban expressways in 2016.</a:t>
            </a:r>
            <a:endParaRPr>
              <a:solidFill>
                <a:schemeClr val="dk1"/>
              </a:solidFill>
              <a:latin typeface="Maven Pro"/>
              <a:ea typeface="Maven Pro"/>
              <a:cs typeface="Maven Pro"/>
              <a:sym typeface="Maven Pro"/>
            </a:endParaRPr>
          </a:p>
          <a:p>
            <a:pPr marL="457200" lvl="0" indent="-317500" algn="just" rtl="0">
              <a:spcBef>
                <a:spcPts val="100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Li et al. developed a Li-Fi-based smart toll gate system that could automatically detect vehicle information and process toll payments in 2017.</a:t>
            </a:r>
            <a:endParaRPr>
              <a:solidFill>
                <a:schemeClr val="dk1"/>
              </a:solidFill>
              <a:latin typeface="Maven Pro"/>
              <a:ea typeface="Maven Pro"/>
              <a:cs typeface="Maven Pro"/>
              <a:sym typeface="Maven Pro"/>
            </a:endParaRPr>
          </a:p>
          <a:p>
            <a:pPr marL="457200" lvl="0" indent="-317500" algn="just" rtl="0">
              <a:spcBef>
                <a:spcPts val="100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Le et al. proposed a Li-Fi-based vehicle detection system for toll gates that utilized a neural network to classify vehicle types in 2018.</a:t>
            </a:r>
            <a:endParaRPr>
              <a:solidFill>
                <a:schemeClr val="dk1"/>
              </a:solidFill>
              <a:latin typeface="Maven Pro"/>
              <a:ea typeface="Maven Pro"/>
              <a:cs typeface="Maven Pro"/>
              <a:sym typeface="Maven Pro"/>
            </a:endParaRPr>
          </a:p>
          <a:p>
            <a:pPr marL="457200" lvl="0" indent="-317500" algn="just" rtl="0">
              <a:spcBef>
                <a:spcPts val="100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Asadzadeh et al. proposed a Li-Fi-based system for vehicle-to-vehicle communication in 2019.</a:t>
            </a:r>
            <a:endParaRPr>
              <a:solidFill>
                <a:schemeClr val="dk1"/>
              </a:solidFill>
              <a:latin typeface="Maven Pro"/>
              <a:ea typeface="Maven Pro"/>
              <a:cs typeface="Maven Pro"/>
              <a:sym typeface="Maven Pro"/>
            </a:endParaRPr>
          </a:p>
          <a:p>
            <a:pPr marL="0" lvl="0" indent="0" algn="just" rtl="0">
              <a:spcBef>
                <a:spcPts val="1000"/>
              </a:spcBef>
              <a:spcAft>
                <a:spcPts val="0"/>
              </a:spcAft>
              <a:buNone/>
            </a:pPr>
            <a:r>
              <a:rPr lang="en">
                <a:solidFill>
                  <a:schemeClr val="dk1"/>
                </a:solidFill>
                <a:latin typeface="Maven Pro"/>
                <a:ea typeface="Maven Pro"/>
                <a:cs typeface="Maven Pro"/>
                <a:sym typeface="Maven Pro"/>
              </a:rPr>
              <a:t>These studies have shown that Li-Fi is a viable technology for toll systems with high-speed data transmission and accurate vehicle detection. It can potentially eliminate toll booths and ease traffic.</a:t>
            </a:r>
            <a:endParaRPr>
              <a:solidFill>
                <a:schemeClr val="dk1"/>
              </a:solidFill>
              <a:latin typeface="Maven Pro"/>
              <a:ea typeface="Maven Pro"/>
              <a:cs typeface="Maven Pro"/>
              <a:sym typeface="Maven Pro"/>
            </a:endParaRPr>
          </a:p>
          <a:p>
            <a:pPr marL="0" lvl="0" indent="0" algn="l" rtl="0">
              <a:lnSpc>
                <a:spcPct val="100000"/>
              </a:lnSpc>
              <a:spcBef>
                <a:spcPts val="0"/>
              </a:spcBef>
              <a:spcAft>
                <a:spcPts val="1500"/>
              </a:spcAft>
              <a:buNone/>
            </a:pPr>
            <a:endParaRPr sz="1200">
              <a:solidFill>
                <a:schemeClr val="dk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PROBLEM STATEMENT</a:t>
            </a:r>
            <a:endParaRPr u="sng"/>
          </a:p>
          <a:p>
            <a:pPr marL="0" lvl="0" indent="0" algn="l" rtl="0">
              <a:lnSpc>
                <a:spcPct val="100000"/>
              </a:lnSpc>
              <a:spcBef>
                <a:spcPts val="0"/>
              </a:spcBef>
              <a:spcAft>
                <a:spcPts val="0"/>
              </a:spcAft>
              <a:buSzPts val="2800"/>
              <a:buNone/>
            </a:pPr>
            <a:endParaRPr/>
          </a:p>
        </p:txBody>
      </p:sp>
      <p:sp>
        <p:nvSpPr>
          <p:cNvPr id="297" name="Google Shape;297;p28"/>
          <p:cNvSpPr/>
          <p:nvPr/>
        </p:nvSpPr>
        <p:spPr>
          <a:xfrm>
            <a:off x="2501275" y="1825851"/>
            <a:ext cx="833100" cy="833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8"/>
          <p:cNvSpPr/>
          <p:nvPr/>
        </p:nvSpPr>
        <p:spPr>
          <a:xfrm>
            <a:off x="5487314" y="1825851"/>
            <a:ext cx="833100" cy="8331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9" name="Google Shape;299;p28"/>
          <p:cNvCxnSpPr/>
          <p:nvPr/>
        </p:nvCxnSpPr>
        <p:spPr>
          <a:xfrm>
            <a:off x="2927125" y="1494263"/>
            <a:ext cx="1587600" cy="0"/>
          </a:xfrm>
          <a:prstGeom prst="straightConnector1">
            <a:avLst/>
          </a:prstGeom>
          <a:noFill/>
          <a:ln w="19050" cap="flat" cmpd="sng">
            <a:solidFill>
              <a:schemeClr val="lt2"/>
            </a:solidFill>
            <a:prstDash val="dash"/>
            <a:round/>
            <a:headEnd type="none" w="sm" len="sm"/>
            <a:tailEnd type="triangle" w="med" len="med"/>
          </a:ln>
        </p:spPr>
      </p:cxnSp>
      <p:cxnSp>
        <p:nvCxnSpPr>
          <p:cNvPr id="300" name="Google Shape;300;p28"/>
          <p:cNvCxnSpPr/>
          <p:nvPr/>
        </p:nvCxnSpPr>
        <p:spPr>
          <a:xfrm>
            <a:off x="4514725" y="1501125"/>
            <a:ext cx="1587600" cy="0"/>
          </a:xfrm>
          <a:prstGeom prst="straightConnector1">
            <a:avLst/>
          </a:prstGeom>
          <a:noFill/>
          <a:ln w="19050" cap="flat" cmpd="sng">
            <a:solidFill>
              <a:schemeClr val="lt2"/>
            </a:solidFill>
            <a:prstDash val="dash"/>
            <a:round/>
            <a:headEnd type="none" w="sm" len="sm"/>
            <a:tailEnd type="triangle" w="med" len="med"/>
          </a:ln>
        </p:spPr>
      </p:cxnSp>
      <p:cxnSp>
        <p:nvCxnSpPr>
          <p:cNvPr id="301" name="Google Shape;301;p28"/>
          <p:cNvCxnSpPr/>
          <p:nvPr/>
        </p:nvCxnSpPr>
        <p:spPr>
          <a:xfrm>
            <a:off x="2927125" y="2923975"/>
            <a:ext cx="1587600" cy="0"/>
          </a:xfrm>
          <a:prstGeom prst="straightConnector1">
            <a:avLst/>
          </a:prstGeom>
          <a:noFill/>
          <a:ln w="19050" cap="flat" cmpd="sng">
            <a:solidFill>
              <a:schemeClr val="lt2"/>
            </a:solidFill>
            <a:prstDash val="dash"/>
            <a:round/>
            <a:headEnd type="triangle" w="med" len="med"/>
            <a:tailEnd type="none" w="sm" len="sm"/>
          </a:ln>
        </p:spPr>
      </p:cxnSp>
      <p:cxnSp>
        <p:nvCxnSpPr>
          <p:cNvPr id="302" name="Google Shape;302;p28"/>
          <p:cNvCxnSpPr/>
          <p:nvPr/>
        </p:nvCxnSpPr>
        <p:spPr>
          <a:xfrm>
            <a:off x="4514725" y="2923975"/>
            <a:ext cx="1587600" cy="0"/>
          </a:xfrm>
          <a:prstGeom prst="straightConnector1">
            <a:avLst/>
          </a:prstGeom>
          <a:noFill/>
          <a:ln w="19050" cap="flat" cmpd="sng">
            <a:solidFill>
              <a:schemeClr val="lt2"/>
            </a:solidFill>
            <a:prstDash val="dash"/>
            <a:round/>
            <a:headEnd type="triangle" w="med" len="med"/>
            <a:tailEnd type="none" w="sm" len="sm"/>
          </a:ln>
        </p:spPr>
      </p:cxnSp>
      <p:sp>
        <p:nvSpPr>
          <p:cNvPr id="303" name="Google Shape;303;p28"/>
          <p:cNvSpPr/>
          <p:nvPr/>
        </p:nvSpPr>
        <p:spPr>
          <a:xfrm>
            <a:off x="3980501" y="1762701"/>
            <a:ext cx="959400" cy="9594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4" name="Google Shape;304;p28"/>
          <p:cNvGrpSpPr/>
          <p:nvPr/>
        </p:nvGrpSpPr>
        <p:grpSpPr>
          <a:xfrm>
            <a:off x="5690990" y="2046966"/>
            <a:ext cx="524106" cy="390876"/>
            <a:chOff x="5216456" y="3725484"/>
            <a:chExt cx="356195" cy="265631"/>
          </a:xfrm>
        </p:grpSpPr>
        <p:sp>
          <p:nvSpPr>
            <p:cNvPr id="305" name="Google Shape;305;p2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28"/>
          <p:cNvGrpSpPr/>
          <p:nvPr/>
        </p:nvGrpSpPr>
        <p:grpSpPr>
          <a:xfrm>
            <a:off x="2723031" y="2046980"/>
            <a:ext cx="389560" cy="390859"/>
            <a:chOff x="5779408" y="3699191"/>
            <a:chExt cx="317645" cy="318757"/>
          </a:xfrm>
        </p:grpSpPr>
        <p:sp>
          <p:nvSpPr>
            <p:cNvPr id="308" name="Google Shape;308;p28"/>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8"/>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28"/>
          <p:cNvGrpSpPr/>
          <p:nvPr/>
        </p:nvGrpSpPr>
        <p:grpSpPr>
          <a:xfrm>
            <a:off x="4170975" y="2155973"/>
            <a:ext cx="578425" cy="172872"/>
            <a:chOff x="4332100" y="2568225"/>
            <a:chExt cx="578425" cy="169200"/>
          </a:xfrm>
        </p:grpSpPr>
        <p:sp>
          <p:nvSpPr>
            <p:cNvPr id="311" name="Google Shape;311;p28"/>
            <p:cNvSpPr/>
            <p:nvPr/>
          </p:nvSpPr>
          <p:spPr>
            <a:xfrm>
              <a:off x="4332100" y="2568225"/>
              <a:ext cx="169200" cy="169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8"/>
            <p:cNvSpPr/>
            <p:nvPr/>
          </p:nvSpPr>
          <p:spPr>
            <a:xfrm>
              <a:off x="4536713" y="2568225"/>
              <a:ext cx="169200" cy="169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8"/>
            <p:cNvSpPr/>
            <p:nvPr/>
          </p:nvSpPr>
          <p:spPr>
            <a:xfrm>
              <a:off x="4741325" y="2568225"/>
              <a:ext cx="169200" cy="169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 name="Google Shape;314;p28"/>
          <p:cNvGrpSpPr/>
          <p:nvPr/>
        </p:nvGrpSpPr>
        <p:grpSpPr>
          <a:xfrm>
            <a:off x="5723125" y="3139725"/>
            <a:ext cx="3264600" cy="1325950"/>
            <a:chOff x="5724012" y="3139650"/>
            <a:chExt cx="3264600" cy="1325950"/>
          </a:xfrm>
        </p:grpSpPr>
        <p:sp>
          <p:nvSpPr>
            <p:cNvPr id="315" name="Google Shape;315;p28"/>
            <p:cNvSpPr txBox="1"/>
            <p:nvPr/>
          </p:nvSpPr>
          <p:spPr>
            <a:xfrm>
              <a:off x="6286500" y="3139650"/>
              <a:ext cx="21396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Share Tech"/>
                  <a:ea typeface="Share Tech"/>
                  <a:cs typeface="Share Tech"/>
                  <a:sym typeface="Share Tech"/>
                </a:rPr>
                <a:t>SOLUTION</a:t>
              </a:r>
              <a:endParaRPr sz="2000" b="0" i="0" u="none" strike="noStrike" cap="none">
                <a:solidFill>
                  <a:schemeClr val="dk1"/>
                </a:solidFill>
                <a:latin typeface="Share Tech"/>
                <a:ea typeface="Share Tech"/>
                <a:cs typeface="Share Tech"/>
                <a:sym typeface="Share Tech"/>
              </a:endParaRPr>
            </a:p>
          </p:txBody>
        </p:sp>
        <p:sp>
          <p:nvSpPr>
            <p:cNvPr id="316" name="Google Shape;316;p28"/>
            <p:cNvSpPr txBox="1"/>
            <p:nvPr/>
          </p:nvSpPr>
          <p:spPr>
            <a:xfrm>
              <a:off x="5724012" y="3506200"/>
              <a:ext cx="3264600" cy="95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dk1"/>
                  </a:solidFill>
                  <a:latin typeface="Maven Pro"/>
                  <a:ea typeface="Maven Pro"/>
                  <a:cs typeface="Maven Pro"/>
                  <a:sym typeface="Maven Pro"/>
                </a:rPr>
                <a:t>Li-Fi technology offers faster data transfer rates, higher accuracy, and enhanced security, improving the transportation experience</a:t>
              </a:r>
              <a:endParaRPr>
                <a:solidFill>
                  <a:schemeClr val="dk1"/>
                </a:solidFill>
                <a:latin typeface="Maven Pro"/>
                <a:ea typeface="Maven Pro"/>
                <a:cs typeface="Maven Pro"/>
                <a:sym typeface="Maven Pro"/>
              </a:endParaRPr>
            </a:p>
            <a:p>
              <a:pPr marL="0" marR="0" lvl="0" indent="0" algn="ctr" rtl="0">
                <a:lnSpc>
                  <a:spcPct val="100000"/>
                </a:lnSpc>
                <a:spcBef>
                  <a:spcPts val="0"/>
                </a:spcBef>
                <a:spcAft>
                  <a:spcPts val="0"/>
                </a:spcAft>
                <a:buNone/>
              </a:pPr>
              <a:endParaRPr>
                <a:solidFill>
                  <a:schemeClr val="dk1"/>
                </a:solidFill>
                <a:latin typeface="Maven Pro"/>
                <a:ea typeface="Maven Pro"/>
                <a:cs typeface="Maven Pro"/>
                <a:sym typeface="Maven Pro"/>
              </a:endParaRPr>
            </a:p>
            <a:p>
              <a:pPr marL="0" marR="0" lvl="0" indent="0" algn="ctr" rtl="0">
                <a:lnSpc>
                  <a:spcPct val="100000"/>
                </a:lnSpc>
                <a:spcBef>
                  <a:spcPts val="0"/>
                </a:spcBef>
                <a:spcAft>
                  <a:spcPts val="0"/>
                </a:spcAft>
                <a:buClr>
                  <a:srgbClr val="000000"/>
                </a:buClr>
                <a:buSzPts val="1400"/>
                <a:buFont typeface="Arial"/>
                <a:buNone/>
              </a:pPr>
              <a:endParaRPr>
                <a:solidFill>
                  <a:schemeClr val="dk1"/>
                </a:solidFill>
                <a:latin typeface="Maven Pro"/>
                <a:ea typeface="Maven Pro"/>
                <a:cs typeface="Maven Pro"/>
                <a:sym typeface="Maven Pro"/>
              </a:endParaRPr>
            </a:p>
          </p:txBody>
        </p:sp>
      </p:grpSp>
      <p:grpSp>
        <p:nvGrpSpPr>
          <p:cNvPr id="317" name="Google Shape;317;p28"/>
          <p:cNvGrpSpPr/>
          <p:nvPr/>
        </p:nvGrpSpPr>
        <p:grpSpPr>
          <a:xfrm>
            <a:off x="117500" y="3139725"/>
            <a:ext cx="3133158" cy="1183025"/>
            <a:chOff x="518138" y="3139650"/>
            <a:chExt cx="2700300" cy="1183025"/>
          </a:xfrm>
        </p:grpSpPr>
        <p:sp>
          <p:nvSpPr>
            <p:cNvPr id="318" name="Google Shape;318;p28"/>
            <p:cNvSpPr txBox="1"/>
            <p:nvPr/>
          </p:nvSpPr>
          <p:spPr>
            <a:xfrm>
              <a:off x="705575" y="3139650"/>
              <a:ext cx="21396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Share Tech"/>
                  <a:ea typeface="Share Tech"/>
                  <a:cs typeface="Share Tech"/>
                  <a:sym typeface="Share Tech"/>
                </a:rPr>
                <a:t>PROBLEM</a:t>
              </a:r>
              <a:endParaRPr sz="2000" b="0" i="0" u="none" strike="noStrike" cap="none">
                <a:solidFill>
                  <a:schemeClr val="dk1"/>
                </a:solidFill>
                <a:latin typeface="Share Tech"/>
                <a:ea typeface="Share Tech"/>
                <a:cs typeface="Share Tech"/>
                <a:sym typeface="Share Tech"/>
              </a:endParaRPr>
            </a:p>
          </p:txBody>
        </p:sp>
        <p:sp>
          <p:nvSpPr>
            <p:cNvPr id="319" name="Google Shape;319;p28"/>
            <p:cNvSpPr txBox="1"/>
            <p:nvPr/>
          </p:nvSpPr>
          <p:spPr>
            <a:xfrm>
              <a:off x="518138" y="3489575"/>
              <a:ext cx="2700300" cy="83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Current RFID and barcode scanning systems have limitations in accuracy, speed, and security</a:t>
              </a:r>
              <a:endParaRPr b="0" i="0" u="none" strike="noStrike" cap="none">
                <a:solidFill>
                  <a:schemeClr val="dk1"/>
                </a:solidFill>
                <a:latin typeface="Maven Pro"/>
                <a:ea typeface="Maven Pro"/>
                <a:cs typeface="Maven Pro"/>
                <a:sym typeface="Maven Pro"/>
              </a:endParaRPr>
            </a:p>
          </p:txBody>
        </p:sp>
      </p:grpSp>
      <p:cxnSp>
        <p:nvCxnSpPr>
          <p:cNvPr id="320" name="Google Shape;320;p28"/>
          <p:cNvCxnSpPr>
            <a:stCxn id="297" idx="1"/>
            <a:endCxn id="318" idx="0"/>
          </p:cNvCxnSpPr>
          <p:nvPr/>
        </p:nvCxnSpPr>
        <p:spPr>
          <a:xfrm flipH="1">
            <a:off x="1576376" y="2242401"/>
            <a:ext cx="924900" cy="897300"/>
          </a:xfrm>
          <a:prstGeom prst="bentConnector2">
            <a:avLst/>
          </a:prstGeom>
          <a:noFill/>
          <a:ln w="19050" cap="flat" cmpd="sng">
            <a:solidFill>
              <a:schemeClr val="lt2"/>
            </a:solidFill>
            <a:prstDash val="solid"/>
            <a:round/>
            <a:headEnd type="none" w="sm" len="sm"/>
            <a:tailEnd type="oval" w="med" len="med"/>
          </a:ln>
        </p:spPr>
      </p:cxnSp>
      <p:cxnSp>
        <p:nvCxnSpPr>
          <p:cNvPr id="321" name="Google Shape;321;p28"/>
          <p:cNvCxnSpPr>
            <a:stCxn id="298" idx="3"/>
            <a:endCxn id="315" idx="0"/>
          </p:cNvCxnSpPr>
          <p:nvPr/>
        </p:nvCxnSpPr>
        <p:spPr>
          <a:xfrm>
            <a:off x="6320414" y="2242401"/>
            <a:ext cx="1035000" cy="897300"/>
          </a:xfrm>
          <a:prstGeom prst="bentConnector2">
            <a:avLst/>
          </a:prstGeom>
          <a:noFill/>
          <a:ln w="19050" cap="flat" cmpd="sng">
            <a:solidFill>
              <a:schemeClr val="lt2"/>
            </a:solidFill>
            <a:prstDash val="solid"/>
            <a:round/>
            <a:headEnd type="none" w="sm" len="sm"/>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9"/>
          <p:cNvSpPr txBox="1">
            <a:spLocks noGrp="1"/>
          </p:cNvSpPr>
          <p:nvPr>
            <p:ph type="title"/>
          </p:nvPr>
        </p:nvSpPr>
        <p:spPr>
          <a:xfrm>
            <a:off x="720000" y="3370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OBJECTIVE</a:t>
            </a:r>
            <a:endParaRPr u="sng"/>
          </a:p>
        </p:txBody>
      </p:sp>
      <p:sp>
        <p:nvSpPr>
          <p:cNvPr id="327" name="Google Shape;327;p29"/>
          <p:cNvSpPr txBox="1"/>
          <p:nvPr/>
        </p:nvSpPr>
        <p:spPr>
          <a:xfrm>
            <a:off x="720000" y="1313161"/>
            <a:ext cx="7704000" cy="2555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600" b="0" i="0" u="none" strike="noStrike" cap="none">
                <a:solidFill>
                  <a:schemeClr val="dk1"/>
                </a:solidFill>
                <a:latin typeface="Maven Pro"/>
                <a:ea typeface="Maven Pro"/>
                <a:cs typeface="Maven Pro"/>
                <a:sym typeface="Maven Pro"/>
              </a:rPr>
              <a:t>The objectives of the project will be as follows: </a:t>
            </a:r>
            <a:endParaRPr sz="1700"/>
          </a:p>
          <a:p>
            <a:pPr marL="0" marR="0" lvl="0" indent="0" algn="just" rtl="0">
              <a:lnSpc>
                <a:spcPct val="100000"/>
              </a:lnSpc>
              <a:spcBef>
                <a:spcPts val="0"/>
              </a:spcBef>
              <a:spcAft>
                <a:spcPts val="0"/>
              </a:spcAft>
              <a:buNone/>
            </a:pPr>
            <a:endParaRPr sz="1600" b="0" i="0" u="none" strike="noStrike" cap="none">
              <a:solidFill>
                <a:schemeClr val="dk1"/>
              </a:solidFill>
              <a:latin typeface="Maven Pro"/>
              <a:ea typeface="Maven Pro"/>
              <a:cs typeface="Maven Pro"/>
              <a:sym typeface="Maven Pro"/>
            </a:endParaRPr>
          </a:p>
          <a:p>
            <a:pPr marL="285750" marR="0" lvl="0" indent="-304800" algn="just" rtl="0">
              <a:lnSpc>
                <a:spcPct val="100000"/>
              </a:lnSpc>
              <a:spcBef>
                <a:spcPts val="0"/>
              </a:spcBef>
              <a:spcAft>
                <a:spcPts val="0"/>
              </a:spcAft>
              <a:buClr>
                <a:schemeClr val="dk1"/>
              </a:buClr>
              <a:buSzPts val="1500"/>
              <a:buFont typeface="Noto Sans Symbols"/>
              <a:buChar char="❑"/>
            </a:pPr>
            <a:r>
              <a:rPr lang="en" sz="1600" b="1" i="0" u="none" strike="noStrike" cap="none">
                <a:solidFill>
                  <a:schemeClr val="dk1"/>
                </a:solidFill>
                <a:latin typeface="Maven Pro"/>
                <a:ea typeface="Maven Pro"/>
                <a:cs typeface="Maven Pro"/>
                <a:sym typeface="Maven Pro"/>
              </a:rPr>
              <a:t>Real-time toll collection</a:t>
            </a:r>
            <a:r>
              <a:rPr lang="en" sz="1600" b="0" i="0" u="none" strike="noStrike" cap="none">
                <a:solidFill>
                  <a:schemeClr val="dk1"/>
                </a:solidFill>
                <a:latin typeface="Maven Pro"/>
                <a:ea typeface="Maven Pro"/>
                <a:cs typeface="Maven Pro"/>
                <a:sym typeface="Maven Pro"/>
              </a:rPr>
              <a:t>: </a:t>
            </a:r>
            <a:r>
              <a:rPr lang="en" sz="1600">
                <a:solidFill>
                  <a:schemeClr val="dk1"/>
                </a:solidFill>
                <a:latin typeface="Maven Pro"/>
                <a:ea typeface="Maven Pro"/>
                <a:cs typeface="Maven Pro"/>
                <a:sym typeface="Maven Pro"/>
              </a:rPr>
              <a:t>LiFi-enabled devices in vehicles enable real-time communication with toll gates, improving traffic flow by eliminating the need for stopping and reducing congestion.</a:t>
            </a:r>
            <a:endParaRPr sz="1600">
              <a:solidFill>
                <a:schemeClr val="dk1"/>
              </a:solidFill>
              <a:latin typeface="Maven Pro"/>
              <a:ea typeface="Maven Pro"/>
              <a:cs typeface="Maven Pro"/>
              <a:sym typeface="Maven Pro"/>
            </a:endParaRPr>
          </a:p>
          <a:p>
            <a:pPr marL="457200" marR="0" lvl="0" indent="0" algn="just" rtl="0">
              <a:lnSpc>
                <a:spcPct val="100000"/>
              </a:lnSpc>
              <a:spcBef>
                <a:spcPts val="0"/>
              </a:spcBef>
              <a:spcAft>
                <a:spcPts val="0"/>
              </a:spcAft>
              <a:buNone/>
            </a:pPr>
            <a:endParaRPr sz="1600">
              <a:solidFill>
                <a:schemeClr val="dk1"/>
              </a:solidFill>
              <a:latin typeface="Maven Pro"/>
              <a:ea typeface="Maven Pro"/>
              <a:cs typeface="Maven Pro"/>
              <a:sym typeface="Maven Pro"/>
            </a:endParaRPr>
          </a:p>
          <a:p>
            <a:pPr marL="285750" marR="0" lvl="0" indent="-304800" algn="just" rtl="0">
              <a:lnSpc>
                <a:spcPct val="100000"/>
              </a:lnSpc>
              <a:spcBef>
                <a:spcPts val="0"/>
              </a:spcBef>
              <a:spcAft>
                <a:spcPts val="0"/>
              </a:spcAft>
              <a:buClr>
                <a:schemeClr val="dk1"/>
              </a:buClr>
              <a:buSzPts val="1500"/>
              <a:buFont typeface="Noto Sans Symbols"/>
              <a:buChar char="❑"/>
            </a:pPr>
            <a:r>
              <a:rPr lang="en" sz="1600" b="1" i="0" u="none" strike="noStrike" cap="none">
                <a:solidFill>
                  <a:schemeClr val="dk1"/>
                </a:solidFill>
                <a:latin typeface="Maven Pro"/>
                <a:ea typeface="Maven Pro"/>
                <a:cs typeface="Maven Pro"/>
                <a:sym typeface="Maven Pro"/>
              </a:rPr>
              <a:t>Ease of Use, Capacity and Availability</a:t>
            </a:r>
            <a:r>
              <a:rPr lang="en" sz="1600" b="0" i="0" u="none" strike="noStrike" cap="none">
                <a:solidFill>
                  <a:schemeClr val="dk1"/>
                </a:solidFill>
                <a:latin typeface="Maven Pro"/>
                <a:ea typeface="Maven Pro"/>
                <a:cs typeface="Maven Pro"/>
                <a:sym typeface="Maven Pro"/>
              </a:rPr>
              <a:t>: </a:t>
            </a:r>
            <a:r>
              <a:rPr lang="en" sz="1600">
                <a:solidFill>
                  <a:schemeClr val="dk1"/>
                </a:solidFill>
                <a:latin typeface="Maven Pro"/>
                <a:ea typeface="Maven Pro"/>
                <a:cs typeface="Maven Pro"/>
                <a:sym typeface="Maven Pro"/>
              </a:rPr>
              <a:t>Li-Fi technology's vast and fast spectrum enables automatic toll payment processing, tracking and storing toll details, and enhancing data transfer speed, while also being secure and reliable for toll gate systems.</a:t>
            </a:r>
            <a:endParaRPr sz="1600">
              <a:solidFill>
                <a:schemeClr val="dk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771688" y="6687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ASSUMPTIONS </a:t>
            </a:r>
            <a:endParaRPr u="sng"/>
          </a:p>
        </p:txBody>
      </p:sp>
      <p:sp>
        <p:nvSpPr>
          <p:cNvPr id="333" name="Google Shape;333;p30"/>
          <p:cNvSpPr txBox="1"/>
          <p:nvPr/>
        </p:nvSpPr>
        <p:spPr>
          <a:xfrm>
            <a:off x="3997538" y="2060338"/>
            <a:ext cx="768600" cy="457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lt1"/>
                </a:solidFill>
                <a:latin typeface="Share Tech"/>
                <a:ea typeface="Share Tech"/>
                <a:cs typeface="Share Tech"/>
                <a:sym typeface="Share Tech"/>
              </a:rPr>
              <a:t>01</a:t>
            </a:r>
            <a:endParaRPr sz="2400" b="0" i="0" u="none" strike="noStrike" cap="none">
              <a:solidFill>
                <a:schemeClr val="lt1"/>
              </a:solidFill>
              <a:latin typeface="Share Tech"/>
              <a:ea typeface="Share Tech"/>
              <a:cs typeface="Share Tech"/>
              <a:sym typeface="Share Tech"/>
            </a:endParaRPr>
          </a:p>
        </p:txBody>
      </p:sp>
      <p:sp>
        <p:nvSpPr>
          <p:cNvPr id="334" name="Google Shape;334;p30"/>
          <p:cNvSpPr txBox="1"/>
          <p:nvPr/>
        </p:nvSpPr>
        <p:spPr>
          <a:xfrm>
            <a:off x="4281230" y="4375150"/>
            <a:ext cx="684929" cy="457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Share Tech"/>
              <a:ea typeface="Share Tech"/>
              <a:cs typeface="Share Tech"/>
              <a:sym typeface="Share Tech"/>
            </a:endParaRPr>
          </a:p>
        </p:txBody>
      </p:sp>
      <p:sp>
        <p:nvSpPr>
          <p:cNvPr id="335" name="Google Shape;335;p30"/>
          <p:cNvSpPr txBox="1"/>
          <p:nvPr/>
        </p:nvSpPr>
        <p:spPr>
          <a:xfrm>
            <a:off x="1440282" y="1242275"/>
            <a:ext cx="20403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Share Tech"/>
              <a:ea typeface="Share Tech"/>
              <a:cs typeface="Share Tech"/>
              <a:sym typeface="Share Tech"/>
            </a:endParaRPr>
          </a:p>
        </p:txBody>
      </p:sp>
      <p:sp>
        <p:nvSpPr>
          <p:cNvPr id="336" name="Google Shape;336;p30"/>
          <p:cNvSpPr/>
          <p:nvPr/>
        </p:nvSpPr>
        <p:spPr>
          <a:xfrm>
            <a:off x="1121469" y="1700282"/>
            <a:ext cx="1431857" cy="1177323"/>
          </a:xfrm>
          <a:custGeom>
            <a:avLst/>
            <a:gdLst/>
            <a:ahLst/>
            <a:cxnLst/>
            <a:rect l="l" t="t" r="r" b="b"/>
            <a:pathLst>
              <a:path w="105887" h="87064" extrusionOk="0">
                <a:moveTo>
                  <a:pt x="0" y="0"/>
                </a:moveTo>
                <a:lnTo>
                  <a:pt x="0" y="39127"/>
                </a:lnTo>
                <a:lnTo>
                  <a:pt x="0" y="61490"/>
                </a:lnTo>
                <a:lnTo>
                  <a:pt x="0" y="87063"/>
                </a:lnTo>
                <a:lnTo>
                  <a:pt x="27746" y="87063"/>
                </a:lnTo>
                <a:lnTo>
                  <a:pt x="27702" y="87018"/>
                </a:lnTo>
                <a:lnTo>
                  <a:pt x="27746" y="87018"/>
                </a:lnTo>
                <a:cubicBezTo>
                  <a:pt x="28526" y="87017"/>
                  <a:pt x="29307" y="86929"/>
                  <a:pt x="30093" y="86882"/>
                </a:cubicBezTo>
                <a:cubicBezTo>
                  <a:pt x="29069" y="75368"/>
                  <a:pt x="34002" y="68233"/>
                  <a:pt x="43187" y="67938"/>
                </a:cubicBezTo>
                <a:cubicBezTo>
                  <a:pt x="43363" y="67933"/>
                  <a:pt x="43538" y="67930"/>
                  <a:pt x="43713" y="67930"/>
                </a:cubicBezTo>
                <a:cubicBezTo>
                  <a:pt x="47496" y="67930"/>
                  <a:pt x="50915" y="69263"/>
                  <a:pt x="53581" y="72088"/>
                </a:cubicBezTo>
                <a:cubicBezTo>
                  <a:pt x="57521" y="76263"/>
                  <a:pt x="58510" y="81240"/>
                  <a:pt x="56917" y="86706"/>
                </a:cubicBezTo>
                <a:cubicBezTo>
                  <a:pt x="57387" y="86850"/>
                  <a:pt x="57613" y="86978"/>
                  <a:pt x="57837" y="86979"/>
                </a:cubicBezTo>
                <a:cubicBezTo>
                  <a:pt x="66964" y="86999"/>
                  <a:pt x="76090" y="86977"/>
                  <a:pt x="85217" y="87042"/>
                </a:cubicBezTo>
                <a:cubicBezTo>
                  <a:pt x="85230" y="87042"/>
                  <a:pt x="85243" y="87042"/>
                  <a:pt x="85255" y="87042"/>
                </a:cubicBezTo>
                <a:cubicBezTo>
                  <a:pt x="85418" y="87042"/>
                  <a:pt x="85562" y="87030"/>
                  <a:pt x="85695" y="87013"/>
                </a:cubicBezTo>
                <a:lnTo>
                  <a:pt x="86948" y="87013"/>
                </a:lnTo>
                <a:lnTo>
                  <a:pt x="86948" y="85755"/>
                </a:lnTo>
                <a:cubicBezTo>
                  <a:pt x="86986" y="85428"/>
                  <a:pt x="86977" y="85061"/>
                  <a:pt x="86977" y="84681"/>
                </a:cubicBezTo>
                <a:cubicBezTo>
                  <a:pt x="86965" y="76274"/>
                  <a:pt x="86968" y="67866"/>
                  <a:pt x="86976" y="59457"/>
                </a:cubicBezTo>
                <a:cubicBezTo>
                  <a:pt x="86977" y="58620"/>
                  <a:pt x="87049" y="57783"/>
                  <a:pt x="87088" y="56932"/>
                </a:cubicBezTo>
                <a:cubicBezTo>
                  <a:pt x="88215" y="57058"/>
                  <a:pt x="89301" y="57121"/>
                  <a:pt x="90345" y="57121"/>
                </a:cubicBezTo>
                <a:cubicBezTo>
                  <a:pt x="99487" y="57121"/>
                  <a:pt x="105302" y="52350"/>
                  <a:pt x="105684" y="44467"/>
                </a:cubicBezTo>
                <a:cubicBezTo>
                  <a:pt x="105887" y="40301"/>
                  <a:pt x="104627" y="36665"/>
                  <a:pt x="101697" y="33784"/>
                </a:cubicBezTo>
                <a:cubicBezTo>
                  <a:pt x="98900" y="31033"/>
                  <a:pt x="95669" y="29770"/>
                  <a:pt x="92073" y="29770"/>
                </a:cubicBezTo>
                <a:cubicBezTo>
                  <a:pt x="90457" y="29770"/>
                  <a:pt x="88767" y="30025"/>
                  <a:pt x="87010" y="30514"/>
                </a:cubicBezTo>
                <a:lnTo>
                  <a:pt x="87010" y="334"/>
                </a:lnTo>
                <a:cubicBezTo>
                  <a:pt x="86957" y="326"/>
                  <a:pt x="86909" y="320"/>
                  <a:pt x="86859" y="313"/>
                </a:cubicBezTo>
                <a:lnTo>
                  <a:pt x="868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7" name="Google Shape;337;p30"/>
          <p:cNvGrpSpPr/>
          <p:nvPr/>
        </p:nvGrpSpPr>
        <p:grpSpPr>
          <a:xfrm>
            <a:off x="3997792" y="3079325"/>
            <a:ext cx="5116067" cy="1177200"/>
            <a:chOff x="5069682" y="1730665"/>
            <a:chExt cx="5089601" cy="1177200"/>
          </a:xfrm>
        </p:grpSpPr>
        <p:sp>
          <p:nvSpPr>
            <p:cNvPr id="338" name="Google Shape;338;p30"/>
            <p:cNvSpPr txBox="1"/>
            <p:nvPr/>
          </p:nvSpPr>
          <p:spPr>
            <a:xfrm>
              <a:off x="5069682" y="2216721"/>
              <a:ext cx="7686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lt1"/>
                  </a:solidFill>
                  <a:latin typeface="Share Tech"/>
                  <a:ea typeface="Share Tech"/>
                  <a:cs typeface="Share Tech"/>
                  <a:sym typeface="Share Tech"/>
                </a:rPr>
                <a:t>02</a:t>
              </a:r>
              <a:endParaRPr sz="2400" b="0" i="0" u="none" strike="noStrike" cap="none">
                <a:solidFill>
                  <a:schemeClr val="lt1"/>
                </a:solidFill>
                <a:latin typeface="Share Tech"/>
                <a:ea typeface="Share Tech"/>
                <a:cs typeface="Share Tech"/>
                <a:sym typeface="Share Tech"/>
              </a:endParaRPr>
            </a:p>
          </p:txBody>
        </p:sp>
        <p:sp>
          <p:nvSpPr>
            <p:cNvPr id="339" name="Google Shape;339;p30"/>
            <p:cNvSpPr txBox="1"/>
            <p:nvPr/>
          </p:nvSpPr>
          <p:spPr>
            <a:xfrm>
              <a:off x="6033082" y="1730665"/>
              <a:ext cx="4126200" cy="1177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1000"/>
                </a:spcBef>
                <a:spcAft>
                  <a:spcPts val="0"/>
                </a:spcAft>
                <a:buClr>
                  <a:srgbClr val="000000"/>
                </a:buClr>
                <a:buSzPts val="2000"/>
                <a:buFont typeface="Arial"/>
                <a:buNone/>
              </a:pPr>
              <a:r>
                <a:rPr lang="en" b="1">
                  <a:solidFill>
                    <a:schemeClr val="dk1"/>
                  </a:solidFill>
                  <a:latin typeface="Maven Pro"/>
                  <a:ea typeface="Maven Pro"/>
                  <a:cs typeface="Maven Pro"/>
                  <a:sym typeface="Maven Pro"/>
                </a:rPr>
                <a:t>Line-of-sight communication</a:t>
              </a:r>
              <a:r>
                <a:rPr lang="en">
                  <a:solidFill>
                    <a:schemeClr val="dk1"/>
                  </a:solidFill>
                  <a:latin typeface="Maven Pro"/>
                  <a:ea typeface="Maven Pro"/>
                  <a:cs typeface="Maven Pro"/>
                  <a:sym typeface="Maven Pro"/>
                </a:rPr>
                <a:t>:LiFi assumes that the transmitting and receiving devices have an unobstructed line-of-sight connection to each other.</a:t>
              </a:r>
              <a:endParaRPr i="0" u="none" strike="noStrike" cap="none">
                <a:solidFill>
                  <a:schemeClr val="dk1"/>
                </a:solidFill>
                <a:latin typeface="Maven Pro"/>
                <a:ea typeface="Maven Pro"/>
                <a:cs typeface="Maven Pro"/>
                <a:sym typeface="Maven Pro"/>
              </a:endParaRPr>
            </a:p>
          </p:txBody>
        </p:sp>
      </p:grpSp>
      <p:sp>
        <p:nvSpPr>
          <p:cNvPr id="340" name="Google Shape;340;p30"/>
          <p:cNvSpPr/>
          <p:nvPr/>
        </p:nvSpPr>
        <p:spPr>
          <a:xfrm>
            <a:off x="2370137" y="3205325"/>
            <a:ext cx="1431870" cy="1177323"/>
          </a:xfrm>
          <a:custGeom>
            <a:avLst/>
            <a:gdLst/>
            <a:ahLst/>
            <a:cxnLst/>
            <a:rect l="l" t="t" r="r" b="b"/>
            <a:pathLst>
              <a:path w="105888" h="87064" extrusionOk="0">
                <a:moveTo>
                  <a:pt x="78142" y="0"/>
                </a:moveTo>
                <a:lnTo>
                  <a:pt x="78187" y="46"/>
                </a:lnTo>
                <a:lnTo>
                  <a:pt x="78142" y="46"/>
                </a:lnTo>
                <a:cubicBezTo>
                  <a:pt x="77361" y="46"/>
                  <a:pt x="76580" y="134"/>
                  <a:pt x="75795" y="182"/>
                </a:cubicBezTo>
                <a:cubicBezTo>
                  <a:pt x="76818" y="11694"/>
                  <a:pt x="71886" y="18831"/>
                  <a:pt x="62701" y="19125"/>
                </a:cubicBezTo>
                <a:cubicBezTo>
                  <a:pt x="62525" y="19131"/>
                  <a:pt x="62350" y="19134"/>
                  <a:pt x="62175" y="19134"/>
                </a:cubicBezTo>
                <a:cubicBezTo>
                  <a:pt x="58391" y="19134"/>
                  <a:pt x="54972" y="17801"/>
                  <a:pt x="52306" y="14976"/>
                </a:cubicBezTo>
                <a:cubicBezTo>
                  <a:pt x="48366" y="10801"/>
                  <a:pt x="47377" y="5824"/>
                  <a:pt x="48971" y="356"/>
                </a:cubicBezTo>
                <a:cubicBezTo>
                  <a:pt x="48500" y="214"/>
                  <a:pt x="48276" y="86"/>
                  <a:pt x="48050" y="85"/>
                </a:cubicBezTo>
                <a:cubicBezTo>
                  <a:pt x="38923" y="65"/>
                  <a:pt x="29797" y="86"/>
                  <a:pt x="20671" y="21"/>
                </a:cubicBezTo>
                <a:cubicBezTo>
                  <a:pt x="20664" y="21"/>
                  <a:pt x="20657" y="21"/>
                  <a:pt x="20650" y="21"/>
                </a:cubicBezTo>
                <a:cubicBezTo>
                  <a:pt x="20480" y="21"/>
                  <a:pt x="20331" y="33"/>
                  <a:pt x="20192" y="51"/>
                </a:cubicBezTo>
                <a:lnTo>
                  <a:pt x="18939" y="51"/>
                </a:lnTo>
                <a:lnTo>
                  <a:pt x="18939" y="1308"/>
                </a:lnTo>
                <a:cubicBezTo>
                  <a:pt x="18901" y="1636"/>
                  <a:pt x="18910" y="2003"/>
                  <a:pt x="18911" y="2382"/>
                </a:cubicBezTo>
                <a:cubicBezTo>
                  <a:pt x="18923" y="10790"/>
                  <a:pt x="18919" y="19198"/>
                  <a:pt x="18911" y="27606"/>
                </a:cubicBezTo>
                <a:cubicBezTo>
                  <a:pt x="18910" y="28444"/>
                  <a:pt x="18838" y="29281"/>
                  <a:pt x="18799" y="30132"/>
                </a:cubicBezTo>
                <a:cubicBezTo>
                  <a:pt x="17672" y="30005"/>
                  <a:pt x="16585" y="29943"/>
                  <a:pt x="15541" y="29943"/>
                </a:cubicBezTo>
                <a:cubicBezTo>
                  <a:pt x="6399" y="29943"/>
                  <a:pt x="585" y="34714"/>
                  <a:pt x="203" y="42596"/>
                </a:cubicBezTo>
                <a:cubicBezTo>
                  <a:pt x="1" y="46762"/>
                  <a:pt x="1261" y="50399"/>
                  <a:pt x="4191" y="53280"/>
                </a:cubicBezTo>
                <a:cubicBezTo>
                  <a:pt x="6988" y="56031"/>
                  <a:pt x="10220" y="57293"/>
                  <a:pt x="13816" y="57293"/>
                </a:cubicBezTo>
                <a:cubicBezTo>
                  <a:pt x="15432" y="57293"/>
                  <a:pt x="17121" y="57038"/>
                  <a:pt x="18877" y="56549"/>
                </a:cubicBezTo>
                <a:lnTo>
                  <a:pt x="18877" y="86730"/>
                </a:lnTo>
                <a:cubicBezTo>
                  <a:pt x="18932" y="86736"/>
                  <a:pt x="18979" y="86743"/>
                  <a:pt x="19029" y="86750"/>
                </a:cubicBezTo>
                <a:lnTo>
                  <a:pt x="19029" y="87064"/>
                </a:lnTo>
                <a:lnTo>
                  <a:pt x="105887" y="87064"/>
                </a:lnTo>
                <a:lnTo>
                  <a:pt x="105887" y="47937"/>
                </a:lnTo>
                <a:lnTo>
                  <a:pt x="105887" y="25572"/>
                </a:lnTo>
                <a:lnTo>
                  <a:pt x="10588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0"/>
          <p:cNvSpPr/>
          <p:nvPr/>
        </p:nvSpPr>
        <p:spPr>
          <a:xfrm>
            <a:off x="2620228" y="1699475"/>
            <a:ext cx="1177309" cy="1429423"/>
          </a:xfrm>
          <a:custGeom>
            <a:avLst/>
            <a:gdLst/>
            <a:ahLst/>
            <a:cxnLst/>
            <a:rect l="l" t="t" r="r" b="b"/>
            <a:pathLst>
              <a:path w="87063" h="105707" extrusionOk="0">
                <a:moveTo>
                  <a:pt x="0" y="0"/>
                </a:moveTo>
                <a:lnTo>
                  <a:pt x="0" y="27746"/>
                </a:lnTo>
                <a:lnTo>
                  <a:pt x="44" y="27702"/>
                </a:lnTo>
                <a:lnTo>
                  <a:pt x="44" y="27746"/>
                </a:lnTo>
                <a:cubicBezTo>
                  <a:pt x="45" y="28527"/>
                  <a:pt x="134" y="29307"/>
                  <a:pt x="182" y="30093"/>
                </a:cubicBezTo>
                <a:cubicBezTo>
                  <a:pt x="1184" y="30004"/>
                  <a:pt x="2152" y="29960"/>
                  <a:pt x="3086" y="29960"/>
                </a:cubicBezTo>
                <a:cubicBezTo>
                  <a:pt x="12884" y="29960"/>
                  <a:pt x="18855" y="34802"/>
                  <a:pt x="19125" y="43187"/>
                </a:cubicBezTo>
                <a:cubicBezTo>
                  <a:pt x="19253" y="47180"/>
                  <a:pt x="17931" y="50792"/>
                  <a:pt x="14975" y="53582"/>
                </a:cubicBezTo>
                <a:cubicBezTo>
                  <a:pt x="12061" y="56332"/>
                  <a:pt x="8756" y="57644"/>
                  <a:pt x="5167" y="57644"/>
                </a:cubicBezTo>
                <a:cubicBezTo>
                  <a:pt x="3614" y="57644"/>
                  <a:pt x="2007" y="57399"/>
                  <a:pt x="356" y="56917"/>
                </a:cubicBezTo>
                <a:cubicBezTo>
                  <a:pt x="213" y="57387"/>
                  <a:pt x="84" y="57613"/>
                  <a:pt x="84" y="57838"/>
                </a:cubicBezTo>
                <a:cubicBezTo>
                  <a:pt x="64" y="66964"/>
                  <a:pt x="85" y="76092"/>
                  <a:pt x="21" y="85217"/>
                </a:cubicBezTo>
                <a:cubicBezTo>
                  <a:pt x="20" y="85396"/>
                  <a:pt x="32" y="85551"/>
                  <a:pt x="50" y="85695"/>
                </a:cubicBezTo>
                <a:lnTo>
                  <a:pt x="50" y="86949"/>
                </a:lnTo>
                <a:lnTo>
                  <a:pt x="1308" y="86949"/>
                </a:lnTo>
                <a:cubicBezTo>
                  <a:pt x="1523" y="86974"/>
                  <a:pt x="1754" y="86979"/>
                  <a:pt x="1994" y="86979"/>
                </a:cubicBezTo>
                <a:cubicBezTo>
                  <a:pt x="2121" y="86979"/>
                  <a:pt x="2250" y="86977"/>
                  <a:pt x="2381" y="86977"/>
                </a:cubicBezTo>
                <a:cubicBezTo>
                  <a:pt x="6289" y="86972"/>
                  <a:pt x="10198" y="86969"/>
                  <a:pt x="14106" y="86969"/>
                </a:cubicBezTo>
                <a:cubicBezTo>
                  <a:pt x="18606" y="86969"/>
                  <a:pt x="23105" y="86972"/>
                  <a:pt x="27605" y="86977"/>
                </a:cubicBezTo>
                <a:cubicBezTo>
                  <a:pt x="28442" y="86977"/>
                  <a:pt x="29280" y="87049"/>
                  <a:pt x="30131" y="87088"/>
                </a:cubicBezTo>
                <a:cubicBezTo>
                  <a:pt x="28894" y="98090"/>
                  <a:pt x="33813" y="105259"/>
                  <a:pt x="42595" y="105686"/>
                </a:cubicBezTo>
                <a:cubicBezTo>
                  <a:pt x="42881" y="105700"/>
                  <a:pt x="43163" y="105706"/>
                  <a:pt x="43444" y="105706"/>
                </a:cubicBezTo>
                <a:cubicBezTo>
                  <a:pt x="47257" y="105706"/>
                  <a:pt x="50596" y="104426"/>
                  <a:pt x="53280" y="101697"/>
                </a:cubicBezTo>
                <a:cubicBezTo>
                  <a:pt x="57266" y="97644"/>
                  <a:pt x="58126" y="92677"/>
                  <a:pt x="56548" y="87010"/>
                </a:cubicBezTo>
                <a:lnTo>
                  <a:pt x="86730" y="87010"/>
                </a:lnTo>
                <a:cubicBezTo>
                  <a:pt x="86736" y="86957"/>
                  <a:pt x="86743" y="86910"/>
                  <a:pt x="86749" y="86859"/>
                </a:cubicBezTo>
                <a:lnTo>
                  <a:pt x="87062" y="86859"/>
                </a:lnTo>
                <a:lnTo>
                  <a:pt x="8706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0"/>
          <p:cNvSpPr/>
          <p:nvPr/>
        </p:nvSpPr>
        <p:spPr>
          <a:xfrm>
            <a:off x="1121469" y="2953225"/>
            <a:ext cx="1177323" cy="1429409"/>
          </a:xfrm>
          <a:custGeom>
            <a:avLst/>
            <a:gdLst/>
            <a:ahLst/>
            <a:cxnLst/>
            <a:rect l="l" t="t" r="r" b="b"/>
            <a:pathLst>
              <a:path w="87064" h="105706" extrusionOk="0">
                <a:moveTo>
                  <a:pt x="43615" y="0"/>
                </a:moveTo>
                <a:cubicBezTo>
                  <a:pt x="39804" y="0"/>
                  <a:pt x="36467" y="1281"/>
                  <a:pt x="33783" y="4009"/>
                </a:cubicBezTo>
                <a:cubicBezTo>
                  <a:pt x="29796" y="8062"/>
                  <a:pt x="28937" y="13029"/>
                  <a:pt x="30514" y="18696"/>
                </a:cubicBezTo>
                <a:lnTo>
                  <a:pt x="333" y="18696"/>
                </a:lnTo>
                <a:cubicBezTo>
                  <a:pt x="326" y="18750"/>
                  <a:pt x="320" y="18797"/>
                  <a:pt x="313" y="18848"/>
                </a:cubicBezTo>
                <a:lnTo>
                  <a:pt x="0" y="18848"/>
                </a:lnTo>
                <a:lnTo>
                  <a:pt x="0" y="105706"/>
                </a:lnTo>
                <a:lnTo>
                  <a:pt x="87063" y="105706"/>
                </a:lnTo>
                <a:lnTo>
                  <a:pt x="87063" y="77960"/>
                </a:lnTo>
                <a:lnTo>
                  <a:pt x="87018" y="78005"/>
                </a:lnTo>
                <a:lnTo>
                  <a:pt x="87018" y="77960"/>
                </a:lnTo>
                <a:cubicBezTo>
                  <a:pt x="87017" y="77179"/>
                  <a:pt x="86929" y="76399"/>
                  <a:pt x="86882" y="75613"/>
                </a:cubicBezTo>
                <a:cubicBezTo>
                  <a:pt x="85880" y="75702"/>
                  <a:pt x="84911" y="75746"/>
                  <a:pt x="83977" y="75746"/>
                </a:cubicBezTo>
                <a:cubicBezTo>
                  <a:pt x="74178" y="75746"/>
                  <a:pt x="68207" y="70905"/>
                  <a:pt x="67937" y="62520"/>
                </a:cubicBezTo>
                <a:cubicBezTo>
                  <a:pt x="67809" y="58526"/>
                  <a:pt x="69132" y="54913"/>
                  <a:pt x="72088" y="52124"/>
                </a:cubicBezTo>
                <a:cubicBezTo>
                  <a:pt x="75001" y="49374"/>
                  <a:pt x="78306" y="48062"/>
                  <a:pt x="81895" y="48062"/>
                </a:cubicBezTo>
                <a:cubicBezTo>
                  <a:pt x="83448" y="48062"/>
                  <a:pt x="85055" y="48308"/>
                  <a:pt x="86706" y="48789"/>
                </a:cubicBezTo>
                <a:cubicBezTo>
                  <a:pt x="86850" y="48319"/>
                  <a:pt x="86978" y="48094"/>
                  <a:pt x="86979" y="47868"/>
                </a:cubicBezTo>
                <a:cubicBezTo>
                  <a:pt x="86998" y="38742"/>
                  <a:pt x="86977" y="29615"/>
                  <a:pt x="87042" y="20489"/>
                </a:cubicBezTo>
                <a:cubicBezTo>
                  <a:pt x="87044" y="20310"/>
                  <a:pt x="87031" y="20155"/>
                  <a:pt x="87012" y="20011"/>
                </a:cubicBezTo>
                <a:lnTo>
                  <a:pt x="87012" y="18757"/>
                </a:lnTo>
                <a:lnTo>
                  <a:pt x="85754" y="18757"/>
                </a:lnTo>
                <a:cubicBezTo>
                  <a:pt x="85541" y="18733"/>
                  <a:pt x="85312" y="18728"/>
                  <a:pt x="85073" y="18728"/>
                </a:cubicBezTo>
                <a:cubicBezTo>
                  <a:pt x="84945" y="18728"/>
                  <a:pt x="84814" y="18729"/>
                  <a:pt x="84681" y="18730"/>
                </a:cubicBezTo>
                <a:cubicBezTo>
                  <a:pt x="80686" y="18735"/>
                  <a:pt x="76690" y="18737"/>
                  <a:pt x="72695" y="18737"/>
                </a:cubicBezTo>
                <a:cubicBezTo>
                  <a:pt x="68282" y="18737"/>
                  <a:pt x="63870" y="18734"/>
                  <a:pt x="59457" y="18730"/>
                </a:cubicBezTo>
                <a:cubicBezTo>
                  <a:pt x="58620" y="18729"/>
                  <a:pt x="57783" y="18658"/>
                  <a:pt x="56931" y="18618"/>
                </a:cubicBezTo>
                <a:cubicBezTo>
                  <a:pt x="58169" y="7616"/>
                  <a:pt x="53249" y="447"/>
                  <a:pt x="44467" y="21"/>
                </a:cubicBezTo>
                <a:cubicBezTo>
                  <a:pt x="44181" y="7"/>
                  <a:pt x="43897" y="0"/>
                  <a:pt x="436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0"/>
          <p:cNvSpPr txBox="1"/>
          <p:nvPr/>
        </p:nvSpPr>
        <p:spPr>
          <a:xfrm>
            <a:off x="4966175" y="1699475"/>
            <a:ext cx="404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Maven Pro"/>
                <a:ea typeface="Maven Pro"/>
                <a:cs typeface="Maven Pro"/>
                <a:sym typeface="Maven Pro"/>
              </a:rPr>
              <a:t>Interference-free environment: </a:t>
            </a:r>
            <a:r>
              <a:rPr lang="en">
                <a:solidFill>
                  <a:schemeClr val="dk1"/>
                </a:solidFill>
                <a:latin typeface="Maven Pro"/>
                <a:ea typeface="Maven Pro"/>
                <a:cs typeface="Maven Pro"/>
                <a:sym typeface="Maven Pro"/>
              </a:rPr>
              <a:t> LiFi technology assumes that the communication environment is free from any interfering light sources.</a:t>
            </a:r>
            <a:endParaRPr>
              <a:solidFill>
                <a:schemeClr val="dk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a:spLocks noGrp="1"/>
          </p:cNvSpPr>
          <p:nvPr>
            <p:ph type="title"/>
          </p:nvPr>
        </p:nvSpPr>
        <p:spPr>
          <a:xfrm>
            <a:off x="771688" y="6687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 CONSTRAINTS</a:t>
            </a:r>
            <a:endParaRPr u="sng"/>
          </a:p>
        </p:txBody>
      </p:sp>
      <p:sp>
        <p:nvSpPr>
          <p:cNvPr id="349" name="Google Shape;349;p31"/>
          <p:cNvSpPr txBox="1"/>
          <p:nvPr/>
        </p:nvSpPr>
        <p:spPr>
          <a:xfrm>
            <a:off x="3997526" y="2060338"/>
            <a:ext cx="768600" cy="457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lt1"/>
                </a:solidFill>
                <a:latin typeface="Share Tech"/>
                <a:ea typeface="Share Tech"/>
                <a:cs typeface="Share Tech"/>
                <a:sym typeface="Share Tech"/>
              </a:rPr>
              <a:t>01</a:t>
            </a:r>
            <a:endParaRPr sz="2400" b="0" i="0" u="none" strike="noStrike" cap="none">
              <a:solidFill>
                <a:schemeClr val="lt1"/>
              </a:solidFill>
              <a:latin typeface="Share Tech"/>
              <a:ea typeface="Share Tech"/>
              <a:cs typeface="Share Tech"/>
              <a:sym typeface="Share Tech"/>
            </a:endParaRPr>
          </a:p>
        </p:txBody>
      </p:sp>
      <p:sp>
        <p:nvSpPr>
          <p:cNvPr id="350" name="Google Shape;350;p31"/>
          <p:cNvSpPr txBox="1"/>
          <p:nvPr/>
        </p:nvSpPr>
        <p:spPr>
          <a:xfrm>
            <a:off x="4281230" y="4375150"/>
            <a:ext cx="684900" cy="457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Share Tech"/>
              <a:ea typeface="Share Tech"/>
              <a:cs typeface="Share Tech"/>
              <a:sym typeface="Share Tech"/>
            </a:endParaRPr>
          </a:p>
        </p:txBody>
      </p:sp>
      <p:sp>
        <p:nvSpPr>
          <p:cNvPr id="351" name="Google Shape;351;p31"/>
          <p:cNvSpPr txBox="1"/>
          <p:nvPr/>
        </p:nvSpPr>
        <p:spPr>
          <a:xfrm>
            <a:off x="1440282" y="1242275"/>
            <a:ext cx="20403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Share Tech"/>
              <a:ea typeface="Share Tech"/>
              <a:cs typeface="Share Tech"/>
              <a:sym typeface="Share Tech"/>
            </a:endParaRPr>
          </a:p>
        </p:txBody>
      </p:sp>
      <p:sp>
        <p:nvSpPr>
          <p:cNvPr id="352" name="Google Shape;352;p31"/>
          <p:cNvSpPr/>
          <p:nvPr/>
        </p:nvSpPr>
        <p:spPr>
          <a:xfrm>
            <a:off x="1121469" y="1700282"/>
            <a:ext cx="1431857" cy="1177323"/>
          </a:xfrm>
          <a:custGeom>
            <a:avLst/>
            <a:gdLst/>
            <a:ahLst/>
            <a:cxnLst/>
            <a:rect l="l" t="t" r="r" b="b"/>
            <a:pathLst>
              <a:path w="105887" h="87064" extrusionOk="0">
                <a:moveTo>
                  <a:pt x="0" y="0"/>
                </a:moveTo>
                <a:lnTo>
                  <a:pt x="0" y="39127"/>
                </a:lnTo>
                <a:lnTo>
                  <a:pt x="0" y="61490"/>
                </a:lnTo>
                <a:lnTo>
                  <a:pt x="0" y="87063"/>
                </a:lnTo>
                <a:lnTo>
                  <a:pt x="27746" y="87063"/>
                </a:lnTo>
                <a:lnTo>
                  <a:pt x="27702" y="87018"/>
                </a:lnTo>
                <a:lnTo>
                  <a:pt x="27746" y="87018"/>
                </a:lnTo>
                <a:cubicBezTo>
                  <a:pt x="28526" y="87017"/>
                  <a:pt x="29307" y="86929"/>
                  <a:pt x="30093" y="86882"/>
                </a:cubicBezTo>
                <a:cubicBezTo>
                  <a:pt x="29069" y="75368"/>
                  <a:pt x="34002" y="68233"/>
                  <a:pt x="43187" y="67938"/>
                </a:cubicBezTo>
                <a:cubicBezTo>
                  <a:pt x="43363" y="67933"/>
                  <a:pt x="43538" y="67930"/>
                  <a:pt x="43713" y="67930"/>
                </a:cubicBezTo>
                <a:cubicBezTo>
                  <a:pt x="47496" y="67930"/>
                  <a:pt x="50915" y="69263"/>
                  <a:pt x="53581" y="72088"/>
                </a:cubicBezTo>
                <a:cubicBezTo>
                  <a:pt x="57521" y="76263"/>
                  <a:pt x="58510" y="81240"/>
                  <a:pt x="56917" y="86706"/>
                </a:cubicBezTo>
                <a:cubicBezTo>
                  <a:pt x="57387" y="86850"/>
                  <a:pt x="57613" y="86978"/>
                  <a:pt x="57837" y="86979"/>
                </a:cubicBezTo>
                <a:cubicBezTo>
                  <a:pt x="66964" y="86999"/>
                  <a:pt x="76090" y="86977"/>
                  <a:pt x="85217" y="87042"/>
                </a:cubicBezTo>
                <a:cubicBezTo>
                  <a:pt x="85230" y="87042"/>
                  <a:pt x="85243" y="87042"/>
                  <a:pt x="85255" y="87042"/>
                </a:cubicBezTo>
                <a:cubicBezTo>
                  <a:pt x="85418" y="87042"/>
                  <a:pt x="85562" y="87030"/>
                  <a:pt x="85695" y="87013"/>
                </a:cubicBezTo>
                <a:lnTo>
                  <a:pt x="86948" y="87013"/>
                </a:lnTo>
                <a:lnTo>
                  <a:pt x="86948" y="85755"/>
                </a:lnTo>
                <a:cubicBezTo>
                  <a:pt x="86986" y="85428"/>
                  <a:pt x="86977" y="85061"/>
                  <a:pt x="86977" y="84681"/>
                </a:cubicBezTo>
                <a:cubicBezTo>
                  <a:pt x="86965" y="76274"/>
                  <a:pt x="86968" y="67866"/>
                  <a:pt x="86976" y="59457"/>
                </a:cubicBezTo>
                <a:cubicBezTo>
                  <a:pt x="86977" y="58620"/>
                  <a:pt x="87049" y="57783"/>
                  <a:pt x="87088" y="56932"/>
                </a:cubicBezTo>
                <a:cubicBezTo>
                  <a:pt x="88215" y="57058"/>
                  <a:pt x="89301" y="57121"/>
                  <a:pt x="90345" y="57121"/>
                </a:cubicBezTo>
                <a:cubicBezTo>
                  <a:pt x="99487" y="57121"/>
                  <a:pt x="105302" y="52350"/>
                  <a:pt x="105684" y="44467"/>
                </a:cubicBezTo>
                <a:cubicBezTo>
                  <a:pt x="105887" y="40301"/>
                  <a:pt x="104627" y="36665"/>
                  <a:pt x="101697" y="33784"/>
                </a:cubicBezTo>
                <a:cubicBezTo>
                  <a:pt x="98900" y="31033"/>
                  <a:pt x="95669" y="29770"/>
                  <a:pt x="92073" y="29770"/>
                </a:cubicBezTo>
                <a:cubicBezTo>
                  <a:pt x="90457" y="29770"/>
                  <a:pt x="88767" y="30025"/>
                  <a:pt x="87010" y="30514"/>
                </a:cubicBezTo>
                <a:lnTo>
                  <a:pt x="87010" y="334"/>
                </a:lnTo>
                <a:cubicBezTo>
                  <a:pt x="86957" y="326"/>
                  <a:pt x="86909" y="320"/>
                  <a:pt x="86859" y="313"/>
                </a:cubicBezTo>
                <a:lnTo>
                  <a:pt x="868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3" name="Google Shape;353;p31"/>
          <p:cNvGrpSpPr/>
          <p:nvPr/>
        </p:nvGrpSpPr>
        <p:grpSpPr>
          <a:xfrm>
            <a:off x="3997513" y="3205390"/>
            <a:ext cx="5146487" cy="1177200"/>
            <a:chOff x="4919988" y="1509503"/>
            <a:chExt cx="5146487" cy="1177200"/>
          </a:xfrm>
        </p:grpSpPr>
        <p:sp>
          <p:nvSpPr>
            <p:cNvPr id="354" name="Google Shape;354;p31"/>
            <p:cNvSpPr txBox="1"/>
            <p:nvPr/>
          </p:nvSpPr>
          <p:spPr>
            <a:xfrm>
              <a:off x="4919988" y="1869496"/>
              <a:ext cx="7686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lt1"/>
                  </a:solidFill>
                  <a:latin typeface="Share Tech"/>
                  <a:ea typeface="Share Tech"/>
                  <a:cs typeface="Share Tech"/>
                  <a:sym typeface="Share Tech"/>
                </a:rPr>
                <a:t>02</a:t>
              </a:r>
              <a:endParaRPr sz="2400" b="0" i="0" u="none" strike="noStrike" cap="none">
                <a:solidFill>
                  <a:schemeClr val="lt1"/>
                </a:solidFill>
                <a:latin typeface="Share Tech"/>
                <a:ea typeface="Share Tech"/>
                <a:cs typeface="Share Tech"/>
                <a:sym typeface="Share Tech"/>
              </a:endParaRPr>
            </a:p>
          </p:txBody>
        </p:sp>
        <p:sp>
          <p:nvSpPr>
            <p:cNvPr id="355" name="Google Shape;355;p31"/>
            <p:cNvSpPr txBox="1"/>
            <p:nvPr/>
          </p:nvSpPr>
          <p:spPr>
            <a:xfrm>
              <a:off x="5940275" y="1509503"/>
              <a:ext cx="4126200" cy="1177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 b="1">
                  <a:solidFill>
                    <a:schemeClr val="dk1"/>
                  </a:solidFill>
                  <a:latin typeface="Maven Pro"/>
                  <a:ea typeface="Maven Pro"/>
                  <a:cs typeface="Maven Pro"/>
                  <a:sym typeface="Maven Pro"/>
                </a:rPr>
                <a:t>Data transmission speed: </a:t>
              </a:r>
              <a:r>
                <a:rPr lang="en">
                  <a:solidFill>
                    <a:schemeClr val="dk1"/>
                  </a:solidFill>
                  <a:latin typeface="Maven Pro"/>
                  <a:ea typeface="Maven Pro"/>
                  <a:cs typeface="Maven Pro"/>
                  <a:sym typeface="Maven Pro"/>
                </a:rPr>
                <a:t>While LiFi has the potential to offer high data transmission speeds, the actual speed is limited by the speed of the LED light modulation and the sensitivity of the receiving device.</a:t>
              </a:r>
              <a:endParaRPr i="0" u="none" strike="noStrike" cap="none">
                <a:solidFill>
                  <a:schemeClr val="dk1"/>
                </a:solidFill>
                <a:latin typeface="Maven Pro"/>
                <a:ea typeface="Maven Pro"/>
                <a:cs typeface="Maven Pro"/>
                <a:sym typeface="Maven Pro"/>
              </a:endParaRPr>
            </a:p>
          </p:txBody>
        </p:sp>
      </p:grpSp>
      <p:sp>
        <p:nvSpPr>
          <p:cNvPr id="356" name="Google Shape;356;p31"/>
          <p:cNvSpPr/>
          <p:nvPr/>
        </p:nvSpPr>
        <p:spPr>
          <a:xfrm>
            <a:off x="2370137" y="3205325"/>
            <a:ext cx="1431870" cy="1177323"/>
          </a:xfrm>
          <a:custGeom>
            <a:avLst/>
            <a:gdLst/>
            <a:ahLst/>
            <a:cxnLst/>
            <a:rect l="l" t="t" r="r" b="b"/>
            <a:pathLst>
              <a:path w="105888" h="87064" extrusionOk="0">
                <a:moveTo>
                  <a:pt x="78142" y="0"/>
                </a:moveTo>
                <a:lnTo>
                  <a:pt x="78187" y="46"/>
                </a:lnTo>
                <a:lnTo>
                  <a:pt x="78142" y="46"/>
                </a:lnTo>
                <a:cubicBezTo>
                  <a:pt x="77361" y="46"/>
                  <a:pt x="76580" y="134"/>
                  <a:pt x="75795" y="182"/>
                </a:cubicBezTo>
                <a:cubicBezTo>
                  <a:pt x="76818" y="11694"/>
                  <a:pt x="71886" y="18831"/>
                  <a:pt x="62701" y="19125"/>
                </a:cubicBezTo>
                <a:cubicBezTo>
                  <a:pt x="62525" y="19131"/>
                  <a:pt x="62350" y="19134"/>
                  <a:pt x="62175" y="19134"/>
                </a:cubicBezTo>
                <a:cubicBezTo>
                  <a:pt x="58391" y="19134"/>
                  <a:pt x="54972" y="17801"/>
                  <a:pt x="52306" y="14976"/>
                </a:cubicBezTo>
                <a:cubicBezTo>
                  <a:pt x="48366" y="10801"/>
                  <a:pt x="47377" y="5824"/>
                  <a:pt x="48971" y="356"/>
                </a:cubicBezTo>
                <a:cubicBezTo>
                  <a:pt x="48500" y="214"/>
                  <a:pt x="48276" y="86"/>
                  <a:pt x="48050" y="85"/>
                </a:cubicBezTo>
                <a:cubicBezTo>
                  <a:pt x="38923" y="65"/>
                  <a:pt x="29797" y="86"/>
                  <a:pt x="20671" y="21"/>
                </a:cubicBezTo>
                <a:cubicBezTo>
                  <a:pt x="20664" y="21"/>
                  <a:pt x="20657" y="21"/>
                  <a:pt x="20650" y="21"/>
                </a:cubicBezTo>
                <a:cubicBezTo>
                  <a:pt x="20480" y="21"/>
                  <a:pt x="20331" y="33"/>
                  <a:pt x="20192" y="51"/>
                </a:cubicBezTo>
                <a:lnTo>
                  <a:pt x="18939" y="51"/>
                </a:lnTo>
                <a:lnTo>
                  <a:pt x="18939" y="1308"/>
                </a:lnTo>
                <a:cubicBezTo>
                  <a:pt x="18901" y="1636"/>
                  <a:pt x="18910" y="2003"/>
                  <a:pt x="18911" y="2382"/>
                </a:cubicBezTo>
                <a:cubicBezTo>
                  <a:pt x="18923" y="10790"/>
                  <a:pt x="18919" y="19198"/>
                  <a:pt x="18911" y="27606"/>
                </a:cubicBezTo>
                <a:cubicBezTo>
                  <a:pt x="18910" y="28444"/>
                  <a:pt x="18838" y="29281"/>
                  <a:pt x="18799" y="30132"/>
                </a:cubicBezTo>
                <a:cubicBezTo>
                  <a:pt x="17672" y="30005"/>
                  <a:pt x="16585" y="29943"/>
                  <a:pt x="15541" y="29943"/>
                </a:cubicBezTo>
                <a:cubicBezTo>
                  <a:pt x="6399" y="29943"/>
                  <a:pt x="585" y="34714"/>
                  <a:pt x="203" y="42596"/>
                </a:cubicBezTo>
                <a:cubicBezTo>
                  <a:pt x="1" y="46762"/>
                  <a:pt x="1261" y="50399"/>
                  <a:pt x="4191" y="53280"/>
                </a:cubicBezTo>
                <a:cubicBezTo>
                  <a:pt x="6988" y="56031"/>
                  <a:pt x="10220" y="57293"/>
                  <a:pt x="13816" y="57293"/>
                </a:cubicBezTo>
                <a:cubicBezTo>
                  <a:pt x="15432" y="57293"/>
                  <a:pt x="17121" y="57038"/>
                  <a:pt x="18877" y="56549"/>
                </a:cubicBezTo>
                <a:lnTo>
                  <a:pt x="18877" y="86730"/>
                </a:lnTo>
                <a:cubicBezTo>
                  <a:pt x="18932" y="86736"/>
                  <a:pt x="18979" y="86743"/>
                  <a:pt x="19029" y="86750"/>
                </a:cubicBezTo>
                <a:lnTo>
                  <a:pt x="19029" y="87064"/>
                </a:lnTo>
                <a:lnTo>
                  <a:pt x="105887" y="87064"/>
                </a:lnTo>
                <a:lnTo>
                  <a:pt x="105887" y="47937"/>
                </a:lnTo>
                <a:lnTo>
                  <a:pt x="105887" y="25572"/>
                </a:lnTo>
                <a:lnTo>
                  <a:pt x="10588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1"/>
          <p:cNvSpPr/>
          <p:nvPr/>
        </p:nvSpPr>
        <p:spPr>
          <a:xfrm>
            <a:off x="2620228" y="1699475"/>
            <a:ext cx="1177309" cy="1429423"/>
          </a:xfrm>
          <a:custGeom>
            <a:avLst/>
            <a:gdLst/>
            <a:ahLst/>
            <a:cxnLst/>
            <a:rect l="l" t="t" r="r" b="b"/>
            <a:pathLst>
              <a:path w="87063" h="105707" extrusionOk="0">
                <a:moveTo>
                  <a:pt x="0" y="0"/>
                </a:moveTo>
                <a:lnTo>
                  <a:pt x="0" y="27746"/>
                </a:lnTo>
                <a:lnTo>
                  <a:pt x="44" y="27702"/>
                </a:lnTo>
                <a:lnTo>
                  <a:pt x="44" y="27746"/>
                </a:lnTo>
                <a:cubicBezTo>
                  <a:pt x="45" y="28527"/>
                  <a:pt x="134" y="29307"/>
                  <a:pt x="182" y="30093"/>
                </a:cubicBezTo>
                <a:cubicBezTo>
                  <a:pt x="1184" y="30004"/>
                  <a:pt x="2152" y="29960"/>
                  <a:pt x="3086" y="29960"/>
                </a:cubicBezTo>
                <a:cubicBezTo>
                  <a:pt x="12884" y="29960"/>
                  <a:pt x="18855" y="34802"/>
                  <a:pt x="19125" y="43187"/>
                </a:cubicBezTo>
                <a:cubicBezTo>
                  <a:pt x="19253" y="47180"/>
                  <a:pt x="17931" y="50792"/>
                  <a:pt x="14975" y="53582"/>
                </a:cubicBezTo>
                <a:cubicBezTo>
                  <a:pt x="12061" y="56332"/>
                  <a:pt x="8756" y="57644"/>
                  <a:pt x="5167" y="57644"/>
                </a:cubicBezTo>
                <a:cubicBezTo>
                  <a:pt x="3614" y="57644"/>
                  <a:pt x="2007" y="57399"/>
                  <a:pt x="356" y="56917"/>
                </a:cubicBezTo>
                <a:cubicBezTo>
                  <a:pt x="213" y="57387"/>
                  <a:pt x="84" y="57613"/>
                  <a:pt x="84" y="57838"/>
                </a:cubicBezTo>
                <a:cubicBezTo>
                  <a:pt x="64" y="66964"/>
                  <a:pt x="85" y="76092"/>
                  <a:pt x="21" y="85217"/>
                </a:cubicBezTo>
                <a:cubicBezTo>
                  <a:pt x="20" y="85396"/>
                  <a:pt x="32" y="85551"/>
                  <a:pt x="50" y="85695"/>
                </a:cubicBezTo>
                <a:lnTo>
                  <a:pt x="50" y="86949"/>
                </a:lnTo>
                <a:lnTo>
                  <a:pt x="1308" y="86949"/>
                </a:lnTo>
                <a:cubicBezTo>
                  <a:pt x="1523" y="86974"/>
                  <a:pt x="1754" y="86979"/>
                  <a:pt x="1994" y="86979"/>
                </a:cubicBezTo>
                <a:cubicBezTo>
                  <a:pt x="2121" y="86979"/>
                  <a:pt x="2250" y="86977"/>
                  <a:pt x="2381" y="86977"/>
                </a:cubicBezTo>
                <a:cubicBezTo>
                  <a:pt x="6289" y="86972"/>
                  <a:pt x="10198" y="86969"/>
                  <a:pt x="14106" y="86969"/>
                </a:cubicBezTo>
                <a:cubicBezTo>
                  <a:pt x="18606" y="86969"/>
                  <a:pt x="23105" y="86972"/>
                  <a:pt x="27605" y="86977"/>
                </a:cubicBezTo>
                <a:cubicBezTo>
                  <a:pt x="28442" y="86977"/>
                  <a:pt x="29280" y="87049"/>
                  <a:pt x="30131" y="87088"/>
                </a:cubicBezTo>
                <a:cubicBezTo>
                  <a:pt x="28894" y="98090"/>
                  <a:pt x="33813" y="105259"/>
                  <a:pt x="42595" y="105686"/>
                </a:cubicBezTo>
                <a:cubicBezTo>
                  <a:pt x="42881" y="105700"/>
                  <a:pt x="43163" y="105706"/>
                  <a:pt x="43444" y="105706"/>
                </a:cubicBezTo>
                <a:cubicBezTo>
                  <a:pt x="47257" y="105706"/>
                  <a:pt x="50596" y="104426"/>
                  <a:pt x="53280" y="101697"/>
                </a:cubicBezTo>
                <a:cubicBezTo>
                  <a:pt x="57266" y="97644"/>
                  <a:pt x="58126" y="92677"/>
                  <a:pt x="56548" y="87010"/>
                </a:cubicBezTo>
                <a:lnTo>
                  <a:pt x="86730" y="87010"/>
                </a:lnTo>
                <a:cubicBezTo>
                  <a:pt x="86736" y="86957"/>
                  <a:pt x="86743" y="86910"/>
                  <a:pt x="86749" y="86859"/>
                </a:cubicBezTo>
                <a:lnTo>
                  <a:pt x="87062" y="86859"/>
                </a:lnTo>
                <a:lnTo>
                  <a:pt x="8706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1"/>
          <p:cNvSpPr/>
          <p:nvPr/>
        </p:nvSpPr>
        <p:spPr>
          <a:xfrm>
            <a:off x="1121469" y="2953225"/>
            <a:ext cx="1177323" cy="1429409"/>
          </a:xfrm>
          <a:custGeom>
            <a:avLst/>
            <a:gdLst/>
            <a:ahLst/>
            <a:cxnLst/>
            <a:rect l="l" t="t" r="r" b="b"/>
            <a:pathLst>
              <a:path w="87064" h="105706" extrusionOk="0">
                <a:moveTo>
                  <a:pt x="43615" y="0"/>
                </a:moveTo>
                <a:cubicBezTo>
                  <a:pt x="39804" y="0"/>
                  <a:pt x="36467" y="1281"/>
                  <a:pt x="33783" y="4009"/>
                </a:cubicBezTo>
                <a:cubicBezTo>
                  <a:pt x="29796" y="8062"/>
                  <a:pt x="28937" y="13029"/>
                  <a:pt x="30514" y="18696"/>
                </a:cubicBezTo>
                <a:lnTo>
                  <a:pt x="333" y="18696"/>
                </a:lnTo>
                <a:cubicBezTo>
                  <a:pt x="326" y="18750"/>
                  <a:pt x="320" y="18797"/>
                  <a:pt x="313" y="18848"/>
                </a:cubicBezTo>
                <a:lnTo>
                  <a:pt x="0" y="18848"/>
                </a:lnTo>
                <a:lnTo>
                  <a:pt x="0" y="105706"/>
                </a:lnTo>
                <a:lnTo>
                  <a:pt x="87063" y="105706"/>
                </a:lnTo>
                <a:lnTo>
                  <a:pt x="87063" y="77960"/>
                </a:lnTo>
                <a:lnTo>
                  <a:pt x="87018" y="78005"/>
                </a:lnTo>
                <a:lnTo>
                  <a:pt x="87018" y="77960"/>
                </a:lnTo>
                <a:cubicBezTo>
                  <a:pt x="87017" y="77179"/>
                  <a:pt x="86929" y="76399"/>
                  <a:pt x="86882" y="75613"/>
                </a:cubicBezTo>
                <a:cubicBezTo>
                  <a:pt x="85880" y="75702"/>
                  <a:pt x="84911" y="75746"/>
                  <a:pt x="83977" y="75746"/>
                </a:cubicBezTo>
                <a:cubicBezTo>
                  <a:pt x="74178" y="75746"/>
                  <a:pt x="68207" y="70905"/>
                  <a:pt x="67937" y="62520"/>
                </a:cubicBezTo>
                <a:cubicBezTo>
                  <a:pt x="67809" y="58526"/>
                  <a:pt x="69132" y="54913"/>
                  <a:pt x="72088" y="52124"/>
                </a:cubicBezTo>
                <a:cubicBezTo>
                  <a:pt x="75001" y="49374"/>
                  <a:pt x="78306" y="48062"/>
                  <a:pt x="81895" y="48062"/>
                </a:cubicBezTo>
                <a:cubicBezTo>
                  <a:pt x="83448" y="48062"/>
                  <a:pt x="85055" y="48308"/>
                  <a:pt x="86706" y="48789"/>
                </a:cubicBezTo>
                <a:cubicBezTo>
                  <a:pt x="86850" y="48319"/>
                  <a:pt x="86978" y="48094"/>
                  <a:pt x="86979" y="47868"/>
                </a:cubicBezTo>
                <a:cubicBezTo>
                  <a:pt x="86998" y="38742"/>
                  <a:pt x="86977" y="29615"/>
                  <a:pt x="87042" y="20489"/>
                </a:cubicBezTo>
                <a:cubicBezTo>
                  <a:pt x="87044" y="20310"/>
                  <a:pt x="87031" y="20155"/>
                  <a:pt x="87012" y="20011"/>
                </a:cubicBezTo>
                <a:lnTo>
                  <a:pt x="87012" y="18757"/>
                </a:lnTo>
                <a:lnTo>
                  <a:pt x="85754" y="18757"/>
                </a:lnTo>
                <a:cubicBezTo>
                  <a:pt x="85541" y="18733"/>
                  <a:pt x="85312" y="18728"/>
                  <a:pt x="85073" y="18728"/>
                </a:cubicBezTo>
                <a:cubicBezTo>
                  <a:pt x="84945" y="18728"/>
                  <a:pt x="84814" y="18729"/>
                  <a:pt x="84681" y="18730"/>
                </a:cubicBezTo>
                <a:cubicBezTo>
                  <a:pt x="80686" y="18735"/>
                  <a:pt x="76690" y="18737"/>
                  <a:pt x="72695" y="18737"/>
                </a:cubicBezTo>
                <a:cubicBezTo>
                  <a:pt x="68282" y="18737"/>
                  <a:pt x="63870" y="18734"/>
                  <a:pt x="59457" y="18730"/>
                </a:cubicBezTo>
                <a:cubicBezTo>
                  <a:pt x="58620" y="18729"/>
                  <a:pt x="57783" y="18658"/>
                  <a:pt x="56931" y="18618"/>
                </a:cubicBezTo>
                <a:cubicBezTo>
                  <a:pt x="58169" y="7616"/>
                  <a:pt x="53249" y="447"/>
                  <a:pt x="44467" y="21"/>
                </a:cubicBezTo>
                <a:cubicBezTo>
                  <a:pt x="44181" y="7"/>
                  <a:pt x="43897" y="0"/>
                  <a:pt x="436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1"/>
          <p:cNvSpPr txBox="1"/>
          <p:nvPr/>
        </p:nvSpPr>
        <p:spPr>
          <a:xfrm>
            <a:off x="4966125" y="1765587"/>
            <a:ext cx="404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Maven Pro"/>
                <a:ea typeface="Maven Pro"/>
                <a:cs typeface="Maven Pro"/>
                <a:sym typeface="Maven Pro"/>
              </a:rPr>
              <a:t>Limited range: </a:t>
            </a:r>
            <a:r>
              <a:rPr lang="en">
                <a:solidFill>
                  <a:schemeClr val="dk1"/>
                </a:solidFill>
                <a:latin typeface="Maven Pro"/>
                <a:ea typeface="Maven Pro"/>
                <a:cs typeface="Maven Pro"/>
                <a:sym typeface="Maven Pro"/>
              </a:rPr>
              <a:t>The range of LiFi communication is limited by the power of the LED light source, and the sensitivity of the receiving device.</a:t>
            </a:r>
            <a:endParaRPr>
              <a:solidFill>
                <a:schemeClr val="dk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2"/>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u="sng"/>
              <a:t>EXECUTION PLAN (METHODOLOGY)</a:t>
            </a:r>
            <a:endParaRPr u="sng"/>
          </a:p>
        </p:txBody>
      </p:sp>
      <p:graphicFrame>
        <p:nvGraphicFramePr>
          <p:cNvPr id="365" name="Google Shape;365;p32"/>
          <p:cNvGraphicFramePr/>
          <p:nvPr/>
        </p:nvGraphicFramePr>
        <p:xfrm>
          <a:off x="600438" y="2512375"/>
          <a:ext cx="7977350" cy="1828750"/>
        </p:xfrm>
        <a:graphic>
          <a:graphicData uri="http://schemas.openxmlformats.org/drawingml/2006/table">
            <a:tbl>
              <a:tblPr>
                <a:noFill/>
                <a:tableStyleId>{E6F9FE53-3A03-4C62-AE67-711B00BC5D4F}</a:tableStyleId>
              </a:tblPr>
              <a:tblGrid>
                <a:gridCol w="2567550">
                  <a:extLst>
                    <a:ext uri="{9D8B030D-6E8A-4147-A177-3AD203B41FA5}">
                      <a16:colId xmlns:a16="http://schemas.microsoft.com/office/drawing/2014/main" val="20000"/>
                    </a:ext>
                  </a:extLst>
                </a:gridCol>
                <a:gridCol w="2567550">
                  <a:extLst>
                    <a:ext uri="{9D8B030D-6E8A-4147-A177-3AD203B41FA5}">
                      <a16:colId xmlns:a16="http://schemas.microsoft.com/office/drawing/2014/main" val="20001"/>
                    </a:ext>
                  </a:extLst>
                </a:gridCol>
                <a:gridCol w="2842250">
                  <a:extLst>
                    <a:ext uri="{9D8B030D-6E8A-4147-A177-3AD203B41FA5}">
                      <a16:colId xmlns:a16="http://schemas.microsoft.com/office/drawing/2014/main" val="20002"/>
                    </a:ext>
                  </a:extLst>
                </a:gridCol>
              </a:tblGrid>
              <a:tr h="792450">
                <a:tc>
                  <a:txBody>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F7F7F8"/>
                          </a:solidFill>
                          <a:latin typeface="Share Tech"/>
                          <a:ea typeface="Share Tech"/>
                          <a:cs typeface="Share Tech"/>
                          <a:sym typeface="Share Tech"/>
                        </a:rPr>
                        <a:t>RESEARCH AND IDENTIFICATION</a:t>
                      </a:r>
                      <a:endParaRPr sz="2000" u="none" strike="noStrike" cap="none">
                        <a:solidFill>
                          <a:srgbClr val="F7F7F8"/>
                        </a:solidFill>
                        <a:latin typeface="Share Tech"/>
                        <a:ea typeface="Share Tech"/>
                        <a:cs typeface="Share Tech"/>
                        <a:sym typeface="Share Tech"/>
                      </a:endParaRPr>
                    </a:p>
                  </a:txBody>
                  <a:tcPr marL="91425" marR="91425" marT="91425" marB="91425"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DESIGN AND DEVELOPMENT</a:t>
                      </a:r>
                      <a:endParaRPr sz="2000" u="none" strike="noStrike" cap="none">
                        <a:solidFill>
                          <a:schemeClr val="dk1"/>
                        </a:solidFill>
                        <a:latin typeface="Share Tech"/>
                        <a:ea typeface="Share Tech"/>
                        <a:cs typeface="Share Tech"/>
                        <a:sym typeface="Share Tech"/>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INTEGRATION </a:t>
                      </a:r>
                      <a:endParaRPr sz="2000">
                        <a:solidFill>
                          <a:schemeClr val="dk1"/>
                        </a:solidFill>
                        <a:latin typeface="Share Tech"/>
                        <a:ea typeface="Share Tech"/>
                        <a:cs typeface="Share Tech"/>
                        <a:sym typeface="Share Tech"/>
                      </a:endParaRPr>
                    </a:p>
                    <a:p>
                      <a:pPr marL="0" marR="0" lvl="0" indent="0" algn="ctr" rtl="0">
                        <a:lnSpc>
                          <a:spcPct val="100000"/>
                        </a:lnSpc>
                        <a:spcBef>
                          <a:spcPts val="0"/>
                        </a:spcBef>
                        <a:spcAft>
                          <a:spcPts val="0"/>
                        </a:spcAft>
                        <a:buClr>
                          <a:srgbClr val="000000"/>
                        </a:buClr>
                        <a:buSzPts val="2000"/>
                        <a:buFont typeface="Arial"/>
                        <a:buNone/>
                      </a:pPr>
                      <a:r>
                        <a:rPr lang="en" sz="2000">
                          <a:solidFill>
                            <a:schemeClr val="dk1"/>
                          </a:solidFill>
                          <a:latin typeface="Share Tech"/>
                          <a:ea typeface="Share Tech"/>
                          <a:cs typeface="Share Tech"/>
                          <a:sym typeface="Share Tech"/>
                        </a:rPr>
                        <a:t>AND LAYOUT</a:t>
                      </a:r>
                      <a:endParaRPr sz="2000" u="none" strike="noStrike" cap="none">
                        <a:solidFill>
                          <a:schemeClr val="dk1"/>
                        </a:solidFill>
                        <a:latin typeface="Share Tech"/>
                        <a:ea typeface="Share Tech"/>
                        <a:cs typeface="Share Tech"/>
                        <a:sym typeface="Share Tech"/>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1036300">
                <a:tc>
                  <a:txBody>
                    <a:bodyPr/>
                    <a:lstStyle/>
                    <a:p>
                      <a:pPr marL="457200" marR="0" lvl="0" indent="-317500" algn="l" rtl="0">
                        <a:lnSpc>
                          <a:spcPct val="100000"/>
                        </a:lnSpc>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Designing of Prototype.</a:t>
                      </a:r>
                      <a:endParaRPr>
                        <a:solidFill>
                          <a:schemeClr val="dk1"/>
                        </a:solidFill>
                        <a:latin typeface="Maven Pro"/>
                        <a:ea typeface="Maven Pro"/>
                        <a:cs typeface="Maven Pro"/>
                        <a:sym typeface="Maven Pro"/>
                      </a:endParaRPr>
                    </a:p>
                    <a:p>
                      <a:pPr marL="457200" marR="0" lvl="0" indent="-317500" algn="l" rtl="0">
                        <a:lnSpc>
                          <a:spcPct val="100000"/>
                        </a:lnSpc>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Identification of hardware components.</a:t>
                      </a:r>
                      <a:endParaRPr sz="1400" u="none" strike="noStrike" cap="none">
                        <a:solidFill>
                          <a:schemeClr val="dk1"/>
                        </a:solidFill>
                        <a:latin typeface="Maven Pro"/>
                        <a:ea typeface="Maven Pro"/>
                        <a:cs typeface="Maven Pro"/>
                        <a:sym typeface="Maven Pro"/>
                      </a:endParaRPr>
                    </a:p>
                  </a:txBody>
                  <a:tcPr marL="91425" marR="91425" marT="91425" marB="91425"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457200" marR="0" lvl="0" indent="-317500" algn="l" rtl="0">
                        <a:lnSpc>
                          <a:spcPct val="100000"/>
                        </a:lnSpc>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Circuit and module development.</a:t>
                      </a:r>
                      <a:endParaRPr sz="1400" u="none" strike="noStrike" cap="none">
                        <a:solidFill>
                          <a:schemeClr val="dk1"/>
                        </a:solidFill>
                        <a:latin typeface="Maven Pro"/>
                        <a:ea typeface="Maven Pro"/>
                        <a:cs typeface="Maven Pro"/>
                        <a:sym typeface="Maven Pro"/>
                      </a:endParaRPr>
                    </a:p>
                    <a:p>
                      <a:pPr marL="457200" marR="0" lvl="0" indent="-317500" algn="l" rtl="0">
                        <a:lnSpc>
                          <a:spcPct val="100000"/>
                        </a:lnSpc>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Optimal compatibility arrangement.</a:t>
                      </a:r>
                      <a:endParaRPr sz="1400" u="none" strike="noStrike" cap="none">
                        <a:solidFill>
                          <a:schemeClr val="dk1"/>
                        </a:solidFill>
                        <a:latin typeface="Maven Pro"/>
                        <a:ea typeface="Maven Pro"/>
                        <a:cs typeface="Maven Pro"/>
                        <a:sym typeface="Maven Pro"/>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457200" marR="0" lvl="0" indent="-317500" algn="l" rtl="0">
                        <a:lnSpc>
                          <a:spcPct val="100000"/>
                        </a:lnSpc>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Software Processing</a:t>
                      </a:r>
                      <a:endParaRPr sz="1400" u="none" strike="noStrike" cap="none">
                        <a:solidFill>
                          <a:schemeClr val="dk1"/>
                        </a:solidFill>
                        <a:latin typeface="Maven Pro"/>
                        <a:ea typeface="Maven Pro"/>
                        <a:cs typeface="Maven Pro"/>
                        <a:sym typeface="Maven Pro"/>
                      </a:endParaRPr>
                    </a:p>
                    <a:p>
                      <a:pPr marL="457200" marR="0" lvl="0" indent="-317500" algn="l" rtl="0">
                        <a:lnSpc>
                          <a:spcPct val="100000"/>
                        </a:lnSpc>
                        <a:spcBef>
                          <a:spcPts val="0"/>
                        </a:spcBef>
                        <a:spcAft>
                          <a:spcPts val="0"/>
                        </a:spcAft>
                        <a:buClr>
                          <a:schemeClr val="dk1"/>
                        </a:buClr>
                        <a:buSzPts val="1400"/>
                        <a:buFont typeface="Maven Pro"/>
                        <a:buChar char="●"/>
                      </a:pPr>
                      <a:r>
                        <a:rPr lang="en">
                          <a:solidFill>
                            <a:schemeClr val="dk1"/>
                          </a:solidFill>
                          <a:latin typeface="Maven Pro"/>
                          <a:ea typeface="Maven Pro"/>
                          <a:cs typeface="Maven Pro"/>
                          <a:sym typeface="Maven Pro"/>
                        </a:rPr>
                        <a:t>Automatic Transaction and Data Transmission.</a:t>
                      </a:r>
                      <a:endParaRPr sz="1400" u="none" strike="noStrike" cap="none">
                        <a:solidFill>
                          <a:schemeClr val="dk1"/>
                        </a:solidFill>
                        <a:latin typeface="Maven Pro"/>
                        <a:ea typeface="Maven Pro"/>
                        <a:cs typeface="Maven Pro"/>
                        <a:sym typeface="Maven Pro"/>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66" name="Google Shape;366;p32"/>
          <p:cNvSpPr/>
          <p:nvPr/>
        </p:nvSpPr>
        <p:spPr>
          <a:xfrm>
            <a:off x="4283063" y="1809419"/>
            <a:ext cx="577800" cy="57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2"/>
          <p:cNvSpPr/>
          <p:nvPr/>
        </p:nvSpPr>
        <p:spPr>
          <a:xfrm>
            <a:off x="1896525" y="1811994"/>
            <a:ext cx="577800" cy="577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2"/>
          <p:cNvSpPr/>
          <p:nvPr/>
        </p:nvSpPr>
        <p:spPr>
          <a:xfrm>
            <a:off x="6782100" y="1809425"/>
            <a:ext cx="577800" cy="57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9" name="Google Shape;369;p32"/>
          <p:cNvGrpSpPr/>
          <p:nvPr/>
        </p:nvGrpSpPr>
        <p:grpSpPr>
          <a:xfrm>
            <a:off x="2009007" y="1920968"/>
            <a:ext cx="352840" cy="354718"/>
            <a:chOff x="3095745" y="3805393"/>
            <a:chExt cx="352840" cy="354718"/>
          </a:xfrm>
        </p:grpSpPr>
        <p:sp>
          <p:nvSpPr>
            <p:cNvPr id="370" name="Google Shape;370;p32"/>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2"/>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2"/>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2"/>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2"/>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2"/>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6" name="Google Shape;376;p32"/>
          <p:cNvGrpSpPr/>
          <p:nvPr/>
        </p:nvGrpSpPr>
        <p:grpSpPr>
          <a:xfrm>
            <a:off x="4391785" y="1926588"/>
            <a:ext cx="360356" cy="343462"/>
            <a:chOff x="6870193" y="2295620"/>
            <a:chExt cx="360356" cy="343462"/>
          </a:xfrm>
        </p:grpSpPr>
        <p:sp>
          <p:nvSpPr>
            <p:cNvPr id="377" name="Google Shape;377;p32"/>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2"/>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9" name="Google Shape;379;p32"/>
          <p:cNvGrpSpPr/>
          <p:nvPr/>
        </p:nvGrpSpPr>
        <p:grpSpPr>
          <a:xfrm>
            <a:off x="6893474" y="1974306"/>
            <a:ext cx="355053" cy="248038"/>
            <a:chOff x="6849393" y="3733994"/>
            <a:chExt cx="355053" cy="248038"/>
          </a:xfrm>
        </p:grpSpPr>
        <p:sp>
          <p:nvSpPr>
            <p:cNvPr id="380" name="Google Shape;380;p32"/>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2"/>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2"/>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2"/>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2"/>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32"/>
          <p:cNvSpPr/>
          <p:nvPr/>
        </p:nvSpPr>
        <p:spPr>
          <a:xfrm>
            <a:off x="1235025" y="1814541"/>
            <a:ext cx="661500" cy="572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32"/>
          <p:cNvGrpSpPr/>
          <p:nvPr/>
        </p:nvGrpSpPr>
        <p:grpSpPr>
          <a:xfrm>
            <a:off x="1301799" y="1870608"/>
            <a:ext cx="482491" cy="460579"/>
            <a:chOff x="4126815" y="2760704"/>
            <a:chExt cx="380393" cy="363118"/>
          </a:xfrm>
        </p:grpSpPr>
        <p:sp>
          <p:nvSpPr>
            <p:cNvPr id="387" name="Google Shape;387;p32"/>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2"/>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2"/>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2"/>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1" name="Google Shape;391;p32"/>
          <p:cNvSpPr/>
          <p:nvPr/>
        </p:nvSpPr>
        <p:spPr>
          <a:xfrm>
            <a:off x="3705275" y="1809425"/>
            <a:ext cx="577800" cy="577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2" name="Google Shape;392;p32"/>
          <p:cNvGrpSpPr/>
          <p:nvPr/>
        </p:nvGrpSpPr>
        <p:grpSpPr>
          <a:xfrm>
            <a:off x="3752939" y="1842383"/>
            <a:ext cx="482483" cy="516986"/>
            <a:chOff x="4149138" y="4121151"/>
            <a:chExt cx="344065" cy="368644"/>
          </a:xfrm>
        </p:grpSpPr>
        <p:sp>
          <p:nvSpPr>
            <p:cNvPr id="393" name="Google Shape;393;p32"/>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2"/>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2"/>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2"/>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2"/>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2"/>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2"/>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2"/>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2"/>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2"/>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2"/>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2"/>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5" name="Google Shape;405;p32"/>
          <p:cNvSpPr/>
          <p:nvPr/>
        </p:nvSpPr>
        <p:spPr>
          <a:xfrm>
            <a:off x="6204049" y="1810613"/>
            <a:ext cx="580500" cy="58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6" name="Google Shape;406;p32"/>
          <p:cNvGrpSpPr/>
          <p:nvPr/>
        </p:nvGrpSpPr>
        <p:grpSpPr>
          <a:xfrm>
            <a:off x="6293550" y="1914444"/>
            <a:ext cx="324698" cy="372863"/>
            <a:chOff x="2212084" y="1960358"/>
            <a:chExt cx="324698" cy="372863"/>
          </a:xfrm>
        </p:grpSpPr>
        <p:sp>
          <p:nvSpPr>
            <p:cNvPr id="407" name="Google Shape;407;p32"/>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2"/>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2"/>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774</Words>
  <Application>Microsoft Office PowerPoint</Application>
  <PresentationFormat>On-screen Show (16:9)</PresentationFormat>
  <Paragraphs>99</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Noto Sans Symbols</vt:lpstr>
      <vt:lpstr>Maven Pro</vt:lpstr>
      <vt:lpstr>Roboto Condensed Light</vt:lpstr>
      <vt:lpstr>Bebas Neue</vt:lpstr>
      <vt:lpstr>Share Tech</vt:lpstr>
      <vt:lpstr>Arial</vt:lpstr>
      <vt:lpstr>Anaheim</vt:lpstr>
      <vt:lpstr>Nunito Light</vt:lpstr>
      <vt:lpstr>Simple Light</vt:lpstr>
      <vt:lpstr>Data Science Consulting Infographics by Slidesgo</vt:lpstr>
      <vt:lpstr>LIFI : SMART TOLL COLLECTION SYSTEM</vt:lpstr>
      <vt:lpstr>PROJECT OVERVIEW</vt:lpstr>
      <vt:lpstr>NEED ANALYSIS</vt:lpstr>
      <vt:lpstr>LITERATURE SURVEY</vt:lpstr>
      <vt:lpstr>PROBLEM STATEMENT </vt:lpstr>
      <vt:lpstr>OBJECTIVE</vt:lpstr>
      <vt:lpstr>ASSUMPTIONS </vt:lpstr>
      <vt:lpstr> CONSTRAINTS</vt:lpstr>
      <vt:lpstr>EXECUTION PLAN (METHODOLOGY)</vt:lpstr>
      <vt:lpstr>PROJECT REQUIREMENTS </vt:lpstr>
      <vt:lpstr>PROJECT OUTCOMES </vt:lpstr>
      <vt:lpstr>WORK PLAN</vt:lpstr>
      <vt:lpstr>Role of Individual Team Members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LIFI : SMART TOLL COLLECTION SYSTEM</dc:title>
  <dc:creator>HP Pc</dc:creator>
  <cp:lastModifiedBy>HP Pc</cp:lastModifiedBy>
  <cp:revision>2</cp:revision>
  <dcterms:modified xsi:type="dcterms:W3CDTF">2023-03-25T10:01:20Z</dcterms:modified>
</cp:coreProperties>
</file>