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39" r:id="rId1"/>
  </p:sldMasterIdLst>
  <p:sldIdLst>
    <p:sldId id="294" r:id="rId2"/>
    <p:sldId id="261" r:id="rId3"/>
    <p:sldId id="291" r:id="rId4"/>
    <p:sldId id="292" r:id="rId5"/>
    <p:sldId id="268" r:id="rId6"/>
    <p:sldId id="270" r:id="rId7"/>
    <p:sldId id="271" r:id="rId8"/>
    <p:sldId id="273" r:id="rId9"/>
    <p:sldId id="275" r:id="rId10"/>
    <p:sldId id="278" r:id="rId11"/>
    <p:sldId id="280" r:id="rId12"/>
    <p:sldId id="282" r:id="rId13"/>
    <p:sldId id="287" r:id="rId14"/>
    <p:sldId id="296" r:id="rId15"/>
    <p:sldId id="297"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73" autoAdjust="0"/>
  </p:normalViewPr>
  <p:slideViewPr>
    <p:cSldViewPr snapToGrid="0">
      <p:cViewPr varScale="1">
        <p:scale>
          <a:sx n="69" d="100"/>
          <a:sy n="69" d="100"/>
        </p:scale>
        <p:origin x="78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291B17-9318-49DB-B28B-6E5994AE9581}" type="datetime1">
              <a:rPr lang="en-US" smtClean="0"/>
              <a:pPr/>
              <a:t>6/9/2025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6/9/2025</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788"/>
            <a:ext cx="10972800" cy="1066800"/>
          </a:xfrm>
        </p:spPr>
        <p:txBody>
          <a:bodyPr>
            <a:normAutofit/>
          </a:bodyPr>
          <a:lstStyle/>
          <a:p>
            <a:pPr algn="ctr"/>
            <a:r>
              <a:rPr lang="en-IN" sz="5400" b="1" dirty="0" smtClean="0">
                <a:solidFill>
                  <a:schemeClr val="tx1"/>
                </a:solidFill>
                <a:effectLst/>
                <a:cs typeface="Arial" pitchFamily="34" charset="0"/>
              </a:rPr>
              <a:t>Customer Segmentation </a:t>
            </a:r>
            <a:endParaRPr lang="en-US" sz="5400" dirty="0">
              <a:solidFill>
                <a:schemeClr val="tx1"/>
              </a:solidFill>
              <a:effectLst/>
              <a:cs typeface="Arial" pitchFamily="34" charset="0"/>
            </a:endParaRPr>
          </a:p>
        </p:txBody>
      </p:sp>
      <p:sp>
        <p:nvSpPr>
          <p:cNvPr id="3" name="Content Placeholder 2"/>
          <p:cNvSpPr>
            <a:spLocks noGrp="1"/>
          </p:cNvSpPr>
          <p:nvPr>
            <p:ph idx="1"/>
          </p:nvPr>
        </p:nvSpPr>
        <p:spPr>
          <a:xfrm>
            <a:off x="623888" y="4146232"/>
            <a:ext cx="10972800" cy="2194244"/>
          </a:xfrm>
        </p:spPr>
        <p:txBody>
          <a:bodyPr>
            <a:normAutofit/>
          </a:bodyPr>
          <a:lstStyle/>
          <a:p>
            <a:pPr>
              <a:buNone/>
            </a:pPr>
            <a:r>
              <a:rPr lang="en-IN" b="1" dirty="0" smtClean="0"/>
              <a:t>   </a:t>
            </a:r>
            <a:r>
              <a:rPr lang="en-IN" b="1" u="sng" dirty="0" smtClean="0"/>
              <a:t>Submitted by</a:t>
            </a:r>
            <a:r>
              <a:rPr lang="en-IN" b="1" dirty="0" smtClean="0"/>
              <a:t>:-                                                        </a:t>
            </a:r>
            <a:r>
              <a:rPr lang="en-IN" b="1" u="sng" dirty="0" smtClean="0"/>
              <a:t>Submitted to</a:t>
            </a:r>
            <a:r>
              <a:rPr lang="en-IN" b="1" dirty="0" smtClean="0"/>
              <a:t>:-</a:t>
            </a:r>
          </a:p>
          <a:p>
            <a:pPr>
              <a:buNone/>
            </a:pPr>
            <a:r>
              <a:rPr lang="en-IN" dirty="0" smtClean="0"/>
              <a:t>   </a:t>
            </a:r>
            <a:r>
              <a:rPr lang="en-IN" dirty="0" err="1" smtClean="0"/>
              <a:t>Arpit</a:t>
            </a:r>
            <a:r>
              <a:rPr lang="en-IN" dirty="0" smtClean="0"/>
              <a:t> </a:t>
            </a:r>
            <a:r>
              <a:rPr lang="en-IN" dirty="0" err="1"/>
              <a:t>shrivastav</a:t>
            </a:r>
            <a:r>
              <a:rPr lang="en-IN" dirty="0" smtClean="0"/>
              <a:t>                                             </a:t>
            </a:r>
            <a:r>
              <a:rPr lang="en-IN" dirty="0" smtClean="0"/>
              <a:t>Mr. Sanjay </a:t>
            </a:r>
            <a:r>
              <a:rPr lang="en-IN" dirty="0" err="1" smtClean="0"/>
              <a:t>Madan</a:t>
            </a:r>
            <a:r>
              <a:rPr lang="en-IN" dirty="0" smtClean="0"/>
              <a:t>      </a:t>
            </a:r>
          </a:p>
          <a:p>
            <a:pPr>
              <a:buNone/>
            </a:pPr>
            <a:r>
              <a:rPr lang="en-IN" dirty="0" smtClean="0"/>
              <a:t>   </a:t>
            </a:r>
            <a:r>
              <a:rPr lang="en-IN" dirty="0" err="1" smtClean="0"/>
              <a:t>Sumit</a:t>
            </a:r>
            <a:r>
              <a:rPr lang="en-IN" dirty="0" smtClean="0"/>
              <a:t> </a:t>
            </a:r>
            <a:r>
              <a:rPr lang="en-IN" dirty="0" err="1" smtClean="0"/>
              <a:t>Thakur</a:t>
            </a:r>
            <a:endParaRPr lang="en-IN" dirty="0" smtClean="0"/>
          </a:p>
          <a:p>
            <a:pPr>
              <a:buNone/>
            </a:pPr>
            <a:r>
              <a:rPr lang="en-IN" dirty="0"/>
              <a:t> </a:t>
            </a:r>
            <a:r>
              <a:rPr lang="en-IN" dirty="0" smtClean="0"/>
              <a:t>  </a:t>
            </a:r>
            <a:r>
              <a:rPr lang="en-IN" dirty="0" err="1" smtClean="0"/>
              <a:t>Rahul</a:t>
            </a:r>
            <a:r>
              <a:rPr lang="en-IN" dirty="0" smtClean="0"/>
              <a:t> </a:t>
            </a:r>
            <a:r>
              <a:rPr lang="en-IN" dirty="0" err="1" smtClean="0"/>
              <a:t>Thakur</a:t>
            </a:r>
            <a:endParaRPr lang="en-IN" dirty="0" smtClean="0"/>
          </a:p>
          <a:p>
            <a:pPr>
              <a:buNone/>
            </a:pPr>
            <a:endParaRPr lang="en-US" dirty="0"/>
          </a:p>
        </p:txBody>
      </p:sp>
      <p:pic>
        <p:nvPicPr>
          <p:cNvPr id="4" name="Content Placeholder 3" descr="Y_5SbcCA_400x400.jpg"/>
          <p:cNvPicPr>
            <a:picLocks noChangeAspect="1"/>
          </p:cNvPicPr>
          <p:nvPr/>
        </p:nvPicPr>
        <p:blipFill>
          <a:blip r:embed="rId2"/>
          <a:stretch>
            <a:fillRect/>
          </a:stretch>
        </p:blipFill>
        <p:spPr>
          <a:xfrm>
            <a:off x="3921170" y="2110468"/>
            <a:ext cx="3022556" cy="25382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normAutofit/>
          </a:bodyPr>
          <a:lstStyle/>
          <a:p>
            <a:r>
              <a:rPr lang="en-IN" sz="4400" b="0" u="sng" dirty="0">
                <a:solidFill>
                  <a:schemeClr val="tx1">
                    <a:lumMod val="95000"/>
                    <a:lumOff val="5000"/>
                  </a:schemeClr>
                </a:solidFill>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6" y="1818353"/>
            <a:ext cx="8606349" cy="1351571"/>
          </a:xfrm>
        </p:spPr>
        <p:txBody>
          <a:bodyPr>
            <a:normAutofit fontScale="92500" lnSpcReduction="10000"/>
          </a:bodyPr>
          <a:lstStyle/>
          <a:p>
            <a:r>
              <a:rPr lang="en-US" sz="2400" dirty="0">
                <a:cs typeface="Arial" pitchFamily="34" charset="0"/>
              </a:rPr>
              <a:t>The process of segregating objects into groups based on their respective characteristics is called clustering. In clusters, the features of objects in a group are similar to other objects present in the same group</a:t>
            </a:r>
            <a:r>
              <a:rPr lang="en-US" sz="2400" dirty="0" smtClean="0">
                <a:cs typeface="Arial" pitchFamily="34" charset="0"/>
              </a:rPr>
              <a:t>.</a:t>
            </a:r>
          </a:p>
          <a:p>
            <a:endParaRPr lang="en-IN" sz="2400" dirty="0" smtClean="0">
              <a:cs typeface="Arial" pitchFamily="34" charset="0"/>
            </a:endParaRPr>
          </a:p>
          <a:p>
            <a:endParaRPr lang="en-IN" sz="2400" dirty="0">
              <a:cs typeface="Arial" pitchFamily="34" charset="0"/>
            </a:endParaRPr>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187544" y="1183985"/>
            <a:ext cx="2620299" cy="2620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itle 1"/>
          <p:cNvSpPr txBox="1">
            <a:spLocks/>
          </p:cNvSpPr>
          <p:nvPr/>
        </p:nvSpPr>
        <p:spPr>
          <a:xfrm>
            <a:off x="842962" y="3010310"/>
            <a:ext cx="8704491" cy="61871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u="sng" dirty="0">
                <a:latin typeface="Times New Roman" panose="02020603050405020304" pitchFamily="18" charset="0"/>
                <a:cs typeface="Times New Roman" panose="02020603050405020304" pitchFamily="18" charset="0"/>
              </a:rPr>
              <a:t>K-Means </a:t>
            </a:r>
            <a:r>
              <a:rPr lang="en-IN" sz="4000" u="sng" dirty="0" smtClean="0">
                <a:latin typeface="Times New Roman" panose="02020603050405020304" pitchFamily="18" charset="0"/>
                <a:cs typeface="Times New Roman" panose="02020603050405020304" pitchFamily="18" charset="0"/>
              </a:rPr>
              <a:t>Clustering</a:t>
            </a:r>
          </a:p>
        </p:txBody>
      </p:sp>
      <p:sp>
        <p:nvSpPr>
          <p:cNvPr id="9" name="Content Placeholder 2"/>
          <p:cNvSpPr txBox="1">
            <a:spLocks/>
          </p:cNvSpPr>
          <p:nvPr/>
        </p:nvSpPr>
        <p:spPr>
          <a:xfrm>
            <a:off x="612775" y="4111785"/>
            <a:ext cx="8574768" cy="1351571"/>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smtClean="0">
              <a:solidFill>
                <a:schemeClr val="tx1"/>
              </a:solidFill>
              <a:cs typeface="Arial" pitchFamily="34" charset="0"/>
            </a:endParaRPr>
          </a:p>
          <a:p>
            <a:r>
              <a:rPr lang="en-US" sz="2000" dirty="0" smtClean="0">
                <a:solidFill>
                  <a:schemeClr val="tx1"/>
                </a:solidFill>
                <a:cs typeface="Arial" pitchFamily="34" charset="0"/>
              </a:rPr>
              <a:t>K-means clustering is a simple unsupervised learning algorithm that is used to solve clustering problems. It follows a simple procedure of classifying a given data set into a number of clusters, defined by the letter "k," which is fixed beforehand. The clusters are then positioned as points and all observations or data points are associated with the nearest cluster, computed, adjusted and then the process starts over using the new adjustments until a desired result is reached.</a:t>
            </a:r>
            <a:endParaRPr lang="en-IN" sz="2000" dirty="0">
              <a:solidFill>
                <a:schemeClr val="tx1"/>
              </a:solidFill>
              <a:cs typeface="Arial" pitchFamily="34" charset="0"/>
            </a:endParaRPr>
          </a:p>
        </p:txBody>
      </p:sp>
    </p:spTree>
    <p:extLst>
      <p:ext uri="{BB962C8B-B14F-4D97-AF65-F5344CB8AC3E}">
        <p14:creationId xmlns:p14="http://schemas.microsoft.com/office/powerpoint/2010/main" val="205413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7" y="128507"/>
            <a:ext cx="9538167" cy="1188720"/>
          </a:xfrm>
        </p:spPr>
        <p:txBody>
          <a:bodyPr/>
          <a:lstStyle/>
          <a:p>
            <a:r>
              <a:rPr lang="en-IN" b="1" u="sng" dirty="0">
                <a:solidFill>
                  <a:schemeClr val="tx1">
                    <a:lumMod val="95000"/>
                    <a:lumOff val="5000"/>
                  </a:schemeClr>
                </a:solidFill>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7" y="1050878"/>
            <a:ext cx="11029615" cy="1204642"/>
          </a:xfrm>
        </p:spPr>
        <p:txBody>
          <a:bodyPr>
            <a:normAutofit lnSpcReduction="10000"/>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95593" y="2214839"/>
            <a:ext cx="8615059" cy="3928787"/>
          </a:xfrm>
          <a:prstGeom prst="rect">
            <a:avLst/>
          </a:prstGeom>
          <a:noFill/>
          <a:ln>
            <a:noFill/>
          </a:ln>
        </p:spPr>
      </p:pic>
    </p:spTree>
    <p:extLst>
      <p:ext uri="{BB962C8B-B14F-4D97-AF65-F5344CB8AC3E}">
        <p14:creationId xmlns:p14="http://schemas.microsoft.com/office/powerpoint/2010/main" val="403911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pPr algn="ctr"/>
            <a:r>
              <a:rPr lang="en-IN" b="1" u="sng" dirty="0">
                <a:solidFill>
                  <a:schemeClr val="tx1">
                    <a:lumMod val="95000"/>
                    <a:lumOff val="5000"/>
                  </a:schemeClr>
                </a:solidFill>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3" y="1489170"/>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smtClean="0"/>
              <a:t> </a:t>
            </a:r>
            <a:r>
              <a:rPr lang="en-US" sz="1800" dirty="0"/>
              <a:t>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sz="2000" dirty="0">
                <a:latin typeface="+mj-lt"/>
              </a:rPr>
              <a:t>where Yi is centroid for observation Xi. The main goal is to maximize number of clusters and in limiting case each data point becomes its own cluster centroid.</a:t>
            </a:r>
            <a:endParaRPr lang="en-IN" sz="2000" dirty="0">
              <a:latin typeface="+mj-lt"/>
            </a:endParaRPr>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67247" y="3541126"/>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normAutofit fontScale="90000"/>
          </a:bodyPr>
          <a:lstStyle/>
          <a:p>
            <a:pPr algn="ctr"/>
            <a:r>
              <a:rPr lang="en-IN" b="1" u="sng" dirty="0">
                <a:solidFill>
                  <a:schemeClr val="tx1">
                    <a:lumMod val="95000"/>
                    <a:lumOff val="5000"/>
                  </a:schemeClr>
                </a:solidFill>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4"/>
            <a:ext cx="2301344" cy="3708735"/>
          </a:xfrm>
        </p:spPr>
        <p:txBody>
          <a:bodyPr>
            <a:normAutofit fontScale="85000" lnSpcReduction="2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213466" y="1593673"/>
            <a:ext cx="8842465" cy="5098869"/>
          </a:xfrm>
          <a:prstGeom prst="rect">
            <a:avLst/>
          </a:prstGeom>
        </p:spPr>
      </p:pic>
    </p:spTree>
    <p:extLst>
      <p:ext uri="{BB962C8B-B14F-4D97-AF65-F5344CB8AC3E}">
        <p14:creationId xmlns:p14="http://schemas.microsoft.com/office/powerpoint/2010/main" val="122831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1"/>
            <a:ext cx="10972800" cy="1000125"/>
          </a:xfrm>
        </p:spPr>
        <p:txBody>
          <a:bodyPr>
            <a:normAutofit fontScale="90000"/>
          </a:bodyPr>
          <a:lstStyle/>
          <a:p>
            <a:pPr algn="ctr"/>
            <a:r>
              <a:rPr lang="en-US" sz="4400" b="1" dirty="0" smtClean="0">
                <a:solidFill>
                  <a:schemeClr val="tx1">
                    <a:lumMod val="95000"/>
                    <a:lumOff val="5000"/>
                  </a:schemeClr>
                </a:solidFill>
              </a:rPr>
              <a:t>Dashboard of  Customer Segmentation </a:t>
            </a:r>
            <a:br>
              <a:rPr lang="en-US" sz="4400" b="1" dirty="0" smtClean="0">
                <a:solidFill>
                  <a:schemeClr val="tx1">
                    <a:lumMod val="95000"/>
                    <a:lumOff val="5000"/>
                  </a:schemeClr>
                </a:solidFill>
              </a:rPr>
            </a:br>
            <a:r>
              <a:rPr lang="en-US" sz="4400" b="1" dirty="0" smtClean="0">
                <a:solidFill>
                  <a:schemeClr val="tx1">
                    <a:lumMod val="95000"/>
                    <a:lumOff val="5000"/>
                  </a:schemeClr>
                </a:solidFill>
              </a:rPr>
              <a:t>Male Customers  </a:t>
            </a:r>
            <a:endParaRPr lang="en-US" sz="4400" b="1" dirty="0">
              <a:solidFill>
                <a:schemeClr val="tx1">
                  <a:lumMod val="95000"/>
                  <a:lumOff val="5000"/>
                </a:schemeClr>
              </a:solidFill>
            </a:endParaRPr>
          </a:p>
        </p:txBody>
      </p:sp>
      <p:pic>
        <p:nvPicPr>
          <p:cNvPr id="4" name="Content Placeholder 3" descr="Dashboard 1.png"/>
          <p:cNvPicPr>
            <a:picLocks noGrp="1" noChangeAspect="1"/>
          </p:cNvPicPr>
          <p:nvPr>
            <p:ph idx="1"/>
          </p:nvPr>
        </p:nvPicPr>
        <p:blipFill>
          <a:blip r:embed="rId2"/>
          <a:stretch>
            <a:fillRect/>
          </a:stretch>
        </p:blipFill>
        <p:spPr>
          <a:xfrm>
            <a:off x="657225" y="1228725"/>
            <a:ext cx="11258549" cy="50958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5737"/>
            <a:ext cx="10972800" cy="1028701"/>
          </a:xfrm>
        </p:spPr>
        <p:txBody>
          <a:bodyPr>
            <a:noAutofit/>
          </a:bodyPr>
          <a:lstStyle/>
          <a:p>
            <a:pPr algn="ctr"/>
            <a:r>
              <a:rPr lang="en-US" sz="4000" b="1" dirty="0" smtClean="0">
                <a:solidFill>
                  <a:schemeClr val="tx1">
                    <a:lumMod val="95000"/>
                    <a:lumOff val="5000"/>
                  </a:schemeClr>
                </a:solidFill>
              </a:rPr>
              <a:t>Dashboard of Customer Segmentation </a:t>
            </a:r>
            <a:br>
              <a:rPr lang="en-US" sz="4000" b="1" dirty="0" smtClean="0">
                <a:solidFill>
                  <a:schemeClr val="tx1">
                    <a:lumMod val="95000"/>
                    <a:lumOff val="5000"/>
                  </a:schemeClr>
                </a:solidFill>
              </a:rPr>
            </a:br>
            <a:r>
              <a:rPr lang="en-US" sz="4000" b="1" dirty="0" smtClean="0">
                <a:solidFill>
                  <a:schemeClr val="tx1">
                    <a:lumMod val="95000"/>
                    <a:lumOff val="5000"/>
                  </a:schemeClr>
                </a:solidFill>
              </a:rPr>
              <a:t>Female Customers </a:t>
            </a:r>
            <a:endParaRPr lang="en-US" sz="4000" b="1" dirty="0"/>
          </a:p>
        </p:txBody>
      </p:sp>
      <p:pic>
        <p:nvPicPr>
          <p:cNvPr id="6" name="Content Placeholder 5" descr="d2.png"/>
          <p:cNvPicPr>
            <a:picLocks noGrp="1" noChangeAspect="1"/>
          </p:cNvPicPr>
          <p:nvPr>
            <p:ph idx="1"/>
          </p:nvPr>
        </p:nvPicPr>
        <p:blipFill>
          <a:blip r:embed="rId2"/>
          <a:stretch>
            <a:fillRect/>
          </a:stretch>
        </p:blipFill>
        <p:spPr>
          <a:xfrm>
            <a:off x="171451" y="1157288"/>
            <a:ext cx="11630024" cy="570071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075" y="2647188"/>
            <a:ext cx="10972800" cy="1143000"/>
          </a:xfrm>
        </p:spPr>
        <p:txBody>
          <a:bodyPr>
            <a:normAutofit fontScale="90000"/>
          </a:bodyPr>
          <a:lstStyle/>
          <a:p>
            <a:pPr algn="ctr"/>
            <a:r>
              <a:rPr lang="en-IN" sz="8900" dirty="0" smtClean="0"/>
              <a:t>Thank You </a:t>
            </a:r>
            <a:r>
              <a:rPr lang="en-US" sz="5400" dirty="0" smtClean="0"/>
              <a:t/>
            </a:r>
            <a:br>
              <a:rPr lang="en-US" sz="5400"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182FBBD-2E76-4DBC-A8BC-5C8658CBF013}"/>
              </a:ext>
            </a:extLst>
          </p:cNvPr>
          <p:cNvSpPr>
            <a:spLocks noGrp="1"/>
          </p:cNvSpPr>
          <p:nvPr>
            <p:ph type="title"/>
          </p:nvPr>
        </p:nvSpPr>
        <p:spPr/>
        <p:txBody>
          <a:bodyPr>
            <a:scene3d>
              <a:camera prst="orthographicFront"/>
              <a:lightRig rig="soft" dir="t"/>
            </a:scene3d>
            <a:sp3d prstMaterial="softEdge">
              <a:bevelT w="25400" h="25400"/>
            </a:sp3d>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What is Customer </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segmentation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x-none"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4" y="2314576"/>
            <a:ext cx="6568545" cy="2189392"/>
          </a:xfrm>
        </p:spPr>
        <p:txBody>
          <a:bodyPr>
            <a:noAutofit/>
          </a:bodyPr>
          <a:lstStyle/>
          <a:p>
            <a:r>
              <a:rPr lang="en-US" sz="28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8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88" y="2017586"/>
            <a:ext cx="4435839" cy="266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4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916734-B3FE-4FE8-B3F2-434FA5A06D53}"/>
              </a:ext>
            </a:extLst>
          </p:cNvPr>
          <p:cNvSpPr>
            <a:spLocks noGrp="1"/>
          </p:cNvSpPr>
          <p:nvPr>
            <p:ph type="title"/>
          </p:nvPr>
        </p:nvSpPr>
        <p:spPr/>
        <p:txBody>
          <a:bodyPr>
            <a:normAutofit fontScale="90000"/>
            <a:scene3d>
              <a:camera prst="orthographicFront"/>
              <a:lightRig rig="soft" dir="t"/>
            </a:scene3d>
            <a:sp3d prstMaterial="softEdge">
              <a:bevelT w="25400" h="25400"/>
            </a:sp3d>
          </a:bodyPr>
          <a:lstStyle/>
          <a:p>
            <a:pPr algn="ctr"/>
            <a:r>
              <a:rPr lang="en-US" u="sng" dirty="0">
                <a:solidFill>
                  <a:schemeClr val="tx1">
                    <a:lumMod val="95000"/>
                    <a:lumOff val="5000"/>
                  </a:schemeClr>
                </a:solidFill>
                <a:effectLst/>
                <a:latin typeface="Times New Roman" panose="02020603050405020304" pitchFamily="18" charset="0"/>
                <a:ea typeface="Times New Roman" panose="02020603050405020304" pitchFamily="18" charset="0"/>
              </a:rPr>
              <a:t>Dataset Description: </a:t>
            </a:r>
            <a:r>
              <a:rPr lang="en-IN" sz="2800" dirty="0">
                <a:latin typeface="Times New Roman" panose="02020603050405020304" pitchFamily="18" charset="0"/>
                <a:ea typeface="Times New Roman" panose="02020603050405020304" pitchFamily="18" charset="0"/>
              </a:rPr>
              <a:t/>
            </a:r>
            <a:br>
              <a:rPr lang="en-IN" sz="2800" dirty="0">
                <a:latin typeface="Times New Roman" panose="02020603050405020304" pitchFamily="18" charset="0"/>
                <a:ea typeface="Times New Roman" panose="02020603050405020304" pitchFamily="18" charset="0"/>
              </a:rPr>
            </a:br>
            <a:endParaRPr lang="x-none" dirty="0"/>
          </a:p>
        </p:txBody>
      </p:sp>
      <p:sp>
        <p:nvSpPr>
          <p:cNvPr id="3" name="Content Placeholder 2">
            <a:extLst>
              <a:ext uri="{FF2B5EF4-FFF2-40B4-BE49-F238E27FC236}">
                <a16:creationId xmlns="" xmlns:a16="http://schemas.microsoft.com/office/drawing/2014/main" id="{53B25C41-F3D1-4765-80C2-879157493DAC}"/>
              </a:ext>
            </a:extLst>
          </p:cNvPr>
          <p:cNvSpPr>
            <a:spLocks noGrp="1"/>
          </p:cNvSpPr>
          <p:nvPr>
            <p:ph idx="1"/>
          </p:nvPr>
        </p:nvSpPr>
        <p:spPr/>
        <p:txBody>
          <a:bodyPr>
            <a:normAutofit/>
          </a:bodyPr>
          <a:lstStyle/>
          <a:p>
            <a:r>
              <a:rPr lang="en-IN" sz="3200" dirty="0" smtClean="0">
                <a:latin typeface="Times New Roman" panose="02020603050405020304" pitchFamily="18" charset="0"/>
                <a:cs typeface="Times New Roman" panose="02020603050405020304" pitchFamily="18" charset="0"/>
              </a:rPr>
              <a:t>  We have taken this data from Git hub</a:t>
            </a:r>
            <a:endParaRPr lang="en-US" sz="3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a:t>
            </a:r>
            <a:r>
              <a:rPr lang="en-US"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has individual unique customer IDs, </a:t>
            </a:r>
            <a:r>
              <a:rPr lang="en-US" sz="320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US" sz="3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categorical </a:t>
            </a:r>
            <a:r>
              <a:rPr lang="en-US" sz="3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variable in the form of Gender and three columns of Age, Annual Income and Spending Score </a:t>
            </a:r>
            <a:r>
              <a:rPr lang="en-US" sz="32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A9DC5D-7FB4-4246-98B7-CA441BDE0A20}"/>
              </a:ext>
            </a:extLst>
          </p:cNvPr>
          <p:cNvSpPr>
            <a:spLocks noGrp="1"/>
          </p:cNvSpPr>
          <p:nvPr>
            <p:ph type="title"/>
          </p:nvPr>
        </p:nvSpPr>
        <p:spPr>
          <a:xfrm>
            <a:off x="609600" y="704088"/>
            <a:ext cx="10972800" cy="824675"/>
          </a:xfrm>
        </p:spPr>
        <p:txBody>
          <a:bodyPr>
            <a:normAutofit/>
          </a:bodyPr>
          <a:lstStyle/>
          <a:p>
            <a:pPr algn="ctr"/>
            <a:r>
              <a:rPr lang="en-US" sz="3600" u="sng" cap="none" spc="0" dirty="0" smtClean="0">
                <a:ln w="0"/>
                <a:solidFill>
                  <a:schemeClr val="tx1"/>
                </a:solidFill>
                <a:effectLst/>
                <a:latin typeface="Times New Roman" panose="02020603050405020304" pitchFamily="18" charset="0"/>
                <a:cs typeface="Times New Roman" panose="02020603050405020304" pitchFamily="18" charset="0"/>
              </a:rPr>
              <a:t>OBJECTIVE</a:t>
            </a:r>
            <a:endParaRPr lang="x-none" sz="3600" dirty="0">
              <a:effectLst/>
            </a:endParaRPr>
          </a:p>
        </p:txBody>
      </p:sp>
      <p:sp>
        <p:nvSpPr>
          <p:cNvPr id="7" name="Content Placeholder 6">
            <a:extLst>
              <a:ext uri="{FF2B5EF4-FFF2-40B4-BE49-F238E27FC236}">
                <a16:creationId xmlns="" xmlns:a16="http://schemas.microsoft.com/office/drawing/2014/main" id="{352DE1DC-0916-4B3D-9102-D4DAB598C9EF}"/>
              </a:ext>
            </a:extLst>
          </p:cNvPr>
          <p:cNvSpPr>
            <a:spLocks noGrp="1"/>
          </p:cNvSpPr>
          <p:nvPr>
            <p:ph idx="1"/>
          </p:nvPr>
        </p:nvSpPr>
        <p:spPr>
          <a:xfrm>
            <a:off x="509588" y="1567054"/>
            <a:ext cx="10972800" cy="4525963"/>
          </a:xfrm>
        </p:spPr>
        <p:txBody>
          <a:bodyPr/>
          <a:lstStyle/>
          <a:p>
            <a:pPr marL="0" indent="0">
              <a:buNone/>
            </a:pPr>
            <a:r>
              <a:rPr lang="en-US" sz="3200" dirty="0"/>
              <a:t>The objective of the project are as follows: </a:t>
            </a:r>
            <a:endParaRPr lang="en-IN" sz="3200" dirty="0"/>
          </a:p>
          <a:p>
            <a:r>
              <a:rPr lang="en-US" sz="3200" dirty="0"/>
              <a:t>Identify the potential customer base for selling the product. </a:t>
            </a:r>
            <a:endParaRPr lang="en-IN" sz="3200" dirty="0"/>
          </a:p>
          <a:p>
            <a:r>
              <a:rPr lang="en-US" sz="3200" dirty="0"/>
              <a:t>Implement Clustering Algorithms to group the customer base.</a:t>
            </a:r>
            <a:endParaRPr lang="en-IN" sz="3200" dirty="0"/>
          </a:p>
          <a:p>
            <a:endParaRPr lang="en-IN" dirty="0"/>
          </a:p>
          <a:p>
            <a:endParaRPr lang="x-none" dirty="0"/>
          </a:p>
        </p:txBody>
      </p:sp>
      <p:sp>
        <p:nvSpPr>
          <p:cNvPr id="5" name="Content Placeholder 2">
            <a:extLst>
              <a:ext uri="{FF2B5EF4-FFF2-40B4-BE49-F238E27FC236}">
                <a16:creationId xmlns="" xmlns:a16="http://schemas.microsoft.com/office/drawing/2014/main" id="{9B61F3CA-E51B-4E1E-86E4-A4C627804EF3}"/>
              </a:ext>
            </a:extLst>
          </p:cNvPr>
          <p:cNvSpPr txBox="1">
            <a:spLocks/>
          </p:cNvSpPr>
          <p:nvPr/>
        </p:nvSpPr>
        <p:spPr>
          <a:xfrm>
            <a:off x="1383845" y="4556111"/>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33507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5" y="1491777"/>
            <a:ext cx="11029615" cy="733262"/>
          </a:xfrm>
        </p:spPr>
        <p:txBody>
          <a:bodyPr/>
          <a:lstStyle/>
          <a:p>
            <a:r>
              <a:rPr lang="en-US" sz="2400" dirty="0"/>
              <a:t>Visualization of Distribution of Males and Females:</a:t>
            </a:r>
            <a:endParaRPr lang="en-IN" sz="2400" dirty="0"/>
          </a:p>
          <a:p>
            <a:endParaRPr lang="en-IN" dirty="0"/>
          </a:p>
        </p:txBody>
      </p:sp>
      <p:sp>
        <p:nvSpPr>
          <p:cNvPr id="4" name="Rectangle 3"/>
          <p:cNvSpPr/>
          <p:nvPr/>
        </p:nvSpPr>
        <p:spPr>
          <a:xfrm>
            <a:off x="1680806" y="518542"/>
            <a:ext cx="5751283" cy="954107"/>
          </a:xfrm>
          <a:prstGeom prst="rect">
            <a:avLst/>
          </a:prstGeom>
          <a:noFill/>
        </p:spPr>
        <p:txBody>
          <a:bodyPr wrap="square" lIns="91440" tIns="45720" rIns="91440" bIns="45720">
            <a:spAutoFit/>
          </a:bodyPr>
          <a:lstStyle/>
          <a:p>
            <a:pPr algn="ctr"/>
            <a:r>
              <a:rPr lang="en-US" sz="2800" b="0" u="sng" cap="none" spc="0" dirty="0">
                <a:ln w="0"/>
                <a:solidFill>
                  <a:schemeClr val="tx1"/>
                </a:solidFill>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31745" y="2141302"/>
            <a:ext cx="5326106" cy="4073760"/>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043613" y="1871662"/>
            <a:ext cx="5872161" cy="4114801"/>
          </a:xfrm>
          <a:prstGeom prst="rect">
            <a:avLst/>
          </a:prstGeom>
          <a:noFill/>
          <a:ln>
            <a:noFill/>
          </a:ln>
        </p:spPr>
      </p:pic>
    </p:spTree>
    <p:extLst>
      <p:ext uri="{BB962C8B-B14F-4D97-AF65-F5344CB8AC3E}">
        <p14:creationId xmlns:p14="http://schemas.microsoft.com/office/powerpoint/2010/main" val="9430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7" y="1609167"/>
            <a:ext cx="5528540" cy="3108962"/>
          </a:xfrm>
        </p:spPr>
        <p:txBody>
          <a:bodyPr>
            <a:normAutofit/>
          </a:bodyPr>
          <a:lstStyle/>
          <a:p>
            <a:pPr marL="0" indent="0">
              <a:buNone/>
            </a:pPr>
            <a:endParaRPr lang="en-IN" sz="2000" dirty="0"/>
          </a:p>
          <a:p>
            <a:r>
              <a:rPr lang="en-US" sz="20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8"/>
            <a:ext cx="4025640" cy="5297015"/>
          </a:xfrm>
          <a:prstGeom prst="rect">
            <a:avLst/>
          </a:prstGeom>
          <a:noFill/>
          <a:ln>
            <a:noFill/>
          </a:ln>
        </p:spPr>
      </p:pic>
      <p:sp>
        <p:nvSpPr>
          <p:cNvPr id="5" name="Rectangle 4"/>
          <p:cNvSpPr/>
          <p:nvPr/>
        </p:nvSpPr>
        <p:spPr>
          <a:xfrm>
            <a:off x="976764" y="977280"/>
            <a:ext cx="5751283" cy="954107"/>
          </a:xfrm>
          <a:prstGeom prst="rect">
            <a:avLst/>
          </a:prstGeom>
          <a:noFill/>
        </p:spPr>
        <p:txBody>
          <a:bodyPr wrap="square" lIns="91440" tIns="45720" rIns="91440" bIns="45720">
            <a:spAutoFit/>
          </a:bodyPr>
          <a:lstStyle/>
          <a:p>
            <a:pPr algn="ctr"/>
            <a:r>
              <a:rPr lang="en-US" sz="2800" b="0" u="sng" cap="none" spc="0" dirty="0">
                <a:ln w="0"/>
                <a:solidFill>
                  <a:schemeClr val="tx1"/>
                </a:solidFill>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normAutofit fontScale="90000"/>
            <a:scene3d>
              <a:camera prst="orthographicFront"/>
              <a:lightRig rig="soft" dir="t"/>
            </a:scene3d>
            <a:sp3d prstMaterial="softEdge">
              <a:bevelT w="25400" h="25400"/>
            </a:sp3d>
          </a:bodyPr>
          <a:lstStyle/>
          <a:p>
            <a:r>
              <a:rPr lang="en-US" u="sng" dirty="0" err="1" smtClean="0">
                <a:solidFill>
                  <a:schemeClr val="tx1">
                    <a:lumMod val="95000"/>
                    <a:lumOff val="5000"/>
                  </a:schemeClr>
                </a:solidFill>
                <a:effectLst/>
                <a:latin typeface="Times New Roman" panose="02020603050405020304" pitchFamily="18" charset="0"/>
                <a:cs typeface="Times New Roman" panose="02020603050405020304" pitchFamily="18" charset="0"/>
              </a:rPr>
              <a:t>Anual</a:t>
            </a:r>
            <a:r>
              <a:rPr lang="en-US" u="sng"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u="sng" dirty="0">
                <a:solidFill>
                  <a:schemeClr val="tx1">
                    <a:lumMod val="95000"/>
                    <a:lumOff val="5000"/>
                  </a:schemeClr>
                </a:solidFill>
                <a:effectLst/>
                <a:latin typeface="Times New Roman" panose="02020603050405020304" pitchFamily="18" charset="0"/>
                <a:cs typeface="Times New Roman" panose="02020603050405020304" pitchFamily="18" charset="0"/>
              </a:rPr>
              <a:t>Income and Spending Score Analysis:</a:t>
            </a:r>
            <a:r>
              <a:rPr lang="en-IN" dirty="0"/>
              <a:t/>
            </a:r>
            <a:br>
              <a:rPr lang="en-IN" dirty="0"/>
            </a:br>
            <a:endParaRPr lang="en-IN" dirty="0"/>
          </a:p>
        </p:txBody>
      </p:sp>
      <p:sp>
        <p:nvSpPr>
          <p:cNvPr id="5" name="Content Placeholder 2"/>
          <p:cNvSpPr>
            <a:spLocks noGrp="1"/>
          </p:cNvSpPr>
          <p:nvPr>
            <p:ph idx="1"/>
          </p:nvPr>
        </p:nvSpPr>
        <p:spPr>
          <a:xfrm>
            <a:off x="221401" y="1487248"/>
            <a:ext cx="11798713" cy="1874262"/>
          </a:xfrm>
        </p:spPr>
        <p:txBody>
          <a:bodyPr>
            <a:normAutofit/>
          </a:bodyPr>
          <a:lstStyle/>
          <a:p>
            <a:pPr marL="0" indent="0">
              <a:buNone/>
            </a:pPr>
            <a:endParaRPr lang="en-IN" dirty="0"/>
          </a:p>
          <a:p>
            <a:pPr indent="457200" algn="just">
              <a:spcAft>
                <a:spcPts val="0"/>
              </a:spcAft>
            </a:pPr>
            <a:r>
              <a:rPr lang="en-US" sz="2000" dirty="0">
                <a:latin typeface="Times New Roman" panose="02020603050405020304" pitchFamily="18" charset="0"/>
                <a:ea typeface="Times New Roman" panose="02020603050405020304" pitchFamily="18" charset="0"/>
              </a:rPr>
              <a:t>The distribution of </a:t>
            </a:r>
            <a:r>
              <a:rPr lang="en-US" sz="2000" smtClean="0">
                <a:latin typeface="Times New Roman" panose="02020603050405020304" pitchFamily="18" charset="0"/>
                <a:ea typeface="Times New Roman" panose="02020603050405020304" pitchFamily="18" charset="0"/>
              </a:rPr>
              <a:t>Anual</a:t>
            </a:r>
            <a:r>
              <a:rPr lang="en-US" sz="2000" dirty="0" smtClean="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20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43597" y="3286124"/>
            <a:ext cx="8140337" cy="3489145"/>
          </a:xfrm>
          <a:prstGeom prst="rect">
            <a:avLst/>
          </a:prstGeom>
          <a:noFill/>
          <a:ln>
            <a:noFill/>
          </a:ln>
        </p:spPr>
      </p:pic>
    </p:spTree>
    <p:extLst>
      <p:ext uri="{BB962C8B-B14F-4D97-AF65-F5344CB8AC3E}">
        <p14:creationId xmlns:p14="http://schemas.microsoft.com/office/powerpoint/2010/main" val="14584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600" y="524623"/>
            <a:ext cx="8449597" cy="889771"/>
          </a:xfrm>
        </p:spPr>
        <p:txBody>
          <a:bodyPr>
            <a:normAutofit/>
          </a:bodyPr>
          <a:lstStyle/>
          <a:p>
            <a:r>
              <a:rPr lang="en-IN" sz="3600" u="sng" dirty="0">
                <a:solidFill>
                  <a:schemeClr val="tx1">
                    <a:lumMod val="95000"/>
                    <a:lumOff val="5000"/>
                  </a:schemeClr>
                </a:solidFill>
                <a:effectLst/>
                <a:latin typeface="Times New Roman" panose="02020603050405020304" pitchFamily="18" charset="0"/>
                <a:cs typeface="Times New Roman" panose="02020603050405020304" pitchFamily="18" charset="0"/>
              </a:rPr>
              <a:t>CHARACTERISTIC  RELATIONS </a:t>
            </a:r>
          </a:p>
        </p:txBody>
      </p:sp>
      <p:sp>
        <p:nvSpPr>
          <p:cNvPr id="3" name="Content Placeholder 2"/>
          <p:cNvSpPr>
            <a:spLocks noGrp="1"/>
          </p:cNvSpPr>
          <p:nvPr>
            <p:ph idx="1"/>
          </p:nvPr>
        </p:nvSpPr>
        <p:spPr>
          <a:xfrm>
            <a:off x="1704601" y="1176410"/>
            <a:ext cx="11029615" cy="1209743"/>
          </a:xfrm>
        </p:spPr>
        <p:txBody>
          <a:bodyPr>
            <a:normAutofit/>
          </a:bodyPr>
          <a:lstStyle/>
          <a:p>
            <a:pPr marL="0" indent="0">
              <a:buNone/>
            </a:pPr>
            <a:endParaRPr lang="en-IN" dirty="0"/>
          </a:p>
          <a:p>
            <a:r>
              <a:rPr lang="en-US" dirty="0"/>
              <a:t>Annual Income vs Age analysis:</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25883" y="2400300"/>
            <a:ext cx="8410303" cy="4457704"/>
          </a:xfrm>
          <a:prstGeom prst="rect">
            <a:avLst/>
          </a:prstGeom>
          <a:noFill/>
          <a:ln>
            <a:noFill/>
          </a:ln>
        </p:spPr>
      </p:pic>
    </p:spTree>
    <p:extLst>
      <p:ext uri="{BB962C8B-B14F-4D97-AF65-F5344CB8AC3E}">
        <p14:creationId xmlns:p14="http://schemas.microsoft.com/office/powerpoint/2010/main" val="292988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069" y="457200"/>
            <a:ext cx="11029615" cy="971549"/>
          </a:xfrm>
        </p:spPr>
        <p:txBody>
          <a:bodyPr>
            <a:noAutofit/>
          </a:bodyPr>
          <a:lstStyle/>
          <a:p>
            <a:pPr marL="0" indent="0">
              <a:buNone/>
            </a:pPr>
            <a:endParaRPr lang="en-IN" sz="3600" dirty="0"/>
          </a:p>
          <a:p>
            <a:r>
              <a:rPr lang="en-IN" sz="3600" u="sng" dirty="0">
                <a:latin typeface="Times New Roman" panose="02020603050405020304" pitchFamily="18" charset="0"/>
                <a:cs typeface="Times New Roman" panose="02020603050405020304" pitchFamily="18" charset="0"/>
              </a:rPr>
              <a:t>SPENDING  SCORE </a:t>
            </a:r>
            <a:r>
              <a:rPr lang="en-IN" sz="3600" u="sng" dirty="0" smtClean="0">
                <a:latin typeface="Times New Roman" panose="02020603050405020304" pitchFamily="18" charset="0"/>
                <a:cs typeface="Times New Roman" panose="02020603050405020304" pitchFamily="18" charset="0"/>
              </a:rPr>
              <a:t>VS  </a:t>
            </a:r>
            <a:r>
              <a:rPr lang="en-IN" sz="3600" u="sng" dirty="0">
                <a:latin typeface="Times New Roman" panose="02020603050405020304" pitchFamily="18" charset="0"/>
                <a:cs typeface="Times New Roman" panose="02020603050405020304" pitchFamily="18" charset="0"/>
              </a:rPr>
              <a:t>AGE  ANALYSIS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63054" y="1999983"/>
            <a:ext cx="8691155" cy="3900756"/>
          </a:xfrm>
          <a:prstGeom prst="rect">
            <a:avLst/>
          </a:prstGeom>
          <a:noFill/>
          <a:ln>
            <a:noFill/>
          </a:ln>
        </p:spPr>
      </p:pic>
    </p:spTree>
    <p:extLst>
      <p:ext uri="{BB962C8B-B14F-4D97-AF65-F5344CB8AC3E}">
        <p14:creationId xmlns:p14="http://schemas.microsoft.com/office/powerpoint/2010/main" val="260239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517</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Constantia</vt:lpstr>
      <vt:lpstr>Times New Roman</vt:lpstr>
      <vt:lpstr>Wingdings 2</vt:lpstr>
      <vt:lpstr>Flow</vt:lpstr>
      <vt:lpstr>Customer Segmentation </vt:lpstr>
      <vt:lpstr>What is Customer segmentation?</vt:lpstr>
      <vt:lpstr>Dataset Description:  </vt:lpstr>
      <vt:lpstr>OBJECTIVE</vt:lpstr>
      <vt:lpstr>PowerPoint Presentation</vt:lpstr>
      <vt:lpstr>PowerPoint Presentation</vt:lpstr>
      <vt:lpstr>Anual Income and Spending Score Analysis: </vt:lpstr>
      <vt:lpstr>CHARACTERISTIC  RELATIONS </vt:lpstr>
      <vt:lpstr>PowerPoint Presentation</vt:lpstr>
      <vt:lpstr>WHAT  IS CLUSTERING ?</vt:lpstr>
      <vt:lpstr>Building  the  k-means  model</vt:lpstr>
      <vt:lpstr>The  elbow  method</vt:lpstr>
      <vt:lpstr>Cluster analysis :</vt:lpstr>
      <vt:lpstr>Dashboard of  Customer Segmentation  Male Customers  </vt:lpstr>
      <vt:lpstr>Dashboard of Customer Segmentation  Female Customers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2021-01-28T20:16:16Z</dcterms:created>
  <dcterms:modified xsi:type="dcterms:W3CDTF">2025-06-09T10:26:39Z</dcterms:modified>
</cp:coreProperties>
</file>