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0" r:id="rId6"/>
    <p:sldId id="259" r:id="rId7"/>
    <p:sldId id="266" r:id="rId8"/>
    <p:sldId id="262" r:id="rId9"/>
    <p:sldId id="265" r:id="rId10"/>
    <p:sldId id="263" r:id="rId11"/>
    <p:sldId id="264" r:id="rId12"/>
    <p:sldId id="268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61819-52A0-4D9E-B811-2F6B62D9F0D7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A0223-EF8C-46A9-8B15-44D44B969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99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A0223-EF8C-46A9-8B15-44D44B96995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45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436CA1-184E-4F94-B99B-A6338CD7BB3F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C98021-377D-4E55-8F2D-19596A4C76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436CA1-184E-4F94-B99B-A6338CD7BB3F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C98021-377D-4E55-8F2D-19596A4C76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436CA1-184E-4F94-B99B-A6338CD7BB3F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C98021-377D-4E55-8F2D-19596A4C76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436CA1-184E-4F94-B99B-A6338CD7BB3F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C98021-377D-4E55-8F2D-19596A4C76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436CA1-184E-4F94-B99B-A6338CD7BB3F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C98021-377D-4E55-8F2D-19596A4C76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436CA1-184E-4F94-B99B-A6338CD7BB3F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C98021-377D-4E55-8F2D-19596A4C76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436CA1-184E-4F94-B99B-A6338CD7BB3F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C98021-377D-4E55-8F2D-19596A4C76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436CA1-184E-4F94-B99B-A6338CD7BB3F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C98021-377D-4E55-8F2D-19596A4C76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436CA1-184E-4F94-B99B-A6338CD7BB3F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C98021-377D-4E55-8F2D-19596A4C76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436CA1-184E-4F94-B99B-A6338CD7BB3F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C98021-377D-4E55-8F2D-19596A4C76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436CA1-184E-4F94-B99B-A6338CD7BB3F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C98021-377D-4E55-8F2D-19596A4C76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D436CA1-184E-4F94-B99B-A6338CD7BB3F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BC98021-377D-4E55-8F2D-19596A4C76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iabet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142852"/>
            <a:ext cx="9144000" cy="1898629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Predicting Diabetes Mellitus</a:t>
            </a:r>
            <a:br>
              <a:rPr lang="en-IN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With ML Technique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100" y="4572008"/>
            <a:ext cx="8143900" cy="1571612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Submitted  To:-					        Submitted by : -</a:t>
            </a:r>
          </a:p>
          <a:p>
            <a:pPr algn="l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Mr. Sanjay Madan		             	                      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Arpit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Shrivastav</a:t>
            </a: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IN" sz="1800" b="1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Akshant Chandel</a:t>
            </a:r>
          </a:p>
          <a:p>
            <a:pPr algn="l"/>
            <a:r>
              <a:rPr lang="en-IN" sz="1800" b="1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Vivek Thakur</a:t>
            </a:r>
          </a:p>
          <a:p>
            <a:pPr algn="l"/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 </a:t>
            </a:r>
            <a:endParaRPr lang="en-US" sz="1600" b="1" dirty="0" smtClean="0"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 		    </a:t>
            </a:r>
          </a:p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			      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4" y="2714620"/>
            <a:ext cx="1714512" cy="164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0"/>
            <a:ext cx="6000792" cy="1000108"/>
          </a:xfrm>
        </p:spPr>
        <p:txBody>
          <a:bodyPr/>
          <a:lstStyle/>
          <a:p>
            <a:pPr algn="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Visualization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38" y="928670"/>
            <a:ext cx="8072462" cy="350757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00100" y="4071918"/>
            <a:ext cx="8143900" cy="2786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Comparison Table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85852" y="2028828"/>
          <a:ext cx="7499355" cy="28015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9871"/>
                <a:gridCol w="1499871"/>
                <a:gridCol w="1499871"/>
                <a:gridCol w="1499871"/>
                <a:gridCol w="1499871"/>
              </a:tblGrid>
              <a:tr h="1136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/>
                        <a:t>MODEL</a:t>
                      </a:r>
                      <a:endParaRPr lang="en-US" sz="2000" dirty="0" smtClean="0"/>
                    </a:p>
                    <a:p>
                      <a:endParaRPr lang="en-US" dirty="0"/>
                    </a:p>
                  </a:txBody>
                  <a:tcPr marL="83325" marR="833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latin typeface="+mn-lt"/>
                          <a:cs typeface="+mn-cs"/>
                        </a:rPr>
                        <a:t>Precision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3325" marR="833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Recall</a:t>
                      </a:r>
                      <a:endParaRPr lang="en-US" sz="2400" b="1" dirty="0"/>
                    </a:p>
                  </a:txBody>
                  <a:tcPr marL="83325" marR="83325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Accuracy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3325" marR="83325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F1-Score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3325" marR="83325"/>
                </a:tc>
              </a:tr>
              <a:tr h="512306">
                <a:tc>
                  <a:txBody>
                    <a:bodyPr/>
                    <a:lstStyle/>
                    <a:p>
                      <a:r>
                        <a:rPr lang="en-IN" dirty="0" smtClean="0"/>
                        <a:t>Random</a:t>
                      </a:r>
                      <a:r>
                        <a:rPr lang="en-IN" baseline="0" dirty="0" smtClean="0"/>
                        <a:t> Forest</a:t>
                      </a:r>
                      <a:endParaRPr lang="en-US" dirty="0"/>
                    </a:p>
                  </a:txBody>
                  <a:tcPr marL="83325" marR="833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 marL="83325" marR="833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</a:t>
                      </a:r>
                      <a:endParaRPr lang="en-US" dirty="0"/>
                    </a:p>
                  </a:txBody>
                  <a:tcPr marL="83325" marR="833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</a:t>
                      </a:r>
                      <a:endParaRPr lang="en-US" dirty="0"/>
                    </a:p>
                  </a:txBody>
                  <a:tcPr marL="83325" marR="833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</a:t>
                      </a:r>
                      <a:endParaRPr lang="en-US" dirty="0"/>
                    </a:p>
                  </a:txBody>
                  <a:tcPr marL="83325" marR="83325"/>
                </a:tc>
              </a:tr>
              <a:tr h="512306">
                <a:tc>
                  <a:txBody>
                    <a:bodyPr/>
                    <a:lstStyle/>
                    <a:p>
                      <a:r>
                        <a:rPr lang="en-IN" dirty="0" smtClean="0"/>
                        <a:t>SVM</a:t>
                      </a:r>
                      <a:endParaRPr lang="en-US" dirty="0"/>
                    </a:p>
                  </a:txBody>
                  <a:tcPr marL="83325" marR="833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0.74</a:t>
                      </a:r>
                      <a:endParaRPr lang="en-US" dirty="0"/>
                    </a:p>
                  </a:txBody>
                  <a:tcPr marL="83325" marR="833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0.69</a:t>
                      </a:r>
                      <a:endParaRPr lang="en-US" dirty="0"/>
                    </a:p>
                  </a:txBody>
                  <a:tcPr marL="83325" marR="833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0.74</a:t>
                      </a:r>
                      <a:endParaRPr lang="en-US" dirty="0"/>
                    </a:p>
                  </a:txBody>
                  <a:tcPr marL="83325" marR="833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0.70</a:t>
                      </a:r>
                      <a:endParaRPr lang="en-US" dirty="0"/>
                    </a:p>
                  </a:txBody>
                  <a:tcPr marL="83325" marR="83325"/>
                </a:tc>
              </a:tr>
              <a:tr h="512306">
                <a:tc>
                  <a:txBody>
                    <a:bodyPr/>
                    <a:lstStyle/>
                    <a:p>
                      <a:r>
                        <a:rPr lang="en-IN" dirty="0" smtClean="0"/>
                        <a:t>Decision</a:t>
                      </a:r>
                      <a:r>
                        <a:rPr lang="en-IN" baseline="0" dirty="0" smtClean="0"/>
                        <a:t> Tree</a:t>
                      </a:r>
                      <a:endParaRPr lang="en-US" dirty="0"/>
                    </a:p>
                  </a:txBody>
                  <a:tcPr marL="83325" marR="833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</a:t>
                      </a:r>
                      <a:endParaRPr lang="en-US" dirty="0"/>
                    </a:p>
                  </a:txBody>
                  <a:tcPr marL="83325" marR="833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</a:t>
                      </a:r>
                      <a:endParaRPr lang="en-US" dirty="0"/>
                    </a:p>
                  </a:txBody>
                  <a:tcPr marL="83325" marR="833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</a:t>
                      </a:r>
                      <a:endParaRPr lang="en-US" dirty="0"/>
                    </a:p>
                  </a:txBody>
                  <a:tcPr marL="83325" marR="8332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</a:t>
                      </a:r>
                      <a:endParaRPr lang="en-US" dirty="0"/>
                    </a:p>
                  </a:txBody>
                  <a:tcPr marL="83325" marR="833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142852"/>
            <a:ext cx="7215238" cy="1143000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Result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apture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108" y="3571876"/>
            <a:ext cx="5819775" cy="2914650"/>
          </a:xfrm>
        </p:spPr>
      </p:pic>
      <p:pic>
        <p:nvPicPr>
          <p:cNvPr id="5" name="Picture 4" descr="Capture1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1071546"/>
            <a:ext cx="7572428" cy="2338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290" y="1714488"/>
            <a:ext cx="7498080" cy="48006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main aim of this project was to design and implement Diabetes Prediction Using Machine Learning Methods and Performance Analysis of that methods and it has been achieved successfully. </a:t>
            </a: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proposed approach uses various classification and ensemble learning method in which SVM,  Random Forest, Decision Tree are used. And 77% classification accuracy has been achieved. </a:t>
            </a:r>
          </a:p>
          <a:p>
            <a:pPr algn="just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0505298">
            <a:off x="1515299" y="2890535"/>
            <a:ext cx="591752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Content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76" y="1285860"/>
            <a:ext cx="8229600" cy="504351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Dataset Description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Workflow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Technologies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Preprocessing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Visualization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Comparison Table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Result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76" y="1447800"/>
            <a:ext cx="7790712" cy="4800600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>
                <a:latin typeface="Calibri" pitchFamily="34" charset="0"/>
                <a:cs typeface="Calibri" pitchFamily="34" charset="0"/>
              </a:rPr>
              <a:t>Diabetes is the fast growing disease among the people even among the youngsters.</a:t>
            </a:r>
          </a:p>
          <a:p>
            <a:pPr algn="just"/>
            <a:r>
              <a:rPr lang="en-US" sz="2200" dirty="0" smtClean="0">
                <a:latin typeface="Calibri" pitchFamily="34" charset="0"/>
                <a:cs typeface="Calibri" pitchFamily="34" charset="0"/>
              </a:rPr>
              <a:t>Diabetes is a chronic disease with the potential to cause a worldwide health care crisis. Diabetes mellitus or simply diabetes is a disease caused due to the increase in level of blood glucose.</a:t>
            </a:r>
          </a:p>
          <a:p>
            <a:pPr algn="just"/>
            <a:r>
              <a:rPr lang="en-US" sz="2200" dirty="0" smtClean="0">
                <a:latin typeface="Calibri" pitchFamily="34" charset="0"/>
                <a:cs typeface="Calibri" pitchFamily="34" charset="0"/>
              </a:rPr>
              <a:t>Diabetes is high blood sugar, with symptoms including increased thirst, increased hunger, weight loss and frequent urination.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180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1800"/>
              </a:spcBef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1800"/>
              </a:spcBef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download1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4" y="4500570"/>
            <a:ext cx="3571900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 smtClean="0">
                <a:effectLst/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4400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Patients with the potential of diabetes have to go through a series of tests and exams to diagnose the disease properly. 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These tests may include redundant or unnecessary medical procedures, which lead to intricate complications and wastage of time &amp; resources.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Calibri" pitchFamily="34" charset="0"/>
                <a:cs typeface="Calibri" pitchFamily="34" charset="0"/>
              </a:rPr>
              <a:t>The objective of this diabetes dataset is to predict whether patient has diabetes or not.</a:t>
            </a:r>
          </a:p>
          <a:p>
            <a:pPr algn="just"/>
            <a:r>
              <a:rPr lang="en-US" sz="2200" dirty="0" smtClean="0">
                <a:latin typeface="Calibri" pitchFamily="34" charset="0"/>
                <a:cs typeface="Calibri" pitchFamily="34" charset="0"/>
              </a:rPr>
              <a:t>Predictor variables includes pregnancies, glucose, blood pressure, skin thickness, BMI, insulin, diabetes pedigree function, age and outcomes.</a:t>
            </a:r>
          </a:p>
          <a:p>
            <a:pPr algn="just"/>
            <a:r>
              <a:rPr lang="en-US" sz="2000" dirty="0" smtClean="0">
                <a:latin typeface="Calibri" pitchFamily="34" charset="0"/>
                <a:cs typeface="Calibri" pitchFamily="34" charset="0"/>
              </a:rPr>
              <a:t>Here 0 means No diabetes, 1 means diabetes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 descr="d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3714776"/>
            <a:ext cx="8143900" cy="3071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Dataset </a:t>
            </a:r>
            <a:r>
              <a:rPr 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Description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290" y="1785926"/>
            <a:ext cx="7498080" cy="480060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>
              <a:latin typeface="+mj-lt"/>
            </a:endParaRPr>
          </a:p>
          <a:p>
            <a:r>
              <a:rPr lang="en-IN" sz="2200" dirty="0" smtClean="0">
                <a:latin typeface="Calibri" pitchFamily="34" charset="0"/>
                <a:cs typeface="Calibri" pitchFamily="34" charset="0"/>
              </a:rPr>
              <a:t>The dataset has 8 columns and 769 rows in the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2200" dirty="0" smtClean="0">
                <a:latin typeface="Calibri" pitchFamily="34" charset="0"/>
                <a:cs typeface="Calibri" pitchFamily="34" charset="0"/>
              </a:rPr>
              <a:t>dataset.</a:t>
            </a:r>
          </a:p>
          <a:p>
            <a:r>
              <a:rPr lang="en-IN" sz="2200" dirty="0" smtClean="0">
                <a:latin typeface="Calibri" pitchFamily="34" charset="0"/>
                <a:cs typeface="Calibri" pitchFamily="34" charset="0"/>
              </a:rPr>
              <a:t>The dataset consists of several medical predictor (independent) variables and one target variable (outcome).</a:t>
            </a:r>
          </a:p>
          <a:p>
            <a:r>
              <a:rPr lang="en-IN" sz="2200" dirty="0" smtClean="0">
                <a:latin typeface="Calibri" pitchFamily="34" charset="0"/>
                <a:cs typeface="Calibri" pitchFamily="34" charset="0"/>
              </a:rPr>
              <a:t>Dataset URL: </a:t>
            </a:r>
            <a:r>
              <a:rPr lang="en-IN" sz="2200" u="sng" dirty="0" smtClean="0">
                <a:latin typeface="Calibri" pitchFamily="34" charset="0"/>
                <a:cs typeface="Calibri" pitchFamily="34" charset="0"/>
                <a:hlinkClick r:id="rId2"/>
              </a:rPr>
              <a:t>https://www.kaggle.com/diabetes</a:t>
            </a:r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IN" sz="2400" dirty="0" smtClean="0">
              <a:latin typeface="+mj-lt"/>
            </a:endParaRPr>
          </a:p>
          <a:p>
            <a:pPr>
              <a:buNone/>
            </a:pPr>
            <a:endParaRPr lang="en-IN" sz="2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Work Flow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14678" y="1643050"/>
            <a:ext cx="2571768" cy="85725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4500562" y="2500306"/>
            <a:ext cx="71438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00430" y="2714620"/>
            <a:ext cx="2071702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Preprocessing Data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4500562" y="3357562"/>
            <a:ext cx="71438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00430" y="3571876"/>
            <a:ext cx="2071702" cy="6429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 Model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4500562" y="4214818"/>
            <a:ext cx="45719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500430" y="4429132"/>
            <a:ext cx="2143140" cy="642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>
            <a:off x="4500562" y="5143512"/>
            <a:ext cx="71438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500430" y="5357826"/>
            <a:ext cx="2214578" cy="6429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5786446" y="5715016"/>
            <a:ext cx="28575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215074" y="5357826"/>
            <a:ext cx="2000264" cy="642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effectLst/>
                <a:latin typeface="Times New Roman" pitchFamily="18" charset="0"/>
                <a:cs typeface="Times New Roman" pitchFamily="18" charset="0"/>
              </a:rPr>
              <a:t>Technologies</a:t>
            </a:r>
            <a:endParaRPr lang="en-US" sz="4400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39496" indent="-457200" algn="just"/>
            <a:r>
              <a:rPr lang="en-IN" sz="2200" b="1" dirty="0" smtClean="0">
                <a:latin typeface="Calibri" pitchFamily="34" charset="0"/>
                <a:cs typeface="Calibri" pitchFamily="34" charset="0"/>
              </a:rPr>
              <a:t>Libraries Used</a:t>
            </a:r>
            <a:r>
              <a:rPr lang="en-IN" sz="2200" dirty="0" smtClean="0">
                <a:latin typeface="Calibri" pitchFamily="34" charset="0"/>
                <a:cs typeface="Calibri" pitchFamily="34" charset="0"/>
              </a:rPr>
              <a:t>:-</a:t>
            </a:r>
          </a:p>
          <a:p>
            <a:pPr marL="539496" indent="-457200" algn="just">
              <a:buFont typeface="+mj-lt"/>
              <a:buAutoNum type="arabicPeriod"/>
            </a:pPr>
            <a:r>
              <a:rPr lang="en-IN" sz="2200" dirty="0" smtClean="0">
                <a:latin typeface="Calibri" pitchFamily="34" charset="0"/>
                <a:cs typeface="Calibri" pitchFamily="34" charset="0"/>
              </a:rPr>
              <a:t>Numpy</a:t>
            </a:r>
          </a:p>
          <a:p>
            <a:pPr marL="539496" indent="-457200" algn="just">
              <a:buFont typeface="+mj-lt"/>
              <a:buAutoNum type="arabicPeriod"/>
            </a:pPr>
            <a:r>
              <a:rPr lang="en-IN" sz="2200" dirty="0" smtClean="0">
                <a:latin typeface="Calibri" pitchFamily="34" charset="0"/>
                <a:cs typeface="Calibri" pitchFamily="34" charset="0"/>
              </a:rPr>
              <a:t>Pandas</a:t>
            </a:r>
          </a:p>
          <a:p>
            <a:pPr marL="539496" indent="-457200" algn="just">
              <a:buFont typeface="+mj-lt"/>
              <a:buAutoNum type="arabicPeriod"/>
            </a:pPr>
            <a:r>
              <a:rPr lang="en-IN" sz="2200" dirty="0" smtClean="0">
                <a:latin typeface="Calibri" pitchFamily="34" charset="0"/>
                <a:cs typeface="Calibri" pitchFamily="34" charset="0"/>
              </a:rPr>
              <a:t>Seaborn</a:t>
            </a:r>
          </a:p>
          <a:p>
            <a:pPr marL="539496" indent="-457200" algn="just">
              <a:buFont typeface="+mj-lt"/>
              <a:buAutoNum type="arabicPeriod"/>
            </a:pPr>
            <a:r>
              <a:rPr lang="en-IN" sz="2200" dirty="0" smtClean="0">
                <a:latin typeface="Calibri" pitchFamily="34" charset="0"/>
                <a:cs typeface="Calibri" pitchFamily="34" charset="0"/>
              </a:rPr>
              <a:t>Matplotlib</a:t>
            </a:r>
          </a:p>
          <a:p>
            <a:pPr lvl="4" algn="just"/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Various Classifiers that have been used in this study are:-</a:t>
            </a:r>
          </a:p>
          <a:p>
            <a:pPr marL="859536" lvl="1" indent="-457200" algn="just">
              <a:buFont typeface="+mj-lt"/>
              <a:buAutoNum type="arabicPeriod"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Decision Tree</a:t>
            </a:r>
          </a:p>
          <a:p>
            <a:pPr marL="859536" lvl="1" indent="-457200" algn="just">
              <a:buFont typeface="+mj-lt"/>
              <a:buAutoNum type="arabicPeriod"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 Random Forest</a:t>
            </a:r>
          </a:p>
          <a:p>
            <a:pPr marL="859536" lvl="1" indent="-457200" algn="just">
              <a:buFont typeface="+mj-lt"/>
              <a:buAutoNum type="arabicPeriod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Support Vector Machine (SVM)</a:t>
            </a:r>
          </a:p>
          <a:p>
            <a:pPr lvl="1">
              <a:buNone/>
            </a:pPr>
            <a:endParaRPr lang="en-US" sz="2400" dirty="0" smtClean="0">
              <a:latin typeface="+mj-lt"/>
              <a:cs typeface="Times New Roman" pitchFamily="18" charset="0"/>
            </a:endParaRPr>
          </a:p>
          <a:p>
            <a:pPr lvl="1"/>
            <a:endParaRPr lang="en-US" sz="2400" dirty="0" smtClean="0">
              <a:latin typeface="+mj-lt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+mj-lt"/>
              <a:cs typeface="Times New Roman" pitchFamily="18" charset="0"/>
            </a:endParaRPr>
          </a:p>
          <a:p>
            <a:endParaRPr lang="en-US" sz="24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1643050"/>
            <a:ext cx="7498080" cy="4800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1800"/>
              </a:spcBef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the data collected contains any missing attributes or attribute values, contains noisy, outliers, duplicate or wrong data, then resultant accuracy will be depleted. </a:t>
            </a:r>
          </a:p>
          <a:p>
            <a:pPr algn="just">
              <a:lnSpc>
                <a:spcPct val="150000"/>
              </a:lnSpc>
              <a:spcBef>
                <a:spcPts val="1800"/>
              </a:spcBef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Moreover, the inconsistencies in the collected data may also affect the subsequent work. </a:t>
            </a:r>
          </a:p>
          <a:p>
            <a:pPr algn="just">
              <a:lnSpc>
                <a:spcPct val="150000"/>
              </a:lnSpc>
              <a:spcBef>
                <a:spcPts val="1800"/>
              </a:spcBef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That’s why we have applied pre-processing on the gathered data.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310</TotalTime>
  <Words>420</Words>
  <Application>Microsoft Office PowerPoint</Application>
  <PresentationFormat>On-screen Show (4:3)</PresentationFormat>
  <Paragraphs>94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Gill Sans MT</vt:lpstr>
      <vt:lpstr>Times New Roman</vt:lpstr>
      <vt:lpstr>Verdana</vt:lpstr>
      <vt:lpstr>Wingdings 2</vt:lpstr>
      <vt:lpstr>Solstice</vt:lpstr>
      <vt:lpstr>Predicting Diabetes Mellitus With ML Technique</vt:lpstr>
      <vt:lpstr>Content</vt:lpstr>
      <vt:lpstr>Introduction</vt:lpstr>
      <vt:lpstr>Problem Statement</vt:lpstr>
      <vt:lpstr>Objectives</vt:lpstr>
      <vt:lpstr>Dataset Description</vt:lpstr>
      <vt:lpstr>Work Flow</vt:lpstr>
      <vt:lpstr>Technologies</vt:lpstr>
      <vt:lpstr>Pre-processing</vt:lpstr>
      <vt:lpstr>Data Visualization</vt:lpstr>
      <vt:lpstr>Comparison Table</vt:lpstr>
      <vt:lpstr>Result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Diabetes Mellitus With ML Technique</dc:title>
  <dc:creator>Sachin Thakur</dc:creator>
  <cp:lastModifiedBy>SVI</cp:lastModifiedBy>
  <cp:revision>59</cp:revision>
  <dcterms:created xsi:type="dcterms:W3CDTF">2022-06-20T15:51:15Z</dcterms:created>
  <dcterms:modified xsi:type="dcterms:W3CDTF">2025-06-09T10:24:10Z</dcterms:modified>
</cp:coreProperties>
</file>