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0" r:id="rId4"/>
  </p:sldMasterIdLst>
  <p:notesMasterIdLst>
    <p:notesMasterId r:id="rId20"/>
  </p:notesMasterIdLst>
  <p:sldIdLst>
    <p:sldId id="278" r:id="rId5"/>
    <p:sldId id="291" r:id="rId6"/>
    <p:sldId id="281" r:id="rId7"/>
    <p:sldId id="282" r:id="rId8"/>
    <p:sldId id="283" r:id="rId9"/>
    <p:sldId id="284" r:id="rId10"/>
    <p:sldId id="285" r:id="rId11"/>
    <p:sldId id="286" r:id="rId12"/>
    <p:sldId id="287" r:id="rId13"/>
    <p:sldId id="294" r:id="rId14"/>
    <p:sldId id="288" r:id="rId15"/>
    <p:sldId id="289" r:id="rId16"/>
    <p:sldId id="290" r:id="rId17"/>
    <p:sldId id="293" r:id="rId18"/>
    <p:sldId id="29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19" autoAdjust="0"/>
  </p:normalViewPr>
  <p:slideViewPr>
    <p:cSldViewPr snapToGrid="0">
      <p:cViewPr varScale="1">
        <p:scale>
          <a:sx n="74" d="100"/>
          <a:sy n="74" d="100"/>
        </p:scale>
        <p:origin x="4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856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881517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13211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105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510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6614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4100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53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8812DA-F765-4142-A6A3-A8ED7235E082}" type="datetime1">
              <a:rPr lang="en-US" smtClean="0"/>
              <a:t>6/8/2025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54087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0277FD-7DE6-41D4-930D-AC99F5AFE54E}" type="datetime1">
              <a:rPr lang="en-US" smtClean="0"/>
              <a:t>6/8/2025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1545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122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73ED0CC-082F-4160-86E5-0D6041F12778}" type="datetime1">
              <a:rPr lang="en-US" smtClean="0"/>
              <a:t>6/8/2025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99488"/>
      </p:ext>
    </p:extLst>
  </p:cSld>
  <p:clrMap bg1="lt1" tx1="dk1" bg2="lt2" tx2="dk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2099420" y="41397"/>
            <a:ext cx="8251952" cy="1715682"/>
          </a:xfrm>
        </p:spPr>
        <p:txBody>
          <a:bodyPr>
            <a:normAutofit/>
          </a:bodyPr>
          <a:lstStyle/>
          <a:p>
            <a:pPr algn="ctr"/>
            <a:r>
              <a:rPr lang="en-US" sz="4000" b="1" dirty="0"/>
              <a:t>STRESS DETECTION WITH MACHINE LEARNING</a:t>
            </a: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9513276" y="4356339"/>
            <a:ext cx="4438513" cy="1602423"/>
          </a:xfrm>
        </p:spPr>
        <p:txBody>
          <a:bodyPr>
            <a:normAutofit/>
          </a:bodyPr>
          <a:lstStyle/>
          <a:p>
            <a:pPr algn="l"/>
            <a:r>
              <a:rPr lang="en-US" sz="1900" dirty="0">
                <a:solidFill>
                  <a:schemeClr val="tx1">
                    <a:lumMod val="95000"/>
                    <a:lumOff val="5000"/>
                  </a:schemeClr>
                </a:solidFill>
                <a:latin typeface="Arial" panose="020B0604020202020204" pitchFamily="34" charset="0"/>
                <a:cs typeface="Arial" panose="020B0604020202020204" pitchFamily="34" charset="0"/>
              </a:rPr>
              <a:t>PRESENTED BY-</a:t>
            </a:r>
            <a:br>
              <a:rPr lang="en-US" sz="1900" dirty="0">
                <a:solidFill>
                  <a:schemeClr val="tx1">
                    <a:lumMod val="95000"/>
                    <a:lumOff val="5000"/>
                  </a:schemeClr>
                </a:solidFill>
                <a:latin typeface="Arial" panose="020B0604020202020204" pitchFamily="34" charset="0"/>
                <a:cs typeface="Arial" panose="020B0604020202020204" pitchFamily="34" charset="0"/>
              </a:rPr>
            </a:br>
            <a:r>
              <a:rPr lang="en-US" sz="1900" dirty="0" err="1" smtClean="0">
                <a:solidFill>
                  <a:schemeClr val="tx1">
                    <a:lumMod val="95000"/>
                    <a:lumOff val="5000"/>
                  </a:schemeClr>
                </a:solidFill>
                <a:latin typeface="Arial" panose="020B0604020202020204" pitchFamily="34" charset="0"/>
                <a:cs typeface="Arial" panose="020B0604020202020204" pitchFamily="34" charset="0"/>
              </a:rPr>
              <a:t>Arpit</a:t>
            </a:r>
            <a:r>
              <a:rPr lang="en-US" sz="1900" dirty="0" smtClean="0">
                <a:solidFill>
                  <a:schemeClr val="tx1">
                    <a:lumMod val="95000"/>
                    <a:lumOff val="5000"/>
                  </a:schemeClr>
                </a:solidFill>
                <a:latin typeface="Arial" panose="020B0604020202020204" pitchFamily="34" charset="0"/>
                <a:cs typeface="Arial" panose="020B0604020202020204" pitchFamily="34" charset="0"/>
              </a:rPr>
              <a:t> </a:t>
            </a:r>
            <a:r>
              <a:rPr lang="en-US" sz="1900" dirty="0" err="1" smtClean="0">
                <a:solidFill>
                  <a:schemeClr val="tx1">
                    <a:lumMod val="95000"/>
                    <a:lumOff val="5000"/>
                  </a:schemeClr>
                </a:solidFill>
                <a:latin typeface="Arial" panose="020B0604020202020204" pitchFamily="34" charset="0"/>
                <a:cs typeface="Arial" panose="020B0604020202020204" pitchFamily="34" charset="0"/>
              </a:rPr>
              <a:t>Shrivastav</a:t>
            </a:r>
            <a:endParaRPr lang="en-US" sz="1900"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10" name="Picture 9" descr="CDAC-Mohali-Logo.jpg">
            <a:extLst>
              <a:ext uri="{FF2B5EF4-FFF2-40B4-BE49-F238E27FC236}">
                <a16:creationId xmlns:a16="http://schemas.microsoft.com/office/drawing/2014/main" xmlns="" id="{56BFBF0E-F206-8BDC-547C-F51755BBEDD5}"/>
              </a:ext>
            </a:extLst>
          </p:cNvPr>
          <p:cNvPicPr>
            <a:picLocks noChangeAspect="1"/>
          </p:cNvPicPr>
          <p:nvPr/>
        </p:nvPicPr>
        <p:blipFill>
          <a:blip r:embed="rId3"/>
          <a:stretch>
            <a:fillRect/>
          </a:stretch>
        </p:blipFill>
        <p:spPr>
          <a:xfrm>
            <a:off x="5501496" y="3023824"/>
            <a:ext cx="1447800" cy="1268082"/>
          </a:xfrm>
          <a:prstGeom prst="rect">
            <a:avLst/>
          </a:prstGeom>
          <a:effectLst>
            <a:softEdge rad="76200"/>
          </a:effectLst>
        </p:spPr>
      </p:pic>
      <p:sp>
        <p:nvSpPr>
          <p:cNvPr id="4" name="TextBox 3">
            <a:extLst>
              <a:ext uri="{FF2B5EF4-FFF2-40B4-BE49-F238E27FC236}">
                <a16:creationId xmlns:a16="http://schemas.microsoft.com/office/drawing/2014/main" xmlns="" id="{E403C9E4-9F35-4933-3FBE-B3EEA1B3A2E3}"/>
              </a:ext>
            </a:extLst>
          </p:cNvPr>
          <p:cNvSpPr txBox="1"/>
          <p:nvPr/>
        </p:nvSpPr>
        <p:spPr>
          <a:xfrm>
            <a:off x="61559" y="4356339"/>
            <a:ext cx="3259044"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SUBMITTED TO:- </a:t>
            </a:r>
          </a:p>
          <a:p>
            <a:r>
              <a:rPr lang="en-US" dirty="0">
                <a:latin typeface="Arial" panose="020B0604020202020204" pitchFamily="34" charset="0"/>
                <a:cs typeface="Arial" panose="020B0604020202020204" pitchFamily="34" charset="0"/>
              </a:rPr>
              <a:t>Mr. SANJAY MADAN</a:t>
            </a:r>
          </a:p>
          <a:p>
            <a:endParaRPr lang="en-IN" dirty="0"/>
          </a:p>
        </p:txBody>
      </p:sp>
      <p:sp>
        <p:nvSpPr>
          <p:cNvPr id="5" name="TextBox 4">
            <a:extLst>
              <a:ext uri="{FF2B5EF4-FFF2-40B4-BE49-F238E27FC236}">
                <a16:creationId xmlns:a16="http://schemas.microsoft.com/office/drawing/2014/main" xmlns="" id="{46FFE7E5-0360-ABE0-4DBE-26A4077A2139}"/>
              </a:ext>
            </a:extLst>
          </p:cNvPr>
          <p:cNvSpPr txBox="1"/>
          <p:nvPr/>
        </p:nvSpPr>
        <p:spPr>
          <a:xfrm>
            <a:off x="3320603" y="5558652"/>
            <a:ext cx="7864916" cy="400110"/>
          </a:xfrm>
          <a:prstGeom prst="rect">
            <a:avLst/>
          </a:prstGeom>
          <a:noFill/>
        </p:spPr>
        <p:txBody>
          <a:bodyPr wrap="square" rtlCol="0">
            <a:spAutoFit/>
          </a:bodyPr>
          <a:lstStyle/>
          <a:p>
            <a:r>
              <a:rPr lang="en-US" sz="2000" dirty="0"/>
              <a:t>CENTRE FOR DEVELOPMENT OF ADVANCED COMPUTING</a:t>
            </a:r>
            <a:endParaRPr lang="en-IN" sz="2000" dirty="0"/>
          </a:p>
        </p:txBody>
      </p:sp>
    </p:spTree>
    <p:extLst>
      <p:ext uri="{BB962C8B-B14F-4D97-AF65-F5344CB8AC3E}">
        <p14:creationId xmlns:p14="http://schemas.microsoft.com/office/powerpoint/2010/main" val="4167884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FA62FC-426E-E3F0-9056-BA4C650F3089}"/>
              </a:ext>
            </a:extLst>
          </p:cNvPr>
          <p:cNvSpPr>
            <a:spLocks noGrp="1"/>
          </p:cNvSpPr>
          <p:nvPr>
            <p:ph type="title"/>
          </p:nvPr>
        </p:nvSpPr>
        <p:spPr/>
        <p:txBody>
          <a:bodyPr/>
          <a:lstStyle/>
          <a:p>
            <a:r>
              <a:rPr lang="en-IN" dirty="0">
                <a:solidFill>
                  <a:schemeClr val="accent2">
                    <a:lumMod val="75000"/>
                  </a:schemeClr>
                </a:solidFill>
              </a:rPr>
              <a:t>COMPARISON TABLE:-</a:t>
            </a:r>
          </a:p>
        </p:txBody>
      </p:sp>
      <p:graphicFrame>
        <p:nvGraphicFramePr>
          <p:cNvPr id="4" name="Table 4">
            <a:extLst>
              <a:ext uri="{FF2B5EF4-FFF2-40B4-BE49-F238E27FC236}">
                <a16:creationId xmlns:a16="http://schemas.microsoft.com/office/drawing/2014/main" xmlns="" id="{74177D93-8569-52D4-E2C1-6614DBA0DC48}"/>
              </a:ext>
            </a:extLst>
          </p:cNvPr>
          <p:cNvGraphicFramePr>
            <a:graphicFrameLocks noGrp="1"/>
          </p:cNvGraphicFramePr>
          <p:nvPr>
            <p:ph idx="1"/>
            <p:extLst>
              <p:ext uri="{D42A27DB-BD31-4B8C-83A1-F6EECF244321}">
                <p14:modId xmlns:p14="http://schemas.microsoft.com/office/powerpoint/2010/main" val="883906084"/>
              </p:ext>
            </p:extLst>
          </p:nvPr>
        </p:nvGraphicFramePr>
        <p:xfrm>
          <a:off x="1097283" y="2324435"/>
          <a:ext cx="10058397" cy="2595880"/>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xmlns="" val="2538029586"/>
                    </a:ext>
                  </a:extLst>
                </a:gridCol>
                <a:gridCol w="3352799">
                  <a:extLst>
                    <a:ext uri="{9D8B030D-6E8A-4147-A177-3AD203B41FA5}">
                      <a16:colId xmlns:a16="http://schemas.microsoft.com/office/drawing/2014/main" xmlns="" val="844620895"/>
                    </a:ext>
                  </a:extLst>
                </a:gridCol>
                <a:gridCol w="3352799">
                  <a:extLst>
                    <a:ext uri="{9D8B030D-6E8A-4147-A177-3AD203B41FA5}">
                      <a16:colId xmlns:a16="http://schemas.microsoft.com/office/drawing/2014/main" xmlns="" val="1542684716"/>
                    </a:ext>
                  </a:extLst>
                </a:gridCol>
              </a:tblGrid>
              <a:tr h="370840">
                <a:tc>
                  <a:txBody>
                    <a:bodyPr/>
                    <a:lstStyle/>
                    <a:p>
                      <a:r>
                        <a:rPr lang="en-IN" dirty="0"/>
                        <a:t>SR.NO.</a:t>
                      </a:r>
                    </a:p>
                  </a:txBody>
                  <a:tcPr/>
                </a:tc>
                <a:tc>
                  <a:txBody>
                    <a:bodyPr/>
                    <a:lstStyle/>
                    <a:p>
                      <a:r>
                        <a:rPr lang="en-IN" dirty="0"/>
                        <a:t>ALGORITHM</a:t>
                      </a:r>
                    </a:p>
                  </a:txBody>
                  <a:tcPr/>
                </a:tc>
                <a:tc>
                  <a:txBody>
                    <a:bodyPr/>
                    <a:lstStyle/>
                    <a:p>
                      <a:r>
                        <a:rPr lang="en-IN" dirty="0"/>
                        <a:t>SCORE</a:t>
                      </a:r>
                    </a:p>
                  </a:txBody>
                  <a:tcPr/>
                </a:tc>
                <a:extLst>
                  <a:ext uri="{0D108BD9-81ED-4DB2-BD59-A6C34878D82A}">
                    <a16:rowId xmlns:a16="http://schemas.microsoft.com/office/drawing/2014/main" xmlns="" val="4229049714"/>
                  </a:ext>
                </a:extLst>
              </a:tr>
              <a:tr h="370840">
                <a:tc>
                  <a:txBody>
                    <a:bodyPr/>
                    <a:lstStyle/>
                    <a:p>
                      <a:r>
                        <a:rPr lang="en-IN" dirty="0"/>
                        <a:t>1.</a:t>
                      </a:r>
                    </a:p>
                  </a:txBody>
                  <a:tcPr/>
                </a:tc>
                <a:tc>
                  <a:txBody>
                    <a:bodyPr/>
                    <a:lstStyle/>
                    <a:p>
                      <a:r>
                        <a:rPr lang="en-IN" dirty="0"/>
                        <a:t>NAÏVE BAYES</a:t>
                      </a:r>
                    </a:p>
                  </a:txBody>
                  <a:tcPr/>
                </a:tc>
                <a:tc>
                  <a:txBody>
                    <a:bodyPr/>
                    <a:lstStyle/>
                    <a:p>
                      <a:r>
                        <a:rPr lang="en-IN" dirty="0"/>
                        <a:t>0.889474</a:t>
                      </a:r>
                    </a:p>
                  </a:txBody>
                  <a:tcPr/>
                </a:tc>
                <a:extLst>
                  <a:ext uri="{0D108BD9-81ED-4DB2-BD59-A6C34878D82A}">
                    <a16:rowId xmlns:a16="http://schemas.microsoft.com/office/drawing/2014/main" xmlns="" val="2296695072"/>
                  </a:ext>
                </a:extLst>
              </a:tr>
              <a:tr h="370840">
                <a:tc>
                  <a:txBody>
                    <a:bodyPr/>
                    <a:lstStyle/>
                    <a:p>
                      <a:r>
                        <a:rPr lang="en-IN" dirty="0"/>
                        <a:t>2.</a:t>
                      </a:r>
                    </a:p>
                  </a:txBody>
                  <a:tcPr/>
                </a:tc>
                <a:tc>
                  <a:txBody>
                    <a:bodyPr/>
                    <a:lstStyle/>
                    <a:p>
                      <a:r>
                        <a:rPr lang="en-IN" dirty="0"/>
                        <a:t>LOGISTIC REGRESSION</a:t>
                      </a:r>
                    </a:p>
                  </a:txBody>
                  <a:tcPr/>
                </a:tc>
                <a:tc>
                  <a:txBody>
                    <a:bodyPr/>
                    <a:lstStyle/>
                    <a:p>
                      <a:r>
                        <a:rPr lang="en-IN" dirty="0"/>
                        <a:t>0.914474</a:t>
                      </a:r>
                    </a:p>
                  </a:txBody>
                  <a:tcPr/>
                </a:tc>
                <a:extLst>
                  <a:ext uri="{0D108BD9-81ED-4DB2-BD59-A6C34878D82A}">
                    <a16:rowId xmlns:a16="http://schemas.microsoft.com/office/drawing/2014/main" xmlns="" val="4079439075"/>
                  </a:ext>
                </a:extLst>
              </a:tr>
              <a:tr h="370840">
                <a:tc>
                  <a:txBody>
                    <a:bodyPr/>
                    <a:lstStyle/>
                    <a:p>
                      <a:r>
                        <a:rPr lang="en-IN" dirty="0"/>
                        <a:t>3.</a:t>
                      </a:r>
                    </a:p>
                  </a:txBody>
                  <a:tcPr/>
                </a:tc>
                <a:tc>
                  <a:txBody>
                    <a:bodyPr/>
                    <a:lstStyle/>
                    <a:p>
                      <a:r>
                        <a:rPr lang="en-IN" dirty="0"/>
                        <a:t>DECISION TREE</a:t>
                      </a:r>
                    </a:p>
                  </a:txBody>
                  <a:tcPr/>
                </a:tc>
                <a:tc>
                  <a:txBody>
                    <a:bodyPr/>
                    <a:lstStyle/>
                    <a:p>
                      <a:r>
                        <a:rPr lang="en-IN" dirty="0"/>
                        <a:t>0.910526</a:t>
                      </a:r>
                    </a:p>
                  </a:txBody>
                  <a:tcPr/>
                </a:tc>
                <a:extLst>
                  <a:ext uri="{0D108BD9-81ED-4DB2-BD59-A6C34878D82A}">
                    <a16:rowId xmlns:a16="http://schemas.microsoft.com/office/drawing/2014/main" xmlns="" val="478086503"/>
                  </a:ext>
                </a:extLst>
              </a:tr>
              <a:tr h="370840">
                <a:tc>
                  <a:txBody>
                    <a:bodyPr/>
                    <a:lstStyle/>
                    <a:p>
                      <a:r>
                        <a:rPr lang="en-IN" dirty="0"/>
                        <a:t>4.</a:t>
                      </a:r>
                    </a:p>
                  </a:txBody>
                  <a:tcPr/>
                </a:tc>
                <a:tc>
                  <a:txBody>
                    <a:bodyPr/>
                    <a:lstStyle/>
                    <a:p>
                      <a:r>
                        <a:rPr lang="en-IN" dirty="0"/>
                        <a:t>KNN</a:t>
                      </a:r>
                    </a:p>
                  </a:txBody>
                  <a:tcPr/>
                </a:tc>
                <a:tc>
                  <a:txBody>
                    <a:bodyPr/>
                    <a:lstStyle/>
                    <a:p>
                      <a:r>
                        <a:rPr lang="en-IN" dirty="0"/>
                        <a:t>0.888158</a:t>
                      </a:r>
                    </a:p>
                  </a:txBody>
                  <a:tcPr/>
                </a:tc>
                <a:extLst>
                  <a:ext uri="{0D108BD9-81ED-4DB2-BD59-A6C34878D82A}">
                    <a16:rowId xmlns:a16="http://schemas.microsoft.com/office/drawing/2014/main" xmlns="" val="1831848195"/>
                  </a:ext>
                </a:extLst>
              </a:tr>
              <a:tr h="370840">
                <a:tc>
                  <a:txBody>
                    <a:bodyPr/>
                    <a:lstStyle/>
                    <a:p>
                      <a:r>
                        <a:rPr lang="en-IN" dirty="0"/>
                        <a:t>5.</a:t>
                      </a:r>
                    </a:p>
                  </a:txBody>
                  <a:tcPr/>
                </a:tc>
                <a:tc>
                  <a:txBody>
                    <a:bodyPr/>
                    <a:lstStyle/>
                    <a:p>
                      <a:r>
                        <a:rPr lang="en-IN" dirty="0"/>
                        <a:t>SVM</a:t>
                      </a:r>
                    </a:p>
                  </a:txBody>
                  <a:tcPr/>
                </a:tc>
                <a:tc>
                  <a:txBody>
                    <a:bodyPr/>
                    <a:lstStyle/>
                    <a:p>
                      <a:r>
                        <a:rPr lang="en-IN" dirty="0"/>
                        <a:t>0.912105</a:t>
                      </a:r>
                    </a:p>
                  </a:txBody>
                  <a:tcPr/>
                </a:tc>
                <a:extLst>
                  <a:ext uri="{0D108BD9-81ED-4DB2-BD59-A6C34878D82A}">
                    <a16:rowId xmlns:a16="http://schemas.microsoft.com/office/drawing/2014/main" xmlns="" val="2785940531"/>
                  </a:ext>
                </a:extLst>
              </a:tr>
              <a:tr h="370840">
                <a:tc>
                  <a:txBody>
                    <a:bodyPr/>
                    <a:lstStyle/>
                    <a:p>
                      <a:r>
                        <a:rPr lang="en-IN" dirty="0"/>
                        <a:t>6.</a:t>
                      </a:r>
                    </a:p>
                  </a:txBody>
                  <a:tcPr/>
                </a:tc>
                <a:tc>
                  <a:txBody>
                    <a:bodyPr/>
                    <a:lstStyle/>
                    <a:p>
                      <a:r>
                        <a:rPr lang="en-IN" dirty="0"/>
                        <a:t>RANDOM FOREST</a:t>
                      </a:r>
                    </a:p>
                  </a:txBody>
                  <a:tcPr/>
                </a:tc>
                <a:tc>
                  <a:txBody>
                    <a:bodyPr/>
                    <a:lstStyle/>
                    <a:p>
                      <a:r>
                        <a:rPr lang="en-IN" dirty="0"/>
                        <a:t>0.911842</a:t>
                      </a:r>
                    </a:p>
                  </a:txBody>
                  <a:tcPr/>
                </a:tc>
                <a:extLst>
                  <a:ext uri="{0D108BD9-81ED-4DB2-BD59-A6C34878D82A}">
                    <a16:rowId xmlns:a16="http://schemas.microsoft.com/office/drawing/2014/main" xmlns="" val="3313033412"/>
                  </a:ext>
                </a:extLst>
              </a:tr>
            </a:tbl>
          </a:graphicData>
        </a:graphic>
      </p:graphicFrame>
    </p:spTree>
    <p:extLst>
      <p:ext uri="{BB962C8B-B14F-4D97-AF65-F5344CB8AC3E}">
        <p14:creationId xmlns:p14="http://schemas.microsoft.com/office/powerpoint/2010/main" val="1090523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B2847A32-7466-217C-AEAB-E1DFDFBBB5C1}"/>
              </a:ext>
            </a:extLst>
          </p:cNvPr>
          <p:cNvSpPr txBox="1"/>
          <p:nvPr/>
        </p:nvSpPr>
        <p:spPr>
          <a:xfrm>
            <a:off x="432032" y="801064"/>
            <a:ext cx="6115574" cy="707886"/>
          </a:xfrm>
          <a:prstGeom prst="rect">
            <a:avLst/>
          </a:prstGeom>
          <a:noFill/>
        </p:spPr>
        <p:txBody>
          <a:bodyPr wrap="square">
            <a:spAutoFit/>
          </a:bodyPr>
          <a:lstStyle/>
          <a:p>
            <a:r>
              <a:rPr lang="en-US" sz="4000" dirty="0">
                <a:solidFill>
                  <a:schemeClr val="accent2">
                    <a:lumMod val="75000"/>
                  </a:schemeClr>
                </a:solidFill>
              </a:rPr>
              <a:t>LOGISTIC REGRESSION :</a:t>
            </a:r>
          </a:p>
        </p:txBody>
      </p:sp>
      <p:sp>
        <p:nvSpPr>
          <p:cNvPr id="11" name="TextBox 10">
            <a:extLst>
              <a:ext uri="{FF2B5EF4-FFF2-40B4-BE49-F238E27FC236}">
                <a16:creationId xmlns:a16="http://schemas.microsoft.com/office/drawing/2014/main" xmlns="" id="{903C3860-DDF2-7262-530F-A45CF2F3B18E}"/>
              </a:ext>
            </a:extLst>
          </p:cNvPr>
          <p:cNvSpPr txBox="1"/>
          <p:nvPr/>
        </p:nvSpPr>
        <p:spPr>
          <a:xfrm>
            <a:off x="230696" y="1929421"/>
            <a:ext cx="9114638" cy="2041585"/>
          </a:xfrm>
          <a:prstGeom prst="rect">
            <a:avLst/>
          </a:prstGeom>
          <a:noFill/>
        </p:spPr>
        <p:txBody>
          <a:bodyPr wrap="square">
            <a:spAutoFit/>
          </a:bodyPr>
          <a:lstStyle/>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3"/>
              <a:buChar char=""/>
              <a:tabLst/>
              <a:defRPr/>
            </a:pPr>
            <a:r>
              <a:rPr kumimoji="0" lang="en-US" sz="2000" b="0" i="0" u="none" strike="noStrike" kern="1200" cap="none" spc="0" normalizeH="0" baseline="0" noProof="0" dirty="0">
                <a:ln>
                  <a:noFill/>
                </a:ln>
                <a:effectLst/>
                <a:uLnTx/>
                <a:uFillTx/>
                <a:latin typeface="Lucida Sans Unicode"/>
                <a:ea typeface="+mn-ea"/>
                <a:cs typeface="+mn-cs"/>
              </a:rPr>
              <a:t>Supervised Learning technique.</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3"/>
              <a:buChar char=""/>
              <a:tabLst/>
              <a:defRPr/>
            </a:pPr>
            <a:r>
              <a:rPr kumimoji="0" lang="en-US" sz="2000" b="0" i="0" u="none" strike="noStrike" kern="1200" cap="none" spc="0" normalizeH="0" baseline="0" noProof="0" dirty="0">
                <a:ln>
                  <a:noFill/>
                </a:ln>
                <a:effectLst/>
                <a:uLnTx/>
                <a:uFillTx/>
                <a:latin typeface="Lucida Sans Unicode"/>
                <a:ea typeface="+mn-ea"/>
                <a:cs typeface="+mn-cs"/>
              </a:rPr>
              <a:t>It </a:t>
            </a:r>
            <a:r>
              <a:rPr kumimoji="0" lang="en-US" sz="2000" b="1" i="0" u="none" strike="noStrike" kern="1200" cap="none" spc="0" normalizeH="0" baseline="0" noProof="0" dirty="0">
                <a:ln>
                  <a:noFill/>
                </a:ln>
                <a:effectLst/>
                <a:uLnTx/>
                <a:uFillTx/>
                <a:latin typeface="Lucida Sans Unicode"/>
                <a:ea typeface="+mn-ea"/>
                <a:cs typeface="+mn-cs"/>
              </a:rPr>
              <a:t>is used for solving the classification problems</a:t>
            </a:r>
            <a:r>
              <a:rPr kumimoji="0" lang="en-US" sz="2000" b="0" i="0" u="none" strike="noStrike" kern="1200" cap="none" spc="0" normalizeH="0" baseline="0" noProof="0" dirty="0">
                <a:ln>
                  <a:noFill/>
                </a:ln>
                <a:effectLst/>
                <a:uLnTx/>
                <a:uFillTx/>
                <a:latin typeface="Lucida Sans Unicode"/>
                <a:ea typeface="+mn-ea"/>
                <a:cs typeface="+mn-cs"/>
              </a:rPr>
              <a:t>.</a:t>
            </a:r>
          </a:p>
          <a:p>
            <a:pPr marL="365760" marR="0" lvl="0" indent="-256032" algn="l" defTabSz="914400" rtl="0" eaLnBrk="1" fontAlgn="auto" latinLnBrk="0" hangingPunct="1">
              <a:lnSpc>
                <a:spcPct val="100000"/>
              </a:lnSpc>
              <a:spcBef>
                <a:spcPts val="400"/>
              </a:spcBef>
              <a:spcAft>
                <a:spcPts val="0"/>
              </a:spcAft>
              <a:buClr>
                <a:srgbClr val="2DA2BF"/>
              </a:buClr>
              <a:buSzPct val="68000"/>
              <a:buFont typeface="Wingdings 3"/>
              <a:buChar char=""/>
              <a:tabLst/>
              <a:defRPr/>
            </a:pPr>
            <a:r>
              <a:rPr kumimoji="0" lang="en-US" sz="2000" b="0" i="0" u="none" strike="noStrike" kern="1200" cap="none" spc="0" normalizeH="0" baseline="0" noProof="0" dirty="0">
                <a:ln>
                  <a:noFill/>
                </a:ln>
                <a:effectLst/>
                <a:uLnTx/>
                <a:uFillTx/>
                <a:latin typeface="Lucida Sans Unicode"/>
                <a:ea typeface="+mn-ea"/>
                <a:cs typeface="+mn-cs"/>
              </a:rPr>
              <a:t>In logistic regression, we use the concept of the threshold value, which defines the probability of either 0 or 1. Such as values above the threshold value tends to 1, and a value below the threshold values tends to 0.</a:t>
            </a:r>
          </a:p>
        </p:txBody>
      </p:sp>
      <p:pic>
        <p:nvPicPr>
          <p:cNvPr id="3" name="Picture 2">
            <a:extLst>
              <a:ext uri="{FF2B5EF4-FFF2-40B4-BE49-F238E27FC236}">
                <a16:creationId xmlns:a16="http://schemas.microsoft.com/office/drawing/2014/main" xmlns="" id="{607EAD79-6FBF-E889-DCE4-0547A52710B8}"/>
              </a:ext>
            </a:extLst>
          </p:cNvPr>
          <p:cNvPicPr>
            <a:picLocks noChangeAspect="1"/>
          </p:cNvPicPr>
          <p:nvPr/>
        </p:nvPicPr>
        <p:blipFill>
          <a:blip r:embed="rId2"/>
          <a:stretch>
            <a:fillRect/>
          </a:stretch>
        </p:blipFill>
        <p:spPr>
          <a:xfrm>
            <a:off x="6241409" y="4035105"/>
            <a:ext cx="4545261" cy="2145702"/>
          </a:xfrm>
          <a:prstGeom prst="rect">
            <a:avLst/>
          </a:prstGeom>
        </p:spPr>
      </p:pic>
    </p:spTree>
    <p:extLst>
      <p:ext uri="{BB962C8B-B14F-4D97-AF65-F5344CB8AC3E}">
        <p14:creationId xmlns:p14="http://schemas.microsoft.com/office/powerpoint/2010/main" val="1943499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89C04572-CD0E-95FF-F883-04A83097A1BA}"/>
              </a:ext>
            </a:extLst>
          </p:cNvPr>
          <p:cNvSpPr txBox="1"/>
          <p:nvPr/>
        </p:nvSpPr>
        <p:spPr>
          <a:xfrm>
            <a:off x="302005" y="1895912"/>
            <a:ext cx="8355435" cy="3477875"/>
          </a:xfrm>
          <a:prstGeom prst="rect">
            <a:avLst/>
          </a:prstGeom>
          <a:noFill/>
        </p:spPr>
        <p:txBody>
          <a:bodyPr wrap="square">
            <a:spAutoFit/>
          </a:bodyPr>
          <a:lstStyle/>
          <a:p>
            <a:r>
              <a:rPr lang="en-US" sz="2000" dirty="0"/>
              <a:t>A confusion matrix is a visual representation which tells us the degree of four important classification metrics:</a:t>
            </a:r>
          </a:p>
          <a:p>
            <a:pPr>
              <a:buNone/>
            </a:pPr>
            <a:endParaRPr lang="en-US" sz="2000" dirty="0"/>
          </a:p>
          <a:p>
            <a:r>
              <a:rPr lang="en-US" sz="2000" b="1" dirty="0"/>
              <a:t>True Positives (TP): </a:t>
            </a:r>
            <a:r>
              <a:rPr lang="en-US" sz="2000" dirty="0"/>
              <a:t>The number of observations where the model predicted the  stress (1), and the person actually had stress. (1)</a:t>
            </a:r>
          </a:p>
          <a:p>
            <a:r>
              <a:rPr lang="en-US" sz="2000" b="1" dirty="0"/>
              <a:t>True Negatives (TN): </a:t>
            </a:r>
            <a:r>
              <a:rPr lang="en-US" sz="2000" dirty="0"/>
              <a:t>The number of observations where the model predicted the no stress (0), and the person actually do not have stress (0).</a:t>
            </a:r>
          </a:p>
          <a:p>
            <a:r>
              <a:rPr lang="en-US" sz="2000" b="1" dirty="0"/>
              <a:t>False Positives (FP): </a:t>
            </a:r>
            <a:r>
              <a:rPr lang="en-US" sz="2000" dirty="0"/>
              <a:t>The number of observations where the model predicted that person has stress (1), but in real life he/she do not have stress (0).</a:t>
            </a:r>
          </a:p>
          <a:p>
            <a:r>
              <a:rPr lang="en-US" sz="2000" b="1" dirty="0"/>
              <a:t>False Negatives (FN):</a:t>
            </a:r>
            <a:r>
              <a:rPr lang="en-US" sz="2000" dirty="0"/>
              <a:t> The number of observations where the model predicted that person has no stress (0), but in real life he/she do have stress (1).</a:t>
            </a:r>
          </a:p>
        </p:txBody>
      </p:sp>
      <p:sp>
        <p:nvSpPr>
          <p:cNvPr id="8" name="TextBox 7">
            <a:extLst>
              <a:ext uri="{FF2B5EF4-FFF2-40B4-BE49-F238E27FC236}">
                <a16:creationId xmlns:a16="http://schemas.microsoft.com/office/drawing/2014/main" xmlns="" id="{22AEE86D-4179-B8AC-A5B9-44D6D2F25028}"/>
              </a:ext>
            </a:extLst>
          </p:cNvPr>
          <p:cNvSpPr txBox="1"/>
          <p:nvPr/>
        </p:nvSpPr>
        <p:spPr>
          <a:xfrm>
            <a:off x="134224" y="889233"/>
            <a:ext cx="8355435" cy="769441"/>
          </a:xfrm>
          <a:prstGeom prst="rect">
            <a:avLst/>
          </a:prstGeom>
          <a:noFill/>
        </p:spPr>
        <p:txBody>
          <a:bodyPr wrap="square" rtlCol="0">
            <a:spAutoFit/>
          </a:bodyPr>
          <a:lstStyle/>
          <a:p>
            <a:r>
              <a:rPr lang="en-IN" sz="4400" dirty="0"/>
              <a:t> </a:t>
            </a:r>
            <a:r>
              <a:rPr lang="en-IN" sz="4400" dirty="0">
                <a:solidFill>
                  <a:schemeClr val="accent2">
                    <a:lumMod val="75000"/>
                  </a:schemeClr>
                </a:solidFill>
              </a:rPr>
              <a:t>CONFUSION MATRIX:-</a:t>
            </a:r>
          </a:p>
        </p:txBody>
      </p:sp>
      <p:pic>
        <p:nvPicPr>
          <p:cNvPr id="4" name="Picture 3">
            <a:extLst>
              <a:ext uri="{FF2B5EF4-FFF2-40B4-BE49-F238E27FC236}">
                <a16:creationId xmlns:a16="http://schemas.microsoft.com/office/drawing/2014/main" xmlns="" id="{7AB505B4-1346-2CE8-89BB-2C7B4E50962D}"/>
              </a:ext>
            </a:extLst>
          </p:cNvPr>
          <p:cNvPicPr>
            <a:picLocks noChangeAspect="1"/>
          </p:cNvPicPr>
          <p:nvPr/>
        </p:nvPicPr>
        <p:blipFill>
          <a:blip r:embed="rId2"/>
          <a:stretch>
            <a:fillRect/>
          </a:stretch>
        </p:blipFill>
        <p:spPr>
          <a:xfrm>
            <a:off x="8179266" y="2572484"/>
            <a:ext cx="3834643" cy="3119534"/>
          </a:xfrm>
          <a:prstGeom prst="rect">
            <a:avLst/>
          </a:prstGeom>
        </p:spPr>
      </p:pic>
    </p:spTree>
    <p:extLst>
      <p:ext uri="{BB962C8B-B14F-4D97-AF65-F5344CB8AC3E}">
        <p14:creationId xmlns:p14="http://schemas.microsoft.com/office/powerpoint/2010/main" val="3827910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315C7AA4-6C0E-FF4F-843D-792B22DB5840}"/>
              </a:ext>
            </a:extLst>
          </p:cNvPr>
          <p:cNvPicPr>
            <a:picLocks noChangeAspect="1"/>
          </p:cNvPicPr>
          <p:nvPr/>
        </p:nvPicPr>
        <p:blipFill>
          <a:blip r:embed="rId2"/>
          <a:stretch>
            <a:fillRect/>
          </a:stretch>
        </p:blipFill>
        <p:spPr>
          <a:xfrm>
            <a:off x="559358" y="1023456"/>
            <a:ext cx="11073283" cy="4983061"/>
          </a:xfrm>
          <a:prstGeom prst="rect">
            <a:avLst/>
          </a:prstGeom>
        </p:spPr>
      </p:pic>
      <p:sp>
        <p:nvSpPr>
          <p:cNvPr id="7" name="TextBox 6">
            <a:extLst>
              <a:ext uri="{FF2B5EF4-FFF2-40B4-BE49-F238E27FC236}">
                <a16:creationId xmlns:a16="http://schemas.microsoft.com/office/drawing/2014/main" xmlns="" id="{4BD06338-461D-308A-4C42-728FF58D2599}"/>
              </a:ext>
            </a:extLst>
          </p:cNvPr>
          <p:cNvSpPr txBox="1"/>
          <p:nvPr/>
        </p:nvSpPr>
        <p:spPr>
          <a:xfrm>
            <a:off x="159391" y="226503"/>
            <a:ext cx="8464492" cy="584775"/>
          </a:xfrm>
          <a:prstGeom prst="rect">
            <a:avLst/>
          </a:prstGeom>
          <a:noFill/>
        </p:spPr>
        <p:txBody>
          <a:bodyPr wrap="square" rtlCol="0">
            <a:spAutoFit/>
          </a:bodyPr>
          <a:lstStyle/>
          <a:p>
            <a:r>
              <a:rPr lang="en-US" sz="3200" dirty="0">
                <a:solidFill>
                  <a:schemeClr val="accent2">
                    <a:lumMod val="75000"/>
                  </a:schemeClr>
                </a:solidFill>
              </a:rPr>
              <a:t>DASHBOARD MADE WITH POWER BI:-</a:t>
            </a:r>
            <a:endParaRPr lang="en-IN" sz="3200" dirty="0">
              <a:solidFill>
                <a:schemeClr val="accent2">
                  <a:lumMod val="75000"/>
                </a:schemeClr>
              </a:solidFill>
            </a:endParaRPr>
          </a:p>
        </p:txBody>
      </p:sp>
    </p:spTree>
    <p:extLst>
      <p:ext uri="{BB962C8B-B14F-4D97-AF65-F5344CB8AC3E}">
        <p14:creationId xmlns:p14="http://schemas.microsoft.com/office/powerpoint/2010/main" val="3579110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AC000C-D6A5-D986-CCD3-08DA8DD68730}"/>
              </a:ext>
            </a:extLst>
          </p:cNvPr>
          <p:cNvSpPr>
            <a:spLocks noGrp="1"/>
          </p:cNvSpPr>
          <p:nvPr>
            <p:ph type="title"/>
          </p:nvPr>
        </p:nvSpPr>
        <p:spPr/>
        <p:txBody>
          <a:bodyPr/>
          <a:lstStyle/>
          <a:p>
            <a:r>
              <a:rPr lang="en-IN" dirty="0">
                <a:solidFill>
                  <a:schemeClr val="accent2">
                    <a:lumMod val="75000"/>
                  </a:schemeClr>
                </a:solidFill>
              </a:rPr>
              <a:t>CONCLUSION:-</a:t>
            </a:r>
          </a:p>
        </p:txBody>
      </p:sp>
      <p:sp>
        <p:nvSpPr>
          <p:cNvPr id="3" name="Content Placeholder 2">
            <a:extLst>
              <a:ext uri="{FF2B5EF4-FFF2-40B4-BE49-F238E27FC236}">
                <a16:creationId xmlns:a16="http://schemas.microsoft.com/office/drawing/2014/main" xmlns="" id="{4759374C-E026-FB2A-8884-3329C2D8F687}"/>
              </a:ext>
            </a:extLst>
          </p:cNvPr>
          <p:cNvSpPr>
            <a:spLocks noGrp="1"/>
          </p:cNvSpPr>
          <p:nvPr>
            <p:ph idx="1"/>
          </p:nvPr>
        </p:nvSpPr>
        <p:spPr/>
        <p:txBody>
          <a:bodyPr/>
          <a:lstStyle/>
          <a:p>
            <a:pPr>
              <a:buFont typeface="Wingdings" panose="05000000000000000000" pitchFamily="2" charset="2"/>
              <a:buChar char="Ø"/>
            </a:pPr>
            <a:r>
              <a:rPr lang="en-IN" dirty="0"/>
              <a:t>In this project we can detect the stressful tweets collected from the dataset or we can take any tweet from the social sites or blogs and can check whether the writer is in stress or not.</a:t>
            </a:r>
          </a:p>
          <a:p>
            <a:pPr>
              <a:buFont typeface="Wingdings" panose="05000000000000000000" pitchFamily="2" charset="2"/>
              <a:buChar char="Ø"/>
            </a:pPr>
            <a:r>
              <a:rPr lang="en-IN" dirty="0"/>
              <a:t>We have used the various machine learning algorithms such as Naïve Byes, KNN, Random forest classifier, Decision tree and Logistic regression.</a:t>
            </a:r>
          </a:p>
          <a:p>
            <a:pPr>
              <a:buFont typeface="Wingdings" panose="05000000000000000000" pitchFamily="2" charset="2"/>
              <a:buChar char="Ø"/>
            </a:pPr>
            <a:r>
              <a:rPr lang="en-IN" dirty="0"/>
              <a:t>But the best one algo with which we have trained our model is Logistic regression as it is giving the highest accuracy score.</a:t>
            </a:r>
          </a:p>
          <a:p>
            <a:pPr>
              <a:buFont typeface="Wingdings" panose="05000000000000000000" pitchFamily="2" charset="2"/>
              <a:buChar char="Ø"/>
            </a:pPr>
            <a:r>
              <a:rPr lang="en-IN" dirty="0"/>
              <a:t>Also we have analysed the Various data patterns with the help of POWER BI where we have designed the dashboard that you have seen in previous slide.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537946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36312A-BEA5-4EB1-CF47-5F972010F157}"/>
              </a:ext>
            </a:extLst>
          </p:cNvPr>
          <p:cNvSpPr>
            <a:spLocks noGrp="1"/>
          </p:cNvSpPr>
          <p:nvPr>
            <p:ph type="title"/>
          </p:nvPr>
        </p:nvSpPr>
        <p:spPr>
          <a:xfrm>
            <a:off x="1256671" y="1880511"/>
            <a:ext cx="10058400" cy="1450757"/>
          </a:xfrm>
        </p:spPr>
        <p:txBody>
          <a:bodyPr/>
          <a:lstStyle/>
          <a:p>
            <a:r>
              <a:rPr lang="en-IN" dirty="0">
                <a:solidFill>
                  <a:schemeClr val="accent2">
                    <a:lumMod val="75000"/>
                  </a:schemeClr>
                </a:solidFill>
              </a:rPr>
              <a:t>                      THANK YOU </a:t>
            </a:r>
          </a:p>
        </p:txBody>
      </p:sp>
    </p:spTree>
    <p:extLst>
      <p:ext uri="{BB962C8B-B14F-4D97-AF65-F5344CB8AC3E}">
        <p14:creationId xmlns:p14="http://schemas.microsoft.com/office/powerpoint/2010/main" val="454180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0737F5-1BE0-F6FF-0DAB-075C1A8C6B31}"/>
              </a:ext>
            </a:extLst>
          </p:cNvPr>
          <p:cNvSpPr>
            <a:spLocks noGrp="1"/>
          </p:cNvSpPr>
          <p:nvPr>
            <p:ph type="title"/>
          </p:nvPr>
        </p:nvSpPr>
        <p:spPr>
          <a:xfrm>
            <a:off x="1097280" y="263527"/>
            <a:ext cx="10058400" cy="1450757"/>
          </a:xfrm>
        </p:spPr>
        <p:txBody>
          <a:bodyPr/>
          <a:lstStyle/>
          <a:p>
            <a:r>
              <a:rPr lang="en-US" dirty="0">
                <a:solidFill>
                  <a:schemeClr val="accent2">
                    <a:lumMod val="75000"/>
                  </a:schemeClr>
                </a:solidFill>
              </a:rPr>
              <a:t>TABLE OF CONTENT:-</a:t>
            </a:r>
            <a:endParaRPr lang="en-IN" dirty="0">
              <a:solidFill>
                <a:schemeClr val="accent2">
                  <a:lumMod val="75000"/>
                </a:schemeClr>
              </a:solidFill>
            </a:endParaRPr>
          </a:p>
        </p:txBody>
      </p:sp>
      <p:sp>
        <p:nvSpPr>
          <p:cNvPr id="6" name="Content Placeholder 5">
            <a:extLst>
              <a:ext uri="{FF2B5EF4-FFF2-40B4-BE49-F238E27FC236}">
                <a16:creationId xmlns:a16="http://schemas.microsoft.com/office/drawing/2014/main" xmlns="" id="{DF1EA285-300D-BA6A-34E8-11FE718475BC}"/>
              </a:ext>
            </a:extLst>
          </p:cNvPr>
          <p:cNvSpPr>
            <a:spLocks noGrp="1"/>
          </p:cNvSpPr>
          <p:nvPr>
            <p:ph idx="1"/>
          </p:nvPr>
        </p:nvSpPr>
        <p:spPr>
          <a:xfrm>
            <a:off x="1248281" y="1879290"/>
            <a:ext cx="10058400" cy="4023360"/>
          </a:xfrm>
        </p:spPr>
        <p:txBody>
          <a:bodyPr/>
          <a:lstStyle/>
          <a:p>
            <a:pPr marL="342900" indent="-342900">
              <a:buAutoNum type="arabicPeriod"/>
            </a:pPr>
            <a:r>
              <a:rPr lang="en-US" sz="2000" dirty="0"/>
              <a:t>INTRODUCTION</a:t>
            </a:r>
          </a:p>
          <a:p>
            <a:pPr marL="342900" indent="-342900">
              <a:buAutoNum type="arabicPeriod"/>
            </a:pPr>
            <a:r>
              <a:rPr lang="en-US" sz="2000" dirty="0"/>
              <a:t>OBJECTIVES</a:t>
            </a:r>
          </a:p>
          <a:p>
            <a:pPr marL="342900" indent="-342900">
              <a:buAutoNum type="arabicPeriod"/>
            </a:pPr>
            <a:r>
              <a:rPr lang="en-US" sz="2000" dirty="0"/>
              <a:t>FLOW DIAGRAM</a:t>
            </a:r>
          </a:p>
          <a:p>
            <a:pPr marL="342900" indent="-342900">
              <a:buAutoNum type="arabicPeriod"/>
            </a:pPr>
            <a:r>
              <a:rPr lang="en-US" sz="2000" dirty="0"/>
              <a:t>METHODOLOGY</a:t>
            </a:r>
          </a:p>
          <a:p>
            <a:pPr marL="342900" indent="-342900">
              <a:buAutoNum type="arabicPeriod"/>
            </a:pPr>
            <a:r>
              <a:rPr lang="en-US" sz="2000" dirty="0"/>
              <a:t>LOGISTIC REGRESSION</a:t>
            </a:r>
          </a:p>
          <a:p>
            <a:pPr marL="342900" indent="-342900">
              <a:buAutoNum type="arabicPeriod"/>
            </a:pPr>
            <a:r>
              <a:rPr lang="en-US" sz="2000" dirty="0"/>
              <a:t>CONFUSSION MATRIX</a:t>
            </a:r>
          </a:p>
          <a:p>
            <a:pPr marL="342900" indent="-342900">
              <a:buAutoNum type="arabicPeriod"/>
            </a:pPr>
            <a:r>
              <a:rPr lang="en-US" sz="2000" dirty="0"/>
              <a:t>CONCLUSION</a:t>
            </a:r>
          </a:p>
          <a:p>
            <a:endParaRPr lang="en-IN" dirty="0"/>
          </a:p>
        </p:txBody>
      </p:sp>
    </p:spTree>
    <p:extLst>
      <p:ext uri="{BB962C8B-B14F-4D97-AF65-F5344CB8AC3E}">
        <p14:creationId xmlns:p14="http://schemas.microsoft.com/office/powerpoint/2010/main" val="38109057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3F55C647-CAC4-1E2D-D1E0-B250E0B5F619}"/>
              </a:ext>
            </a:extLst>
          </p:cNvPr>
          <p:cNvSpPr txBox="1"/>
          <p:nvPr/>
        </p:nvSpPr>
        <p:spPr>
          <a:xfrm>
            <a:off x="706074" y="195480"/>
            <a:ext cx="10930855" cy="5786199"/>
          </a:xfrm>
          <a:prstGeom prst="rect">
            <a:avLst/>
          </a:prstGeom>
          <a:noFill/>
        </p:spPr>
        <p:txBody>
          <a:bodyPr wrap="square" rtlCol="0">
            <a:spAutoFit/>
          </a:bodyPr>
          <a:lstStyle/>
          <a:p>
            <a:endParaRPr lang="en-US" dirty="0"/>
          </a:p>
          <a:p>
            <a:endParaRPr lang="en-US" dirty="0"/>
          </a:p>
          <a:p>
            <a:endParaRPr lang="en-US" dirty="0">
              <a:solidFill>
                <a:schemeClr val="accent3">
                  <a:lumMod val="60000"/>
                  <a:lumOff val="40000"/>
                </a:schemeClr>
              </a:solidFill>
            </a:endParaRPr>
          </a:p>
          <a:p>
            <a:r>
              <a:rPr lang="en-US" sz="4000" dirty="0">
                <a:solidFill>
                  <a:schemeClr val="accent2">
                    <a:lumMod val="75000"/>
                  </a:schemeClr>
                </a:solidFill>
              </a:rPr>
              <a:t>INTRODUCTION:-</a:t>
            </a:r>
          </a:p>
          <a:p>
            <a:endParaRPr lang="en-US" dirty="0"/>
          </a:p>
          <a:p>
            <a:endParaRPr lang="en-US" dirty="0"/>
          </a:p>
          <a:p>
            <a:pPr marL="342900" indent="-342900">
              <a:buFont typeface="Arial" panose="020B0604020202020204" pitchFamily="34" charset="0"/>
              <a:buChar char="•"/>
            </a:pPr>
            <a:r>
              <a:rPr lang="en-US" sz="2400" dirty="0"/>
              <a:t>Relaxation gives health whereas stress affects your health. In the present day, situation Stress is most rapidly increasing. This is why people are not happy despite prosperity.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So this project will help to determine weather a person is suffering any type of stress or not as stress can not be detected easily in the earlier state. So to prevent stress it is to be first detected timely.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So in this project we are going to detect stress with the help of the Sentences that people use in their day to day life.</a:t>
            </a:r>
            <a:endParaRPr lang="en-IN" sz="2400" dirty="0"/>
          </a:p>
        </p:txBody>
      </p:sp>
      <p:pic>
        <p:nvPicPr>
          <p:cNvPr id="3" name="Picture 2">
            <a:extLst>
              <a:ext uri="{FF2B5EF4-FFF2-40B4-BE49-F238E27FC236}">
                <a16:creationId xmlns:a16="http://schemas.microsoft.com/office/drawing/2014/main" xmlns="" id="{F2B9E721-03F2-6585-20C0-601D175B1D46}"/>
              </a:ext>
            </a:extLst>
          </p:cNvPr>
          <p:cNvPicPr>
            <a:picLocks noChangeAspect="1"/>
          </p:cNvPicPr>
          <p:nvPr/>
        </p:nvPicPr>
        <p:blipFill>
          <a:blip r:embed="rId2"/>
          <a:stretch>
            <a:fillRect/>
          </a:stretch>
        </p:blipFill>
        <p:spPr>
          <a:xfrm>
            <a:off x="8556771" y="283692"/>
            <a:ext cx="3080158" cy="1368959"/>
          </a:xfrm>
          <a:prstGeom prst="rect">
            <a:avLst/>
          </a:prstGeom>
        </p:spPr>
      </p:pic>
    </p:spTree>
    <p:extLst>
      <p:ext uri="{BB962C8B-B14F-4D97-AF65-F5344CB8AC3E}">
        <p14:creationId xmlns:p14="http://schemas.microsoft.com/office/powerpoint/2010/main" val="1398989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C2DA72A4-4E18-EC3C-F593-4F234D7602FB}"/>
              </a:ext>
            </a:extLst>
          </p:cNvPr>
          <p:cNvSpPr txBox="1"/>
          <p:nvPr/>
        </p:nvSpPr>
        <p:spPr>
          <a:xfrm>
            <a:off x="578840" y="1132512"/>
            <a:ext cx="8816830" cy="3847207"/>
          </a:xfrm>
          <a:prstGeom prst="rect">
            <a:avLst/>
          </a:prstGeom>
          <a:noFill/>
        </p:spPr>
        <p:txBody>
          <a:bodyPr wrap="square" rtlCol="0">
            <a:spAutoFit/>
          </a:bodyPr>
          <a:lstStyle/>
          <a:p>
            <a:r>
              <a:rPr lang="en-US" sz="4000" dirty="0">
                <a:solidFill>
                  <a:schemeClr val="accent2">
                    <a:lumMod val="75000"/>
                  </a:schemeClr>
                </a:solidFill>
              </a:rPr>
              <a:t>OBJECTIVES:-</a:t>
            </a:r>
          </a:p>
          <a:p>
            <a:endParaRPr lang="en-US" dirty="0"/>
          </a:p>
          <a:p>
            <a:endParaRPr lang="en-US" dirty="0"/>
          </a:p>
          <a:p>
            <a:pPr marL="285750" indent="-285750">
              <a:buFont typeface="Arial" panose="020B0604020202020204" pitchFamily="34" charset="0"/>
              <a:buChar char="•"/>
            </a:pPr>
            <a:r>
              <a:rPr lang="en-US" sz="2800" dirty="0"/>
              <a:t>To study various dataset available on stress detection project.</a:t>
            </a:r>
          </a:p>
          <a:p>
            <a:pPr marL="285750" indent="-285750">
              <a:buFont typeface="Arial" panose="020B0604020202020204" pitchFamily="34" charset="0"/>
              <a:buChar char="•"/>
            </a:pPr>
            <a:r>
              <a:rPr lang="en-US" sz="2800" dirty="0"/>
              <a:t>To develop the model with machine learning for the stress detection.</a:t>
            </a:r>
          </a:p>
          <a:p>
            <a:pPr marL="285750" indent="-285750">
              <a:buFont typeface="Arial" panose="020B0604020202020204" pitchFamily="34" charset="0"/>
              <a:buChar char="•"/>
            </a:pPr>
            <a:r>
              <a:rPr lang="en-US" sz="2800" dirty="0"/>
              <a:t>To detect and check weather person is suffering from stress or not.</a:t>
            </a:r>
            <a:endParaRPr lang="en-IN" sz="2800" dirty="0"/>
          </a:p>
        </p:txBody>
      </p:sp>
    </p:spTree>
    <p:extLst>
      <p:ext uri="{BB962C8B-B14F-4D97-AF65-F5344CB8AC3E}">
        <p14:creationId xmlns:p14="http://schemas.microsoft.com/office/powerpoint/2010/main" val="134583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F0700C73-1F03-8B42-0AA9-ECEC7F6220A0}"/>
              </a:ext>
            </a:extLst>
          </p:cNvPr>
          <p:cNvSpPr/>
          <p:nvPr/>
        </p:nvSpPr>
        <p:spPr>
          <a:xfrm>
            <a:off x="1191237" y="1794220"/>
            <a:ext cx="1912690" cy="745493"/>
          </a:xfrm>
          <a:prstGeom prst="rect">
            <a:avLst/>
          </a:prstGeom>
          <a:solidFill>
            <a:schemeClr val="bg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DATASET</a:t>
            </a:r>
          </a:p>
        </p:txBody>
      </p:sp>
      <p:cxnSp>
        <p:nvCxnSpPr>
          <p:cNvPr id="8" name="Straight Arrow Connector 7">
            <a:extLst>
              <a:ext uri="{FF2B5EF4-FFF2-40B4-BE49-F238E27FC236}">
                <a16:creationId xmlns:a16="http://schemas.microsoft.com/office/drawing/2014/main" xmlns="" id="{D7B50B1E-2CEE-A0AF-DAC6-D40982BCFB06}"/>
              </a:ext>
            </a:extLst>
          </p:cNvPr>
          <p:cNvCxnSpPr>
            <a:cxnSpLocks/>
          </p:cNvCxnSpPr>
          <p:nvPr/>
        </p:nvCxnSpPr>
        <p:spPr>
          <a:xfrm>
            <a:off x="2147582" y="2587487"/>
            <a:ext cx="8389" cy="2586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xmlns="" id="{B06DCDE0-974B-4EE1-4824-D93A98299ED5}"/>
              </a:ext>
            </a:extLst>
          </p:cNvPr>
          <p:cNvSpPr/>
          <p:nvPr/>
        </p:nvSpPr>
        <p:spPr>
          <a:xfrm>
            <a:off x="1199626" y="2925677"/>
            <a:ext cx="1912690" cy="745494"/>
          </a:xfrm>
          <a:prstGeom prst="rect">
            <a:avLst/>
          </a:prstGeom>
          <a:solidFill>
            <a:schemeClr val="bg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PRE-PROCESSING DATA</a:t>
            </a:r>
          </a:p>
        </p:txBody>
      </p:sp>
      <p:cxnSp>
        <p:nvCxnSpPr>
          <p:cNvPr id="11" name="Straight Arrow Connector 10">
            <a:extLst>
              <a:ext uri="{FF2B5EF4-FFF2-40B4-BE49-F238E27FC236}">
                <a16:creationId xmlns:a16="http://schemas.microsoft.com/office/drawing/2014/main" xmlns="" id="{997F4403-DCCA-534E-30B5-B0A5F822652B}"/>
              </a:ext>
            </a:extLst>
          </p:cNvPr>
          <p:cNvCxnSpPr>
            <a:cxnSpLocks/>
          </p:cNvCxnSpPr>
          <p:nvPr/>
        </p:nvCxnSpPr>
        <p:spPr>
          <a:xfrm>
            <a:off x="2155971" y="3638145"/>
            <a:ext cx="8390" cy="4956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CC6DD56A-D37D-7752-4A97-BA304623E6F2}"/>
              </a:ext>
            </a:extLst>
          </p:cNvPr>
          <p:cNvSpPr/>
          <p:nvPr/>
        </p:nvSpPr>
        <p:spPr>
          <a:xfrm>
            <a:off x="1199626" y="4175115"/>
            <a:ext cx="1912690" cy="745493"/>
          </a:xfrm>
          <a:prstGeom prst="rect">
            <a:avLst/>
          </a:prstGeom>
          <a:solidFill>
            <a:schemeClr val="bg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FEATURE EXTRACTION</a:t>
            </a:r>
          </a:p>
        </p:txBody>
      </p:sp>
      <p:cxnSp>
        <p:nvCxnSpPr>
          <p:cNvPr id="15" name="Straight Arrow Connector 14">
            <a:extLst>
              <a:ext uri="{FF2B5EF4-FFF2-40B4-BE49-F238E27FC236}">
                <a16:creationId xmlns:a16="http://schemas.microsoft.com/office/drawing/2014/main" xmlns="" id="{9754DF99-08B4-3F16-7102-9FD6428D6F58}"/>
              </a:ext>
            </a:extLst>
          </p:cNvPr>
          <p:cNvCxnSpPr>
            <a:cxnSpLocks/>
          </p:cNvCxnSpPr>
          <p:nvPr/>
        </p:nvCxnSpPr>
        <p:spPr>
          <a:xfrm flipV="1">
            <a:off x="3112316" y="3718945"/>
            <a:ext cx="1551963" cy="735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1365F826-50A4-0165-4F7C-C89D97B49E67}"/>
              </a:ext>
            </a:extLst>
          </p:cNvPr>
          <p:cNvCxnSpPr>
            <a:cxnSpLocks/>
          </p:cNvCxnSpPr>
          <p:nvPr/>
        </p:nvCxnSpPr>
        <p:spPr>
          <a:xfrm>
            <a:off x="3179428" y="4532316"/>
            <a:ext cx="1551963" cy="7275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B4EB4C94-1FC7-4523-3935-53BB5E083E32}"/>
              </a:ext>
            </a:extLst>
          </p:cNvPr>
          <p:cNvSpPr/>
          <p:nvPr/>
        </p:nvSpPr>
        <p:spPr>
          <a:xfrm>
            <a:off x="4664279" y="3268436"/>
            <a:ext cx="1912690" cy="745493"/>
          </a:xfrm>
          <a:prstGeom prst="rect">
            <a:avLst/>
          </a:prstGeom>
          <a:solidFill>
            <a:schemeClr val="bg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DATASET</a:t>
            </a:r>
          </a:p>
        </p:txBody>
      </p:sp>
      <p:sp>
        <p:nvSpPr>
          <p:cNvPr id="23" name="Rectangle 22">
            <a:extLst>
              <a:ext uri="{FF2B5EF4-FFF2-40B4-BE49-F238E27FC236}">
                <a16:creationId xmlns:a16="http://schemas.microsoft.com/office/drawing/2014/main" xmlns="" id="{0265E9E5-9D2C-613A-3277-278489C03839}"/>
              </a:ext>
            </a:extLst>
          </p:cNvPr>
          <p:cNvSpPr/>
          <p:nvPr/>
        </p:nvSpPr>
        <p:spPr>
          <a:xfrm>
            <a:off x="4731391" y="4787665"/>
            <a:ext cx="1912690" cy="745493"/>
          </a:xfrm>
          <a:prstGeom prst="rect">
            <a:avLst/>
          </a:prstGeom>
          <a:solidFill>
            <a:schemeClr val="bg2">
              <a:lumMod val="75000"/>
            </a:schemeClr>
          </a:solidFill>
          <a:ln>
            <a:solidFill>
              <a:srgbClr val="FFC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DATASET</a:t>
            </a:r>
          </a:p>
        </p:txBody>
      </p:sp>
      <p:cxnSp>
        <p:nvCxnSpPr>
          <p:cNvPr id="25" name="Straight Arrow Connector 24">
            <a:extLst>
              <a:ext uri="{FF2B5EF4-FFF2-40B4-BE49-F238E27FC236}">
                <a16:creationId xmlns:a16="http://schemas.microsoft.com/office/drawing/2014/main" xmlns="" id="{D960AD8E-F930-BBDC-4849-8D89AA7B2D0B}"/>
              </a:ext>
            </a:extLst>
          </p:cNvPr>
          <p:cNvCxnSpPr>
            <a:stCxn id="22" idx="3"/>
          </p:cNvCxnSpPr>
          <p:nvPr/>
        </p:nvCxnSpPr>
        <p:spPr>
          <a:xfrm>
            <a:off x="6576969" y="3641183"/>
            <a:ext cx="2357306" cy="3878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xmlns="" id="{A054CD05-B37C-0665-2F00-5D513640D9DF}"/>
              </a:ext>
            </a:extLst>
          </p:cNvPr>
          <p:cNvCxnSpPr>
            <a:cxnSpLocks/>
            <a:stCxn id="23" idx="3"/>
          </p:cNvCxnSpPr>
          <p:nvPr/>
        </p:nvCxnSpPr>
        <p:spPr>
          <a:xfrm flipV="1">
            <a:off x="6644081" y="4353886"/>
            <a:ext cx="2290194" cy="8065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xmlns="" id="{4348FAE0-6520-F0EC-C5C8-AFCAE58AB08B}"/>
              </a:ext>
            </a:extLst>
          </p:cNvPr>
          <p:cNvSpPr/>
          <p:nvPr/>
        </p:nvSpPr>
        <p:spPr>
          <a:xfrm>
            <a:off x="8934275" y="3815408"/>
            <a:ext cx="1912690" cy="745493"/>
          </a:xfrm>
          <a:prstGeom prst="rect">
            <a:avLst/>
          </a:prstGeom>
          <a:solidFill>
            <a:schemeClr val="bg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MODEL CLASSIFIER</a:t>
            </a:r>
          </a:p>
        </p:txBody>
      </p:sp>
      <p:cxnSp>
        <p:nvCxnSpPr>
          <p:cNvPr id="32" name="Straight Arrow Connector 31">
            <a:extLst>
              <a:ext uri="{FF2B5EF4-FFF2-40B4-BE49-F238E27FC236}">
                <a16:creationId xmlns:a16="http://schemas.microsoft.com/office/drawing/2014/main" xmlns="" id="{760BB636-F5B0-E58D-5B55-B8D97BB6FCE3}"/>
              </a:ext>
            </a:extLst>
          </p:cNvPr>
          <p:cNvCxnSpPr/>
          <p:nvPr/>
        </p:nvCxnSpPr>
        <p:spPr>
          <a:xfrm flipH="1">
            <a:off x="8380602" y="4560901"/>
            <a:ext cx="1409350" cy="10681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16581884-D44B-55A5-DB0C-8892ECB22A59}"/>
              </a:ext>
            </a:extLst>
          </p:cNvPr>
          <p:cNvCxnSpPr>
            <a:cxnSpLocks/>
            <a:stCxn id="30" idx="2"/>
          </p:cNvCxnSpPr>
          <p:nvPr/>
        </p:nvCxnSpPr>
        <p:spPr>
          <a:xfrm>
            <a:off x="9890620" y="4560901"/>
            <a:ext cx="1251530" cy="10681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xmlns="" id="{BEA3DF08-53B7-4ABD-3A28-B9937DFE68A2}"/>
              </a:ext>
            </a:extLst>
          </p:cNvPr>
          <p:cNvSpPr/>
          <p:nvPr/>
        </p:nvSpPr>
        <p:spPr>
          <a:xfrm>
            <a:off x="10538143" y="5633914"/>
            <a:ext cx="1409350" cy="698605"/>
          </a:xfrm>
          <a:prstGeom prst="rect">
            <a:avLst/>
          </a:prstGeom>
          <a:solidFill>
            <a:schemeClr val="bg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NO STRESS</a:t>
            </a:r>
          </a:p>
        </p:txBody>
      </p:sp>
      <p:sp>
        <p:nvSpPr>
          <p:cNvPr id="38" name="Rectangle 37">
            <a:extLst>
              <a:ext uri="{FF2B5EF4-FFF2-40B4-BE49-F238E27FC236}">
                <a16:creationId xmlns:a16="http://schemas.microsoft.com/office/drawing/2014/main" xmlns="" id="{E684C958-107D-53FD-E9F7-16261122AE8E}"/>
              </a:ext>
            </a:extLst>
          </p:cNvPr>
          <p:cNvSpPr/>
          <p:nvPr/>
        </p:nvSpPr>
        <p:spPr>
          <a:xfrm>
            <a:off x="7575259" y="5629013"/>
            <a:ext cx="1409350" cy="710851"/>
          </a:xfrm>
          <a:prstGeom prst="rect">
            <a:avLst/>
          </a:prstGeom>
          <a:solidFill>
            <a:schemeClr val="bg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IN" dirty="0"/>
              <a:t>STRESS</a:t>
            </a:r>
          </a:p>
        </p:txBody>
      </p:sp>
      <p:sp>
        <p:nvSpPr>
          <p:cNvPr id="40" name="TextBox 39">
            <a:extLst>
              <a:ext uri="{FF2B5EF4-FFF2-40B4-BE49-F238E27FC236}">
                <a16:creationId xmlns:a16="http://schemas.microsoft.com/office/drawing/2014/main" xmlns="" id="{AB50D664-A64E-E05E-A392-FA45844E6C88}"/>
              </a:ext>
            </a:extLst>
          </p:cNvPr>
          <p:cNvSpPr txBox="1"/>
          <p:nvPr/>
        </p:nvSpPr>
        <p:spPr>
          <a:xfrm>
            <a:off x="3179428" y="784608"/>
            <a:ext cx="6157516" cy="707886"/>
          </a:xfrm>
          <a:prstGeom prst="rect">
            <a:avLst/>
          </a:prstGeom>
          <a:noFill/>
        </p:spPr>
        <p:txBody>
          <a:bodyPr wrap="square" rtlCol="0">
            <a:spAutoFit/>
          </a:bodyPr>
          <a:lstStyle/>
          <a:p>
            <a:r>
              <a:rPr lang="en-IN" sz="4000" dirty="0">
                <a:solidFill>
                  <a:schemeClr val="accent3">
                    <a:lumMod val="75000"/>
                  </a:schemeClr>
                </a:solidFill>
              </a:rPr>
              <a:t>WORK FLOW DIAGRAM</a:t>
            </a:r>
          </a:p>
        </p:txBody>
      </p:sp>
    </p:spTree>
    <p:extLst>
      <p:ext uri="{BB962C8B-B14F-4D97-AF65-F5344CB8AC3E}">
        <p14:creationId xmlns:p14="http://schemas.microsoft.com/office/powerpoint/2010/main" val="75744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691DE2D1-E477-9DB1-60E1-F9BE569C88CD}"/>
              </a:ext>
            </a:extLst>
          </p:cNvPr>
          <p:cNvSpPr txBox="1"/>
          <p:nvPr/>
        </p:nvSpPr>
        <p:spPr>
          <a:xfrm>
            <a:off x="637563" y="545284"/>
            <a:ext cx="11073468" cy="2831544"/>
          </a:xfrm>
          <a:prstGeom prst="rect">
            <a:avLst/>
          </a:prstGeom>
          <a:noFill/>
        </p:spPr>
        <p:txBody>
          <a:bodyPr wrap="square" rtlCol="0">
            <a:spAutoFit/>
          </a:bodyPr>
          <a:lstStyle/>
          <a:p>
            <a:r>
              <a:rPr lang="en-US" sz="4400" dirty="0">
                <a:solidFill>
                  <a:schemeClr val="accent2">
                    <a:lumMod val="75000"/>
                  </a:schemeClr>
                </a:solidFill>
                <a:latin typeface="Arial Black" pitchFamily="34" charset="0"/>
              </a:rPr>
              <a:t>METHODOLOGY:-</a:t>
            </a:r>
          </a:p>
          <a:p>
            <a:endParaRPr lang="en-US" sz="4400" dirty="0">
              <a:latin typeface="Arial Black" pitchFamily="34" charset="0"/>
            </a:endParaRPr>
          </a:p>
          <a:p>
            <a:pPr marL="342900" indent="-342900">
              <a:buAutoNum type="arabicPeriod"/>
            </a:pPr>
            <a:r>
              <a:rPr lang="en-US" u="sng" dirty="0">
                <a:solidFill>
                  <a:schemeClr val="accent2">
                    <a:lumMod val="75000"/>
                  </a:schemeClr>
                </a:solidFill>
                <a:latin typeface="Arial Black" pitchFamily="34" charset="0"/>
              </a:rPr>
              <a:t>DATA CLEANING </a:t>
            </a:r>
            <a:r>
              <a:rPr lang="en-US" dirty="0">
                <a:solidFill>
                  <a:schemeClr val="accent2">
                    <a:lumMod val="75000"/>
                  </a:schemeClr>
                </a:solidFill>
                <a:latin typeface="Arial Black" pitchFamily="34" charset="0"/>
              </a:rPr>
              <a:t>:-</a:t>
            </a:r>
          </a:p>
          <a:p>
            <a:pPr marL="342900" indent="-342900">
              <a:buAutoNum type="arabicPeriod"/>
            </a:pPr>
            <a:endParaRPr lang="en-US" dirty="0">
              <a:latin typeface="Arial Black" pitchFamily="34" charset="0"/>
              <a:ea typeface="Adobe Gothic Std B" pitchFamily="34" charset="-128"/>
            </a:endParaRPr>
          </a:p>
          <a:p>
            <a:pPr marL="342900" indent="-342900"/>
            <a:r>
              <a:rPr lang="en-US" dirty="0">
                <a:latin typeface="Adobe Gothic Std B" pitchFamily="34" charset="-128"/>
                <a:ea typeface="Adobe Gothic Std B" pitchFamily="34" charset="-128"/>
              </a:rPr>
              <a:t>a</a:t>
            </a:r>
            <a:r>
              <a:rPr lang="en-US" sz="1800" dirty="0">
                <a:latin typeface="Adobe Gothic Std B" pitchFamily="34" charset="-128"/>
                <a:ea typeface="Adobe Gothic Std B" pitchFamily="34" charset="-128"/>
              </a:rPr>
              <a:t>) Checking for the missing value and removing the null columns.</a:t>
            </a:r>
          </a:p>
          <a:p>
            <a:pPr marL="342900" indent="-342900"/>
            <a:r>
              <a:rPr lang="en-US" sz="1800" dirty="0">
                <a:latin typeface="Adobe Gothic Std B" pitchFamily="34" charset="-128"/>
                <a:ea typeface="Adobe Gothic Std B" pitchFamily="34" charset="-128"/>
              </a:rPr>
              <a:t>b) Renaming the columns.</a:t>
            </a:r>
          </a:p>
          <a:p>
            <a:pPr marL="342900" indent="-342900"/>
            <a:r>
              <a:rPr lang="en-US" sz="1800" dirty="0">
                <a:latin typeface="Adobe Gothic Std B" pitchFamily="34" charset="-128"/>
                <a:ea typeface="Adobe Gothic Std B" pitchFamily="34" charset="-128"/>
              </a:rPr>
              <a:t>c) Removing the rows containing duplicated entries</a:t>
            </a:r>
            <a:r>
              <a:rPr lang="en-US" dirty="0">
                <a:latin typeface="Adobe Gothic Std B" pitchFamily="34" charset="-128"/>
                <a:ea typeface="Adobe Gothic Std B" pitchFamily="34" charset="-128"/>
              </a:rPr>
              <a:t>.</a:t>
            </a:r>
          </a:p>
        </p:txBody>
      </p:sp>
      <p:pic>
        <p:nvPicPr>
          <p:cNvPr id="14" name="Picture 13">
            <a:extLst>
              <a:ext uri="{FF2B5EF4-FFF2-40B4-BE49-F238E27FC236}">
                <a16:creationId xmlns:a16="http://schemas.microsoft.com/office/drawing/2014/main" xmlns="" id="{FD332C28-9B8C-7398-7259-6FA0300C9E18}"/>
              </a:ext>
            </a:extLst>
          </p:cNvPr>
          <p:cNvPicPr>
            <a:picLocks noChangeAspect="1"/>
          </p:cNvPicPr>
          <p:nvPr/>
        </p:nvPicPr>
        <p:blipFill>
          <a:blip r:embed="rId2"/>
          <a:stretch>
            <a:fillRect/>
          </a:stretch>
        </p:blipFill>
        <p:spPr>
          <a:xfrm>
            <a:off x="859292" y="4050443"/>
            <a:ext cx="2872989" cy="1760373"/>
          </a:xfrm>
          <a:prstGeom prst="rect">
            <a:avLst/>
          </a:prstGeom>
        </p:spPr>
      </p:pic>
    </p:spTree>
    <p:extLst>
      <p:ext uri="{BB962C8B-B14F-4D97-AF65-F5344CB8AC3E}">
        <p14:creationId xmlns:p14="http://schemas.microsoft.com/office/powerpoint/2010/main" val="210552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47679787-2910-3FC7-C685-6466BC90BBC8}"/>
              </a:ext>
            </a:extLst>
          </p:cNvPr>
          <p:cNvSpPr txBox="1"/>
          <p:nvPr/>
        </p:nvSpPr>
        <p:spPr>
          <a:xfrm>
            <a:off x="708871" y="1174459"/>
            <a:ext cx="9219501" cy="2862322"/>
          </a:xfrm>
          <a:prstGeom prst="rect">
            <a:avLst/>
          </a:prstGeom>
          <a:noFill/>
        </p:spPr>
        <p:txBody>
          <a:bodyPr wrap="square" rtlCol="0">
            <a:spAutoFit/>
          </a:bodyPr>
          <a:lstStyle/>
          <a:p>
            <a:r>
              <a:rPr lang="en-IN" u="sng" dirty="0">
                <a:solidFill>
                  <a:schemeClr val="accent2">
                    <a:lumMod val="75000"/>
                  </a:schemeClr>
                </a:solidFill>
                <a:latin typeface="Arial Black" panose="020B0A04020102020204" pitchFamily="34" charset="0"/>
              </a:rPr>
              <a:t>2. DATA PROCESSING:-</a:t>
            </a:r>
          </a:p>
          <a:p>
            <a:endParaRPr lang="en-IN" u="sng" dirty="0">
              <a:latin typeface="Arial Black" panose="020B0A04020102020204" pitchFamily="34" charset="0"/>
            </a:endParaRPr>
          </a:p>
          <a:p>
            <a:endParaRPr lang="en-IN" u="sng" dirty="0">
              <a:latin typeface="Arial Black" panose="020B0A04020102020204" pitchFamily="34" charset="0"/>
            </a:endParaRPr>
          </a:p>
          <a:p>
            <a:pPr marL="285750" indent="-285750">
              <a:buFont typeface="Arial" panose="020B0604020202020204" pitchFamily="34" charset="0"/>
              <a:buChar char="•"/>
            </a:pPr>
            <a:r>
              <a:rPr lang="en-IN" dirty="0">
                <a:latin typeface="+mj-lt"/>
                <a:ea typeface="Adobe Gothic Std B"/>
              </a:rPr>
              <a:t>First we have collected the positive and the negative tweets.</a:t>
            </a:r>
          </a:p>
          <a:p>
            <a:pPr marL="285750" indent="-285750">
              <a:buFont typeface="Arial" panose="020B0604020202020204" pitchFamily="34" charset="0"/>
              <a:buChar char="•"/>
            </a:pPr>
            <a:r>
              <a:rPr lang="en-IN" dirty="0">
                <a:latin typeface="+mj-lt"/>
                <a:ea typeface="Adobe Gothic Std B"/>
              </a:rPr>
              <a:t>After the collection of the data we have labelled the data(0 for NO STRESS and 1 for STRESS).</a:t>
            </a:r>
          </a:p>
          <a:p>
            <a:pPr marL="285750" indent="-285750">
              <a:buFont typeface="Arial" panose="020B0604020202020204" pitchFamily="34" charset="0"/>
              <a:buChar char="•"/>
            </a:pPr>
            <a:r>
              <a:rPr lang="en-IN" dirty="0">
                <a:latin typeface="+mj-lt"/>
                <a:ea typeface="Adobe Gothic Std B"/>
              </a:rPr>
              <a:t>Then combine the both tweets and shuffle the dataset.</a:t>
            </a:r>
          </a:p>
          <a:p>
            <a:pPr marL="285750" indent="-285750">
              <a:buFont typeface="Arial" panose="020B0604020202020204" pitchFamily="34" charset="0"/>
              <a:buChar char="•"/>
            </a:pPr>
            <a:r>
              <a:rPr lang="en-IN" b="0" i="0" dirty="0">
                <a:solidFill>
                  <a:srgbClr val="333333"/>
                </a:solidFill>
                <a:effectLst/>
                <a:latin typeface="+mj-lt"/>
              </a:rPr>
              <a:t>FINAL DATASET 2303 rows × 2 columns.</a:t>
            </a:r>
          </a:p>
          <a:p>
            <a:pPr marL="285750" indent="-285750">
              <a:buFont typeface="Arial" panose="020B0604020202020204" pitchFamily="34" charset="0"/>
              <a:buChar char="•"/>
            </a:pPr>
            <a:r>
              <a:rPr lang="en-IN" dirty="0">
                <a:solidFill>
                  <a:srgbClr val="333333"/>
                </a:solidFill>
                <a:latin typeface="+mj-lt"/>
                <a:ea typeface="Adobe Gothic Std B"/>
              </a:rPr>
              <a:t>Then later we have used </a:t>
            </a:r>
            <a:r>
              <a:rPr lang="en-IN" dirty="0" err="1">
                <a:solidFill>
                  <a:srgbClr val="333333"/>
                </a:solidFill>
                <a:latin typeface="+mj-lt"/>
                <a:ea typeface="Adobe Gothic Std B"/>
              </a:rPr>
              <a:t>nltk</a:t>
            </a:r>
            <a:r>
              <a:rPr lang="en-IN" dirty="0">
                <a:solidFill>
                  <a:srgbClr val="333333"/>
                </a:solidFill>
                <a:latin typeface="+mj-lt"/>
                <a:ea typeface="Adobe Gothic Std B"/>
              </a:rPr>
              <a:t> to and Regex library of python to clean the text columns.</a:t>
            </a:r>
            <a:endParaRPr lang="en-IN" dirty="0">
              <a:latin typeface="+mj-lt"/>
              <a:ea typeface="Adobe Gothic Std B"/>
            </a:endParaRPr>
          </a:p>
          <a:p>
            <a:pPr marL="285750" indent="-285750">
              <a:buFont typeface="Arial" panose="020B0604020202020204" pitchFamily="34" charset="0"/>
              <a:buChar char="•"/>
            </a:pPr>
            <a:r>
              <a:rPr lang="en-IN" dirty="0">
                <a:latin typeface="+mj-lt"/>
                <a:ea typeface="Adobe Gothic Std B"/>
              </a:rPr>
              <a:t>This is the new csv file that we have worked on and later on applied our machine learning models on it. </a:t>
            </a:r>
          </a:p>
        </p:txBody>
      </p:sp>
      <p:pic>
        <p:nvPicPr>
          <p:cNvPr id="6" name="Content Placeholder 9">
            <a:extLst>
              <a:ext uri="{FF2B5EF4-FFF2-40B4-BE49-F238E27FC236}">
                <a16:creationId xmlns:a16="http://schemas.microsoft.com/office/drawing/2014/main" xmlns="" id="{AE273891-FE90-F9E7-FA11-710AB39E497E}"/>
              </a:ext>
            </a:extLst>
          </p:cNvPr>
          <p:cNvPicPr>
            <a:picLocks noChangeAspect="1"/>
          </p:cNvPicPr>
          <p:nvPr/>
        </p:nvPicPr>
        <p:blipFill rotWithShape="1">
          <a:blip r:embed="rId2"/>
          <a:srcRect l="18528"/>
          <a:stretch/>
        </p:blipFill>
        <p:spPr>
          <a:xfrm>
            <a:off x="708871" y="4142354"/>
            <a:ext cx="10070983" cy="2214518"/>
          </a:xfrm>
          <a:prstGeom prst="rect">
            <a:avLst/>
          </a:prstGeom>
        </p:spPr>
      </p:pic>
    </p:spTree>
    <p:extLst>
      <p:ext uri="{BB962C8B-B14F-4D97-AF65-F5344CB8AC3E}">
        <p14:creationId xmlns:p14="http://schemas.microsoft.com/office/powerpoint/2010/main" val="832683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A5EB4F1-3709-674C-D074-AB27D98EAD36}"/>
              </a:ext>
            </a:extLst>
          </p:cNvPr>
          <p:cNvSpPr txBox="1"/>
          <p:nvPr/>
        </p:nvSpPr>
        <p:spPr>
          <a:xfrm>
            <a:off x="447070" y="889627"/>
            <a:ext cx="6736359" cy="707886"/>
          </a:xfrm>
          <a:prstGeom prst="rect">
            <a:avLst/>
          </a:prstGeom>
          <a:noFill/>
        </p:spPr>
        <p:txBody>
          <a:bodyPr wrap="square" rtlCol="0">
            <a:spAutoFit/>
          </a:bodyPr>
          <a:lstStyle/>
          <a:p>
            <a:r>
              <a:rPr lang="en-IN" sz="4000" b="1" dirty="0"/>
              <a:t>   </a:t>
            </a:r>
            <a:r>
              <a:rPr lang="en-IN" sz="4000" b="1" dirty="0">
                <a:solidFill>
                  <a:schemeClr val="accent2">
                    <a:lumMod val="75000"/>
                  </a:schemeClr>
                </a:solidFill>
              </a:rPr>
              <a:t>DATA SPLITTING:-</a:t>
            </a:r>
          </a:p>
        </p:txBody>
      </p:sp>
      <p:sp>
        <p:nvSpPr>
          <p:cNvPr id="6" name="Content Placeholder 1">
            <a:extLst>
              <a:ext uri="{FF2B5EF4-FFF2-40B4-BE49-F238E27FC236}">
                <a16:creationId xmlns:a16="http://schemas.microsoft.com/office/drawing/2014/main" xmlns="" id="{52574194-AC92-FC40-7234-BF60EBD9B886}"/>
              </a:ext>
            </a:extLst>
          </p:cNvPr>
          <p:cNvSpPr txBox="1">
            <a:spLocks/>
          </p:cNvSpPr>
          <p:nvPr/>
        </p:nvSpPr>
        <p:spPr>
          <a:xfrm>
            <a:off x="447070" y="1839899"/>
            <a:ext cx="10372987" cy="387084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US" sz="2800" b="1" dirty="0"/>
              <a:t>Splitting data: </a:t>
            </a:r>
            <a:r>
              <a:rPr lang="en-US" sz="2800" dirty="0"/>
              <a:t>We must separate our data into target feature(y) and predicting feature(x).</a:t>
            </a:r>
          </a:p>
          <a:p>
            <a:r>
              <a:rPr lang="en-US" sz="2800" b="1" dirty="0"/>
              <a:t>Feature scaling: </a:t>
            </a:r>
            <a:r>
              <a:rPr lang="en-US" sz="2800" dirty="0"/>
              <a:t>to standardize all the data values so that they will lie within the binary range[0,1].</a:t>
            </a:r>
          </a:p>
          <a:p>
            <a:r>
              <a:rPr lang="en-US" sz="2800" b="1" dirty="0"/>
              <a:t>Train-Test split:  </a:t>
            </a:r>
            <a:r>
              <a:rPr lang="en-US" sz="2800" dirty="0"/>
              <a:t>we split – training set and testing set in</a:t>
            </a:r>
          </a:p>
          <a:p>
            <a:pPr>
              <a:buFont typeface="Arial"/>
              <a:buNone/>
            </a:pPr>
            <a:r>
              <a:rPr lang="en-US" sz="2800" dirty="0"/>
              <a:t>    70:30 ratio.</a:t>
            </a:r>
          </a:p>
          <a:p>
            <a:pPr>
              <a:buFont typeface="Arial"/>
              <a:buNone/>
            </a:pPr>
            <a:endParaRPr lang="en-US" sz="2000" b="1" dirty="0"/>
          </a:p>
          <a:p>
            <a:pPr>
              <a:buFont typeface="Arial"/>
              <a:buNone/>
            </a:pPr>
            <a:endParaRPr lang="en-US" sz="2000" dirty="0"/>
          </a:p>
        </p:txBody>
      </p:sp>
      <p:pic>
        <p:nvPicPr>
          <p:cNvPr id="7" name="Picture 6" descr="img4.png">
            <a:extLst>
              <a:ext uri="{FF2B5EF4-FFF2-40B4-BE49-F238E27FC236}">
                <a16:creationId xmlns:a16="http://schemas.microsoft.com/office/drawing/2014/main" xmlns="" id="{D33550E0-398D-B882-4137-1AACAAE7A848}"/>
              </a:ext>
            </a:extLst>
          </p:cNvPr>
          <p:cNvPicPr>
            <a:picLocks noChangeAspect="1"/>
          </p:cNvPicPr>
          <p:nvPr/>
        </p:nvPicPr>
        <p:blipFill>
          <a:blip r:embed="rId2"/>
          <a:stretch>
            <a:fillRect/>
          </a:stretch>
        </p:blipFill>
        <p:spPr>
          <a:xfrm>
            <a:off x="4697835" y="4701924"/>
            <a:ext cx="6684627" cy="1699036"/>
          </a:xfrm>
          <a:prstGeom prst="rect">
            <a:avLst/>
          </a:prstGeom>
        </p:spPr>
      </p:pic>
    </p:spTree>
    <p:extLst>
      <p:ext uri="{BB962C8B-B14F-4D97-AF65-F5344CB8AC3E}">
        <p14:creationId xmlns:p14="http://schemas.microsoft.com/office/powerpoint/2010/main" val="2971824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9D4AEC52-478F-0164-DEA3-F160B2995950}"/>
              </a:ext>
            </a:extLst>
          </p:cNvPr>
          <p:cNvSpPr txBox="1"/>
          <p:nvPr/>
        </p:nvSpPr>
        <p:spPr>
          <a:xfrm>
            <a:off x="595618" y="854839"/>
            <a:ext cx="6157518" cy="707886"/>
          </a:xfrm>
          <a:prstGeom prst="rect">
            <a:avLst/>
          </a:prstGeom>
          <a:noFill/>
        </p:spPr>
        <p:txBody>
          <a:bodyPr wrap="square">
            <a:spAutoFit/>
          </a:bodyPr>
          <a:lstStyle/>
          <a:p>
            <a:r>
              <a:rPr lang="en-US" sz="4000" b="0" dirty="0">
                <a:solidFill>
                  <a:schemeClr val="accent2">
                    <a:lumMod val="75000"/>
                  </a:schemeClr>
                </a:solidFill>
              </a:rPr>
              <a:t>BUILDING THE MODEL:</a:t>
            </a:r>
            <a:endParaRPr lang="en-IN" sz="4000" dirty="0">
              <a:solidFill>
                <a:schemeClr val="accent2">
                  <a:lumMod val="75000"/>
                </a:schemeClr>
              </a:solidFill>
            </a:endParaRPr>
          </a:p>
        </p:txBody>
      </p:sp>
      <p:sp>
        <p:nvSpPr>
          <p:cNvPr id="8" name="TextBox 7">
            <a:extLst>
              <a:ext uri="{FF2B5EF4-FFF2-40B4-BE49-F238E27FC236}">
                <a16:creationId xmlns:a16="http://schemas.microsoft.com/office/drawing/2014/main" xmlns="" id="{E2D4EACC-D3C0-5A5A-A1A3-B039EFCC07E3}"/>
              </a:ext>
            </a:extLst>
          </p:cNvPr>
          <p:cNvSpPr txBox="1"/>
          <p:nvPr/>
        </p:nvSpPr>
        <p:spPr>
          <a:xfrm>
            <a:off x="595618" y="2157284"/>
            <a:ext cx="10443590" cy="2677656"/>
          </a:xfrm>
          <a:prstGeom prst="rect">
            <a:avLst/>
          </a:prstGeom>
          <a:noFill/>
        </p:spPr>
        <p:txBody>
          <a:bodyPr wrap="square">
            <a:spAutoFit/>
          </a:bodyPr>
          <a:lstStyle/>
          <a:p>
            <a:pPr>
              <a:buNone/>
            </a:pPr>
            <a:r>
              <a:rPr lang="en-US" sz="2800" dirty="0"/>
              <a:t>* First we created a baseline model with NAÏVE-BAYES algorithm then predicted with other ML models like Random Forest classifier, Decision tree classifier and LOGISTIC REGRESSION.</a:t>
            </a:r>
          </a:p>
          <a:p>
            <a:pPr>
              <a:buNone/>
            </a:pPr>
            <a:endParaRPr lang="en-US" sz="2800" dirty="0"/>
          </a:p>
          <a:p>
            <a:pPr>
              <a:buNone/>
            </a:pPr>
            <a:r>
              <a:rPr lang="en-US" sz="2800" dirty="0"/>
              <a:t> * We observed that logistic regression model gave the best accuracy among all the models we applied i.e. (score=.91)</a:t>
            </a:r>
          </a:p>
        </p:txBody>
      </p:sp>
    </p:spTree>
    <p:extLst>
      <p:ext uri="{BB962C8B-B14F-4D97-AF65-F5344CB8AC3E}">
        <p14:creationId xmlns:p14="http://schemas.microsoft.com/office/powerpoint/2010/main" val="378508764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511</TotalTime>
  <Words>673</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Adobe Gothic Std B</vt:lpstr>
      <vt:lpstr>Arial</vt:lpstr>
      <vt:lpstr>Arial Black</vt:lpstr>
      <vt:lpstr>Calibri</vt:lpstr>
      <vt:lpstr>Calibri Light</vt:lpstr>
      <vt:lpstr>Lucida Sans Unicode</vt:lpstr>
      <vt:lpstr>Wingdings</vt:lpstr>
      <vt:lpstr>Wingdings 3</vt:lpstr>
      <vt:lpstr>Retrospect</vt:lpstr>
      <vt:lpstr>STRESS DETECTION WITH MACHINE LEARNING</vt:lpstr>
      <vt:lpstr>TABLE OF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TABLE:-</vt:lpstr>
      <vt:lpstr>PowerPoint Presentation</vt:lpstr>
      <vt:lpstr>PowerPoint Presentation</vt:lpstr>
      <vt:lpstr>PowerPoint Presentation</vt:lpstr>
      <vt:lpstr>CONCLUSION:-</vt:lpstr>
      <vt:lpstr>                      THANK YOU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 DETECTION WITH MACHINE LEARNING</dc:title>
  <dc:creator>suraj thakur</dc:creator>
  <cp:lastModifiedBy>SVI</cp:lastModifiedBy>
  <cp:revision>24</cp:revision>
  <dcterms:created xsi:type="dcterms:W3CDTF">2022-06-17T05:02:26Z</dcterms:created>
  <dcterms:modified xsi:type="dcterms:W3CDTF">2025-06-08T11:27:32Z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