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71" r:id="rId11"/>
    <p:sldId id="270" r:id="rId12"/>
    <p:sldId id="268" r:id="rId13"/>
    <p:sldId id="269" r:id="rId14"/>
    <p:sldId id="260" r:id="rId15"/>
    <p:sldId id="262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orient="horz" pos="1888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pos="567" userDrawn="1">
          <p15:clr>
            <a:srgbClr val="A4A3A4"/>
          </p15:clr>
        </p15:guide>
        <p15:guide id="7" pos="3787" userDrawn="1">
          <p15:clr>
            <a:srgbClr val="A4A3A4"/>
          </p15:clr>
        </p15:guide>
        <p15:guide id="8" pos="4377" userDrawn="1">
          <p15:clr>
            <a:srgbClr val="A4A3A4"/>
          </p15:clr>
        </p15:guide>
        <p15:guide id="9" pos="45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042"/>
    <a:srgbClr val="B6DDE4"/>
    <a:srgbClr val="DCDCDC"/>
    <a:srgbClr val="C1E9F3"/>
    <a:srgbClr val="AFDAE1"/>
    <a:srgbClr val="D9D9D9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506" y="60"/>
      </p:cViewPr>
      <p:guideLst>
        <p:guide orient="horz" pos="1026"/>
        <p:guide pos="204"/>
        <p:guide orient="horz" pos="1888"/>
        <p:guide orient="horz" pos="2750"/>
        <p:guide orient="horz" pos="3634"/>
        <p:guide pos="567"/>
        <p:guide pos="3787"/>
        <p:guide pos="4377"/>
        <p:guide pos="4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2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30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B821A54-EBB6-44D6-B654-A7206FCE625D}"/>
              </a:ext>
            </a:extLst>
          </p:cNvPr>
          <p:cNvSpPr/>
          <p:nvPr userDrawn="1"/>
        </p:nvSpPr>
        <p:spPr>
          <a:xfrm>
            <a:off x="51361" y="222575"/>
            <a:ext cx="4711139" cy="712652"/>
          </a:xfrm>
          <a:prstGeom prst="roundRect">
            <a:avLst>
              <a:gd name="adj" fmla="val 10415"/>
            </a:avLst>
          </a:prstGeom>
          <a:solidFill>
            <a:srgbClr val="44525B"/>
          </a:solidFill>
          <a:ln>
            <a:solidFill>
              <a:srgbClr val="44525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u="none" cap="small" baseline="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Introduction to Big Data</a:t>
            </a:r>
          </a:p>
        </p:txBody>
      </p:sp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178902E1-D29E-4408-BD1A-7961DCC69A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r="27207" b="14395"/>
          <a:stretch/>
        </p:blipFill>
        <p:spPr bwMode="auto">
          <a:xfrm>
            <a:off x="-9948" y="3838"/>
            <a:ext cx="9153948" cy="6850324"/>
          </a:xfrm>
          <a:custGeom>
            <a:avLst/>
            <a:gdLst>
              <a:gd name="connsiteX0" fmla="*/ 5282861 w 9153948"/>
              <a:gd name="connsiteY0" fmla="*/ 0 h 6850324"/>
              <a:gd name="connsiteX1" fmla="*/ 9153948 w 9153948"/>
              <a:gd name="connsiteY1" fmla="*/ 0 h 6850324"/>
              <a:gd name="connsiteX2" fmla="*/ 9153948 w 9153948"/>
              <a:gd name="connsiteY2" fmla="*/ 3977971 h 6850324"/>
              <a:gd name="connsiteX3" fmla="*/ 9004662 w 9153948"/>
              <a:gd name="connsiteY3" fmla="*/ 4052945 h 6850324"/>
              <a:gd name="connsiteX4" fmla="*/ 6158650 w 9153948"/>
              <a:gd name="connsiteY4" fmla="*/ 6710840 h 6850324"/>
              <a:gd name="connsiteX5" fmla="*/ 6089071 w 9153948"/>
              <a:gd name="connsiteY5" fmla="*/ 6850324 h 6850324"/>
              <a:gd name="connsiteX6" fmla="*/ 0 w 9153948"/>
              <a:gd name="connsiteY6" fmla="*/ 6850324 h 6850324"/>
              <a:gd name="connsiteX7" fmla="*/ 0 w 9153948"/>
              <a:gd name="connsiteY7" fmla="*/ 4281319 h 6850324"/>
              <a:gd name="connsiteX8" fmla="*/ 169673 w 9153948"/>
              <a:gd name="connsiteY8" fmla="*/ 4239758 h 6850324"/>
              <a:gd name="connsiteX9" fmla="*/ 1253697 w 9153948"/>
              <a:gd name="connsiteY9" fmla="*/ 3877347 h 6850324"/>
              <a:gd name="connsiteX10" fmla="*/ 5263701 w 9153948"/>
              <a:gd name="connsiteY10" fmla="*/ 75693 h 68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3948" h="6850324">
                <a:moveTo>
                  <a:pt x="5282861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2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B6C1D65-4ABB-4690-93DF-7DFB2A98622A}"/>
              </a:ext>
            </a:extLst>
          </p:cNvPr>
          <p:cNvSpPr/>
          <p:nvPr userDrawn="1"/>
        </p:nvSpPr>
        <p:spPr>
          <a:xfrm>
            <a:off x="-9948" y="3838"/>
            <a:ext cx="9153948" cy="6850324"/>
          </a:xfrm>
          <a:custGeom>
            <a:avLst/>
            <a:gdLst>
              <a:gd name="connsiteX0" fmla="*/ 5282862 w 9153948"/>
              <a:gd name="connsiteY0" fmla="*/ 0 h 6850324"/>
              <a:gd name="connsiteX1" fmla="*/ 9153948 w 9153948"/>
              <a:gd name="connsiteY1" fmla="*/ 0 h 6850324"/>
              <a:gd name="connsiteX2" fmla="*/ 9153948 w 9153948"/>
              <a:gd name="connsiteY2" fmla="*/ 3977971 h 6850324"/>
              <a:gd name="connsiteX3" fmla="*/ 9004662 w 9153948"/>
              <a:gd name="connsiteY3" fmla="*/ 4052945 h 6850324"/>
              <a:gd name="connsiteX4" fmla="*/ 6158650 w 9153948"/>
              <a:gd name="connsiteY4" fmla="*/ 6710840 h 6850324"/>
              <a:gd name="connsiteX5" fmla="*/ 6089071 w 9153948"/>
              <a:gd name="connsiteY5" fmla="*/ 6850324 h 6850324"/>
              <a:gd name="connsiteX6" fmla="*/ 0 w 9153948"/>
              <a:gd name="connsiteY6" fmla="*/ 6850324 h 6850324"/>
              <a:gd name="connsiteX7" fmla="*/ 0 w 9153948"/>
              <a:gd name="connsiteY7" fmla="*/ 4281319 h 6850324"/>
              <a:gd name="connsiteX8" fmla="*/ 169673 w 9153948"/>
              <a:gd name="connsiteY8" fmla="*/ 4239758 h 6850324"/>
              <a:gd name="connsiteX9" fmla="*/ 1253697 w 9153948"/>
              <a:gd name="connsiteY9" fmla="*/ 3877347 h 6850324"/>
              <a:gd name="connsiteX10" fmla="*/ 5263701 w 9153948"/>
              <a:gd name="connsiteY10" fmla="*/ 75694 h 68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3948" h="6850324">
                <a:moveTo>
                  <a:pt x="5282862" y="0"/>
                </a:moveTo>
                <a:lnTo>
                  <a:pt x="9153948" y="0"/>
                </a:lnTo>
                <a:lnTo>
                  <a:pt x="9153948" y="3977971"/>
                </a:lnTo>
                <a:lnTo>
                  <a:pt x="9004662" y="4052945"/>
                </a:lnTo>
                <a:cubicBezTo>
                  <a:pt x="7703988" y="4749593"/>
                  <a:pt x="6701910" y="5709433"/>
                  <a:pt x="6158650" y="6710840"/>
                </a:cubicBezTo>
                <a:lnTo>
                  <a:pt x="6089071" y="6850324"/>
                </a:lnTo>
                <a:lnTo>
                  <a:pt x="0" y="6850324"/>
                </a:lnTo>
                <a:lnTo>
                  <a:pt x="0" y="4281319"/>
                </a:lnTo>
                <a:lnTo>
                  <a:pt x="169673" y="4239758"/>
                </a:lnTo>
                <a:cubicBezTo>
                  <a:pt x="528296" y="4145614"/>
                  <a:pt x="891090" y="4025089"/>
                  <a:pt x="1253697" y="3877347"/>
                </a:cubicBezTo>
                <a:cubicBezTo>
                  <a:pt x="3316023" y="3037055"/>
                  <a:pt x="4817044" y="1542499"/>
                  <a:pt x="5263701" y="75694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D86ACB6-5BFD-4C67-B168-1E477676C765}"/>
              </a:ext>
            </a:extLst>
          </p:cNvPr>
          <p:cNvSpPr/>
          <p:nvPr userDrawn="1"/>
        </p:nvSpPr>
        <p:spPr>
          <a:xfrm>
            <a:off x="-133350" y="-751246"/>
            <a:ext cx="11106409" cy="4858109"/>
          </a:xfrm>
          <a:custGeom>
            <a:avLst/>
            <a:gdLst>
              <a:gd name="connsiteX0" fmla="*/ 3909888 w 9144000"/>
              <a:gd name="connsiteY0" fmla="*/ 1376794 h 3809635"/>
              <a:gd name="connsiteX1" fmla="*/ 3815327 w 9144000"/>
              <a:gd name="connsiteY1" fmla="*/ 1514144 h 3809635"/>
              <a:gd name="connsiteX2" fmla="*/ 1032179 w 9144000"/>
              <a:gd name="connsiteY2" fmla="*/ 3516551 h 3809635"/>
              <a:gd name="connsiteX3" fmla="*/ 139693 w 9144000"/>
              <a:gd name="connsiteY3" fmla="*/ 3800747 h 3809635"/>
              <a:gd name="connsiteX4" fmla="*/ 101598 w 9144000"/>
              <a:gd name="connsiteY4" fmla="*/ 3809635 h 3809635"/>
              <a:gd name="connsiteX5" fmla="*/ 101598 w 9144000"/>
              <a:gd name="connsiteY5" fmla="*/ 3477088 h 3809635"/>
              <a:gd name="connsiteX6" fmla="*/ 181491 w 9144000"/>
              <a:gd name="connsiteY6" fmla="*/ 3460712 h 3809635"/>
              <a:gd name="connsiteX7" fmla="*/ 897358 w 9144000"/>
              <a:gd name="connsiteY7" fmla="*/ 3266910 h 3809635"/>
              <a:gd name="connsiteX8" fmla="*/ 3800595 w 9144000"/>
              <a:gd name="connsiteY8" fmla="*/ 1503680 h 3809635"/>
              <a:gd name="connsiteX9" fmla="*/ 4639132 w 9144000"/>
              <a:gd name="connsiteY9" fmla="*/ 0 h 3809635"/>
              <a:gd name="connsiteX10" fmla="*/ 9144000 w 9144000"/>
              <a:gd name="connsiteY10" fmla="*/ 0 h 3809635"/>
              <a:gd name="connsiteX11" fmla="*/ 9144000 w 9144000"/>
              <a:gd name="connsiteY11" fmla="*/ 545 h 3809635"/>
              <a:gd name="connsiteX12" fmla="*/ 4639015 w 9144000"/>
              <a:gd name="connsiteY12" fmla="*/ 545 h 3809635"/>
              <a:gd name="connsiteX13" fmla="*/ 0 w 9144000"/>
              <a:gd name="connsiteY13" fmla="*/ 0 h 3809635"/>
              <a:gd name="connsiteX14" fmla="*/ 2434 w 9144000"/>
              <a:gd name="connsiteY14" fmla="*/ 0 h 3809635"/>
              <a:gd name="connsiteX15" fmla="*/ 2434 w 9144000"/>
              <a:gd name="connsiteY15" fmla="*/ 116112 h 3809635"/>
              <a:gd name="connsiteX16" fmla="*/ 0 w 9144000"/>
              <a:gd name="connsiteY16" fmla="*/ 116112 h 380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3809635">
                <a:moveTo>
                  <a:pt x="3909888" y="1376794"/>
                </a:moveTo>
                <a:lnTo>
                  <a:pt x="3815327" y="1514144"/>
                </a:lnTo>
                <a:cubicBezTo>
                  <a:pt x="3222015" y="2313441"/>
                  <a:pt x="2244987" y="3045879"/>
                  <a:pt x="1032179" y="3516551"/>
                </a:cubicBezTo>
                <a:cubicBezTo>
                  <a:pt x="733642" y="3632408"/>
                  <a:pt x="434950" y="3726921"/>
                  <a:pt x="139693" y="3800747"/>
                </a:cubicBezTo>
                <a:lnTo>
                  <a:pt x="101598" y="3809635"/>
                </a:lnTo>
                <a:lnTo>
                  <a:pt x="101598" y="3477088"/>
                </a:lnTo>
                <a:lnTo>
                  <a:pt x="181491" y="3460712"/>
                </a:lnTo>
                <a:cubicBezTo>
                  <a:pt x="418466" y="3408295"/>
                  <a:pt x="657613" y="3343819"/>
                  <a:pt x="897358" y="3266910"/>
                </a:cubicBezTo>
                <a:cubicBezTo>
                  <a:pt x="2114817" y="2876352"/>
                  <a:pt x="3128242" y="2235559"/>
                  <a:pt x="3800595" y="1503680"/>
                </a:cubicBezTo>
                <a:close/>
                <a:moveTo>
                  <a:pt x="4639132" y="0"/>
                </a:moveTo>
                <a:lnTo>
                  <a:pt x="9144000" y="0"/>
                </a:lnTo>
                <a:lnTo>
                  <a:pt x="9144000" y="545"/>
                </a:lnTo>
                <a:lnTo>
                  <a:pt x="4639015" y="545"/>
                </a:lnTo>
                <a:close/>
                <a:moveTo>
                  <a:pt x="0" y="0"/>
                </a:moveTo>
                <a:lnTo>
                  <a:pt x="2434" y="0"/>
                </a:lnTo>
                <a:lnTo>
                  <a:pt x="2434" y="116112"/>
                </a:lnTo>
                <a:lnTo>
                  <a:pt x="0" y="116112"/>
                </a:ln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3DEB17-D024-478D-B70D-E045AB878E9A}"/>
              </a:ext>
            </a:extLst>
          </p:cNvPr>
          <p:cNvSpPr/>
          <p:nvPr userDrawn="1"/>
        </p:nvSpPr>
        <p:spPr>
          <a:xfrm rot="10800000">
            <a:off x="99294" y="4154791"/>
            <a:ext cx="11106409" cy="4102154"/>
          </a:xfrm>
          <a:custGeom>
            <a:avLst/>
            <a:gdLst>
              <a:gd name="connsiteX0" fmla="*/ 11106409 w 11106409"/>
              <a:gd name="connsiteY0" fmla="*/ 695 h 4102154"/>
              <a:gd name="connsiteX1" fmla="*/ 5634601 w 11106409"/>
              <a:gd name="connsiteY1" fmla="*/ 695 h 4102154"/>
              <a:gd name="connsiteX2" fmla="*/ 5634744 w 11106409"/>
              <a:gd name="connsiteY2" fmla="*/ 0 h 4102154"/>
              <a:gd name="connsiteX3" fmla="*/ 11106409 w 11106409"/>
              <a:gd name="connsiteY3" fmla="*/ 0 h 4102154"/>
              <a:gd name="connsiteX4" fmla="*/ 2956 w 11106409"/>
              <a:gd name="connsiteY4" fmla="*/ 148068 h 4102154"/>
              <a:gd name="connsiteX5" fmla="*/ 0 w 11106409"/>
              <a:gd name="connsiteY5" fmla="*/ 148068 h 4102154"/>
              <a:gd name="connsiteX6" fmla="*/ 0 w 11106409"/>
              <a:gd name="connsiteY6" fmla="*/ 0 h 4102154"/>
              <a:gd name="connsiteX7" fmla="*/ 2956 w 11106409"/>
              <a:gd name="connsiteY7" fmla="*/ 0 h 4102154"/>
              <a:gd name="connsiteX8" fmla="*/ 2061703 w 11106409"/>
              <a:gd name="connsiteY8" fmla="*/ 4102154 h 4102154"/>
              <a:gd name="connsiteX9" fmla="*/ 2061703 w 11106409"/>
              <a:gd name="connsiteY9" fmla="*/ 3774848 h 4102154"/>
              <a:gd name="connsiteX10" fmla="*/ 2149929 w 11106409"/>
              <a:gd name="connsiteY10" fmla="*/ 3735822 h 4102154"/>
              <a:gd name="connsiteX11" fmla="*/ 4616246 w 11106409"/>
              <a:gd name="connsiteY11" fmla="*/ 1917518 h 4102154"/>
              <a:gd name="connsiteX12" fmla="*/ 4748995 w 11106409"/>
              <a:gd name="connsiteY12" fmla="*/ 1755710 h 4102154"/>
              <a:gd name="connsiteX13" fmla="*/ 4634140 w 11106409"/>
              <a:gd name="connsiteY13" fmla="*/ 1930861 h 4102154"/>
              <a:gd name="connsiteX14" fmla="*/ 2302010 w 11106409"/>
              <a:gd name="connsiteY14" fmla="*/ 3975502 h 410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106409" h="4102154">
                <a:moveTo>
                  <a:pt x="11106409" y="695"/>
                </a:moveTo>
                <a:lnTo>
                  <a:pt x="5634601" y="695"/>
                </a:lnTo>
                <a:lnTo>
                  <a:pt x="5634744" y="0"/>
                </a:lnTo>
                <a:lnTo>
                  <a:pt x="11106409" y="0"/>
                </a:lnTo>
                <a:close/>
                <a:moveTo>
                  <a:pt x="2956" y="148068"/>
                </a:moveTo>
                <a:lnTo>
                  <a:pt x="0" y="148068"/>
                </a:lnTo>
                <a:lnTo>
                  <a:pt x="0" y="0"/>
                </a:lnTo>
                <a:lnTo>
                  <a:pt x="2956" y="0"/>
                </a:lnTo>
                <a:close/>
                <a:moveTo>
                  <a:pt x="2061703" y="4102154"/>
                </a:moveTo>
                <a:lnTo>
                  <a:pt x="2061703" y="3774848"/>
                </a:lnTo>
                <a:lnTo>
                  <a:pt x="2149929" y="3735822"/>
                </a:lnTo>
                <a:cubicBezTo>
                  <a:pt x="3158248" y="3252137"/>
                  <a:pt x="4003761" y="2617496"/>
                  <a:pt x="4616246" y="1917518"/>
                </a:cubicBezTo>
                <a:lnTo>
                  <a:pt x="4748995" y="1755710"/>
                </a:lnTo>
                <a:lnTo>
                  <a:pt x="4634140" y="1930861"/>
                </a:lnTo>
                <a:cubicBezTo>
                  <a:pt x="4093657" y="2695319"/>
                  <a:pt x="3291012" y="3411818"/>
                  <a:pt x="2302010" y="3975502"/>
                </a:cubicBezTo>
                <a:close/>
              </a:path>
            </a:pathLst>
          </a:custGeom>
          <a:solidFill>
            <a:srgbClr val="44525B"/>
          </a:solidFill>
          <a:ln>
            <a:noFill/>
          </a:ln>
          <a:effectLst>
            <a:outerShdw blurRad="63500" sx="102000" sy="102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FE54959-DEE0-47EE-AF9E-5321D7B257EA}"/>
              </a:ext>
            </a:extLst>
          </p:cNvPr>
          <p:cNvSpPr/>
          <p:nvPr userDrawn="1"/>
        </p:nvSpPr>
        <p:spPr>
          <a:xfrm>
            <a:off x="51361" y="1070314"/>
            <a:ext cx="2310839" cy="712652"/>
          </a:xfrm>
          <a:prstGeom prst="roundRect">
            <a:avLst>
              <a:gd name="adj" fmla="val 7564"/>
            </a:avLst>
          </a:prstGeom>
          <a:solidFill>
            <a:srgbClr val="44525B">
              <a:alpha val="4000"/>
            </a:srgbClr>
          </a:solidFill>
          <a:ln>
            <a:solidFill>
              <a:srgbClr val="44525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u="none" cap="small" baseline="0" dirty="0">
                <a:solidFill>
                  <a:srgbClr val="44525A"/>
                </a:solidFill>
                <a:latin typeface="Bahnschrift SemiBold" panose="020B0502040204020203" pitchFamily="34" charset="0"/>
              </a:rPr>
              <a:t>ECAP456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18CB88-4007-40A9-B126-AE157A2EA3D6}"/>
              </a:ext>
            </a:extLst>
          </p:cNvPr>
          <p:cNvSpPr txBox="1"/>
          <p:nvPr userDrawn="1"/>
        </p:nvSpPr>
        <p:spPr>
          <a:xfrm>
            <a:off x="6817722" y="5891971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Dr. Rajni Bhalla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CF1EBC-DA85-4E58-B8EC-90839B52F650}"/>
              </a:ext>
            </a:extLst>
          </p:cNvPr>
          <p:cNvSpPr txBox="1"/>
          <p:nvPr userDrawn="1"/>
        </p:nvSpPr>
        <p:spPr>
          <a:xfrm>
            <a:off x="6667805" y="6332318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</a:rPr>
              <a:t>Associate Professor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8AA0A77-4443-4511-81DB-6D4919D92960}"/>
              </a:ext>
            </a:extLst>
          </p:cNvPr>
          <p:cNvSpPr/>
          <p:nvPr userDrawn="1"/>
        </p:nvSpPr>
        <p:spPr>
          <a:xfrm>
            <a:off x="6734323" y="6696075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4B1C0C-45EB-4524-B766-E8F5A3D56091}"/>
              </a:ext>
            </a:extLst>
          </p:cNvPr>
          <p:cNvSpPr/>
          <p:nvPr userDrawn="1"/>
        </p:nvSpPr>
        <p:spPr>
          <a:xfrm>
            <a:off x="6734323" y="6353636"/>
            <a:ext cx="2409677" cy="5025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07223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0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69000">
                <a:srgbClr val="818A8F"/>
              </a:gs>
              <a:gs pos="0">
                <a:srgbClr val="44525A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1639" y="2700396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7045240" y="145893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455696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164599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445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62" y="1628145"/>
            <a:ext cx="8386537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2" y="0"/>
            <a:ext cx="8386537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912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62553" y="2584505"/>
            <a:ext cx="6037944" cy="17562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54000">
                <a:schemeClr val="bg1"/>
              </a:gs>
              <a:gs pos="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62553" y="1895077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43503" y="3816295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74000">
                <a:srgbClr val="44525A"/>
              </a:gs>
              <a:gs pos="83000">
                <a:srgbClr val="44525A"/>
              </a:gs>
              <a:gs pos="100000">
                <a:srgbClr val="44525A"/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433340" y="3077899"/>
            <a:ext cx="4296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53A38"/>
                </a:solidFill>
                <a:latin typeface="Bahnschrift SemiBold" panose="020B0502040204020203" pitchFamily="34" charset="0"/>
              </a:rPr>
              <a:t>Let’s get started</a:t>
            </a:r>
          </a:p>
        </p:txBody>
      </p:sp>
    </p:spTree>
    <p:extLst>
      <p:ext uri="{BB962C8B-B14F-4D97-AF65-F5344CB8AC3E}">
        <p14:creationId xmlns:p14="http://schemas.microsoft.com/office/powerpoint/2010/main" val="98306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0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5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34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1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5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2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7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7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0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8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9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1B60-C4CF-4399-8F3B-6B7BB3DB4C7E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AEAB-3C56-4A6E-9466-77D4A8934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6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235">
            <a:alpha val="1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372C9189-C0D6-41C8-850C-47AA850DE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500" r="54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E4275-0F9C-4649-A034-5DABE09A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Bahnschrift SemiBold" panose="020B0502040204020203" pitchFamily="34" charset="0"/>
              </a:rPr>
              <a:t>M.A. Economics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543D-5B71-4CC2-B848-C3C1D21B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Bahnschrift" panose="020B0502040204020203" pitchFamily="34" charset="0"/>
              </a:rPr>
              <a:t>OL3423</a:t>
            </a:r>
          </a:p>
        </p:txBody>
      </p:sp>
    </p:spTree>
    <p:extLst>
      <p:ext uri="{BB962C8B-B14F-4D97-AF65-F5344CB8AC3E}">
        <p14:creationId xmlns:p14="http://schemas.microsoft.com/office/powerpoint/2010/main" val="50164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90A929F-F8D1-4D9D-B50B-67C01870C4AB}"/>
              </a:ext>
            </a:extLst>
          </p:cNvPr>
          <p:cNvSpPr/>
          <p:nvPr/>
        </p:nvSpPr>
        <p:spPr>
          <a:xfrm>
            <a:off x="628650" y="182763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Understand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D26CD3-1ADA-4D18-97DD-DCB32A13691F}"/>
              </a:ext>
            </a:extLst>
          </p:cNvPr>
          <p:cNvSpPr/>
          <p:nvPr/>
        </p:nvSpPr>
        <p:spPr>
          <a:xfrm>
            <a:off x="628650" y="403249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116428"/>
              <a:satOff val="-2085"/>
              <a:lumOff val="8862"/>
              <a:alphaOff val="0"/>
            </a:schemeClr>
          </a:lnRef>
          <a:fillRef idx="1">
            <a:schemeClr val="accent1">
              <a:shade val="80000"/>
              <a:hueOff val="116428"/>
              <a:satOff val="-2085"/>
              <a:lumOff val="8862"/>
              <a:alphaOff val="0"/>
            </a:schemeClr>
          </a:fillRef>
          <a:effectRef idx="0">
            <a:schemeClr val="accent1">
              <a:shade val="80000"/>
              <a:hueOff val="116428"/>
              <a:satOff val="-2085"/>
              <a:lumOff val="8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>
                <a:latin typeface="Bahnschrift" panose="020B0502040204020203" pitchFamily="34" charset="0"/>
              </a:rPr>
              <a:t>Analyse</a:t>
            </a:r>
            <a:endParaRPr lang="en-US" sz="2000" kern="1200" dirty="0">
              <a:latin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1134A-F5E7-4990-91B9-8D406C8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Bahnschrift SemiBold" panose="020B0502040204020203" pitchFamily="34" charset="0"/>
              </a:rPr>
              <a:t>Overview of the Programme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017C2C5-5F56-4F05-B3B4-D9234B05BE30}"/>
              </a:ext>
            </a:extLst>
          </p:cNvPr>
          <p:cNvSpPr/>
          <p:nvPr/>
        </p:nvSpPr>
        <p:spPr>
          <a:xfrm>
            <a:off x="2205990" y="3012707"/>
            <a:ext cx="6309360" cy="1040029"/>
          </a:xfrm>
          <a:custGeom>
            <a:avLst/>
            <a:gdLst>
              <a:gd name="connsiteX0" fmla="*/ 0 w 6309360"/>
              <a:gd name="connsiteY0" fmla="*/ 0 h 1040029"/>
              <a:gd name="connsiteX1" fmla="*/ 6309360 w 6309360"/>
              <a:gd name="connsiteY1" fmla="*/ 0 h 1040029"/>
              <a:gd name="connsiteX2" fmla="*/ 6309360 w 6309360"/>
              <a:gd name="connsiteY2" fmla="*/ 1040029 h 1040029"/>
              <a:gd name="connsiteX3" fmla="*/ 0 w 6309360"/>
              <a:gd name="connsiteY3" fmla="*/ 1040029 h 1040029"/>
              <a:gd name="connsiteX4" fmla="*/ 0 w 630936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0" h="1040029">
                <a:moveTo>
                  <a:pt x="0" y="0"/>
                </a:moveTo>
                <a:lnTo>
                  <a:pt x="6309360" y="0"/>
                </a:lnTo>
                <a:lnTo>
                  <a:pt x="630936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2419" tIns="264167" rIns="122419" bIns="264167" numCol="1" spcCol="1270" anchor="ctr" anchorCtr="0">
            <a:no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Bahnschrift" panose="020B0502040204020203" pitchFamily="34" charset="0"/>
              </a:rPr>
              <a:t>the basic concepts of economics.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9304D9-BB37-43DD-A584-56DC549B44D6}"/>
              </a:ext>
            </a:extLst>
          </p:cNvPr>
          <p:cNvSpPr/>
          <p:nvPr/>
        </p:nvSpPr>
        <p:spPr>
          <a:xfrm>
            <a:off x="188686" y="2867661"/>
            <a:ext cx="2017304" cy="1330122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349283"/>
              <a:satOff val="-6256"/>
              <a:lumOff val="26585"/>
              <a:alphaOff val="0"/>
            </a:schemeClr>
          </a:lnRef>
          <a:fillRef idx="1">
            <a:schemeClr val="accent1">
              <a:shade val="80000"/>
              <a:hueOff val="349283"/>
              <a:satOff val="-6256"/>
              <a:lumOff val="26585"/>
              <a:alphaOff val="0"/>
            </a:schemeClr>
          </a:fillRef>
          <a:effectRef idx="0">
            <a:schemeClr val="accent1">
              <a:shade val="80000"/>
              <a:hueOff val="349283"/>
              <a:satOff val="-6256"/>
              <a:lumOff val="265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" panose="020B0502040204020203" pitchFamily="34" charset="0"/>
              </a:rPr>
              <a:t>Learn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4CC23-60E9-478D-AD32-196698D9DD94}"/>
              </a:ext>
            </a:extLst>
          </p:cNvPr>
          <p:cNvSpPr/>
          <p:nvPr/>
        </p:nvSpPr>
        <p:spPr>
          <a:xfrm>
            <a:off x="628650" y="5134923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32855"/>
              <a:satOff val="-4171"/>
              <a:lumOff val="17723"/>
              <a:alphaOff val="0"/>
            </a:schemeClr>
          </a:lnRef>
          <a:fillRef idx="1">
            <a:schemeClr val="accent1">
              <a:shade val="80000"/>
              <a:hueOff val="232855"/>
              <a:satOff val="-4171"/>
              <a:lumOff val="17723"/>
              <a:alphaOff val="0"/>
            </a:schemeClr>
          </a:fillRef>
          <a:effectRef idx="0">
            <a:schemeClr val="accent1">
              <a:shade val="80000"/>
              <a:hueOff val="232855"/>
              <a:satOff val="-4171"/>
              <a:lumOff val="177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9885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134A-F5E7-4990-91B9-8D406C8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Bahnschrift SemiBold" panose="020B0502040204020203" pitchFamily="34" charset="0"/>
              </a:rPr>
              <a:t>Overview of the Programme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69E42E1-D484-46AD-9107-AC9154088360}"/>
              </a:ext>
            </a:extLst>
          </p:cNvPr>
          <p:cNvSpPr/>
          <p:nvPr/>
        </p:nvSpPr>
        <p:spPr>
          <a:xfrm>
            <a:off x="2205990" y="4034977"/>
            <a:ext cx="6309360" cy="1040029"/>
          </a:xfrm>
          <a:custGeom>
            <a:avLst/>
            <a:gdLst>
              <a:gd name="connsiteX0" fmla="*/ 0 w 6309360"/>
              <a:gd name="connsiteY0" fmla="*/ 0 h 1040029"/>
              <a:gd name="connsiteX1" fmla="*/ 6309360 w 6309360"/>
              <a:gd name="connsiteY1" fmla="*/ 0 h 1040029"/>
              <a:gd name="connsiteX2" fmla="*/ 6309360 w 6309360"/>
              <a:gd name="connsiteY2" fmla="*/ 1040029 h 1040029"/>
              <a:gd name="connsiteX3" fmla="*/ 0 w 6309360"/>
              <a:gd name="connsiteY3" fmla="*/ 1040029 h 1040029"/>
              <a:gd name="connsiteX4" fmla="*/ 0 w 630936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0" h="1040029">
                <a:moveTo>
                  <a:pt x="0" y="0"/>
                </a:moveTo>
                <a:lnTo>
                  <a:pt x="6309360" y="0"/>
                </a:lnTo>
                <a:lnTo>
                  <a:pt x="630936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2419" tIns="264167" rIns="122419" bIns="264167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Bahnschrift" panose="020B0502040204020203" pitchFamily="34" charset="0"/>
              </a:rPr>
              <a:t>the data related to economy.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DF5AB2-80D0-4517-A9F7-9AF890B79C01}"/>
              </a:ext>
            </a:extLst>
          </p:cNvPr>
          <p:cNvSpPr/>
          <p:nvPr/>
        </p:nvSpPr>
        <p:spPr>
          <a:xfrm>
            <a:off x="628650" y="293006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349283"/>
              <a:satOff val="-6256"/>
              <a:lumOff val="26585"/>
              <a:alphaOff val="0"/>
            </a:schemeClr>
          </a:lnRef>
          <a:fillRef idx="1">
            <a:schemeClr val="accent1">
              <a:shade val="80000"/>
              <a:hueOff val="349283"/>
              <a:satOff val="-6256"/>
              <a:lumOff val="26585"/>
              <a:alphaOff val="0"/>
            </a:schemeClr>
          </a:fillRef>
          <a:effectRef idx="0">
            <a:schemeClr val="accent1">
              <a:shade val="80000"/>
              <a:hueOff val="349283"/>
              <a:satOff val="-6256"/>
              <a:lumOff val="265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Learn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BA85D1F-EA7C-43EA-95A0-3E0E6D43EB40}"/>
              </a:ext>
            </a:extLst>
          </p:cNvPr>
          <p:cNvSpPr/>
          <p:nvPr/>
        </p:nvSpPr>
        <p:spPr>
          <a:xfrm>
            <a:off x="628650" y="182763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Understand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FF1B75-6E13-47BD-9F72-78CF987E3D1F}"/>
              </a:ext>
            </a:extLst>
          </p:cNvPr>
          <p:cNvSpPr/>
          <p:nvPr/>
        </p:nvSpPr>
        <p:spPr>
          <a:xfrm>
            <a:off x="628650" y="5134923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32855"/>
              <a:satOff val="-4171"/>
              <a:lumOff val="17723"/>
              <a:alphaOff val="0"/>
            </a:schemeClr>
          </a:lnRef>
          <a:fillRef idx="1">
            <a:schemeClr val="accent1">
              <a:shade val="80000"/>
              <a:hueOff val="232855"/>
              <a:satOff val="-4171"/>
              <a:lumOff val="17723"/>
              <a:alphaOff val="0"/>
            </a:schemeClr>
          </a:fillRef>
          <a:effectRef idx="0">
            <a:schemeClr val="accent1">
              <a:shade val="80000"/>
              <a:hueOff val="232855"/>
              <a:satOff val="-4171"/>
              <a:lumOff val="177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Evaluate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E8C166-994E-41C6-9853-27570BCA6EA8}"/>
              </a:ext>
            </a:extLst>
          </p:cNvPr>
          <p:cNvSpPr/>
          <p:nvPr/>
        </p:nvSpPr>
        <p:spPr>
          <a:xfrm>
            <a:off x="159656" y="3869840"/>
            <a:ext cx="2046333" cy="1340547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116428"/>
              <a:satOff val="-2085"/>
              <a:lumOff val="8862"/>
              <a:alphaOff val="0"/>
            </a:schemeClr>
          </a:lnRef>
          <a:fillRef idx="1">
            <a:schemeClr val="accent1">
              <a:shade val="80000"/>
              <a:hueOff val="116428"/>
              <a:satOff val="-2085"/>
              <a:lumOff val="8862"/>
              <a:alphaOff val="0"/>
            </a:schemeClr>
          </a:fillRef>
          <a:effectRef idx="0">
            <a:schemeClr val="accent1">
              <a:shade val="80000"/>
              <a:hueOff val="116428"/>
              <a:satOff val="-2085"/>
              <a:lumOff val="8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dirty="0" err="1">
                <a:latin typeface="Bahnschrift" panose="020B0502040204020203" pitchFamily="34" charset="0"/>
              </a:rPr>
              <a:t>Analyse</a:t>
            </a:r>
            <a:endParaRPr lang="en-US" sz="2800" kern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0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E69EF2F-BB70-4D77-95E7-8A215C899518}"/>
              </a:ext>
            </a:extLst>
          </p:cNvPr>
          <p:cNvSpPr/>
          <p:nvPr/>
        </p:nvSpPr>
        <p:spPr>
          <a:xfrm>
            <a:off x="628650" y="403249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116428"/>
              <a:satOff val="-2085"/>
              <a:lumOff val="8862"/>
              <a:alphaOff val="0"/>
            </a:schemeClr>
          </a:lnRef>
          <a:fillRef idx="1">
            <a:schemeClr val="accent1">
              <a:shade val="80000"/>
              <a:hueOff val="116428"/>
              <a:satOff val="-2085"/>
              <a:lumOff val="8862"/>
              <a:alphaOff val="0"/>
            </a:schemeClr>
          </a:fillRef>
          <a:effectRef idx="0">
            <a:schemeClr val="accent1">
              <a:shade val="80000"/>
              <a:hueOff val="116428"/>
              <a:satOff val="-2085"/>
              <a:lumOff val="8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>
                <a:latin typeface="Bahnschrift" panose="020B0502040204020203" pitchFamily="34" charset="0"/>
              </a:rPr>
              <a:t>Analyse</a:t>
            </a:r>
            <a:endParaRPr lang="en-US" sz="2000" kern="1200" dirty="0">
              <a:latin typeface="Bahnschrif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1134A-F5E7-4990-91B9-8D406C8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Bahnschrift SemiBold" panose="020B0502040204020203" pitchFamily="34" charset="0"/>
              </a:rPr>
              <a:t>Overview of the Programme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6DE0C-03D2-4CD6-BCA4-DE87910076A7}"/>
              </a:ext>
            </a:extLst>
          </p:cNvPr>
          <p:cNvSpPr/>
          <p:nvPr/>
        </p:nvSpPr>
        <p:spPr>
          <a:xfrm>
            <a:off x="2205990" y="4992157"/>
            <a:ext cx="6309360" cy="1040029"/>
          </a:xfrm>
          <a:custGeom>
            <a:avLst/>
            <a:gdLst>
              <a:gd name="connsiteX0" fmla="*/ 0 w 6309360"/>
              <a:gd name="connsiteY0" fmla="*/ 0 h 1040029"/>
              <a:gd name="connsiteX1" fmla="*/ 6309360 w 6309360"/>
              <a:gd name="connsiteY1" fmla="*/ 0 h 1040029"/>
              <a:gd name="connsiteX2" fmla="*/ 6309360 w 6309360"/>
              <a:gd name="connsiteY2" fmla="*/ 1040029 h 1040029"/>
              <a:gd name="connsiteX3" fmla="*/ 0 w 6309360"/>
              <a:gd name="connsiteY3" fmla="*/ 1040029 h 1040029"/>
              <a:gd name="connsiteX4" fmla="*/ 0 w 630936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0" h="1040029">
                <a:moveTo>
                  <a:pt x="0" y="0"/>
                </a:moveTo>
                <a:lnTo>
                  <a:pt x="6309360" y="0"/>
                </a:lnTo>
                <a:lnTo>
                  <a:pt x="630936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2419" tIns="264167" rIns="122419" bIns="264167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Bahnschrift" panose="020B0502040204020203" pitchFamily="34" charset="0"/>
              </a:rPr>
              <a:t>the various economic models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6C38DE-19C2-4414-A588-19168B2D38B2}"/>
              </a:ext>
            </a:extLst>
          </p:cNvPr>
          <p:cNvSpPr/>
          <p:nvPr/>
        </p:nvSpPr>
        <p:spPr>
          <a:xfrm>
            <a:off x="195600" y="4849391"/>
            <a:ext cx="2010390" cy="1325563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232855"/>
              <a:satOff val="-4171"/>
              <a:lumOff val="17723"/>
              <a:alphaOff val="0"/>
            </a:schemeClr>
          </a:lnRef>
          <a:fillRef idx="1">
            <a:schemeClr val="accent1">
              <a:shade val="80000"/>
              <a:hueOff val="232855"/>
              <a:satOff val="-4171"/>
              <a:lumOff val="17723"/>
              <a:alphaOff val="0"/>
            </a:schemeClr>
          </a:fillRef>
          <a:effectRef idx="0">
            <a:schemeClr val="accent1">
              <a:shade val="80000"/>
              <a:hueOff val="232855"/>
              <a:satOff val="-4171"/>
              <a:lumOff val="177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" panose="020B0502040204020203" pitchFamily="34" charset="0"/>
              </a:rPr>
              <a:t>Evaluate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A83ADE4-CF98-44DB-A925-49B4BACD740A}"/>
              </a:ext>
            </a:extLst>
          </p:cNvPr>
          <p:cNvSpPr/>
          <p:nvPr/>
        </p:nvSpPr>
        <p:spPr>
          <a:xfrm>
            <a:off x="628650" y="293006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349283"/>
              <a:satOff val="-6256"/>
              <a:lumOff val="26585"/>
              <a:alphaOff val="0"/>
            </a:schemeClr>
          </a:lnRef>
          <a:fillRef idx="1">
            <a:schemeClr val="accent1">
              <a:shade val="80000"/>
              <a:hueOff val="349283"/>
              <a:satOff val="-6256"/>
              <a:lumOff val="26585"/>
              <a:alphaOff val="0"/>
            </a:schemeClr>
          </a:fillRef>
          <a:effectRef idx="0">
            <a:schemeClr val="accent1">
              <a:shade val="80000"/>
              <a:hueOff val="349283"/>
              <a:satOff val="-6256"/>
              <a:lumOff val="265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Learn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B2EC52-82EF-46F6-8F16-241F81B1F7F7}"/>
              </a:ext>
            </a:extLst>
          </p:cNvPr>
          <p:cNvSpPr/>
          <p:nvPr/>
        </p:nvSpPr>
        <p:spPr>
          <a:xfrm>
            <a:off x="628650" y="182763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Understand</a:t>
            </a:r>
          </a:p>
        </p:txBody>
      </p:sp>
    </p:spTree>
    <p:extLst>
      <p:ext uri="{BB962C8B-B14F-4D97-AF65-F5344CB8AC3E}">
        <p14:creationId xmlns:p14="http://schemas.microsoft.com/office/powerpoint/2010/main" val="3028377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2B71E659-1EC1-49AD-8C57-B87ED656931E}"/>
              </a:ext>
            </a:extLst>
          </p:cNvPr>
          <p:cNvSpPr/>
          <p:nvPr/>
        </p:nvSpPr>
        <p:spPr>
          <a:xfrm>
            <a:off x="2206171" y="2775857"/>
            <a:ext cx="4731657" cy="1306286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B0098E0-C13F-4073-8632-546A75ADBC33}"/>
              </a:ext>
            </a:extLst>
          </p:cNvPr>
          <p:cNvSpPr/>
          <p:nvPr/>
        </p:nvSpPr>
        <p:spPr>
          <a:xfrm>
            <a:off x="6749142" y="2775857"/>
            <a:ext cx="377371" cy="1306286"/>
          </a:xfrm>
          <a:prstGeom prst="parallelogram">
            <a:avLst>
              <a:gd name="adj" fmla="val 82882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08734E57-3FF7-43F4-A4F2-D22A005E4AE3}"/>
              </a:ext>
            </a:extLst>
          </p:cNvPr>
          <p:cNvSpPr/>
          <p:nvPr/>
        </p:nvSpPr>
        <p:spPr>
          <a:xfrm>
            <a:off x="6937827" y="2775857"/>
            <a:ext cx="377371" cy="1306286"/>
          </a:xfrm>
          <a:prstGeom prst="parallelogram">
            <a:avLst>
              <a:gd name="adj" fmla="val 828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D985A37C-4770-4939-916F-2C2F90E8FA41}"/>
              </a:ext>
            </a:extLst>
          </p:cNvPr>
          <p:cNvSpPr/>
          <p:nvPr/>
        </p:nvSpPr>
        <p:spPr>
          <a:xfrm>
            <a:off x="1828803" y="2775857"/>
            <a:ext cx="377371" cy="1306286"/>
          </a:xfrm>
          <a:prstGeom prst="parallelogram">
            <a:avLst>
              <a:gd name="adj" fmla="val 82882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3272C76-2537-4D16-9C29-7AB72A813DAA}"/>
              </a:ext>
            </a:extLst>
          </p:cNvPr>
          <p:cNvSpPr/>
          <p:nvPr/>
        </p:nvSpPr>
        <p:spPr>
          <a:xfrm>
            <a:off x="2017488" y="2775857"/>
            <a:ext cx="377371" cy="1306286"/>
          </a:xfrm>
          <a:prstGeom prst="parallelogram">
            <a:avLst>
              <a:gd name="adj" fmla="val 82882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6868-D38D-433E-9D58-69A60F16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637971"/>
            <a:ext cx="7886700" cy="158205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  <a:latin typeface="Bahnschrift SemiBold" panose="020B0502040204020203" pitchFamily="34" charset="0"/>
              </a:rPr>
              <a:t>Assessment: </a:t>
            </a:r>
            <a:r>
              <a:rPr lang="en-IN" dirty="0">
                <a:solidFill>
                  <a:srgbClr val="FFFF00"/>
                </a:solidFill>
                <a:latin typeface="Bahnschrift SemiBold" panose="020B0502040204020203" pitchFamily="34" charset="0"/>
              </a:rPr>
              <a:t>70:30</a:t>
            </a:r>
          </a:p>
        </p:txBody>
      </p:sp>
    </p:spTree>
    <p:extLst>
      <p:ext uri="{BB962C8B-B14F-4D97-AF65-F5344CB8AC3E}">
        <p14:creationId xmlns:p14="http://schemas.microsoft.com/office/powerpoint/2010/main" val="256573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06FAC-3F4A-4EA0-A13A-87235A48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 algn="ctr"/>
            <a:r>
              <a:rPr lang="en-IN" sz="4200" dirty="0">
                <a:latin typeface="Bahnschrift SemiBold" panose="020B0502040204020203" pitchFamily="34" charset="0"/>
              </a:rPr>
              <a:t>USP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BD0D-B3A7-4999-844F-02E103A3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Bahnschrift" panose="020B0502040204020203" pitchFamily="34" charset="0"/>
              </a:rPr>
              <a:t>The electives provided are inter disciplinary which helps the student to relate economics with other disciplines so as to understand the actual working of the economy. </a:t>
            </a:r>
          </a:p>
        </p:txBody>
      </p:sp>
    </p:spTree>
    <p:extLst>
      <p:ext uri="{BB962C8B-B14F-4D97-AF65-F5344CB8AC3E}">
        <p14:creationId xmlns:p14="http://schemas.microsoft.com/office/powerpoint/2010/main" val="101061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6C6AECF-675D-4ABE-AF6A-E5E0D6DE7D54}"/>
              </a:ext>
            </a:extLst>
          </p:cNvPr>
          <p:cNvSpPr txBox="1"/>
          <p:nvPr/>
        </p:nvSpPr>
        <p:spPr>
          <a:xfrm>
            <a:off x="3306415" y="1628669"/>
            <a:ext cx="2467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800" dirty="0">
                <a:latin typeface="Bahnschrift" panose="020B0502040204020203" pitchFamily="34" charset="0"/>
              </a:rPr>
              <a:t>Data Analytics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3B8E08-542F-46A4-B08E-E92876E325A5}"/>
              </a:ext>
            </a:extLst>
          </p:cNvPr>
          <p:cNvSpPr txBox="1"/>
          <p:nvPr/>
        </p:nvSpPr>
        <p:spPr>
          <a:xfrm>
            <a:off x="5455538" y="3896205"/>
            <a:ext cx="1821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Academia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99AE7D-0D9D-467B-A7A3-C7EC417AC512}"/>
              </a:ext>
            </a:extLst>
          </p:cNvPr>
          <p:cNvSpPr/>
          <p:nvPr/>
        </p:nvSpPr>
        <p:spPr>
          <a:xfrm>
            <a:off x="4637114" y="3859346"/>
            <a:ext cx="2574641" cy="625791"/>
          </a:xfrm>
          <a:prstGeom prst="rect">
            <a:avLst/>
          </a:prstGeom>
          <a:solidFill>
            <a:srgbClr val="B6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23D41-CCA8-4592-B906-680809A43876}"/>
              </a:ext>
            </a:extLst>
          </p:cNvPr>
          <p:cNvSpPr txBox="1"/>
          <p:nvPr/>
        </p:nvSpPr>
        <p:spPr>
          <a:xfrm>
            <a:off x="3087448" y="1633786"/>
            <a:ext cx="2990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Government Job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28857-7E15-42A6-8F34-2CD4A1C24D9C}"/>
              </a:ext>
            </a:extLst>
          </p:cNvPr>
          <p:cNvSpPr txBox="1"/>
          <p:nvPr/>
        </p:nvSpPr>
        <p:spPr>
          <a:xfrm>
            <a:off x="1709832" y="3913034"/>
            <a:ext cx="1637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Banking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1864C-9152-41CF-AEE0-F768D8A7C774}"/>
              </a:ext>
            </a:extLst>
          </p:cNvPr>
          <p:cNvSpPr/>
          <p:nvPr/>
        </p:nvSpPr>
        <p:spPr>
          <a:xfrm>
            <a:off x="1746384" y="3929863"/>
            <a:ext cx="2574641" cy="625791"/>
          </a:xfrm>
          <a:prstGeom prst="rect">
            <a:avLst/>
          </a:prstGeom>
          <a:solidFill>
            <a:srgbClr val="B6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071F09-D2F3-424D-BAC2-CF8962451B28}"/>
              </a:ext>
            </a:extLst>
          </p:cNvPr>
          <p:cNvSpPr/>
          <p:nvPr/>
        </p:nvSpPr>
        <p:spPr>
          <a:xfrm>
            <a:off x="3205587" y="1642200"/>
            <a:ext cx="2574640" cy="625791"/>
          </a:xfrm>
          <a:prstGeom prst="rect">
            <a:avLst/>
          </a:prstGeom>
          <a:solidFill>
            <a:srgbClr val="B6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29E46D-C9C8-4EF3-8A78-BB245F9C9F9D}"/>
              </a:ext>
            </a:extLst>
          </p:cNvPr>
          <p:cNvGrpSpPr/>
          <p:nvPr/>
        </p:nvGrpSpPr>
        <p:grpSpPr>
          <a:xfrm>
            <a:off x="4988226" y="1556761"/>
            <a:ext cx="792000" cy="792000"/>
            <a:chOff x="5259950" y="1426723"/>
            <a:chExt cx="792000" cy="792000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F2DFBD4-FEC2-4FE7-8F4A-5272D7E504AD}"/>
                </a:ext>
              </a:extLst>
            </p:cNvPr>
            <p:cNvSpPr/>
            <p:nvPr/>
          </p:nvSpPr>
          <p:spPr>
            <a:xfrm>
              <a:off x="5259950" y="1426723"/>
              <a:ext cx="792000" cy="792000"/>
            </a:xfrm>
            <a:prstGeom prst="flowChartConnector">
              <a:avLst/>
            </a:prstGeom>
            <a:solidFill>
              <a:srgbClr val="35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Graphic 32" descr="Office worker male with solid fill">
              <a:extLst>
                <a:ext uri="{FF2B5EF4-FFF2-40B4-BE49-F238E27FC236}">
                  <a16:creationId xmlns:a16="http://schemas.microsoft.com/office/drawing/2014/main" id="{F0D3B8D5-C068-4D08-B3E0-AB0C6BDC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4978" y="1522007"/>
              <a:ext cx="571924" cy="57192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6B0403-0862-43F7-B411-BBAD375BF415}"/>
              </a:ext>
            </a:extLst>
          </p:cNvPr>
          <p:cNvGrpSpPr/>
          <p:nvPr/>
        </p:nvGrpSpPr>
        <p:grpSpPr>
          <a:xfrm>
            <a:off x="1718620" y="3793634"/>
            <a:ext cx="792000" cy="792000"/>
            <a:chOff x="1823550" y="3523814"/>
            <a:chExt cx="792000" cy="792000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D5A2797-D529-48EB-854E-E1E0A48833E3}"/>
                </a:ext>
              </a:extLst>
            </p:cNvPr>
            <p:cNvSpPr/>
            <p:nvPr/>
          </p:nvSpPr>
          <p:spPr>
            <a:xfrm>
              <a:off x="1823550" y="3523814"/>
              <a:ext cx="792000" cy="792000"/>
            </a:xfrm>
            <a:prstGeom prst="flowChartConnector">
              <a:avLst/>
            </a:prstGeom>
            <a:solidFill>
              <a:srgbClr val="35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9" name="Graphic 38" descr="Bank with solid fill">
              <a:extLst>
                <a:ext uri="{FF2B5EF4-FFF2-40B4-BE49-F238E27FC236}">
                  <a16:creationId xmlns:a16="http://schemas.microsoft.com/office/drawing/2014/main" id="{8AE49BD9-01CC-49B7-BBF2-DF2333C1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86187" y="3660043"/>
              <a:ext cx="489562" cy="48956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F886C8-CD1D-4120-91FC-D6E43742A9A0}"/>
              </a:ext>
            </a:extLst>
          </p:cNvPr>
          <p:cNvGrpSpPr/>
          <p:nvPr/>
        </p:nvGrpSpPr>
        <p:grpSpPr>
          <a:xfrm>
            <a:off x="6452327" y="3778644"/>
            <a:ext cx="792000" cy="792000"/>
            <a:chOff x="6516407" y="3523814"/>
            <a:chExt cx="792000" cy="792000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3F9D0EBA-6480-483F-A386-5AAC802E1034}"/>
                </a:ext>
              </a:extLst>
            </p:cNvPr>
            <p:cNvSpPr/>
            <p:nvPr/>
          </p:nvSpPr>
          <p:spPr>
            <a:xfrm>
              <a:off x="6516407" y="3523814"/>
              <a:ext cx="792000" cy="792000"/>
            </a:xfrm>
            <a:prstGeom prst="flowChartConnector">
              <a:avLst/>
            </a:prstGeom>
            <a:solidFill>
              <a:srgbClr val="35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7" name="Graphic 46" descr="Classroom with solid fill">
              <a:extLst>
                <a:ext uri="{FF2B5EF4-FFF2-40B4-BE49-F238E27FC236}">
                  <a16:creationId xmlns:a16="http://schemas.microsoft.com/office/drawing/2014/main" id="{D0056474-5348-4E65-9840-8BC1DFCBC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2169" y="3667814"/>
              <a:ext cx="504000" cy="5040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1E95C4-C9DC-4A85-A3C2-11EBB7AB0195}"/>
              </a:ext>
            </a:extLst>
          </p:cNvPr>
          <p:cNvSpPr txBox="1"/>
          <p:nvPr/>
        </p:nvSpPr>
        <p:spPr>
          <a:xfrm>
            <a:off x="4975067" y="2593102"/>
            <a:ext cx="1734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NGOs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366F181-2990-45F0-8F47-146D18C9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337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effectLst>
                  <a:outerShdw blurRad="38100" dist="1143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Career Prospects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30A647-38B3-4A04-824C-1C0BA89A4AB9}"/>
              </a:ext>
            </a:extLst>
          </p:cNvPr>
          <p:cNvSpPr/>
          <p:nvPr/>
        </p:nvSpPr>
        <p:spPr>
          <a:xfrm>
            <a:off x="4154545" y="2597399"/>
            <a:ext cx="2574641" cy="625791"/>
          </a:xfrm>
          <a:prstGeom prst="rect">
            <a:avLst/>
          </a:prstGeom>
          <a:solidFill>
            <a:srgbClr val="B6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D30ED-8F0A-4EAA-9AD1-21DFE274E6B7}"/>
              </a:ext>
            </a:extLst>
          </p:cNvPr>
          <p:cNvSpPr txBox="1"/>
          <p:nvPr/>
        </p:nvSpPr>
        <p:spPr>
          <a:xfrm>
            <a:off x="2012693" y="2611533"/>
            <a:ext cx="1698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Research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14A561-5804-4E3D-9D67-D16DBC593AAE}"/>
              </a:ext>
            </a:extLst>
          </p:cNvPr>
          <p:cNvSpPr/>
          <p:nvPr/>
        </p:nvSpPr>
        <p:spPr>
          <a:xfrm>
            <a:off x="2008143" y="2610643"/>
            <a:ext cx="2574641" cy="625791"/>
          </a:xfrm>
          <a:prstGeom prst="rect">
            <a:avLst/>
          </a:prstGeom>
          <a:solidFill>
            <a:srgbClr val="B6D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CED2F3-7E99-4899-A412-367DFB962C94}"/>
              </a:ext>
            </a:extLst>
          </p:cNvPr>
          <p:cNvGrpSpPr/>
          <p:nvPr/>
        </p:nvGrpSpPr>
        <p:grpSpPr>
          <a:xfrm>
            <a:off x="2008143" y="2501958"/>
            <a:ext cx="792000" cy="792000"/>
            <a:chOff x="1913725" y="2232138"/>
            <a:chExt cx="792000" cy="7920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9E31DF3F-2D06-4216-9488-895924E1491E}"/>
                </a:ext>
              </a:extLst>
            </p:cNvPr>
            <p:cNvSpPr/>
            <p:nvPr/>
          </p:nvSpPr>
          <p:spPr>
            <a:xfrm>
              <a:off x="1913725" y="2232138"/>
              <a:ext cx="792000" cy="792000"/>
            </a:xfrm>
            <a:prstGeom prst="flowChartConnector">
              <a:avLst/>
            </a:prstGeom>
            <a:solidFill>
              <a:srgbClr val="35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5" name="Graphic 34" descr="Research with solid fill">
              <a:extLst>
                <a:ext uri="{FF2B5EF4-FFF2-40B4-BE49-F238E27FC236}">
                  <a16:creationId xmlns:a16="http://schemas.microsoft.com/office/drawing/2014/main" id="{C4B2F519-6EF8-4FBE-B14C-43F070B4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62662" y="2379171"/>
              <a:ext cx="532604" cy="532604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12F4DDA-B45B-433D-9974-136BE73187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2262" y="2460132"/>
            <a:ext cx="1619476" cy="914528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9EAEC5C-E22F-4074-B793-1B757DBFDB72}"/>
              </a:ext>
            </a:extLst>
          </p:cNvPr>
          <p:cNvGrpSpPr/>
          <p:nvPr/>
        </p:nvGrpSpPr>
        <p:grpSpPr>
          <a:xfrm>
            <a:off x="3320710" y="1556761"/>
            <a:ext cx="792000" cy="792000"/>
            <a:chOff x="3207200" y="1426723"/>
            <a:chExt cx="792000" cy="792000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5573269-161F-4BF7-8B78-7F29A55DB71B}"/>
                </a:ext>
              </a:extLst>
            </p:cNvPr>
            <p:cNvSpPr/>
            <p:nvPr/>
          </p:nvSpPr>
          <p:spPr>
            <a:xfrm>
              <a:off x="3207200" y="1426723"/>
              <a:ext cx="792000" cy="792000"/>
            </a:xfrm>
            <a:prstGeom prst="flowChartConnector">
              <a:avLst/>
            </a:prstGeom>
            <a:solidFill>
              <a:srgbClr val="35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7" name="Graphic 36" descr="Pie chart with solid fill">
              <a:extLst>
                <a:ext uri="{FF2B5EF4-FFF2-40B4-BE49-F238E27FC236}">
                  <a16:creationId xmlns:a16="http://schemas.microsoft.com/office/drawing/2014/main" id="{C4F5B92C-7FB8-4C1D-A6AE-86807DED7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36511" y="1536625"/>
              <a:ext cx="563358" cy="56335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1178B1-9A05-44E1-8EF9-420BA6098C1C}"/>
              </a:ext>
            </a:extLst>
          </p:cNvPr>
          <p:cNvGrpSpPr/>
          <p:nvPr/>
        </p:nvGrpSpPr>
        <p:grpSpPr>
          <a:xfrm>
            <a:off x="5970070" y="2501958"/>
            <a:ext cx="792000" cy="792000"/>
            <a:chOff x="6518850" y="2232138"/>
            <a:chExt cx="792000" cy="792000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0CE20C1B-EF87-436C-9E06-2849CC14B00B}"/>
                </a:ext>
              </a:extLst>
            </p:cNvPr>
            <p:cNvSpPr/>
            <p:nvPr/>
          </p:nvSpPr>
          <p:spPr>
            <a:xfrm>
              <a:off x="6518850" y="2232138"/>
              <a:ext cx="792000" cy="792000"/>
            </a:xfrm>
            <a:prstGeom prst="flowChartConnector">
              <a:avLst/>
            </a:prstGeom>
            <a:solidFill>
              <a:srgbClr val="3540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1" name="Graphic 30" descr="Group with solid fill">
              <a:extLst>
                <a:ext uri="{FF2B5EF4-FFF2-40B4-BE49-F238E27FC236}">
                  <a16:creationId xmlns:a16="http://schemas.microsoft.com/office/drawing/2014/main" id="{0CAC597E-A971-443C-BE80-A153B3956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2588" y="2255634"/>
              <a:ext cx="695378" cy="69537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37CBF-B2F5-472E-BF10-17A675AB4D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7155" y="3314700"/>
            <a:ext cx="422969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 tmFilter="0, 0; .2, .5; .8, .5; 1, 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" autoRev="1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5" presetClass="path" presetSubtype="0" fill="hold" grpId="0" nodeType="after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4.81481E-6 L -0.17795 -4.81481E-6 " pathEditMode="relative" rAng="0" ptsTypes="AA" p14:bounceEnd="26667">
                                          <p:cBhvr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0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35" presetClass="path" presetSubtype="0" fill="hold" grpId="0" nodeType="after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1.48148E-6 L -0.18802 -1.48148E-6 " pathEditMode="relative" rAng="0" ptsTypes="AA" p14:bounceEnd="26667">
                                          <p:cBhvr>
                                            <p:cTn id="18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1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35" presetClass="path" presetSubtype="0" fill="hold" grpId="0" nodeType="after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44444E-6 L -0.27691 -4.44444E-6 " pathEditMode="relative" rAng="0" ptsTypes="AA" p14:bounceEnd="26667">
                                          <p:cBhvr>
                                            <p:cTn id="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5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63" presetClass="path" presetSubtype="0" fill="hold" grpId="0" nodeType="after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1.11111E-6 L 0.321 1.11111E-6 " pathEditMode="relative" rAng="0" ptsTypes="AA" p14:bounceEnd="26667">
                                          <p:cBhvr>
                                            <p:cTn id="3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0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9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63" presetClass="path" presetSubtype="0" fill="hold" grpId="0" nodeType="after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3.7037E-6 L 0.21667 -3.7037E-6 " pathEditMode="relative" rAng="0" ptsTypes="AA" p14:bounceEnd="26667">
                                          <p:cBhvr>
                                            <p:cTn id="4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83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25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63" presetClass="path" presetSubtype="0" fill="hold" grpId="0" nodeType="after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0 L 0.19965 0 " pathEditMode="relative" rAng="0" ptsTypes="AA" p14:bounceEnd="26667">
                                          <p:cBhvr>
                                            <p:cTn id="50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98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9" grpId="0"/>
          <p:bldP spid="27" grpId="0"/>
          <p:bldP spid="24" grpId="0"/>
          <p:bldP spid="28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500" tmFilter="0, 0; .2, .5; .8, .5; 1, 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" autoRev="1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5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4.81481E-6 L -0.17795 -4.81481E-6 " pathEditMode="relative" rAng="0" ptsTypes="AA">
                                          <p:cBhvr>
                                            <p:cTn id="10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906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4" dur="500" tmFilter="0, 0; .2, .5; .8, .5; 1, 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5" dur="250" autoRev="1" fill="hold"/>
                                            <p:tgtEl>
                                              <p:spTgt spid="4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35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1.48148E-6 L -0.18802 -1.48148E-6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1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 tmFilter="0, 0; .2, .5; .8, .5; 1, 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3" dur="250" autoRev="1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35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4.44444E-6 L -0.27691 -4.44444E-6 " pathEditMode="relative" rAng="0" ptsTypes="AA">
                                          <p:cBhvr>
                                            <p:cTn id="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85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63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1.11111E-6 L 0.321 1.11111E-6 " pathEditMode="relative" rAng="0" ptsTypes="AA">
                                          <p:cBhvr>
                                            <p:cTn id="3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0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8" dur="500" tmFilter="0, 0; .2, .5; .8, .5; 1, 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9" dur="250" autoRev="1" fill="hold"/>
                                            <p:tgtEl>
                                              <p:spTgt spid="4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1" presetID="63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3.7037E-6 L 0.21667 -3.7037E-6 " pathEditMode="relative" rAng="0" ptsTypes="AA">
                                          <p:cBhvr>
                                            <p:cTn id="4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83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" dur="5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7" dur="25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63" presetClass="pat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556E-7 0 L 0.19965 0 " pathEditMode="relative" rAng="0" ptsTypes="AA">
                                          <p:cBhvr>
                                            <p:cTn id="50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98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  <p:bldP spid="29" grpId="0"/>
          <p:bldP spid="27" grpId="0"/>
          <p:bldP spid="24" grpId="0"/>
          <p:bldP spid="28" grpId="0"/>
          <p:bldP spid="2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CB2C7-8560-473B-B93B-295035F6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9" y="2127922"/>
            <a:ext cx="3380509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Should we pay people to donate blood?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895B1-5EF0-4839-8E2B-FB20706C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1040532"/>
            <a:ext cx="4152000" cy="47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eches for employees&amp;#39; kids becoming important for NCR corporate firms |  Delhi News - Times of India">
            <a:extLst>
              <a:ext uri="{FF2B5EF4-FFF2-40B4-BE49-F238E27FC236}">
                <a16:creationId xmlns:a16="http://schemas.microsoft.com/office/drawing/2014/main" id="{8D3013D1-6C25-4A9D-B946-D7200B2E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t="4310" r="16043" b="125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8A375-8045-405B-8AA3-9AF960E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012" y="4088919"/>
            <a:ext cx="7531976" cy="1274554"/>
          </a:xfrm>
        </p:spPr>
        <p:txBody>
          <a:bodyPr vert="horz" lIns="68580" tIns="34290" rIns="68580" bIns="34290" rtlCol="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If a parent is continuously late to pick his child from the creche, a small fine by the creche will improve his timings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F99707-E25A-4FF8-9B59-663A9E63C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0639" r="16931"/>
          <a:stretch/>
        </p:blipFill>
        <p:spPr>
          <a:xfrm>
            <a:off x="-780393" y="2887871"/>
            <a:ext cx="780393" cy="12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4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3.33333E-6 L 0 -0.48981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44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63" presetClass="path" presetSubtype="0" fill="hold" nodeType="after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54254 1.48148E-6 " pathEditMode="relative" rAng="0" ptsTypes="AA" p14:bounceEnd="26667">
                                          <p:cBhvr>
                                            <p:cTn id="1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1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5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4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3.33333E-6 L 0 -0.48981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449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" presetID="63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54254 1.48148E-6 " pathEditMode="relative" rAng="0" ptsTypes="AA">
                                          <p:cBhvr>
                                            <p:cTn id="1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11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5" presetID="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India&amp;#39;s growth rate to fall significantly due to demonetisation: CII |  Business Standard News">
            <a:extLst>
              <a:ext uri="{FF2B5EF4-FFF2-40B4-BE49-F238E27FC236}">
                <a16:creationId xmlns:a16="http://schemas.microsoft.com/office/drawing/2014/main" id="{B7EA8C98-FB13-4DC9-8928-798D63FF9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0" r="18495" b="-2"/>
          <a:stretch/>
        </p:blipFill>
        <p:spPr bwMode="auto">
          <a:xfrm>
            <a:off x="20" y="10"/>
            <a:ext cx="457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Q 2: oil and gas, poverty and economic development | ODI: Think change">
            <a:extLst>
              <a:ext uri="{FF2B5EF4-FFF2-40B4-BE49-F238E27FC236}">
                <a16:creationId xmlns:a16="http://schemas.microsoft.com/office/drawing/2014/main" id="{E10F01B3-1D71-45AA-9451-0CDE1E3F8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5" r="24602"/>
          <a:stretch/>
        </p:blipFill>
        <p:spPr bwMode="auto">
          <a:xfrm>
            <a:off x="4572000" y="10"/>
            <a:ext cx="457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5915" y="2164437"/>
            <a:ext cx="3372170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ame 76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447277" y="1835459"/>
            <a:ext cx="4249446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7C55F-2108-43B9-B9C2-88814B63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781" y="2756140"/>
            <a:ext cx="2876549" cy="1345720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rgbClr val="080808"/>
                </a:solidFill>
                <a:latin typeface="Bahnschrift SemiBold" panose="020B0502040204020203" pitchFamily="34" charset="0"/>
              </a:rPr>
              <a:t>Does GDP growth rate translate into development?</a:t>
            </a:r>
          </a:p>
        </p:txBody>
      </p:sp>
    </p:spTree>
    <p:extLst>
      <p:ext uri="{BB962C8B-B14F-4D97-AF65-F5344CB8AC3E}">
        <p14:creationId xmlns:p14="http://schemas.microsoft.com/office/powerpoint/2010/main" val="19884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Global youth unemployment: Making sense of the numbers - BBC News">
            <a:extLst>
              <a:ext uri="{FF2B5EF4-FFF2-40B4-BE49-F238E27FC236}">
                <a16:creationId xmlns:a16="http://schemas.microsoft.com/office/drawing/2014/main" id="{6B72BD0D-F03D-460C-BD6B-935FDDBEE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r="6747" b="-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ypes of Inflation: The 4 Most Critical Plus 9 More">
            <a:extLst>
              <a:ext uri="{FF2B5EF4-FFF2-40B4-BE49-F238E27FC236}">
                <a16:creationId xmlns:a16="http://schemas.microsoft.com/office/drawing/2014/main" id="{EA8D5313-83AF-4CC9-9F88-DB20183CD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4" r="-2" b="3686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9A3B4-61F4-40BA-B676-F7D42BCA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1524659"/>
            <a:ext cx="4236315" cy="2774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kern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the relationship between unemployment and inflation worth talking about?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461119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1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Improve Gender Parity in Healthcare">
            <a:extLst>
              <a:ext uri="{FF2B5EF4-FFF2-40B4-BE49-F238E27FC236}">
                <a16:creationId xmlns:a16="http://schemas.microsoft.com/office/drawing/2014/main" id="{893D82C2-098A-45A3-BC58-79EEBDFC6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9"/>
          <a:stretch/>
        </p:blipFill>
        <p:spPr bwMode="auto">
          <a:xfrm>
            <a:off x="145483" y="133350"/>
            <a:ext cx="8853034" cy="5257800"/>
          </a:xfrm>
          <a:custGeom>
            <a:avLst/>
            <a:gdLst>
              <a:gd name="connsiteX0" fmla="*/ 0 w 8853034"/>
              <a:gd name="connsiteY0" fmla="*/ 0 h 5257800"/>
              <a:gd name="connsiteX1" fmla="*/ 767263 w 8853034"/>
              <a:gd name="connsiteY1" fmla="*/ 0 h 5257800"/>
              <a:gd name="connsiteX2" fmla="*/ 1091874 w 8853034"/>
              <a:gd name="connsiteY2" fmla="*/ 0 h 5257800"/>
              <a:gd name="connsiteX3" fmla="*/ 1593546 w 8853034"/>
              <a:gd name="connsiteY3" fmla="*/ 0 h 5257800"/>
              <a:gd name="connsiteX4" fmla="*/ 2360809 w 8853034"/>
              <a:gd name="connsiteY4" fmla="*/ 0 h 5257800"/>
              <a:gd name="connsiteX5" fmla="*/ 2685420 w 8853034"/>
              <a:gd name="connsiteY5" fmla="*/ 0 h 5257800"/>
              <a:gd name="connsiteX6" fmla="*/ 3452683 w 8853034"/>
              <a:gd name="connsiteY6" fmla="*/ 0 h 5257800"/>
              <a:gd name="connsiteX7" fmla="*/ 4131416 w 8853034"/>
              <a:gd name="connsiteY7" fmla="*/ 0 h 5257800"/>
              <a:gd name="connsiteX8" fmla="*/ 4633088 w 8853034"/>
              <a:gd name="connsiteY8" fmla="*/ 0 h 5257800"/>
              <a:gd name="connsiteX9" fmla="*/ 5223290 w 8853034"/>
              <a:gd name="connsiteY9" fmla="*/ 0 h 5257800"/>
              <a:gd name="connsiteX10" fmla="*/ 5902023 w 8853034"/>
              <a:gd name="connsiteY10" fmla="*/ 0 h 5257800"/>
              <a:gd name="connsiteX11" fmla="*/ 6226634 w 8853034"/>
              <a:gd name="connsiteY11" fmla="*/ 0 h 5257800"/>
              <a:gd name="connsiteX12" fmla="*/ 6905367 w 8853034"/>
              <a:gd name="connsiteY12" fmla="*/ 0 h 5257800"/>
              <a:gd name="connsiteX13" fmla="*/ 7318508 w 8853034"/>
              <a:gd name="connsiteY13" fmla="*/ 0 h 5257800"/>
              <a:gd name="connsiteX14" fmla="*/ 7908710 w 8853034"/>
              <a:gd name="connsiteY14" fmla="*/ 0 h 5257800"/>
              <a:gd name="connsiteX15" fmla="*/ 8853034 w 8853034"/>
              <a:gd name="connsiteY15" fmla="*/ 0 h 5257800"/>
              <a:gd name="connsiteX16" fmla="*/ 8853034 w 8853034"/>
              <a:gd name="connsiteY16" fmla="*/ 636778 h 5257800"/>
              <a:gd name="connsiteX17" fmla="*/ 8853034 w 8853034"/>
              <a:gd name="connsiteY17" fmla="*/ 1220978 h 5257800"/>
              <a:gd name="connsiteX18" fmla="*/ 8853034 w 8853034"/>
              <a:gd name="connsiteY18" fmla="*/ 1910334 h 5257800"/>
              <a:gd name="connsiteX19" fmla="*/ 8853034 w 8853034"/>
              <a:gd name="connsiteY19" fmla="*/ 2494534 h 5257800"/>
              <a:gd name="connsiteX20" fmla="*/ 8853034 w 8853034"/>
              <a:gd name="connsiteY20" fmla="*/ 2921000 h 5257800"/>
              <a:gd name="connsiteX21" fmla="*/ 8853034 w 8853034"/>
              <a:gd name="connsiteY21" fmla="*/ 3347466 h 5257800"/>
              <a:gd name="connsiteX22" fmla="*/ 8853034 w 8853034"/>
              <a:gd name="connsiteY22" fmla="*/ 3931666 h 5257800"/>
              <a:gd name="connsiteX23" fmla="*/ 8853034 w 8853034"/>
              <a:gd name="connsiteY23" fmla="*/ 4463288 h 5257800"/>
              <a:gd name="connsiteX24" fmla="*/ 8853034 w 8853034"/>
              <a:gd name="connsiteY24" fmla="*/ 5257800 h 5257800"/>
              <a:gd name="connsiteX25" fmla="*/ 8085771 w 8853034"/>
              <a:gd name="connsiteY25" fmla="*/ 5257800 h 5257800"/>
              <a:gd name="connsiteX26" fmla="*/ 7407038 w 8853034"/>
              <a:gd name="connsiteY26" fmla="*/ 5257800 h 5257800"/>
              <a:gd name="connsiteX27" fmla="*/ 6728306 w 8853034"/>
              <a:gd name="connsiteY27" fmla="*/ 5257800 h 5257800"/>
              <a:gd name="connsiteX28" fmla="*/ 6049573 w 8853034"/>
              <a:gd name="connsiteY28" fmla="*/ 5257800 h 5257800"/>
              <a:gd name="connsiteX29" fmla="*/ 5370841 w 8853034"/>
              <a:gd name="connsiteY29" fmla="*/ 5257800 h 5257800"/>
              <a:gd name="connsiteX30" fmla="*/ 4957699 w 8853034"/>
              <a:gd name="connsiteY30" fmla="*/ 5257800 h 5257800"/>
              <a:gd name="connsiteX31" fmla="*/ 4633088 w 8853034"/>
              <a:gd name="connsiteY31" fmla="*/ 5257800 h 5257800"/>
              <a:gd name="connsiteX32" fmla="*/ 4131416 w 8853034"/>
              <a:gd name="connsiteY32" fmla="*/ 5257800 h 5257800"/>
              <a:gd name="connsiteX33" fmla="*/ 3364153 w 8853034"/>
              <a:gd name="connsiteY33" fmla="*/ 5257800 h 5257800"/>
              <a:gd name="connsiteX34" fmla="*/ 2596890 w 8853034"/>
              <a:gd name="connsiteY34" fmla="*/ 5257800 h 5257800"/>
              <a:gd name="connsiteX35" fmla="*/ 1829627 w 8853034"/>
              <a:gd name="connsiteY35" fmla="*/ 5257800 h 5257800"/>
              <a:gd name="connsiteX36" fmla="*/ 1239425 w 8853034"/>
              <a:gd name="connsiteY36" fmla="*/ 5257800 h 5257800"/>
              <a:gd name="connsiteX37" fmla="*/ 0 w 8853034"/>
              <a:gd name="connsiteY37" fmla="*/ 5257800 h 5257800"/>
              <a:gd name="connsiteX38" fmla="*/ 0 w 8853034"/>
              <a:gd name="connsiteY38" fmla="*/ 4726178 h 5257800"/>
              <a:gd name="connsiteX39" fmla="*/ 0 w 8853034"/>
              <a:gd name="connsiteY39" fmla="*/ 4194556 h 5257800"/>
              <a:gd name="connsiteX40" fmla="*/ 0 w 8853034"/>
              <a:gd name="connsiteY40" fmla="*/ 3715512 h 5257800"/>
              <a:gd name="connsiteX41" fmla="*/ 0 w 8853034"/>
              <a:gd name="connsiteY41" fmla="*/ 3289046 h 5257800"/>
              <a:gd name="connsiteX42" fmla="*/ 0 w 8853034"/>
              <a:gd name="connsiteY42" fmla="*/ 2757424 h 5257800"/>
              <a:gd name="connsiteX43" fmla="*/ 0 w 8853034"/>
              <a:gd name="connsiteY43" fmla="*/ 2120646 h 5257800"/>
              <a:gd name="connsiteX44" fmla="*/ 0 w 8853034"/>
              <a:gd name="connsiteY44" fmla="*/ 1536446 h 5257800"/>
              <a:gd name="connsiteX45" fmla="*/ 0 w 8853034"/>
              <a:gd name="connsiteY45" fmla="*/ 1109980 h 5257800"/>
              <a:gd name="connsiteX46" fmla="*/ 0 w 8853034"/>
              <a:gd name="connsiteY46" fmla="*/ 578358 h 5257800"/>
              <a:gd name="connsiteX47" fmla="*/ 0 w 8853034"/>
              <a:gd name="connsiteY47" fmla="*/ 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853034" h="5257800" extrusionOk="0">
                <a:moveTo>
                  <a:pt x="0" y="0"/>
                </a:moveTo>
                <a:cubicBezTo>
                  <a:pt x="287290" y="-67234"/>
                  <a:pt x="580454" y="8391"/>
                  <a:pt x="767263" y="0"/>
                </a:cubicBezTo>
                <a:cubicBezTo>
                  <a:pt x="954072" y="-8391"/>
                  <a:pt x="941796" y="31593"/>
                  <a:pt x="1091874" y="0"/>
                </a:cubicBezTo>
                <a:cubicBezTo>
                  <a:pt x="1241952" y="-31593"/>
                  <a:pt x="1394665" y="54918"/>
                  <a:pt x="1593546" y="0"/>
                </a:cubicBezTo>
                <a:cubicBezTo>
                  <a:pt x="1792427" y="-54918"/>
                  <a:pt x="2043067" y="4037"/>
                  <a:pt x="2360809" y="0"/>
                </a:cubicBezTo>
                <a:cubicBezTo>
                  <a:pt x="2678551" y="-4037"/>
                  <a:pt x="2579393" y="24906"/>
                  <a:pt x="2685420" y="0"/>
                </a:cubicBezTo>
                <a:cubicBezTo>
                  <a:pt x="2791447" y="-24906"/>
                  <a:pt x="3118296" y="10355"/>
                  <a:pt x="3452683" y="0"/>
                </a:cubicBezTo>
                <a:cubicBezTo>
                  <a:pt x="3787070" y="-10355"/>
                  <a:pt x="3983258" y="56201"/>
                  <a:pt x="4131416" y="0"/>
                </a:cubicBezTo>
                <a:cubicBezTo>
                  <a:pt x="4279574" y="-56201"/>
                  <a:pt x="4483560" y="53700"/>
                  <a:pt x="4633088" y="0"/>
                </a:cubicBezTo>
                <a:cubicBezTo>
                  <a:pt x="4782616" y="-53700"/>
                  <a:pt x="5013128" y="65021"/>
                  <a:pt x="5223290" y="0"/>
                </a:cubicBezTo>
                <a:cubicBezTo>
                  <a:pt x="5433452" y="-65021"/>
                  <a:pt x="5668561" y="29688"/>
                  <a:pt x="5902023" y="0"/>
                </a:cubicBezTo>
                <a:cubicBezTo>
                  <a:pt x="6135485" y="-29688"/>
                  <a:pt x="6116910" y="25428"/>
                  <a:pt x="6226634" y="0"/>
                </a:cubicBezTo>
                <a:cubicBezTo>
                  <a:pt x="6336358" y="-25428"/>
                  <a:pt x="6659710" y="53054"/>
                  <a:pt x="6905367" y="0"/>
                </a:cubicBezTo>
                <a:cubicBezTo>
                  <a:pt x="7151024" y="-53054"/>
                  <a:pt x="7141003" y="25476"/>
                  <a:pt x="7318508" y="0"/>
                </a:cubicBezTo>
                <a:cubicBezTo>
                  <a:pt x="7496013" y="-25476"/>
                  <a:pt x="7732602" y="37846"/>
                  <a:pt x="7908710" y="0"/>
                </a:cubicBezTo>
                <a:cubicBezTo>
                  <a:pt x="8084818" y="-37846"/>
                  <a:pt x="8395351" y="66536"/>
                  <a:pt x="8853034" y="0"/>
                </a:cubicBezTo>
                <a:cubicBezTo>
                  <a:pt x="8860970" y="129380"/>
                  <a:pt x="8845287" y="387643"/>
                  <a:pt x="8853034" y="636778"/>
                </a:cubicBezTo>
                <a:cubicBezTo>
                  <a:pt x="8860781" y="885913"/>
                  <a:pt x="8808664" y="1024613"/>
                  <a:pt x="8853034" y="1220978"/>
                </a:cubicBezTo>
                <a:cubicBezTo>
                  <a:pt x="8897404" y="1417343"/>
                  <a:pt x="8789271" y="1586242"/>
                  <a:pt x="8853034" y="1910334"/>
                </a:cubicBezTo>
                <a:cubicBezTo>
                  <a:pt x="8916797" y="2234426"/>
                  <a:pt x="8789470" y="2326535"/>
                  <a:pt x="8853034" y="2494534"/>
                </a:cubicBezTo>
                <a:cubicBezTo>
                  <a:pt x="8916598" y="2662533"/>
                  <a:pt x="8850443" y="2793329"/>
                  <a:pt x="8853034" y="2921000"/>
                </a:cubicBezTo>
                <a:cubicBezTo>
                  <a:pt x="8855625" y="3048671"/>
                  <a:pt x="8832900" y="3234609"/>
                  <a:pt x="8853034" y="3347466"/>
                </a:cubicBezTo>
                <a:cubicBezTo>
                  <a:pt x="8873168" y="3460323"/>
                  <a:pt x="8805184" y="3744679"/>
                  <a:pt x="8853034" y="3931666"/>
                </a:cubicBezTo>
                <a:cubicBezTo>
                  <a:pt x="8900884" y="4118653"/>
                  <a:pt x="8799096" y="4222917"/>
                  <a:pt x="8853034" y="4463288"/>
                </a:cubicBezTo>
                <a:cubicBezTo>
                  <a:pt x="8906972" y="4703659"/>
                  <a:pt x="8770146" y="5088230"/>
                  <a:pt x="8853034" y="5257800"/>
                </a:cubicBezTo>
                <a:cubicBezTo>
                  <a:pt x="8649727" y="5286086"/>
                  <a:pt x="8376739" y="5208588"/>
                  <a:pt x="8085771" y="5257800"/>
                </a:cubicBezTo>
                <a:cubicBezTo>
                  <a:pt x="7794803" y="5307012"/>
                  <a:pt x="7613571" y="5223826"/>
                  <a:pt x="7407038" y="5257800"/>
                </a:cubicBezTo>
                <a:cubicBezTo>
                  <a:pt x="7200505" y="5291774"/>
                  <a:pt x="6967912" y="5176402"/>
                  <a:pt x="6728306" y="5257800"/>
                </a:cubicBezTo>
                <a:cubicBezTo>
                  <a:pt x="6488700" y="5339198"/>
                  <a:pt x="6382585" y="5220672"/>
                  <a:pt x="6049573" y="5257800"/>
                </a:cubicBezTo>
                <a:cubicBezTo>
                  <a:pt x="5716561" y="5294928"/>
                  <a:pt x="5579381" y="5209623"/>
                  <a:pt x="5370841" y="5257800"/>
                </a:cubicBezTo>
                <a:cubicBezTo>
                  <a:pt x="5162301" y="5305977"/>
                  <a:pt x="5044318" y="5224134"/>
                  <a:pt x="4957699" y="5257800"/>
                </a:cubicBezTo>
                <a:cubicBezTo>
                  <a:pt x="4871080" y="5291466"/>
                  <a:pt x="4756813" y="5253006"/>
                  <a:pt x="4633088" y="5257800"/>
                </a:cubicBezTo>
                <a:cubicBezTo>
                  <a:pt x="4509363" y="5262594"/>
                  <a:pt x="4364927" y="5229677"/>
                  <a:pt x="4131416" y="5257800"/>
                </a:cubicBezTo>
                <a:cubicBezTo>
                  <a:pt x="3897905" y="5285923"/>
                  <a:pt x="3600844" y="5215786"/>
                  <a:pt x="3364153" y="5257800"/>
                </a:cubicBezTo>
                <a:cubicBezTo>
                  <a:pt x="3127462" y="5299814"/>
                  <a:pt x="2852080" y="5223459"/>
                  <a:pt x="2596890" y="5257800"/>
                </a:cubicBezTo>
                <a:cubicBezTo>
                  <a:pt x="2341700" y="5292141"/>
                  <a:pt x="2044904" y="5211840"/>
                  <a:pt x="1829627" y="5257800"/>
                </a:cubicBezTo>
                <a:cubicBezTo>
                  <a:pt x="1614350" y="5303760"/>
                  <a:pt x="1426276" y="5206317"/>
                  <a:pt x="1239425" y="5257800"/>
                </a:cubicBezTo>
                <a:cubicBezTo>
                  <a:pt x="1052574" y="5309283"/>
                  <a:pt x="302631" y="5227012"/>
                  <a:pt x="0" y="5257800"/>
                </a:cubicBezTo>
                <a:cubicBezTo>
                  <a:pt x="-2754" y="5002950"/>
                  <a:pt x="22116" y="4842934"/>
                  <a:pt x="0" y="4726178"/>
                </a:cubicBezTo>
                <a:cubicBezTo>
                  <a:pt x="-22116" y="4609422"/>
                  <a:pt x="32474" y="4394686"/>
                  <a:pt x="0" y="4194556"/>
                </a:cubicBezTo>
                <a:cubicBezTo>
                  <a:pt x="-32474" y="3994426"/>
                  <a:pt x="44407" y="3885848"/>
                  <a:pt x="0" y="3715512"/>
                </a:cubicBezTo>
                <a:cubicBezTo>
                  <a:pt x="-44407" y="3545176"/>
                  <a:pt x="9586" y="3437936"/>
                  <a:pt x="0" y="3289046"/>
                </a:cubicBezTo>
                <a:cubicBezTo>
                  <a:pt x="-9586" y="3140156"/>
                  <a:pt x="32146" y="2896465"/>
                  <a:pt x="0" y="2757424"/>
                </a:cubicBezTo>
                <a:cubicBezTo>
                  <a:pt x="-32146" y="2618383"/>
                  <a:pt x="851" y="2351447"/>
                  <a:pt x="0" y="2120646"/>
                </a:cubicBezTo>
                <a:cubicBezTo>
                  <a:pt x="-851" y="1889845"/>
                  <a:pt x="37411" y="1768309"/>
                  <a:pt x="0" y="1536446"/>
                </a:cubicBezTo>
                <a:cubicBezTo>
                  <a:pt x="-37411" y="1304583"/>
                  <a:pt x="42524" y="1317655"/>
                  <a:pt x="0" y="1109980"/>
                </a:cubicBezTo>
                <a:cubicBezTo>
                  <a:pt x="-42524" y="902305"/>
                  <a:pt x="28183" y="738200"/>
                  <a:pt x="0" y="578358"/>
                </a:cubicBezTo>
                <a:cubicBezTo>
                  <a:pt x="-28183" y="418516"/>
                  <a:pt x="60347" y="22548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8951757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408560-6B22-470E-A892-0616891CE6DC}"/>
              </a:ext>
            </a:extLst>
          </p:cNvPr>
          <p:cNvSpPr/>
          <p:nvPr/>
        </p:nvSpPr>
        <p:spPr>
          <a:xfrm>
            <a:off x="145483" y="5524500"/>
            <a:ext cx="8853034" cy="11880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8E697-40A9-4CBD-BA89-F1D475BA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39088"/>
            <a:ext cx="7886700" cy="758824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Bahnschrift SemiBold" panose="020B0502040204020203" pitchFamily="34" charset="0"/>
              </a:rPr>
              <a:t>Why do we need gender parity for economic growth?</a:t>
            </a:r>
          </a:p>
        </p:txBody>
      </p:sp>
    </p:spTree>
    <p:extLst>
      <p:ext uri="{BB962C8B-B14F-4D97-AF65-F5344CB8AC3E}">
        <p14:creationId xmlns:p14="http://schemas.microsoft.com/office/powerpoint/2010/main" val="54718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8242BF-2C64-429B-9A5D-597667BA50A0}"/>
              </a:ext>
            </a:extLst>
          </p:cNvPr>
          <p:cNvGrpSpPr/>
          <p:nvPr/>
        </p:nvGrpSpPr>
        <p:grpSpPr>
          <a:xfrm>
            <a:off x="1706336" y="2471655"/>
            <a:ext cx="3380015" cy="533401"/>
            <a:chOff x="5091793" y="2471655"/>
            <a:chExt cx="3380015" cy="533401"/>
          </a:xfrm>
        </p:grpSpPr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F84E3C8E-2358-4D5E-A8E9-993B016FBD31}"/>
                </a:ext>
              </a:extLst>
            </p:cNvPr>
            <p:cNvSpPr/>
            <p:nvPr/>
          </p:nvSpPr>
          <p:spPr>
            <a:xfrm>
              <a:off x="5091795" y="2471655"/>
              <a:ext cx="3380013" cy="533401"/>
            </a:xfrm>
            <a:prstGeom prst="homePlate">
              <a:avLst>
                <a:gd name="adj" fmla="val 39116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66D989-BF84-4C45-A642-055C8A9F3CCA}"/>
                </a:ext>
              </a:extLst>
            </p:cNvPr>
            <p:cNvSpPr txBox="1"/>
            <p:nvPr/>
          </p:nvSpPr>
          <p:spPr>
            <a:xfrm>
              <a:off x="5091793" y="2509473"/>
              <a:ext cx="31967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80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ED48DE-0BFB-4C2D-91E3-EB31ADCE5F31}"/>
              </a:ext>
            </a:extLst>
          </p:cNvPr>
          <p:cNvGrpSpPr/>
          <p:nvPr/>
        </p:nvGrpSpPr>
        <p:grpSpPr>
          <a:xfrm>
            <a:off x="1706336" y="3848334"/>
            <a:ext cx="3385455" cy="533401"/>
            <a:chOff x="5086351" y="3848334"/>
            <a:chExt cx="3385455" cy="533401"/>
          </a:xfrm>
        </p:grpSpPr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D5EF3640-3A72-4FBA-88AB-825A5A6D61B5}"/>
                </a:ext>
              </a:extLst>
            </p:cNvPr>
            <p:cNvSpPr/>
            <p:nvPr/>
          </p:nvSpPr>
          <p:spPr>
            <a:xfrm>
              <a:off x="5091793" y="3848334"/>
              <a:ext cx="3380013" cy="533401"/>
            </a:xfrm>
            <a:prstGeom prst="homePlate">
              <a:avLst>
                <a:gd name="adj" fmla="val 39116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5501F2-0C2D-4637-9751-BA73F039F96D}"/>
                </a:ext>
              </a:extLst>
            </p:cNvPr>
            <p:cNvSpPr txBox="1"/>
            <p:nvPr/>
          </p:nvSpPr>
          <p:spPr>
            <a:xfrm>
              <a:off x="5086351" y="3873278"/>
              <a:ext cx="31967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4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73CDCA-B5FC-40D9-A58D-0E3A24D787D6}"/>
              </a:ext>
            </a:extLst>
          </p:cNvPr>
          <p:cNvGrpSpPr/>
          <p:nvPr/>
        </p:nvGrpSpPr>
        <p:grpSpPr>
          <a:xfrm>
            <a:off x="1706336" y="5225015"/>
            <a:ext cx="3385456" cy="533401"/>
            <a:chOff x="5086351" y="5225015"/>
            <a:chExt cx="3385456" cy="533401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56D8ED54-3E61-458C-B644-F0F1865DA536}"/>
                </a:ext>
              </a:extLst>
            </p:cNvPr>
            <p:cNvSpPr/>
            <p:nvPr/>
          </p:nvSpPr>
          <p:spPr>
            <a:xfrm>
              <a:off x="5091794" y="5225015"/>
              <a:ext cx="3380013" cy="533401"/>
            </a:xfrm>
            <a:prstGeom prst="homePlate">
              <a:avLst>
                <a:gd name="adj" fmla="val 39116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1B290-7D61-4959-8AF2-430BB51ECB12}"/>
                </a:ext>
              </a:extLst>
            </p:cNvPr>
            <p:cNvSpPr txBox="1"/>
            <p:nvPr/>
          </p:nvSpPr>
          <p:spPr>
            <a:xfrm>
              <a:off x="5086351" y="5251597"/>
              <a:ext cx="31967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7DE1DA-825D-4ACD-9770-35D8C6468B69}"/>
              </a:ext>
            </a:extLst>
          </p:cNvPr>
          <p:cNvGrpSpPr/>
          <p:nvPr/>
        </p:nvGrpSpPr>
        <p:grpSpPr>
          <a:xfrm>
            <a:off x="1706338" y="1094976"/>
            <a:ext cx="3380013" cy="533401"/>
            <a:chOff x="5091795" y="1094976"/>
            <a:chExt cx="3380013" cy="533401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699375EB-DDD2-4365-8AC4-F213A365D4AF}"/>
                </a:ext>
              </a:extLst>
            </p:cNvPr>
            <p:cNvSpPr/>
            <p:nvPr/>
          </p:nvSpPr>
          <p:spPr>
            <a:xfrm>
              <a:off x="5091795" y="1094976"/>
              <a:ext cx="3380013" cy="533401"/>
            </a:xfrm>
            <a:prstGeom prst="homePlate">
              <a:avLst>
                <a:gd name="adj" fmla="val 39116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255327-CD0F-4311-BDFC-9DCB355B317A}"/>
                </a:ext>
              </a:extLst>
            </p:cNvPr>
            <p:cNvSpPr txBox="1"/>
            <p:nvPr/>
          </p:nvSpPr>
          <p:spPr>
            <a:xfrm>
              <a:off x="5100870" y="1116329"/>
              <a:ext cx="31967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dirty="0">
                  <a:latin typeface="Bahnschrift" panose="020B0502040204020203" pitchFamily="34" charset="0"/>
                </a:rPr>
                <a:t>Master of Economics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532ABD5-D696-4ACF-B7C0-B6B749578F4C}"/>
              </a:ext>
            </a:extLst>
          </p:cNvPr>
          <p:cNvSpPr/>
          <p:nvPr/>
        </p:nvSpPr>
        <p:spPr>
          <a:xfrm>
            <a:off x="805545" y="814387"/>
            <a:ext cx="4286250" cy="5395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88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EADE265F-0EE3-4033-9BFC-1A8755AD1358}"/>
              </a:ext>
            </a:extLst>
          </p:cNvPr>
          <p:cNvSpPr/>
          <p:nvPr/>
        </p:nvSpPr>
        <p:spPr>
          <a:xfrm rot="5400000" flipH="1">
            <a:off x="301114" y="1295002"/>
            <a:ext cx="875507" cy="133351"/>
          </a:xfrm>
          <a:prstGeom prst="flowChartManualOperati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8AB7371-5461-40FA-961B-34D2E67C7141}"/>
              </a:ext>
            </a:extLst>
          </p:cNvPr>
          <p:cNvSpPr/>
          <p:nvPr/>
        </p:nvSpPr>
        <p:spPr>
          <a:xfrm rot="5400000">
            <a:off x="2548619" y="-781450"/>
            <a:ext cx="533400" cy="4286253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7565E031-92C7-4B55-9F3B-967C4DA27ABF}"/>
              </a:ext>
            </a:extLst>
          </p:cNvPr>
          <p:cNvSpPr/>
          <p:nvPr/>
        </p:nvSpPr>
        <p:spPr>
          <a:xfrm rot="5400000" flipH="1">
            <a:off x="301114" y="2671682"/>
            <a:ext cx="875507" cy="133351"/>
          </a:xfrm>
          <a:prstGeom prst="flowChartManualOperati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8CA9FA7-9893-4E20-97CF-72E01C78DF0C}"/>
              </a:ext>
            </a:extLst>
          </p:cNvPr>
          <p:cNvSpPr/>
          <p:nvPr/>
        </p:nvSpPr>
        <p:spPr>
          <a:xfrm rot="5400000">
            <a:off x="2548619" y="595230"/>
            <a:ext cx="533400" cy="4286253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25E6C01F-B51B-46DF-882E-AC108EBF29F5}"/>
              </a:ext>
            </a:extLst>
          </p:cNvPr>
          <p:cNvSpPr/>
          <p:nvPr/>
        </p:nvSpPr>
        <p:spPr>
          <a:xfrm rot="5400000" flipH="1">
            <a:off x="301114" y="4048362"/>
            <a:ext cx="875507" cy="133351"/>
          </a:xfrm>
          <a:prstGeom prst="flowChartManualOperati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5DA0D8D-D0CD-40F9-8347-50D59415F674}"/>
              </a:ext>
            </a:extLst>
          </p:cNvPr>
          <p:cNvSpPr/>
          <p:nvPr/>
        </p:nvSpPr>
        <p:spPr>
          <a:xfrm rot="5400000">
            <a:off x="2548619" y="1971910"/>
            <a:ext cx="533400" cy="4286253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C2CB955A-0D1D-4393-AFD7-4BADF57EDC24}"/>
              </a:ext>
            </a:extLst>
          </p:cNvPr>
          <p:cNvSpPr/>
          <p:nvPr/>
        </p:nvSpPr>
        <p:spPr>
          <a:xfrm rot="5400000" flipH="1">
            <a:off x="301114" y="5425042"/>
            <a:ext cx="875507" cy="133351"/>
          </a:xfrm>
          <a:prstGeom prst="flowChartManualOperati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734F0D6F-A3D4-4686-AED4-39A684320E87}"/>
              </a:ext>
            </a:extLst>
          </p:cNvPr>
          <p:cNvSpPr/>
          <p:nvPr/>
        </p:nvSpPr>
        <p:spPr>
          <a:xfrm rot="5400000">
            <a:off x="2548619" y="3348590"/>
            <a:ext cx="533400" cy="4286253"/>
          </a:xfrm>
          <a:prstGeom prst="round2Same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90E8A-F128-49CA-95DC-331A1D98F0CF}"/>
              </a:ext>
            </a:extLst>
          </p:cNvPr>
          <p:cNvSpPr txBox="1"/>
          <p:nvPr/>
        </p:nvSpPr>
        <p:spPr>
          <a:xfrm>
            <a:off x="947969" y="1131197"/>
            <a:ext cx="2169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Course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1F849-013D-4908-ABD7-EB04F4E9C18B}"/>
              </a:ext>
            </a:extLst>
          </p:cNvPr>
          <p:cNvSpPr txBox="1"/>
          <p:nvPr/>
        </p:nvSpPr>
        <p:spPr>
          <a:xfrm>
            <a:off x="938892" y="2492959"/>
            <a:ext cx="2169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Total Credits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53B94-4136-46D8-9E9C-47385CF67CFA}"/>
              </a:ext>
            </a:extLst>
          </p:cNvPr>
          <p:cNvSpPr txBox="1"/>
          <p:nvPr/>
        </p:nvSpPr>
        <p:spPr>
          <a:xfrm>
            <a:off x="947969" y="3886712"/>
            <a:ext cx="3021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Number of Electives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BCED5E-EA44-4157-9A64-A58879892CDC}"/>
              </a:ext>
            </a:extLst>
          </p:cNvPr>
          <p:cNvSpPr txBox="1"/>
          <p:nvPr/>
        </p:nvSpPr>
        <p:spPr>
          <a:xfrm>
            <a:off x="947969" y="5265397"/>
            <a:ext cx="4010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Number of Elective Baskets</a:t>
            </a:r>
          </a:p>
        </p:txBody>
      </p:sp>
    </p:spTree>
    <p:extLst>
      <p:ext uri="{BB962C8B-B14F-4D97-AF65-F5344CB8AC3E}">
        <p14:creationId xmlns:p14="http://schemas.microsoft.com/office/powerpoint/2010/main" val="38899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37032 -1.11111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90"/>
                            </p:stCondLst>
                            <p:childTnLst>
                              <p:par>
                                <p:cTn id="4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37032 4.44444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9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0.36962 1.11022E-16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10"/>
                            </p:stCondLst>
                            <p:childTnLst>
                              <p:par>
                                <p:cTn id="8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3658 -4.44444E-6 " pathEditMode="relative" rAng="0" ptsTypes="AA">
                                      <p:cBhvr>
                                        <p:cTn id="9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9304D9-BB37-43DD-A584-56DC549B44D6}"/>
              </a:ext>
            </a:extLst>
          </p:cNvPr>
          <p:cNvSpPr/>
          <p:nvPr/>
        </p:nvSpPr>
        <p:spPr>
          <a:xfrm>
            <a:off x="628650" y="293006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349283"/>
              <a:satOff val="-6256"/>
              <a:lumOff val="26585"/>
              <a:alphaOff val="0"/>
            </a:schemeClr>
          </a:lnRef>
          <a:fillRef idx="1">
            <a:schemeClr val="accent1">
              <a:shade val="80000"/>
              <a:hueOff val="349283"/>
              <a:satOff val="-6256"/>
              <a:lumOff val="26585"/>
              <a:alphaOff val="0"/>
            </a:schemeClr>
          </a:fillRef>
          <a:effectRef idx="0">
            <a:schemeClr val="accent1">
              <a:shade val="80000"/>
              <a:hueOff val="349283"/>
              <a:satOff val="-6256"/>
              <a:lumOff val="265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Learn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1134A-F5E7-4990-91B9-8D406C8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Bahnschrift SemiBold" panose="020B0502040204020203" pitchFamily="34" charset="0"/>
              </a:rPr>
              <a:t>Overview of the Programme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6E998F-50CB-4F8B-A76F-340339322FD0}"/>
              </a:ext>
            </a:extLst>
          </p:cNvPr>
          <p:cNvSpPr/>
          <p:nvPr/>
        </p:nvSpPr>
        <p:spPr>
          <a:xfrm>
            <a:off x="628650" y="182763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Understand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BE8C166-994E-41C6-9853-27570BCA6EA8}"/>
              </a:ext>
            </a:extLst>
          </p:cNvPr>
          <p:cNvSpPr/>
          <p:nvPr/>
        </p:nvSpPr>
        <p:spPr>
          <a:xfrm>
            <a:off x="628650" y="403249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116428"/>
              <a:satOff val="-2085"/>
              <a:lumOff val="8862"/>
              <a:alphaOff val="0"/>
            </a:schemeClr>
          </a:lnRef>
          <a:fillRef idx="1">
            <a:schemeClr val="accent1">
              <a:shade val="80000"/>
              <a:hueOff val="116428"/>
              <a:satOff val="-2085"/>
              <a:lumOff val="8862"/>
              <a:alphaOff val="0"/>
            </a:schemeClr>
          </a:fillRef>
          <a:effectRef idx="0">
            <a:schemeClr val="accent1">
              <a:shade val="80000"/>
              <a:hueOff val="116428"/>
              <a:satOff val="-2085"/>
              <a:lumOff val="8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>
                <a:latin typeface="Bahnschrift" panose="020B0502040204020203" pitchFamily="34" charset="0"/>
              </a:rPr>
              <a:t>Analyse</a:t>
            </a:r>
            <a:endParaRPr lang="en-US" sz="2000" kern="1200" dirty="0">
              <a:latin typeface="Bahnschrift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6C38DE-19C2-4414-A588-19168B2D38B2}"/>
              </a:ext>
            </a:extLst>
          </p:cNvPr>
          <p:cNvSpPr/>
          <p:nvPr/>
        </p:nvSpPr>
        <p:spPr>
          <a:xfrm>
            <a:off x="628650" y="5134923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32855"/>
              <a:satOff val="-4171"/>
              <a:lumOff val="17723"/>
              <a:alphaOff val="0"/>
            </a:schemeClr>
          </a:lnRef>
          <a:fillRef idx="1">
            <a:schemeClr val="accent1">
              <a:shade val="80000"/>
              <a:hueOff val="232855"/>
              <a:satOff val="-4171"/>
              <a:lumOff val="17723"/>
              <a:alphaOff val="0"/>
            </a:schemeClr>
          </a:fillRef>
          <a:effectRef idx="0">
            <a:schemeClr val="accent1">
              <a:shade val="80000"/>
              <a:hueOff val="232855"/>
              <a:satOff val="-4171"/>
              <a:lumOff val="177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36205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E543A9-15CE-492B-B3EC-BB54190FD2DC}"/>
              </a:ext>
            </a:extLst>
          </p:cNvPr>
          <p:cNvSpPr/>
          <p:nvPr/>
        </p:nvSpPr>
        <p:spPr>
          <a:xfrm>
            <a:off x="628650" y="293006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349283"/>
              <a:satOff val="-6256"/>
              <a:lumOff val="26585"/>
              <a:alphaOff val="0"/>
            </a:schemeClr>
          </a:lnRef>
          <a:fillRef idx="1">
            <a:schemeClr val="accent1">
              <a:shade val="80000"/>
              <a:hueOff val="349283"/>
              <a:satOff val="-6256"/>
              <a:lumOff val="26585"/>
              <a:alphaOff val="0"/>
            </a:schemeClr>
          </a:fillRef>
          <a:effectRef idx="0">
            <a:schemeClr val="accent1">
              <a:shade val="80000"/>
              <a:hueOff val="349283"/>
              <a:satOff val="-6256"/>
              <a:lumOff val="2658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Bahnschrift" panose="020B0502040204020203" pitchFamily="34" charset="0"/>
              </a:rPr>
              <a:t>Learn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1134A-F5E7-4990-91B9-8D406C8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Bahnschrift SemiBold" panose="020B0502040204020203" pitchFamily="34" charset="0"/>
              </a:rPr>
              <a:t>Overview of the Programme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6A03D9-FEA1-4685-925E-EACE3E5C9F41}"/>
              </a:ext>
            </a:extLst>
          </p:cNvPr>
          <p:cNvSpPr/>
          <p:nvPr/>
        </p:nvSpPr>
        <p:spPr>
          <a:xfrm>
            <a:off x="2205990" y="1718619"/>
            <a:ext cx="6309360" cy="1040029"/>
          </a:xfrm>
          <a:custGeom>
            <a:avLst/>
            <a:gdLst>
              <a:gd name="connsiteX0" fmla="*/ 0 w 6309360"/>
              <a:gd name="connsiteY0" fmla="*/ 0 h 1040029"/>
              <a:gd name="connsiteX1" fmla="*/ 6309360 w 6309360"/>
              <a:gd name="connsiteY1" fmla="*/ 0 h 1040029"/>
              <a:gd name="connsiteX2" fmla="*/ 6309360 w 6309360"/>
              <a:gd name="connsiteY2" fmla="*/ 1040029 h 1040029"/>
              <a:gd name="connsiteX3" fmla="*/ 0 w 6309360"/>
              <a:gd name="connsiteY3" fmla="*/ 1040029 h 1040029"/>
              <a:gd name="connsiteX4" fmla="*/ 0 w 630936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360" h="1040029">
                <a:moveTo>
                  <a:pt x="0" y="0"/>
                </a:moveTo>
                <a:lnTo>
                  <a:pt x="6309360" y="0"/>
                </a:lnTo>
                <a:lnTo>
                  <a:pt x="630936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2419" tIns="264167" rIns="122419" bIns="264167" numCol="1" spcCol="1270" anchor="ctr" anchorCtr="0">
            <a:noAutofit/>
          </a:bodyPr>
          <a:lstStyle/>
          <a:p>
            <a:pPr lvl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Bahnschrift" panose="020B0502040204020203" pitchFamily="34" charset="0"/>
              </a:rPr>
              <a:t>the economic environment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6E998F-50CB-4F8B-A76F-340339322FD0}"/>
              </a:ext>
            </a:extLst>
          </p:cNvPr>
          <p:cNvSpPr/>
          <p:nvPr/>
        </p:nvSpPr>
        <p:spPr>
          <a:xfrm>
            <a:off x="116114" y="1549648"/>
            <a:ext cx="2089876" cy="1377973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Bahnschrift" panose="020B0502040204020203" pitchFamily="34" charset="0"/>
              </a:rPr>
              <a:t>Understand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092AE4-1830-42A8-BF71-87CDDB0496D9}"/>
              </a:ext>
            </a:extLst>
          </p:cNvPr>
          <p:cNvSpPr/>
          <p:nvPr/>
        </p:nvSpPr>
        <p:spPr>
          <a:xfrm>
            <a:off x="628650" y="4032492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116428"/>
              <a:satOff val="-2085"/>
              <a:lumOff val="8862"/>
              <a:alphaOff val="0"/>
            </a:schemeClr>
          </a:lnRef>
          <a:fillRef idx="1">
            <a:schemeClr val="accent1">
              <a:shade val="80000"/>
              <a:hueOff val="116428"/>
              <a:satOff val="-2085"/>
              <a:lumOff val="8862"/>
              <a:alphaOff val="0"/>
            </a:schemeClr>
          </a:fillRef>
          <a:effectRef idx="0">
            <a:schemeClr val="accent1">
              <a:shade val="80000"/>
              <a:hueOff val="116428"/>
              <a:satOff val="-2085"/>
              <a:lumOff val="886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>
                <a:latin typeface="Bahnschrift" panose="020B0502040204020203" pitchFamily="34" charset="0"/>
              </a:rPr>
              <a:t>Analyse</a:t>
            </a:r>
            <a:endParaRPr lang="en-US" sz="2000" kern="1200" dirty="0">
              <a:latin typeface="Bahnschrift" panose="020B050204020402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B85CE4-5F8C-4E09-90A8-B911461F9764}"/>
              </a:ext>
            </a:extLst>
          </p:cNvPr>
          <p:cNvSpPr/>
          <p:nvPr/>
        </p:nvSpPr>
        <p:spPr>
          <a:xfrm>
            <a:off x="628650" y="5134923"/>
            <a:ext cx="1577340" cy="1040029"/>
          </a:xfrm>
          <a:custGeom>
            <a:avLst/>
            <a:gdLst>
              <a:gd name="connsiteX0" fmla="*/ 0 w 1577340"/>
              <a:gd name="connsiteY0" fmla="*/ 0 h 1040029"/>
              <a:gd name="connsiteX1" fmla="*/ 1577340 w 1577340"/>
              <a:gd name="connsiteY1" fmla="*/ 0 h 1040029"/>
              <a:gd name="connsiteX2" fmla="*/ 1577340 w 1577340"/>
              <a:gd name="connsiteY2" fmla="*/ 1040029 h 1040029"/>
              <a:gd name="connsiteX3" fmla="*/ 0 w 1577340"/>
              <a:gd name="connsiteY3" fmla="*/ 1040029 h 1040029"/>
              <a:gd name="connsiteX4" fmla="*/ 0 w 1577340"/>
              <a:gd name="connsiteY4" fmla="*/ 0 h 1040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40" h="1040029">
                <a:moveTo>
                  <a:pt x="0" y="0"/>
                </a:moveTo>
                <a:lnTo>
                  <a:pt x="1577340" y="0"/>
                </a:lnTo>
                <a:lnTo>
                  <a:pt x="1577340" y="1040029"/>
                </a:lnTo>
                <a:lnTo>
                  <a:pt x="0" y="10400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232855"/>
              <a:satOff val="-4171"/>
              <a:lumOff val="17723"/>
              <a:alphaOff val="0"/>
            </a:schemeClr>
          </a:lnRef>
          <a:fillRef idx="1">
            <a:schemeClr val="accent1">
              <a:shade val="80000"/>
              <a:hueOff val="232855"/>
              <a:satOff val="-4171"/>
              <a:lumOff val="17723"/>
              <a:alphaOff val="0"/>
            </a:schemeClr>
          </a:fillRef>
          <a:effectRef idx="0">
            <a:schemeClr val="accent1">
              <a:shade val="80000"/>
              <a:hueOff val="232855"/>
              <a:satOff val="-4171"/>
              <a:lumOff val="1772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8" tIns="102732" rIns="83468" bIns="102732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>
                <a:latin typeface="Bahnschrift" panose="020B0502040204020203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46575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184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 LT Pro</vt:lpstr>
      <vt:lpstr>Bahnschrift</vt:lpstr>
      <vt:lpstr>Bahnschrift SemiBold</vt:lpstr>
      <vt:lpstr>Calibri</vt:lpstr>
      <vt:lpstr>Calibri Light</vt:lpstr>
      <vt:lpstr>Office Theme</vt:lpstr>
      <vt:lpstr>1_Office Theme</vt:lpstr>
      <vt:lpstr>M.A. Economics</vt:lpstr>
      <vt:lpstr>Should we pay people to donate blood?</vt:lpstr>
      <vt:lpstr>If a parent is continuously late to pick his child from the creche, a small fine by the creche will improve his timings</vt:lpstr>
      <vt:lpstr>Does GDP growth rate translate into development?</vt:lpstr>
      <vt:lpstr>Is the relationship between unemployment and inflation worth talking about?</vt:lpstr>
      <vt:lpstr>Why do we need gender parity for economic growth?</vt:lpstr>
      <vt:lpstr>PowerPoint Presentation</vt:lpstr>
      <vt:lpstr>Overview of the Programme</vt:lpstr>
      <vt:lpstr>Overview of the Programme</vt:lpstr>
      <vt:lpstr>Overview of the Programme</vt:lpstr>
      <vt:lpstr>Overview of the Programme</vt:lpstr>
      <vt:lpstr>Overview of the Programme</vt:lpstr>
      <vt:lpstr>PowerPoint Presentation</vt:lpstr>
      <vt:lpstr>USP </vt:lpstr>
      <vt:lpstr>Career Prospects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Tanima Dutta</dc:creator>
  <cp:lastModifiedBy>Arpit Thakur</cp:lastModifiedBy>
  <cp:revision>12</cp:revision>
  <dcterms:created xsi:type="dcterms:W3CDTF">2021-09-20T05:49:17Z</dcterms:created>
  <dcterms:modified xsi:type="dcterms:W3CDTF">2021-09-23T11:26:57Z</dcterms:modified>
</cp:coreProperties>
</file>