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Source Code Pro"/>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86D178-4C29-4A10-B326-821FABBEDEE0}">
  <a:tblStyle styleId="{3E86D178-4C29-4A10-B326-821FABBEDE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SourceCodePro-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4dcbb257f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4dcbb257f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4dcbb257f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4dcbb257f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4dcbb257f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4dcbb257f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4dcbb257f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4dcbb257f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4dcbb257f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4dcbb257f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4dcbb257f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4dcbb257f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4dcbb257f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4dcbb257f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4dcbb257f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4dcbb257f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4dcbb257f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4dcbb257f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4dcbb257f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4dcbb257f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4dcbb257f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4dcbb257f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4ebe479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4ebe479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4dcbb257f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4dcbb257f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4dcbb257f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4dcbb257f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4dcbb257f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4dcbb257f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4dcbb257f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4dcbb257f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4dcbb257f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4dcbb257f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4dcbb257f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4dcbb257f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4dcbb257f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4dcbb257f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en.wikipedia.org/wiki/Flask_(web_framework)" TargetMode="External"/><Relationship Id="rId4" Type="http://schemas.openxmlformats.org/officeDocument/2006/relationships/hyperlink" Target="https://www.codemotion.com/magazine/Glossary/python-programming-language" TargetMode="External"/><Relationship Id="rId5" Type="http://schemas.openxmlformats.org/officeDocument/2006/relationships/hyperlink" Target="https://en.wikipedia.org/wiki/HTML" TargetMode="External"/><Relationship Id="rId6" Type="http://schemas.openxmlformats.org/officeDocument/2006/relationships/hyperlink" Target="https://developer.mozilla.org/en-US/docs/Web/CSS" TargetMode="External"/><Relationship Id="rId7" Type="http://schemas.openxmlformats.org/officeDocument/2006/relationships/hyperlink" Target="https://medium.com/dataseries/face-recognition-with-opencv-haar-cascade-a289b6ff042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44250" y="235750"/>
            <a:ext cx="8455500" cy="266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700">
                <a:solidFill>
                  <a:srgbClr val="FFFFFF"/>
                </a:solidFill>
                <a:latin typeface="Times New Roman"/>
                <a:ea typeface="Times New Roman"/>
                <a:cs typeface="Times New Roman"/>
                <a:sym typeface="Times New Roman"/>
              </a:rPr>
              <a:t>Project Presentation on</a:t>
            </a:r>
            <a:endParaRPr sz="27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b="1" lang="en" sz="3000">
                <a:solidFill>
                  <a:srgbClr val="000000"/>
                </a:solidFill>
                <a:latin typeface="Times New Roman"/>
                <a:ea typeface="Times New Roman"/>
                <a:cs typeface="Times New Roman"/>
                <a:sym typeface="Times New Roman"/>
              </a:rPr>
              <a:t>Design and Development Of Face Recognition based Attendance System</a:t>
            </a:r>
            <a:r>
              <a:rPr b="1" lang="en" sz="3100">
                <a:solidFill>
                  <a:srgbClr val="000000"/>
                </a:solidFill>
                <a:latin typeface="Times New Roman"/>
                <a:ea typeface="Times New Roman"/>
                <a:cs typeface="Times New Roman"/>
                <a:sym typeface="Times New Roman"/>
              </a:rPr>
              <a:t> </a:t>
            </a:r>
            <a:endParaRPr b="1" sz="3100">
              <a:solidFill>
                <a:srgbClr val="000000"/>
              </a:solidFill>
              <a:latin typeface="Times New Roman"/>
              <a:ea typeface="Times New Roman"/>
              <a:cs typeface="Times New Roman"/>
              <a:sym typeface="Times New Roman"/>
            </a:endParaRPr>
          </a:p>
          <a:p>
            <a:pPr indent="0" lvl="0" marL="0" rtl="0" algn="ctr">
              <a:spcBef>
                <a:spcPts val="0"/>
              </a:spcBef>
              <a:spcAft>
                <a:spcPts val="0"/>
              </a:spcAft>
              <a:buClr>
                <a:srgbClr val="000000"/>
              </a:buClr>
              <a:buFont typeface="Arial"/>
              <a:buNone/>
            </a:pPr>
            <a:r>
              <a:t/>
            </a:r>
            <a:endParaRPr b="1" sz="2400">
              <a:solidFill>
                <a:srgbClr val="000000"/>
              </a:solidFill>
              <a:latin typeface="Times New Roman"/>
              <a:ea typeface="Times New Roman"/>
              <a:cs typeface="Times New Roman"/>
              <a:sym typeface="Times New Roman"/>
            </a:endParaRPr>
          </a:p>
        </p:txBody>
      </p:sp>
      <p:sp>
        <p:nvSpPr>
          <p:cNvPr id="63" name="Google Shape;63;p13"/>
          <p:cNvSpPr txBox="1"/>
          <p:nvPr>
            <p:ph idx="1" type="subTitle"/>
          </p:nvPr>
        </p:nvSpPr>
        <p:spPr>
          <a:xfrm>
            <a:off x="203500" y="3213800"/>
            <a:ext cx="8799300" cy="1564800"/>
          </a:xfrm>
          <a:prstGeom prst="rect">
            <a:avLst/>
          </a:prstGeom>
        </p:spPr>
        <p:txBody>
          <a:bodyPr anchorCtr="0" anchor="ctr" bIns="91425" lIns="91425" spcFirstLastPara="1" rIns="91425" wrap="square" tIns="91425">
            <a:normAutofit fontScale="62500"/>
          </a:bodyPr>
          <a:lstStyle/>
          <a:p>
            <a:pPr indent="0" lvl="0" marL="0" rtl="0" algn="l">
              <a:spcBef>
                <a:spcPts val="0"/>
              </a:spcBef>
              <a:spcAft>
                <a:spcPts val="0"/>
              </a:spcAft>
              <a:buNone/>
            </a:pPr>
            <a:r>
              <a:rPr lang="en" sz="2900">
                <a:solidFill>
                  <a:srgbClr val="FF0000"/>
                </a:solidFill>
                <a:latin typeface="Times New Roman"/>
                <a:ea typeface="Times New Roman"/>
                <a:cs typeface="Times New Roman"/>
                <a:sym typeface="Times New Roman"/>
              </a:rPr>
              <a:t>P</a:t>
            </a:r>
            <a:r>
              <a:rPr b="0" lang="en" sz="2900">
                <a:solidFill>
                  <a:srgbClr val="FF0000"/>
                </a:solidFill>
                <a:latin typeface="Times New Roman"/>
                <a:ea typeface="Times New Roman"/>
                <a:cs typeface="Times New Roman"/>
                <a:sym typeface="Times New Roman"/>
              </a:rPr>
              <a:t>ROJECT GUIDE                                                               		                        G</a:t>
            </a:r>
            <a:r>
              <a:rPr lang="en" sz="2900">
                <a:solidFill>
                  <a:srgbClr val="FF0000"/>
                </a:solidFill>
                <a:latin typeface="Times New Roman"/>
                <a:ea typeface="Times New Roman"/>
                <a:cs typeface="Times New Roman"/>
                <a:sym typeface="Times New Roman"/>
              </a:rPr>
              <a:t>roup No. 13</a:t>
            </a:r>
            <a:r>
              <a:rPr b="0" lang="en" sz="2900">
                <a:solidFill>
                  <a:srgbClr val="FF0000"/>
                </a:solidFill>
                <a:latin typeface="Times New Roman"/>
                <a:ea typeface="Times New Roman"/>
                <a:cs typeface="Times New Roman"/>
                <a:sym typeface="Times New Roman"/>
              </a:rPr>
              <a:t>                                                                             MR. HIRESH </a:t>
            </a:r>
            <a:r>
              <a:rPr lang="en" sz="2900">
                <a:solidFill>
                  <a:srgbClr val="FF0000"/>
                </a:solidFill>
                <a:latin typeface="Times New Roman"/>
                <a:ea typeface="Times New Roman"/>
                <a:cs typeface="Times New Roman"/>
                <a:sym typeface="Times New Roman"/>
              </a:rPr>
              <a:t>KUMAR </a:t>
            </a:r>
            <a:r>
              <a:rPr b="0" lang="en" sz="2900">
                <a:solidFill>
                  <a:srgbClr val="FF0000"/>
                </a:solidFill>
                <a:latin typeface="Times New Roman"/>
                <a:ea typeface="Times New Roman"/>
                <a:cs typeface="Times New Roman"/>
                <a:sym typeface="Times New Roman"/>
              </a:rPr>
              <a:t>GUPTA 			</a:t>
            </a:r>
            <a:r>
              <a:rPr lang="en" sz="2900">
                <a:solidFill>
                  <a:srgbClr val="FF0000"/>
                </a:solidFill>
                <a:latin typeface="Times New Roman"/>
                <a:ea typeface="Times New Roman"/>
                <a:cs typeface="Times New Roman"/>
                <a:sym typeface="Times New Roman"/>
              </a:rPr>
              <a:t>       </a:t>
            </a:r>
            <a:r>
              <a:rPr b="0" lang="en" sz="2900">
                <a:solidFill>
                  <a:srgbClr val="FF0000"/>
                </a:solidFill>
                <a:latin typeface="Times New Roman"/>
                <a:ea typeface="Times New Roman"/>
                <a:cs typeface="Times New Roman"/>
                <a:sym typeface="Times New Roman"/>
              </a:rPr>
              <a:t>	</a:t>
            </a:r>
            <a:r>
              <a:rPr lang="en" sz="2900">
                <a:solidFill>
                  <a:srgbClr val="FF0000"/>
                </a:solidFill>
                <a:latin typeface="Times New Roman"/>
                <a:ea typeface="Times New Roman"/>
                <a:cs typeface="Times New Roman"/>
                <a:sym typeface="Times New Roman"/>
              </a:rPr>
              <a:t>                          </a:t>
            </a:r>
            <a:r>
              <a:rPr b="0" lang="en" sz="2900">
                <a:solidFill>
                  <a:srgbClr val="FF0000"/>
                </a:solidFill>
                <a:latin typeface="Times New Roman"/>
                <a:ea typeface="Times New Roman"/>
                <a:cs typeface="Times New Roman"/>
                <a:sym typeface="Times New Roman"/>
              </a:rPr>
              <a:t>Arpit Pathak (17014100</a:t>
            </a:r>
            <a:r>
              <a:rPr lang="en" sz="2900">
                <a:solidFill>
                  <a:srgbClr val="FF0000"/>
                </a:solidFill>
                <a:latin typeface="Times New Roman"/>
                <a:ea typeface="Times New Roman"/>
                <a:cs typeface="Times New Roman"/>
                <a:sym typeface="Times New Roman"/>
              </a:rPr>
              <a:t>34</a:t>
            </a:r>
            <a:r>
              <a:rPr b="0" lang="en" sz="2900">
                <a:solidFill>
                  <a:srgbClr val="FF0000"/>
                </a:solidFill>
                <a:latin typeface="Times New Roman"/>
                <a:ea typeface="Times New Roman"/>
                <a:cs typeface="Times New Roman"/>
                <a:sym typeface="Times New Roman"/>
              </a:rPr>
              <a:t>)</a:t>
            </a:r>
            <a:br>
              <a:rPr b="0" lang="en" sz="2900">
                <a:solidFill>
                  <a:srgbClr val="FF0000"/>
                </a:solidFill>
                <a:latin typeface="Times New Roman"/>
                <a:ea typeface="Times New Roman"/>
                <a:cs typeface="Times New Roman"/>
                <a:sym typeface="Times New Roman"/>
              </a:rPr>
            </a:br>
            <a:r>
              <a:rPr b="0" lang="en" sz="2900">
                <a:solidFill>
                  <a:srgbClr val="FF0000"/>
                </a:solidFill>
                <a:latin typeface="Times New Roman"/>
                <a:ea typeface="Times New Roman"/>
                <a:cs typeface="Times New Roman"/>
                <a:sym typeface="Times New Roman"/>
              </a:rPr>
              <a:t>A</a:t>
            </a:r>
            <a:r>
              <a:rPr lang="en" sz="2900">
                <a:solidFill>
                  <a:srgbClr val="FF0000"/>
                </a:solidFill>
                <a:latin typeface="Times New Roman"/>
                <a:ea typeface="Times New Roman"/>
                <a:cs typeface="Times New Roman"/>
                <a:sym typeface="Times New Roman"/>
              </a:rPr>
              <a:t>sst</a:t>
            </a:r>
            <a:r>
              <a:rPr b="0" lang="en" sz="2900">
                <a:solidFill>
                  <a:srgbClr val="FF0000"/>
                </a:solidFill>
                <a:latin typeface="Times New Roman"/>
                <a:ea typeface="Times New Roman"/>
                <a:cs typeface="Times New Roman"/>
                <a:sym typeface="Times New Roman"/>
              </a:rPr>
              <a:t>. P</a:t>
            </a:r>
            <a:r>
              <a:rPr lang="en" sz="2900">
                <a:solidFill>
                  <a:srgbClr val="FF0000"/>
                </a:solidFill>
                <a:latin typeface="Times New Roman"/>
                <a:ea typeface="Times New Roman"/>
                <a:cs typeface="Times New Roman"/>
                <a:sym typeface="Times New Roman"/>
              </a:rPr>
              <a:t>rof.</a:t>
            </a:r>
            <a:r>
              <a:rPr b="0" lang="en" sz="2900">
                <a:solidFill>
                  <a:srgbClr val="FF0000"/>
                </a:solidFill>
                <a:latin typeface="Times New Roman"/>
                <a:ea typeface="Times New Roman"/>
                <a:cs typeface="Times New Roman"/>
                <a:sym typeface="Times New Roman"/>
              </a:rPr>
              <a:t> 								                </a:t>
            </a:r>
            <a:r>
              <a:rPr lang="en" sz="2900">
                <a:solidFill>
                  <a:srgbClr val="FF0000"/>
                </a:solidFill>
                <a:latin typeface="Times New Roman"/>
                <a:ea typeface="Times New Roman"/>
                <a:cs typeface="Times New Roman"/>
                <a:sym typeface="Times New Roman"/>
              </a:rPr>
              <a:t>Pratishtha Agarwal(1701410078)</a:t>
            </a:r>
            <a:br>
              <a:rPr b="0" lang="en" sz="2900">
                <a:solidFill>
                  <a:srgbClr val="FF0000"/>
                </a:solidFill>
                <a:latin typeface="Times New Roman"/>
                <a:ea typeface="Times New Roman"/>
                <a:cs typeface="Times New Roman"/>
                <a:sym typeface="Times New Roman"/>
              </a:rPr>
            </a:br>
            <a:r>
              <a:rPr b="0" lang="en" sz="2900">
                <a:solidFill>
                  <a:srgbClr val="FF0000"/>
                </a:solidFill>
                <a:latin typeface="Times New Roman"/>
                <a:ea typeface="Times New Roman"/>
                <a:cs typeface="Times New Roman"/>
                <a:sym typeface="Times New Roman"/>
              </a:rPr>
              <a:t>D</a:t>
            </a:r>
            <a:r>
              <a:rPr lang="en" sz="2900">
                <a:solidFill>
                  <a:srgbClr val="FF0000"/>
                </a:solidFill>
                <a:latin typeface="Times New Roman"/>
                <a:ea typeface="Times New Roman"/>
                <a:cs typeface="Times New Roman"/>
                <a:sym typeface="Times New Roman"/>
              </a:rPr>
              <a:t>ept</a:t>
            </a:r>
            <a:r>
              <a:rPr b="0" lang="en" sz="2900">
                <a:solidFill>
                  <a:srgbClr val="FF0000"/>
                </a:solidFill>
                <a:latin typeface="Times New Roman"/>
                <a:ea typeface="Times New Roman"/>
                <a:cs typeface="Times New Roman"/>
                <a:sym typeface="Times New Roman"/>
              </a:rPr>
              <a:t>. </a:t>
            </a:r>
            <a:r>
              <a:rPr lang="en" sz="2900">
                <a:solidFill>
                  <a:srgbClr val="FF0000"/>
                </a:solidFill>
                <a:latin typeface="Times New Roman"/>
                <a:ea typeface="Times New Roman"/>
                <a:cs typeface="Times New Roman"/>
                <a:sym typeface="Times New Roman"/>
              </a:rPr>
              <a:t>of</a:t>
            </a:r>
            <a:r>
              <a:rPr b="0" lang="en" sz="2900">
                <a:solidFill>
                  <a:srgbClr val="FF0000"/>
                </a:solidFill>
                <a:latin typeface="Times New Roman"/>
                <a:ea typeface="Times New Roman"/>
                <a:cs typeface="Times New Roman"/>
                <a:sym typeface="Times New Roman"/>
              </a:rPr>
              <a:t> CS</a:t>
            </a:r>
            <a:r>
              <a:rPr lang="en" sz="2900">
                <a:solidFill>
                  <a:srgbClr val="FF0000"/>
                </a:solidFill>
                <a:latin typeface="Times New Roman"/>
                <a:ea typeface="Times New Roman"/>
                <a:cs typeface="Times New Roman"/>
                <a:sym typeface="Times New Roman"/>
              </a:rPr>
              <a:t>E</a:t>
            </a:r>
            <a:r>
              <a:rPr b="0" lang="en" sz="2900">
                <a:solidFill>
                  <a:srgbClr val="FF0000"/>
                </a:solidFill>
                <a:latin typeface="Times New Roman"/>
                <a:ea typeface="Times New Roman"/>
                <a:cs typeface="Times New Roman"/>
                <a:sym typeface="Times New Roman"/>
              </a:rPr>
              <a:t>									                  Shivi Saxena</a:t>
            </a:r>
            <a:r>
              <a:rPr lang="en" sz="2900">
                <a:solidFill>
                  <a:srgbClr val="FF0000"/>
                </a:solidFill>
                <a:latin typeface="Times New Roman"/>
                <a:ea typeface="Times New Roman"/>
                <a:cs typeface="Times New Roman"/>
                <a:sym typeface="Times New Roman"/>
              </a:rPr>
              <a:t>(1701410096)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200">
                <a:solidFill>
                  <a:srgbClr val="2A3990"/>
                </a:solidFill>
                <a:latin typeface="Times New Roman"/>
                <a:ea typeface="Times New Roman"/>
                <a:cs typeface="Times New Roman"/>
                <a:sym typeface="Times New Roman"/>
              </a:rPr>
              <a:t>DIAGRAMS</a:t>
            </a:r>
            <a:endParaRPr b="1" sz="3200">
              <a:solidFill>
                <a:srgbClr val="2A3990"/>
              </a:solidFill>
              <a:latin typeface="Times New Roman"/>
              <a:ea typeface="Times New Roman"/>
              <a:cs typeface="Times New Roman"/>
              <a:sym typeface="Times New Roman"/>
            </a:endParaRPr>
          </a:p>
        </p:txBody>
      </p:sp>
      <p:sp>
        <p:nvSpPr>
          <p:cNvPr id="120" name="Google Shape;120;p2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500" u="sng">
                <a:solidFill>
                  <a:srgbClr val="4A86E8"/>
                </a:solidFill>
                <a:latin typeface="Times New Roman"/>
                <a:ea typeface="Times New Roman"/>
                <a:cs typeface="Times New Roman"/>
                <a:sym typeface="Times New Roman"/>
              </a:rPr>
              <a:t>DataSet Preparation</a:t>
            </a:r>
            <a:r>
              <a:rPr lang="en" sz="2400">
                <a:solidFill>
                  <a:srgbClr val="4A86E8"/>
                </a:solidFill>
                <a:latin typeface="Times New Roman"/>
                <a:ea typeface="Times New Roman"/>
                <a:cs typeface="Times New Roman"/>
                <a:sym typeface="Times New Roman"/>
              </a:rPr>
              <a:t> </a:t>
            </a:r>
            <a:endParaRPr sz="2400">
              <a:solidFill>
                <a:srgbClr val="4A86E8"/>
              </a:solidFill>
              <a:latin typeface="Times New Roman"/>
              <a:ea typeface="Times New Roman"/>
              <a:cs typeface="Times New Roman"/>
              <a:sym typeface="Times New Roman"/>
            </a:endParaRPr>
          </a:p>
        </p:txBody>
      </p:sp>
      <p:pic>
        <p:nvPicPr>
          <p:cNvPr id="121" name="Google Shape;121;p22"/>
          <p:cNvPicPr preferRelativeResize="0"/>
          <p:nvPr/>
        </p:nvPicPr>
        <p:blipFill>
          <a:blip r:embed="rId3">
            <a:alphaModFix/>
          </a:blip>
          <a:stretch>
            <a:fillRect/>
          </a:stretch>
        </p:blipFill>
        <p:spPr>
          <a:xfrm>
            <a:off x="3461150" y="1485900"/>
            <a:ext cx="5371150" cy="2478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500" u="sng">
                <a:solidFill>
                  <a:srgbClr val="4A86E8"/>
                </a:solidFill>
                <a:latin typeface="Times New Roman"/>
                <a:ea typeface="Times New Roman"/>
                <a:cs typeface="Times New Roman"/>
                <a:sym typeface="Times New Roman"/>
              </a:rPr>
              <a:t>Face Recognition Model Training</a:t>
            </a:r>
            <a:endParaRPr b="1" sz="2500" u="sng">
              <a:solidFill>
                <a:srgbClr val="4A86E8"/>
              </a:solidFill>
              <a:latin typeface="Times New Roman"/>
              <a:ea typeface="Times New Roman"/>
              <a:cs typeface="Times New Roman"/>
              <a:sym typeface="Times New Roman"/>
            </a:endParaRPr>
          </a:p>
        </p:txBody>
      </p:sp>
      <p:sp>
        <p:nvSpPr>
          <p:cNvPr id="127" name="Google Shape;127;p23"/>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578650" y="1468825"/>
            <a:ext cx="8068850" cy="301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500" u="sng">
                <a:solidFill>
                  <a:srgbClr val="4A86E8"/>
                </a:solidFill>
                <a:latin typeface="Times New Roman"/>
                <a:ea typeface="Times New Roman"/>
                <a:cs typeface="Times New Roman"/>
                <a:sym typeface="Times New Roman"/>
              </a:rPr>
              <a:t>Attendance</a:t>
            </a:r>
            <a:r>
              <a:rPr b="1" lang="en" sz="2500" u="sng">
                <a:solidFill>
                  <a:srgbClr val="4A86E8"/>
                </a:solidFill>
                <a:latin typeface="Times New Roman"/>
                <a:ea typeface="Times New Roman"/>
                <a:cs typeface="Times New Roman"/>
                <a:sym typeface="Times New Roman"/>
              </a:rPr>
              <a:t> Marking in Database</a:t>
            </a:r>
            <a:endParaRPr b="1" sz="2500" u="sng">
              <a:solidFill>
                <a:srgbClr val="4A86E8"/>
              </a:solidFill>
              <a:latin typeface="Times New Roman"/>
              <a:ea typeface="Times New Roman"/>
              <a:cs typeface="Times New Roman"/>
              <a:sym typeface="Times New Roman"/>
            </a:endParaRPr>
          </a:p>
        </p:txBody>
      </p:sp>
      <p:sp>
        <p:nvSpPr>
          <p:cNvPr id="134" name="Google Shape;134;p2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4"/>
          <p:cNvPicPr preferRelativeResize="0"/>
          <p:nvPr/>
        </p:nvPicPr>
        <p:blipFill>
          <a:blip r:embed="rId3">
            <a:alphaModFix/>
          </a:blip>
          <a:stretch>
            <a:fillRect/>
          </a:stretch>
        </p:blipFill>
        <p:spPr>
          <a:xfrm>
            <a:off x="311700" y="1468825"/>
            <a:ext cx="8463325" cy="309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500" u="sng">
                <a:solidFill>
                  <a:srgbClr val="4A86E8"/>
                </a:solidFill>
                <a:latin typeface="Times New Roman"/>
                <a:ea typeface="Times New Roman"/>
                <a:cs typeface="Times New Roman"/>
                <a:sym typeface="Times New Roman"/>
              </a:rPr>
              <a:t>Functionalities Distribution</a:t>
            </a:r>
            <a:endParaRPr b="1" sz="2500" u="sng">
              <a:solidFill>
                <a:srgbClr val="4A86E8"/>
              </a:solidFill>
              <a:latin typeface="Times New Roman"/>
              <a:ea typeface="Times New Roman"/>
              <a:cs typeface="Times New Roman"/>
              <a:sym typeface="Times New Roman"/>
            </a:endParaRPr>
          </a:p>
        </p:txBody>
      </p:sp>
      <p:sp>
        <p:nvSpPr>
          <p:cNvPr id="141" name="Google Shape;141;p2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5"/>
          <p:cNvPicPr preferRelativeResize="0"/>
          <p:nvPr/>
        </p:nvPicPr>
        <p:blipFill>
          <a:blip r:embed="rId3">
            <a:alphaModFix/>
          </a:blip>
          <a:stretch>
            <a:fillRect/>
          </a:stretch>
        </p:blipFill>
        <p:spPr>
          <a:xfrm>
            <a:off x="311700" y="1468825"/>
            <a:ext cx="8520600" cy="3099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b="1" sz="3200">
              <a:solidFill>
                <a:srgbClr val="000000"/>
              </a:solidFill>
              <a:latin typeface="Times New Roman"/>
              <a:ea typeface="Times New Roman"/>
              <a:cs typeface="Times New Roman"/>
              <a:sym typeface="Times New Roman"/>
            </a:endParaRPr>
          </a:p>
        </p:txBody>
      </p:sp>
      <p:sp>
        <p:nvSpPr>
          <p:cNvPr id="148" name="Google Shape;148;p2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3200">
              <a:solidFill>
                <a:srgbClr val="000000"/>
              </a:solidFill>
              <a:latin typeface="Times New Roman"/>
              <a:ea typeface="Times New Roman"/>
              <a:cs typeface="Times New Roman"/>
              <a:sym typeface="Times New Roman"/>
            </a:endParaRPr>
          </a:p>
          <a:p>
            <a:pPr indent="0" lvl="0" marL="0" rtl="0" algn="ctr">
              <a:spcBef>
                <a:spcPts val="1200"/>
              </a:spcBef>
              <a:spcAft>
                <a:spcPts val="1200"/>
              </a:spcAft>
              <a:buNone/>
            </a:pPr>
            <a:r>
              <a:rPr b="1" lang="en" sz="3200">
                <a:solidFill>
                  <a:srgbClr val="2A3990"/>
                </a:solidFill>
                <a:latin typeface="Times New Roman"/>
                <a:ea typeface="Times New Roman"/>
                <a:cs typeface="Times New Roman"/>
                <a:sym typeface="Times New Roman"/>
              </a:rPr>
              <a:t>FLOWCHARTS</a:t>
            </a:r>
            <a:endParaRPr>
              <a:solidFill>
                <a:srgbClr val="2A399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54" name="Google Shape;154;p2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500" u="sng">
                <a:solidFill>
                  <a:srgbClr val="4A86E8"/>
                </a:solidFill>
                <a:latin typeface="Times New Roman"/>
                <a:ea typeface="Times New Roman"/>
                <a:cs typeface="Times New Roman"/>
                <a:sym typeface="Times New Roman"/>
              </a:rPr>
              <a:t>Admin DashBoard</a:t>
            </a:r>
            <a:endParaRPr b="1" sz="2500" u="sng">
              <a:solidFill>
                <a:srgbClr val="4A86E8"/>
              </a:solidFill>
              <a:latin typeface="Times New Roman"/>
              <a:ea typeface="Times New Roman"/>
              <a:cs typeface="Times New Roman"/>
              <a:sym typeface="Times New Roman"/>
            </a:endParaRPr>
          </a:p>
        </p:txBody>
      </p:sp>
      <p:pic>
        <p:nvPicPr>
          <p:cNvPr id="155" name="Google Shape;155;p27"/>
          <p:cNvPicPr preferRelativeResize="0"/>
          <p:nvPr/>
        </p:nvPicPr>
        <p:blipFill>
          <a:blip r:embed="rId3">
            <a:alphaModFix/>
          </a:blip>
          <a:stretch>
            <a:fillRect/>
          </a:stretch>
        </p:blipFill>
        <p:spPr>
          <a:xfrm>
            <a:off x="3279225" y="372500"/>
            <a:ext cx="5553075" cy="4437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1" name="Google Shape;161;p2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500" u="sng">
                <a:solidFill>
                  <a:srgbClr val="4A86E8"/>
                </a:solidFill>
                <a:latin typeface="Times New Roman"/>
                <a:ea typeface="Times New Roman"/>
                <a:cs typeface="Times New Roman"/>
                <a:sym typeface="Times New Roman"/>
              </a:rPr>
              <a:t>Faculty DashBoard</a:t>
            </a:r>
            <a:endParaRPr b="1" sz="2500" u="sng">
              <a:solidFill>
                <a:srgbClr val="4A86E8"/>
              </a:solidFill>
              <a:latin typeface="Times New Roman"/>
              <a:ea typeface="Times New Roman"/>
              <a:cs typeface="Times New Roman"/>
              <a:sym typeface="Times New Roman"/>
            </a:endParaRPr>
          </a:p>
        </p:txBody>
      </p:sp>
      <p:pic>
        <p:nvPicPr>
          <p:cNvPr id="162" name="Google Shape;162;p28"/>
          <p:cNvPicPr preferRelativeResize="0"/>
          <p:nvPr/>
        </p:nvPicPr>
        <p:blipFill>
          <a:blip r:embed="rId3">
            <a:alphaModFix/>
          </a:blip>
          <a:stretch>
            <a:fillRect/>
          </a:stretch>
        </p:blipFill>
        <p:spPr>
          <a:xfrm>
            <a:off x="3289700" y="0"/>
            <a:ext cx="5323300" cy="4940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8" name="Google Shape;168;p2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500" u="sng">
                <a:solidFill>
                  <a:srgbClr val="4A86E8"/>
                </a:solidFill>
                <a:latin typeface="Times New Roman"/>
                <a:ea typeface="Times New Roman"/>
                <a:cs typeface="Times New Roman"/>
                <a:sym typeface="Times New Roman"/>
              </a:rPr>
              <a:t>Student DashBoard</a:t>
            </a:r>
            <a:endParaRPr b="1" sz="2500" u="sng">
              <a:solidFill>
                <a:srgbClr val="4A86E8"/>
              </a:solidFill>
              <a:latin typeface="Times New Roman"/>
              <a:ea typeface="Times New Roman"/>
              <a:cs typeface="Times New Roman"/>
              <a:sym typeface="Times New Roman"/>
            </a:endParaRPr>
          </a:p>
        </p:txBody>
      </p:sp>
      <p:pic>
        <p:nvPicPr>
          <p:cNvPr id="169" name="Google Shape;169;p29"/>
          <p:cNvPicPr preferRelativeResize="0"/>
          <p:nvPr/>
        </p:nvPicPr>
        <p:blipFill>
          <a:blip r:embed="rId3">
            <a:alphaModFix/>
          </a:blip>
          <a:stretch>
            <a:fillRect/>
          </a:stretch>
        </p:blipFill>
        <p:spPr>
          <a:xfrm>
            <a:off x="3771900" y="0"/>
            <a:ext cx="4866100" cy="4946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200">
                <a:solidFill>
                  <a:srgbClr val="2A3990"/>
                </a:solidFill>
                <a:latin typeface="Times New Roman"/>
                <a:ea typeface="Times New Roman"/>
                <a:cs typeface="Times New Roman"/>
                <a:sym typeface="Times New Roman"/>
              </a:rPr>
              <a:t>CONCLUSION</a:t>
            </a:r>
            <a:endParaRPr b="1" sz="3200">
              <a:solidFill>
                <a:srgbClr val="2A3990"/>
              </a:solidFill>
              <a:latin typeface="Times New Roman"/>
              <a:ea typeface="Times New Roman"/>
              <a:cs typeface="Times New Roman"/>
              <a:sym typeface="Times New Roman"/>
            </a:endParaRPr>
          </a:p>
        </p:txBody>
      </p:sp>
      <p:sp>
        <p:nvSpPr>
          <p:cNvPr id="175" name="Google Shape;175;p3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just">
              <a:lnSpc>
                <a:spcPct val="150000"/>
              </a:lnSpc>
              <a:spcBef>
                <a:spcPts val="1400"/>
              </a:spcBef>
              <a:spcAft>
                <a:spcPts val="0"/>
              </a:spcAft>
              <a:buNone/>
            </a:pPr>
            <a:r>
              <a:rPr lang="en" sz="1500">
                <a:solidFill>
                  <a:srgbClr val="000000"/>
                </a:solidFill>
                <a:latin typeface="Times New Roman"/>
                <a:ea typeface="Times New Roman"/>
                <a:cs typeface="Times New Roman"/>
                <a:sym typeface="Times New Roman"/>
              </a:rPr>
              <a:t>The purpose of this project is to save the time it takes currently for attendance of the students in the class and also to maintain the same reliability as it is in the biometric systems that are being used. However, in order to make this project a success, certain challenges are kept in mind and continuous efforts are being done to solve all problems.</a:t>
            </a:r>
            <a:endParaRPr sz="1500">
              <a:solidFill>
                <a:srgbClr val="000000"/>
              </a:solidFill>
              <a:latin typeface="Times New Roman"/>
              <a:ea typeface="Times New Roman"/>
              <a:cs typeface="Times New Roman"/>
              <a:sym typeface="Times New Roman"/>
            </a:endParaRPr>
          </a:p>
          <a:p>
            <a:pPr indent="0" lvl="0" marL="0" rtl="0" algn="just">
              <a:lnSpc>
                <a:spcPct val="150000"/>
              </a:lnSpc>
              <a:spcBef>
                <a:spcPts val="1400"/>
              </a:spcBef>
              <a:spcAft>
                <a:spcPts val="1400"/>
              </a:spcAft>
              <a:buNone/>
            </a:pPr>
            <a:r>
              <a:rPr lang="en" sz="1500">
                <a:solidFill>
                  <a:srgbClr val="000000"/>
                </a:solidFill>
                <a:latin typeface="Times New Roman"/>
                <a:ea typeface="Times New Roman"/>
                <a:cs typeface="Times New Roman"/>
                <a:sym typeface="Times New Roman"/>
              </a:rPr>
              <a:t>The most challenging task in the multiple face recognition system is the detection of the faces. This is because if all the faces shall not be detected then the identification will not be possible. This cannot be accepted in the attendance system and that is why the system to be developed in this project should be quite precise and accurate in face detection.</a:t>
            </a:r>
            <a:r>
              <a:rPr lang="en" sz="12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200">
                <a:solidFill>
                  <a:srgbClr val="2A3990"/>
                </a:solidFill>
                <a:latin typeface="Times New Roman"/>
                <a:ea typeface="Times New Roman"/>
                <a:cs typeface="Times New Roman"/>
                <a:sym typeface="Times New Roman"/>
              </a:rPr>
              <a:t>REFERENCES</a:t>
            </a:r>
            <a:endParaRPr b="1" sz="3200">
              <a:solidFill>
                <a:srgbClr val="2A3990"/>
              </a:solidFill>
              <a:latin typeface="Times New Roman"/>
              <a:ea typeface="Times New Roman"/>
              <a:cs typeface="Times New Roman"/>
              <a:sym typeface="Times New Roman"/>
            </a:endParaRPr>
          </a:p>
        </p:txBody>
      </p:sp>
      <p:sp>
        <p:nvSpPr>
          <p:cNvPr id="181" name="Google Shape;181;p31"/>
          <p:cNvSpPr txBox="1"/>
          <p:nvPr>
            <p:ph idx="1" type="body"/>
          </p:nvPr>
        </p:nvSpPr>
        <p:spPr>
          <a:xfrm>
            <a:off x="311700" y="1414475"/>
            <a:ext cx="8520600" cy="3154200"/>
          </a:xfrm>
          <a:prstGeom prst="rect">
            <a:avLst/>
          </a:prstGeom>
        </p:spPr>
        <p:txBody>
          <a:bodyPr anchorCtr="0" anchor="t" bIns="91425" lIns="91425" spcFirstLastPara="1" rIns="91425" wrap="square" tIns="91425">
            <a:normAutofit fontScale="25000" lnSpcReduction="20000"/>
          </a:bodyPr>
          <a:lstStyle/>
          <a:p>
            <a:pPr indent="-355600" lvl="0" marL="457200" rtl="0" algn="just">
              <a:spcBef>
                <a:spcPts val="1400"/>
              </a:spcBef>
              <a:spcAft>
                <a:spcPts val="0"/>
              </a:spcAft>
              <a:buClr>
                <a:srgbClr val="000000"/>
              </a:buClr>
              <a:buSzPct val="111111"/>
              <a:buFont typeface="Times New Roman"/>
              <a:buAutoNum type="arabicPeriod"/>
            </a:pPr>
            <a:r>
              <a:rPr lang="en" sz="7200">
                <a:solidFill>
                  <a:srgbClr val="000000"/>
                </a:solidFill>
                <a:latin typeface="Times New Roman"/>
                <a:ea typeface="Times New Roman"/>
                <a:cs typeface="Times New Roman"/>
                <a:sym typeface="Times New Roman"/>
              </a:rPr>
              <a:t>https://www.bilytica.com/peopleqlik/blog/hr-software/drawbacks-of-manual-time-and-at tendance-management</a:t>
            </a:r>
            <a:endParaRPr sz="72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ct val="111111"/>
              <a:buFont typeface="Times New Roman"/>
              <a:buAutoNum type="arabicPeriod"/>
            </a:pPr>
            <a:r>
              <a:rPr lang="en" sz="72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https://en.wikipedia.org/wiki/Flask_(web_framework)</a:t>
            </a:r>
            <a:endParaRPr sz="72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ct val="111111"/>
              <a:buFont typeface="Times New Roman"/>
              <a:buAutoNum type="arabicPeriod"/>
            </a:pPr>
            <a:r>
              <a:rPr lang="en" sz="72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https://www.codemotion.com/magazine/Glossary/python-programming-language</a:t>
            </a:r>
            <a:endParaRPr b="1" sz="72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ct val="111111"/>
              <a:buFont typeface="Times New Roman"/>
              <a:buAutoNum type="arabicPeriod"/>
            </a:pPr>
            <a:r>
              <a:rPr lang="en" sz="720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https://en.wikipedia.org/wiki/HTML</a:t>
            </a:r>
            <a:endParaRPr b="1" sz="72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ct val="111111"/>
              <a:buFont typeface="Times New Roman"/>
              <a:buAutoNum type="arabicPeriod"/>
            </a:pPr>
            <a:r>
              <a:rPr lang="en" sz="7200">
                <a:solidFill>
                  <a:srgbClr val="000000"/>
                </a:solidFill>
                <a:uFill>
                  <a:noFill/>
                </a:uFill>
                <a:latin typeface="Times New Roman"/>
                <a:ea typeface="Times New Roman"/>
                <a:cs typeface="Times New Roman"/>
                <a:sym typeface="Times New Roman"/>
                <a:hlinkClick r:id="rId6">
                  <a:extLst>
                    <a:ext uri="{A12FA001-AC4F-418D-AE19-62706E023703}">
                      <ahyp:hlinkClr val="tx"/>
                    </a:ext>
                  </a:extLst>
                </a:hlinkClick>
              </a:rPr>
              <a:t>https://developer.mozilla.org/en-US/docs/Web/CSS</a:t>
            </a:r>
            <a:endParaRPr sz="72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ct val="111111"/>
              <a:buFont typeface="Times New Roman"/>
              <a:buAutoNum type="arabicPeriod"/>
            </a:pPr>
            <a:r>
              <a:rPr lang="en" sz="7200">
                <a:solidFill>
                  <a:srgbClr val="000000"/>
                </a:solidFill>
                <a:uFill>
                  <a:noFill/>
                </a:uFill>
                <a:latin typeface="Times New Roman"/>
                <a:ea typeface="Times New Roman"/>
                <a:cs typeface="Times New Roman"/>
                <a:sym typeface="Times New Roman"/>
                <a:hlinkClick r:id="rId7">
                  <a:extLst>
                    <a:ext uri="{A12FA001-AC4F-418D-AE19-62706E023703}">
                      <ahyp:hlinkClr val="tx"/>
                    </a:ext>
                  </a:extLst>
                </a:hlinkClick>
              </a:rPr>
              <a:t>https://medium.com/dataseries/face-recognition-with-opencv-haar-cascade-a289b6ff042a</a:t>
            </a:r>
            <a:endParaRPr sz="72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ct val="111111"/>
              <a:buFont typeface="Times New Roman"/>
              <a:buAutoNum type="arabicPeriod"/>
            </a:pPr>
            <a:r>
              <a:rPr lang="en" sz="7200">
                <a:solidFill>
                  <a:srgbClr val="000000"/>
                </a:solidFill>
                <a:latin typeface="Times New Roman"/>
                <a:ea typeface="Times New Roman"/>
                <a:cs typeface="Times New Roman"/>
                <a:sym typeface="Times New Roman"/>
              </a:rPr>
              <a:t>Stan Z. Li , Anil K. Jain, Handbook of Face Recognition 2nd ed. 2011 Edition</a:t>
            </a:r>
            <a:endParaRPr sz="7200">
              <a:solidFill>
                <a:srgbClr val="000000"/>
              </a:solidFill>
              <a:latin typeface="Times New Roman"/>
              <a:ea typeface="Times New Roman"/>
              <a:cs typeface="Times New Roman"/>
              <a:sym typeface="Times New Roman"/>
            </a:endParaRPr>
          </a:p>
          <a:p>
            <a:pPr indent="0" lvl="0" marL="0" rtl="0" algn="l">
              <a:spcBef>
                <a:spcPts val="14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21475"/>
            <a:ext cx="8520600" cy="784500"/>
          </a:xfrm>
          <a:prstGeom prst="rect">
            <a:avLst/>
          </a:prstGeom>
        </p:spPr>
        <p:txBody>
          <a:bodyPr anchorCtr="0" anchor="b" bIns="91425" lIns="91425" spcFirstLastPara="1" rIns="91425" wrap="square" tIns="91425">
            <a:normAutofit fontScale="90000"/>
          </a:bodyPr>
          <a:lstStyle/>
          <a:p>
            <a:pPr indent="0" lvl="0" marL="0" rtl="0" algn="l">
              <a:lnSpc>
                <a:spcPct val="90000"/>
              </a:lnSpc>
              <a:spcBef>
                <a:spcPts val="0"/>
              </a:spcBef>
              <a:spcAft>
                <a:spcPts val="0"/>
              </a:spcAft>
              <a:buClr>
                <a:schemeClr val="lt1"/>
              </a:buClr>
              <a:buSzPct val="76595"/>
              <a:buFont typeface="Times New Roman"/>
              <a:buNone/>
            </a:pPr>
            <a:r>
              <a:t/>
            </a:r>
            <a:endParaRPr sz="4700">
              <a:latin typeface="Bookman Old Style"/>
              <a:ea typeface="Bookman Old Style"/>
              <a:cs typeface="Bookman Old Style"/>
              <a:sym typeface="Bookman Old Style"/>
            </a:endParaRPr>
          </a:p>
          <a:p>
            <a:pPr indent="0" lvl="0" marL="0" rtl="0" algn="l">
              <a:spcBef>
                <a:spcPts val="0"/>
              </a:spcBef>
              <a:spcAft>
                <a:spcPts val="0"/>
              </a:spcAft>
              <a:buNone/>
            </a:pPr>
            <a:r>
              <a:rPr b="1" lang="en" sz="3555">
                <a:solidFill>
                  <a:srgbClr val="2A3990"/>
                </a:solidFill>
                <a:latin typeface="Times New Roman"/>
                <a:ea typeface="Times New Roman"/>
                <a:cs typeface="Times New Roman"/>
                <a:sym typeface="Times New Roman"/>
              </a:rPr>
              <a:t>CONTENTS</a:t>
            </a:r>
            <a:r>
              <a:rPr b="1" lang="en" sz="3555">
                <a:solidFill>
                  <a:srgbClr val="000000"/>
                </a:solidFill>
                <a:latin typeface="Times New Roman"/>
                <a:ea typeface="Times New Roman"/>
                <a:cs typeface="Times New Roman"/>
                <a:sym typeface="Times New Roman"/>
              </a:rPr>
              <a:t>	</a:t>
            </a:r>
            <a:endParaRPr b="1" sz="3555">
              <a:solidFill>
                <a:srgbClr val="000000"/>
              </a:solidFill>
              <a:latin typeface="Times New Roman"/>
              <a:ea typeface="Times New Roman"/>
              <a:cs typeface="Times New Roman"/>
              <a:sym typeface="Times New Roman"/>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55000" lnSpcReduction="20000"/>
          </a:bodyPr>
          <a:lstStyle/>
          <a:p>
            <a:pPr indent="-340772" lvl="0" marL="457200" rtl="0" algn="l">
              <a:spcBef>
                <a:spcPts val="0"/>
              </a:spcBef>
              <a:spcAft>
                <a:spcPts val="0"/>
              </a:spcAft>
              <a:buClr>
                <a:srgbClr val="000000"/>
              </a:buClr>
              <a:buSzPct val="100000"/>
              <a:buFont typeface="Times New Roman"/>
              <a:buAutoNum type="arabicPeriod"/>
            </a:pPr>
            <a:r>
              <a:rPr lang="en" sz="3211">
                <a:solidFill>
                  <a:srgbClr val="000000"/>
                </a:solidFill>
                <a:latin typeface="Times New Roman"/>
                <a:ea typeface="Times New Roman"/>
                <a:cs typeface="Times New Roman"/>
                <a:sym typeface="Times New Roman"/>
              </a:rPr>
              <a:t>Introduction</a:t>
            </a:r>
            <a:endParaRPr sz="3211">
              <a:solidFill>
                <a:srgbClr val="000000"/>
              </a:solidFill>
              <a:latin typeface="Times New Roman"/>
              <a:ea typeface="Times New Roman"/>
              <a:cs typeface="Times New Roman"/>
              <a:sym typeface="Times New Roman"/>
            </a:endParaRPr>
          </a:p>
          <a:p>
            <a:pPr indent="-340772" lvl="0" marL="457200" rtl="0" algn="l">
              <a:spcBef>
                <a:spcPts val="0"/>
              </a:spcBef>
              <a:spcAft>
                <a:spcPts val="0"/>
              </a:spcAft>
              <a:buClr>
                <a:srgbClr val="000000"/>
              </a:buClr>
              <a:buSzPct val="100000"/>
              <a:buFont typeface="Times New Roman"/>
              <a:buAutoNum type="arabicPeriod"/>
            </a:pPr>
            <a:r>
              <a:rPr lang="en" sz="3211">
                <a:solidFill>
                  <a:srgbClr val="000000"/>
                </a:solidFill>
                <a:latin typeface="Times New Roman"/>
                <a:ea typeface="Times New Roman"/>
                <a:cs typeface="Times New Roman"/>
                <a:sym typeface="Times New Roman"/>
              </a:rPr>
              <a:t>Literature Review</a:t>
            </a:r>
            <a:endParaRPr sz="3211">
              <a:solidFill>
                <a:srgbClr val="000000"/>
              </a:solidFill>
              <a:latin typeface="Times New Roman"/>
              <a:ea typeface="Times New Roman"/>
              <a:cs typeface="Times New Roman"/>
              <a:sym typeface="Times New Roman"/>
            </a:endParaRPr>
          </a:p>
          <a:p>
            <a:pPr indent="-340772" lvl="0" marL="457200" rtl="0" algn="l">
              <a:spcBef>
                <a:spcPts val="0"/>
              </a:spcBef>
              <a:spcAft>
                <a:spcPts val="0"/>
              </a:spcAft>
              <a:buClr>
                <a:srgbClr val="000000"/>
              </a:buClr>
              <a:buSzPct val="100000"/>
              <a:buFont typeface="Times New Roman"/>
              <a:buAutoNum type="arabicPeriod"/>
            </a:pPr>
            <a:r>
              <a:rPr lang="en" sz="3211">
                <a:solidFill>
                  <a:srgbClr val="000000"/>
                </a:solidFill>
                <a:latin typeface="Times New Roman"/>
                <a:ea typeface="Times New Roman"/>
                <a:cs typeface="Times New Roman"/>
                <a:sym typeface="Times New Roman"/>
              </a:rPr>
              <a:t>Project Objective</a:t>
            </a:r>
            <a:endParaRPr sz="3211">
              <a:solidFill>
                <a:srgbClr val="000000"/>
              </a:solidFill>
              <a:latin typeface="Times New Roman"/>
              <a:ea typeface="Times New Roman"/>
              <a:cs typeface="Times New Roman"/>
              <a:sym typeface="Times New Roman"/>
            </a:endParaRPr>
          </a:p>
          <a:p>
            <a:pPr indent="-340772" lvl="0" marL="457200" rtl="0" algn="l">
              <a:spcBef>
                <a:spcPts val="0"/>
              </a:spcBef>
              <a:spcAft>
                <a:spcPts val="0"/>
              </a:spcAft>
              <a:buClr>
                <a:srgbClr val="000000"/>
              </a:buClr>
              <a:buSzPct val="100000"/>
              <a:buFont typeface="Times New Roman"/>
              <a:buAutoNum type="arabicPeriod"/>
            </a:pPr>
            <a:r>
              <a:rPr lang="en" sz="3211">
                <a:solidFill>
                  <a:srgbClr val="000000"/>
                </a:solidFill>
                <a:latin typeface="Times New Roman"/>
                <a:ea typeface="Times New Roman"/>
                <a:cs typeface="Times New Roman"/>
                <a:sym typeface="Times New Roman"/>
              </a:rPr>
              <a:t>Methodology</a:t>
            </a:r>
            <a:endParaRPr sz="3211">
              <a:solidFill>
                <a:srgbClr val="000000"/>
              </a:solidFill>
              <a:latin typeface="Times New Roman"/>
              <a:ea typeface="Times New Roman"/>
              <a:cs typeface="Times New Roman"/>
              <a:sym typeface="Times New Roman"/>
            </a:endParaRPr>
          </a:p>
          <a:p>
            <a:pPr indent="-340772" lvl="0" marL="457200" rtl="0" algn="l">
              <a:spcBef>
                <a:spcPts val="0"/>
              </a:spcBef>
              <a:spcAft>
                <a:spcPts val="0"/>
              </a:spcAft>
              <a:buClr>
                <a:srgbClr val="000000"/>
              </a:buClr>
              <a:buSzPct val="100000"/>
              <a:buFont typeface="Times New Roman"/>
              <a:buAutoNum type="arabicPeriod"/>
            </a:pPr>
            <a:r>
              <a:rPr lang="en" sz="3211">
                <a:solidFill>
                  <a:srgbClr val="000000"/>
                </a:solidFill>
                <a:latin typeface="Times New Roman"/>
                <a:ea typeface="Times New Roman"/>
                <a:cs typeface="Times New Roman"/>
                <a:sym typeface="Times New Roman"/>
              </a:rPr>
              <a:t>Hardware Requirements</a:t>
            </a:r>
            <a:endParaRPr sz="3211">
              <a:solidFill>
                <a:srgbClr val="000000"/>
              </a:solidFill>
              <a:latin typeface="Times New Roman"/>
              <a:ea typeface="Times New Roman"/>
              <a:cs typeface="Times New Roman"/>
              <a:sym typeface="Times New Roman"/>
            </a:endParaRPr>
          </a:p>
          <a:p>
            <a:pPr indent="-340772" lvl="0" marL="457200" rtl="0" algn="l">
              <a:spcBef>
                <a:spcPts val="0"/>
              </a:spcBef>
              <a:spcAft>
                <a:spcPts val="0"/>
              </a:spcAft>
              <a:buClr>
                <a:srgbClr val="000000"/>
              </a:buClr>
              <a:buSzPct val="100000"/>
              <a:buFont typeface="Times New Roman"/>
              <a:buAutoNum type="arabicPeriod"/>
            </a:pPr>
            <a:r>
              <a:rPr lang="en" sz="3211">
                <a:solidFill>
                  <a:srgbClr val="000000"/>
                </a:solidFill>
                <a:latin typeface="Times New Roman"/>
                <a:ea typeface="Times New Roman"/>
                <a:cs typeface="Times New Roman"/>
                <a:sym typeface="Times New Roman"/>
              </a:rPr>
              <a:t>Software Requirements</a:t>
            </a:r>
            <a:endParaRPr sz="3211">
              <a:solidFill>
                <a:srgbClr val="000000"/>
              </a:solidFill>
              <a:latin typeface="Times New Roman"/>
              <a:ea typeface="Times New Roman"/>
              <a:cs typeface="Times New Roman"/>
              <a:sym typeface="Times New Roman"/>
            </a:endParaRPr>
          </a:p>
          <a:p>
            <a:pPr indent="-340772" lvl="0" marL="457200" rtl="0" algn="l">
              <a:spcBef>
                <a:spcPts val="0"/>
              </a:spcBef>
              <a:spcAft>
                <a:spcPts val="0"/>
              </a:spcAft>
              <a:buClr>
                <a:srgbClr val="000000"/>
              </a:buClr>
              <a:buSzPct val="100000"/>
              <a:buFont typeface="Times New Roman"/>
              <a:buAutoNum type="arabicPeriod"/>
            </a:pPr>
            <a:r>
              <a:rPr lang="en" sz="3211">
                <a:solidFill>
                  <a:srgbClr val="000000"/>
                </a:solidFill>
                <a:latin typeface="Times New Roman"/>
                <a:ea typeface="Times New Roman"/>
                <a:cs typeface="Times New Roman"/>
                <a:sym typeface="Times New Roman"/>
              </a:rPr>
              <a:t>Diagrams</a:t>
            </a:r>
            <a:endParaRPr sz="3211">
              <a:solidFill>
                <a:srgbClr val="000000"/>
              </a:solidFill>
              <a:latin typeface="Times New Roman"/>
              <a:ea typeface="Times New Roman"/>
              <a:cs typeface="Times New Roman"/>
              <a:sym typeface="Times New Roman"/>
            </a:endParaRPr>
          </a:p>
          <a:p>
            <a:pPr indent="-340772" lvl="0" marL="457200" rtl="0" algn="l">
              <a:spcBef>
                <a:spcPts val="0"/>
              </a:spcBef>
              <a:spcAft>
                <a:spcPts val="0"/>
              </a:spcAft>
              <a:buClr>
                <a:srgbClr val="000000"/>
              </a:buClr>
              <a:buSzPct val="100000"/>
              <a:buFont typeface="Times New Roman"/>
              <a:buAutoNum type="arabicPeriod"/>
            </a:pPr>
            <a:r>
              <a:rPr lang="en" sz="3211">
                <a:solidFill>
                  <a:srgbClr val="000000"/>
                </a:solidFill>
                <a:latin typeface="Times New Roman"/>
                <a:ea typeface="Times New Roman"/>
                <a:cs typeface="Times New Roman"/>
                <a:sym typeface="Times New Roman"/>
              </a:rPr>
              <a:t>Flowcharts</a:t>
            </a:r>
            <a:endParaRPr sz="3211">
              <a:solidFill>
                <a:srgbClr val="000000"/>
              </a:solidFill>
              <a:latin typeface="Times New Roman"/>
              <a:ea typeface="Times New Roman"/>
              <a:cs typeface="Times New Roman"/>
              <a:sym typeface="Times New Roman"/>
            </a:endParaRPr>
          </a:p>
          <a:p>
            <a:pPr indent="-340772" lvl="0" marL="457200" rtl="0" algn="l">
              <a:spcBef>
                <a:spcPts val="0"/>
              </a:spcBef>
              <a:spcAft>
                <a:spcPts val="0"/>
              </a:spcAft>
              <a:buClr>
                <a:srgbClr val="000000"/>
              </a:buClr>
              <a:buSzPct val="100000"/>
              <a:buFont typeface="Times New Roman"/>
              <a:buAutoNum type="arabicPeriod"/>
            </a:pPr>
            <a:r>
              <a:rPr lang="en" sz="3211">
                <a:solidFill>
                  <a:srgbClr val="000000"/>
                </a:solidFill>
                <a:latin typeface="Times New Roman"/>
                <a:ea typeface="Times New Roman"/>
                <a:cs typeface="Times New Roman"/>
                <a:sym typeface="Times New Roman"/>
              </a:rPr>
              <a:t>Conclusion</a:t>
            </a:r>
            <a:endParaRPr sz="3211">
              <a:solidFill>
                <a:srgbClr val="000000"/>
              </a:solidFill>
              <a:latin typeface="Times New Roman"/>
              <a:ea typeface="Times New Roman"/>
              <a:cs typeface="Times New Roman"/>
              <a:sym typeface="Times New Roman"/>
            </a:endParaRPr>
          </a:p>
          <a:p>
            <a:pPr indent="-340772" lvl="0" marL="457200" rtl="0" algn="l">
              <a:spcBef>
                <a:spcPts val="0"/>
              </a:spcBef>
              <a:spcAft>
                <a:spcPts val="0"/>
              </a:spcAft>
              <a:buClr>
                <a:srgbClr val="000000"/>
              </a:buClr>
              <a:buSzPct val="100000"/>
              <a:buFont typeface="Times New Roman"/>
              <a:buAutoNum type="arabicPeriod"/>
            </a:pPr>
            <a:r>
              <a:rPr lang="en" sz="3211">
                <a:solidFill>
                  <a:srgbClr val="000000"/>
                </a:solidFill>
                <a:latin typeface="Times New Roman"/>
                <a:ea typeface="Times New Roman"/>
                <a:cs typeface="Times New Roman"/>
                <a:sym typeface="Times New Roman"/>
              </a:rPr>
              <a:t>References</a:t>
            </a:r>
            <a:endParaRPr sz="3211">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2991150" y="1764750"/>
            <a:ext cx="3161700" cy="80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700">
                <a:solidFill>
                  <a:srgbClr val="2A3990"/>
                </a:solidFill>
                <a:latin typeface="Times New Roman"/>
                <a:ea typeface="Times New Roman"/>
                <a:cs typeface="Times New Roman"/>
                <a:sym typeface="Times New Roman"/>
              </a:rPr>
              <a:t>THANK YOU</a:t>
            </a:r>
            <a:endParaRPr b="1" sz="3700">
              <a:solidFill>
                <a:srgbClr val="2A399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200">
                <a:solidFill>
                  <a:srgbClr val="2A3990"/>
                </a:solidFill>
                <a:latin typeface="Times New Roman"/>
                <a:ea typeface="Times New Roman"/>
                <a:cs typeface="Times New Roman"/>
                <a:sym typeface="Times New Roman"/>
              </a:rPr>
              <a:t>INTRODUCTION</a:t>
            </a:r>
            <a:endParaRPr b="1" sz="3200">
              <a:solidFill>
                <a:srgbClr val="2A3990"/>
              </a:solidFill>
              <a:latin typeface="Times New Roman"/>
              <a:ea typeface="Times New Roman"/>
              <a:cs typeface="Times New Roman"/>
              <a:sym typeface="Times New Roman"/>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92500" lnSpcReduction="20000"/>
          </a:bodyPr>
          <a:lstStyle/>
          <a:p>
            <a:pPr indent="-352901" lvl="0" marL="457200" rtl="0" algn="just">
              <a:lnSpc>
                <a:spcPct val="150000"/>
              </a:lnSpc>
              <a:spcBef>
                <a:spcPts val="0"/>
              </a:spcBef>
              <a:spcAft>
                <a:spcPts val="0"/>
              </a:spcAft>
              <a:buClr>
                <a:srgbClr val="000000"/>
              </a:buClr>
              <a:buSzPct val="117567"/>
              <a:buFont typeface="Times New Roman"/>
              <a:buAutoNum type="arabicPeriod"/>
            </a:pPr>
            <a:r>
              <a:rPr b="1" lang="en">
                <a:solidFill>
                  <a:srgbClr val="000000"/>
                </a:solidFill>
                <a:latin typeface="Times New Roman"/>
                <a:ea typeface="Times New Roman"/>
                <a:cs typeface="Times New Roman"/>
                <a:sym typeface="Times New Roman"/>
              </a:rPr>
              <a:t>Face Recognition :</a:t>
            </a:r>
            <a:r>
              <a:rPr lang="en" sz="1400">
                <a:solidFill>
                  <a:srgbClr val="000000"/>
                </a:solidFill>
                <a:latin typeface="Times New Roman"/>
                <a:ea typeface="Times New Roman"/>
                <a:cs typeface="Times New Roman"/>
                <a:sym typeface="Times New Roman"/>
              </a:rPr>
              <a:t> </a:t>
            </a:r>
            <a:r>
              <a:rPr lang="en">
                <a:solidFill>
                  <a:srgbClr val="000000"/>
                </a:solidFill>
                <a:highlight>
                  <a:schemeClr val="lt1"/>
                </a:highlight>
                <a:latin typeface="Times New Roman"/>
                <a:ea typeface="Times New Roman"/>
                <a:cs typeface="Times New Roman"/>
                <a:sym typeface="Times New Roman"/>
              </a:rPr>
              <a:t>Method of identifying or verifying the identity of an individual using their face</a:t>
            </a:r>
            <a:r>
              <a:rPr lang="en">
                <a:solidFill>
                  <a:srgbClr val="000000"/>
                </a:solidFill>
                <a:latin typeface="Times New Roman"/>
                <a:ea typeface="Times New Roman"/>
                <a:cs typeface="Times New Roman"/>
                <a:sym typeface="Times New Roman"/>
              </a:rPr>
              <a:t>. It can be used to identify people in photos, videos or in real-time.</a:t>
            </a:r>
            <a:br>
              <a:rPr lang="en">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Flow Process : Capture → Detect → Identify</a:t>
            </a:r>
            <a:br>
              <a:rPr lang="en">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Used currently in personal devices, social media, law enforcement, public utilities etc.</a:t>
            </a:r>
            <a:endParaRPr>
              <a:solidFill>
                <a:srgbClr val="000000"/>
              </a:solidFill>
              <a:latin typeface="Times New Roman"/>
              <a:ea typeface="Times New Roman"/>
              <a:cs typeface="Times New Roman"/>
              <a:sym typeface="Times New Roman"/>
            </a:endParaRPr>
          </a:p>
          <a:p>
            <a:pPr indent="-352901" lvl="0" marL="457200" rtl="0" algn="just">
              <a:lnSpc>
                <a:spcPct val="150000"/>
              </a:lnSpc>
              <a:spcBef>
                <a:spcPts val="1000"/>
              </a:spcBef>
              <a:spcAft>
                <a:spcPts val="1000"/>
              </a:spcAft>
              <a:buClr>
                <a:srgbClr val="000000"/>
              </a:buClr>
              <a:buSzPct val="117567"/>
              <a:buFont typeface="Times New Roman"/>
              <a:buAutoNum type="arabicPeriod"/>
            </a:pPr>
            <a:r>
              <a:rPr b="1" lang="en">
                <a:solidFill>
                  <a:srgbClr val="000000"/>
                </a:solidFill>
                <a:latin typeface="Times New Roman"/>
                <a:ea typeface="Times New Roman"/>
                <a:cs typeface="Times New Roman"/>
                <a:sym typeface="Times New Roman"/>
              </a:rPr>
              <a:t>Attendance System : </a:t>
            </a:r>
            <a:r>
              <a:rPr lang="en">
                <a:solidFill>
                  <a:srgbClr val="000000"/>
                </a:solidFill>
                <a:latin typeface="Times New Roman"/>
                <a:ea typeface="Times New Roman"/>
                <a:cs typeface="Times New Roman"/>
                <a:sym typeface="Times New Roman"/>
              </a:rPr>
              <a:t>Used to track and monitor the regularity of the students/employees inside an institution or an organization.</a:t>
            </a:r>
            <a:br>
              <a:rPr lang="en">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Various attendance systems are being used like physical register, card punching,</a:t>
            </a:r>
            <a:br>
              <a:rPr lang="en">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Biometric systems (face ID, fingerprint scanner, Iris detection) etc.</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200">
                <a:solidFill>
                  <a:srgbClr val="2A3990"/>
                </a:solidFill>
                <a:latin typeface="Times New Roman"/>
                <a:ea typeface="Times New Roman"/>
                <a:cs typeface="Times New Roman"/>
                <a:sym typeface="Times New Roman"/>
              </a:rPr>
              <a:t>LITERATURE REVIEW</a:t>
            </a:r>
            <a:endParaRPr b="1" sz="3200">
              <a:solidFill>
                <a:srgbClr val="2A3990"/>
              </a:solidFill>
              <a:latin typeface="Times New Roman"/>
              <a:ea typeface="Times New Roman"/>
              <a:cs typeface="Times New Roman"/>
              <a:sym typeface="Times New Roman"/>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68300" lvl="0" marL="457200" rtl="0" algn="l">
              <a:lnSpc>
                <a:spcPct val="150000"/>
              </a:lnSpc>
              <a:spcBef>
                <a:spcPts val="0"/>
              </a:spcBef>
              <a:spcAft>
                <a:spcPts val="0"/>
              </a:spcAft>
              <a:buClr>
                <a:srgbClr val="000000"/>
              </a:buClr>
              <a:buSzPts val="2200"/>
              <a:buFont typeface="Times New Roman"/>
              <a:buAutoNum type="arabicPeriod"/>
            </a:pPr>
            <a:r>
              <a:rPr lang="en" sz="2000">
                <a:solidFill>
                  <a:srgbClr val="000000"/>
                </a:solidFill>
                <a:latin typeface="Times New Roman"/>
                <a:ea typeface="Times New Roman"/>
                <a:cs typeface="Times New Roman"/>
                <a:sym typeface="Times New Roman"/>
              </a:rPr>
              <a:t>Focus on attendance system for students in Schools, colleges etc.</a:t>
            </a:r>
            <a:endParaRPr sz="2000">
              <a:solidFill>
                <a:srgbClr val="000000"/>
              </a:solidFill>
              <a:latin typeface="Times New Roman"/>
              <a:ea typeface="Times New Roman"/>
              <a:cs typeface="Times New Roman"/>
              <a:sym typeface="Times New Roman"/>
            </a:endParaRPr>
          </a:p>
          <a:p>
            <a:pPr indent="-368300" lvl="0" marL="457200" rtl="0" algn="l">
              <a:lnSpc>
                <a:spcPct val="150000"/>
              </a:lnSpc>
              <a:spcBef>
                <a:spcPts val="0"/>
              </a:spcBef>
              <a:spcAft>
                <a:spcPts val="0"/>
              </a:spcAft>
              <a:buClr>
                <a:srgbClr val="000000"/>
              </a:buClr>
              <a:buSzPts val="2200"/>
              <a:buFont typeface="Times New Roman"/>
              <a:buAutoNum type="arabicPeriod"/>
            </a:pPr>
            <a:r>
              <a:rPr lang="en" sz="2000">
                <a:solidFill>
                  <a:srgbClr val="000000"/>
                </a:solidFill>
                <a:latin typeface="Times New Roman"/>
                <a:ea typeface="Times New Roman"/>
                <a:cs typeface="Times New Roman"/>
                <a:sym typeface="Times New Roman"/>
              </a:rPr>
              <a:t>Current systems like physical register method, biometric fingerprint method, face ID method.</a:t>
            </a:r>
            <a:endParaRPr sz="2000">
              <a:solidFill>
                <a:srgbClr val="000000"/>
              </a:solidFill>
              <a:latin typeface="Times New Roman"/>
              <a:ea typeface="Times New Roman"/>
              <a:cs typeface="Times New Roman"/>
              <a:sym typeface="Times New Roman"/>
            </a:endParaRPr>
          </a:p>
          <a:p>
            <a:pPr indent="-368300" lvl="0" marL="457200" rtl="0" algn="l">
              <a:lnSpc>
                <a:spcPct val="150000"/>
              </a:lnSpc>
              <a:spcBef>
                <a:spcPts val="0"/>
              </a:spcBef>
              <a:spcAft>
                <a:spcPts val="0"/>
              </a:spcAft>
              <a:buClr>
                <a:srgbClr val="000000"/>
              </a:buClr>
              <a:buSzPts val="2200"/>
              <a:buFont typeface="Times New Roman"/>
              <a:buAutoNum type="arabicPeriod"/>
            </a:pPr>
            <a:r>
              <a:rPr lang="en" sz="2000">
                <a:solidFill>
                  <a:srgbClr val="000000"/>
                </a:solidFill>
                <a:latin typeface="Times New Roman"/>
                <a:ea typeface="Times New Roman"/>
                <a:cs typeface="Times New Roman"/>
                <a:sym typeface="Times New Roman"/>
              </a:rPr>
              <a:t>The main idea is about saving time while maintaining the reliability.</a:t>
            </a:r>
            <a:endParaRPr sz="2000">
              <a:solidFill>
                <a:srgbClr val="000000"/>
              </a:solidFill>
              <a:latin typeface="Times New Roman"/>
              <a:ea typeface="Times New Roman"/>
              <a:cs typeface="Times New Roman"/>
              <a:sym typeface="Times New Roman"/>
            </a:endParaRPr>
          </a:p>
          <a:p>
            <a:pPr indent="-368300" lvl="0" marL="457200" rtl="0" algn="l">
              <a:lnSpc>
                <a:spcPct val="150000"/>
              </a:lnSpc>
              <a:spcBef>
                <a:spcPts val="0"/>
              </a:spcBef>
              <a:spcAft>
                <a:spcPts val="0"/>
              </a:spcAft>
              <a:buClr>
                <a:srgbClr val="000000"/>
              </a:buClr>
              <a:buSzPts val="2200"/>
              <a:buFont typeface="Times New Roman"/>
              <a:buAutoNum type="arabicPeriod"/>
            </a:pPr>
            <a:r>
              <a:rPr lang="en" sz="2000">
                <a:solidFill>
                  <a:srgbClr val="000000"/>
                </a:solidFill>
                <a:latin typeface="Times New Roman"/>
                <a:ea typeface="Times New Roman"/>
                <a:cs typeface="Times New Roman"/>
                <a:sym typeface="Times New Roman"/>
              </a:rPr>
              <a:t>Attendance with a single capture using face recognition</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200">
                <a:solidFill>
                  <a:srgbClr val="2A3990"/>
                </a:solidFill>
                <a:latin typeface="Times New Roman"/>
                <a:ea typeface="Times New Roman"/>
                <a:cs typeface="Times New Roman"/>
                <a:sym typeface="Times New Roman"/>
              </a:rPr>
              <a:t>PROJECT OBJECTIVE</a:t>
            </a:r>
            <a:endParaRPr sz="3200">
              <a:solidFill>
                <a:srgbClr val="2A3990"/>
              </a:solidFill>
            </a:endParaRPr>
          </a:p>
        </p:txBody>
      </p:sp>
      <p:sp>
        <p:nvSpPr>
          <p:cNvPr id="87" name="Google Shape;87;p1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4805" lvl="0" marL="457200" rtl="0" algn="just">
              <a:lnSpc>
                <a:spcPct val="150000"/>
              </a:lnSpc>
              <a:spcBef>
                <a:spcPts val="0"/>
              </a:spcBef>
              <a:spcAft>
                <a:spcPts val="0"/>
              </a:spcAft>
              <a:buClr>
                <a:srgbClr val="000000"/>
              </a:buClr>
              <a:buSzPts val="1830"/>
              <a:buFont typeface="Times New Roman"/>
              <a:buAutoNum type="arabicPeriod"/>
            </a:pPr>
            <a:r>
              <a:rPr lang="en" sz="1629">
                <a:solidFill>
                  <a:srgbClr val="000000"/>
                </a:solidFill>
                <a:latin typeface="Times New Roman"/>
                <a:ea typeface="Times New Roman"/>
                <a:cs typeface="Times New Roman"/>
                <a:sym typeface="Times New Roman"/>
              </a:rPr>
              <a:t>Develop a Face recognition system to detect and identify the face of all the students from a single capture.</a:t>
            </a:r>
            <a:endParaRPr sz="1629">
              <a:solidFill>
                <a:srgbClr val="000000"/>
              </a:solidFill>
              <a:latin typeface="Times New Roman"/>
              <a:ea typeface="Times New Roman"/>
              <a:cs typeface="Times New Roman"/>
              <a:sym typeface="Times New Roman"/>
            </a:endParaRPr>
          </a:p>
          <a:p>
            <a:pPr indent="-344805" lvl="0" marL="457200" rtl="0" algn="just">
              <a:lnSpc>
                <a:spcPct val="150000"/>
              </a:lnSpc>
              <a:spcBef>
                <a:spcPts val="0"/>
              </a:spcBef>
              <a:spcAft>
                <a:spcPts val="0"/>
              </a:spcAft>
              <a:buClr>
                <a:srgbClr val="000000"/>
              </a:buClr>
              <a:buSzPts val="1830"/>
              <a:buFont typeface="Times New Roman"/>
              <a:buAutoNum type="arabicPeriod"/>
            </a:pPr>
            <a:r>
              <a:rPr lang="en" sz="1629">
                <a:solidFill>
                  <a:srgbClr val="000000"/>
                </a:solidFill>
                <a:latin typeface="Times New Roman"/>
                <a:ea typeface="Times New Roman"/>
                <a:cs typeface="Times New Roman"/>
                <a:sym typeface="Times New Roman"/>
              </a:rPr>
              <a:t>Attendance of the identified students should be updated in the attendance management database.</a:t>
            </a:r>
            <a:endParaRPr sz="1629">
              <a:solidFill>
                <a:srgbClr val="000000"/>
              </a:solidFill>
              <a:latin typeface="Times New Roman"/>
              <a:ea typeface="Times New Roman"/>
              <a:cs typeface="Times New Roman"/>
              <a:sym typeface="Times New Roman"/>
            </a:endParaRPr>
          </a:p>
          <a:p>
            <a:pPr indent="-344805" lvl="0" marL="457200" rtl="0" algn="just">
              <a:lnSpc>
                <a:spcPct val="150000"/>
              </a:lnSpc>
              <a:spcBef>
                <a:spcPts val="0"/>
              </a:spcBef>
              <a:spcAft>
                <a:spcPts val="0"/>
              </a:spcAft>
              <a:buClr>
                <a:srgbClr val="000000"/>
              </a:buClr>
              <a:buSzPts val="1830"/>
              <a:buFont typeface="Times New Roman"/>
              <a:buAutoNum type="arabicPeriod"/>
            </a:pPr>
            <a:r>
              <a:rPr lang="en" sz="1629">
                <a:solidFill>
                  <a:srgbClr val="000000"/>
                </a:solidFill>
                <a:latin typeface="Times New Roman"/>
                <a:ea typeface="Times New Roman"/>
                <a:cs typeface="Times New Roman"/>
                <a:sym typeface="Times New Roman"/>
              </a:rPr>
              <a:t>Design a web portal where students can login and track their attendance and faculties can login and track/edit the attendance of students.</a:t>
            </a:r>
            <a:endParaRPr sz="1629">
              <a:solidFill>
                <a:srgbClr val="000000"/>
              </a:solidFill>
              <a:latin typeface="Times New Roman"/>
              <a:ea typeface="Times New Roman"/>
              <a:cs typeface="Times New Roman"/>
              <a:sym typeface="Times New Roman"/>
            </a:endParaRPr>
          </a:p>
          <a:p>
            <a:pPr indent="-344805" lvl="0" marL="457200" rtl="0" algn="just">
              <a:lnSpc>
                <a:spcPct val="150000"/>
              </a:lnSpc>
              <a:spcBef>
                <a:spcPts val="0"/>
              </a:spcBef>
              <a:spcAft>
                <a:spcPts val="0"/>
              </a:spcAft>
              <a:buClr>
                <a:srgbClr val="000000"/>
              </a:buClr>
              <a:buSzPts val="1830"/>
              <a:buFont typeface="Times New Roman"/>
              <a:buAutoNum type="arabicPeriod"/>
            </a:pPr>
            <a:r>
              <a:rPr lang="en" sz="1629">
                <a:solidFill>
                  <a:srgbClr val="000000"/>
                </a:solidFill>
                <a:latin typeface="Times New Roman"/>
                <a:ea typeface="Times New Roman"/>
                <a:cs typeface="Times New Roman"/>
                <a:sym typeface="Times New Roman"/>
              </a:rPr>
              <a:t>Architectural Objective : Design and deploy the whole system on the top of a cloud platform for better reliability and scalability.</a:t>
            </a:r>
            <a:endParaRPr sz="1629">
              <a:solidFill>
                <a:srgbClr val="000000"/>
              </a:solidFill>
              <a:latin typeface="Times New Roman"/>
              <a:ea typeface="Times New Roman"/>
              <a:cs typeface="Times New Roman"/>
              <a:sym typeface="Times New Roman"/>
            </a:endParaRPr>
          </a:p>
          <a:p>
            <a:pPr indent="0" lvl="0" marL="0" rtl="0" algn="l">
              <a:spcBef>
                <a:spcPts val="1600"/>
              </a:spcBef>
              <a:spcAft>
                <a:spcPts val="1200"/>
              </a:spcAft>
              <a:buSzPts val="935"/>
              <a:buNone/>
            </a:pPr>
            <a:r>
              <a:t/>
            </a:r>
            <a:endParaRPr sz="153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200">
                <a:solidFill>
                  <a:srgbClr val="2A3990"/>
                </a:solidFill>
                <a:latin typeface="Times New Roman"/>
                <a:ea typeface="Times New Roman"/>
                <a:cs typeface="Times New Roman"/>
                <a:sym typeface="Times New Roman"/>
              </a:rPr>
              <a:t>METHODOLOGY</a:t>
            </a:r>
            <a:endParaRPr b="1" sz="3200">
              <a:solidFill>
                <a:srgbClr val="2A3990"/>
              </a:solidFill>
              <a:latin typeface="Times New Roman"/>
              <a:ea typeface="Times New Roman"/>
              <a:cs typeface="Times New Roman"/>
              <a:sym typeface="Times New Roman"/>
            </a:endParaRPr>
          </a:p>
        </p:txBody>
      </p:sp>
      <p:sp>
        <p:nvSpPr>
          <p:cNvPr id="93" name="Google Shape;93;p1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just">
              <a:lnSpc>
                <a:spcPct val="140000"/>
              </a:lnSpc>
              <a:spcBef>
                <a:spcPts val="1000"/>
              </a:spcBef>
              <a:spcAft>
                <a:spcPts val="0"/>
              </a:spcAft>
              <a:buNone/>
            </a:pPr>
            <a:r>
              <a:rPr lang="en" sz="2000">
                <a:solidFill>
                  <a:srgbClr val="000000"/>
                </a:solidFill>
                <a:latin typeface="Times New Roman"/>
                <a:ea typeface="Times New Roman"/>
                <a:cs typeface="Times New Roman"/>
                <a:sym typeface="Times New Roman"/>
              </a:rPr>
              <a:t>The project flow process is divided into basically three phases. These are : - </a:t>
            </a:r>
            <a:endParaRPr sz="2000">
              <a:solidFill>
                <a:srgbClr val="000000"/>
              </a:solidFill>
              <a:latin typeface="Times New Roman"/>
              <a:ea typeface="Times New Roman"/>
              <a:cs typeface="Times New Roman"/>
              <a:sym typeface="Times New Roman"/>
            </a:endParaRPr>
          </a:p>
          <a:p>
            <a:pPr indent="-355600" lvl="0" marL="457200" rtl="0" algn="just">
              <a:lnSpc>
                <a:spcPct val="140000"/>
              </a:lnSpc>
              <a:spcBef>
                <a:spcPts val="100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Phase 1: Develop a face recognition system </a:t>
            </a:r>
            <a:endParaRPr sz="2000">
              <a:solidFill>
                <a:srgbClr val="000000"/>
              </a:solidFill>
              <a:latin typeface="Times New Roman"/>
              <a:ea typeface="Times New Roman"/>
              <a:cs typeface="Times New Roman"/>
              <a:sym typeface="Times New Roman"/>
            </a:endParaRPr>
          </a:p>
          <a:p>
            <a:pPr indent="-355600" lvl="0" marL="457200" rtl="0" algn="just">
              <a:lnSpc>
                <a:spcPct val="140000"/>
              </a:lnSpc>
              <a:spcBef>
                <a:spcPts val="100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Phase 2: Create and deploy a database integrated with Phase 1 to store the attendance of students.</a:t>
            </a:r>
            <a:endParaRPr sz="2000">
              <a:solidFill>
                <a:srgbClr val="000000"/>
              </a:solidFill>
              <a:latin typeface="Times New Roman"/>
              <a:ea typeface="Times New Roman"/>
              <a:cs typeface="Times New Roman"/>
              <a:sym typeface="Times New Roman"/>
            </a:endParaRPr>
          </a:p>
          <a:p>
            <a:pPr indent="-355600" lvl="0" marL="457200" rtl="0" algn="just">
              <a:lnSpc>
                <a:spcPct val="140000"/>
              </a:lnSpc>
              <a:spcBef>
                <a:spcPts val="100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Phase 3: Design and deploy a web portal connected with the database.</a:t>
            </a:r>
            <a:br>
              <a:rPr lang="en" sz="2000">
                <a:solidFill>
                  <a:srgbClr val="000000"/>
                </a:solidFill>
                <a:latin typeface="Times New Roman"/>
                <a:ea typeface="Times New Roman"/>
                <a:cs typeface="Times New Roman"/>
                <a:sym typeface="Times New Roman"/>
              </a:rPr>
            </a:b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9" name="Google Shape;99;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500" u="sng">
                <a:solidFill>
                  <a:srgbClr val="4A86E8"/>
                </a:solidFill>
                <a:latin typeface="Times New Roman"/>
                <a:ea typeface="Times New Roman"/>
                <a:cs typeface="Times New Roman"/>
                <a:sym typeface="Times New Roman"/>
              </a:rPr>
              <a:t>Phase 1 &amp; Phase 2</a:t>
            </a:r>
            <a:endParaRPr b="1" sz="2000" u="sng">
              <a:solidFill>
                <a:srgbClr val="4A86E8"/>
              </a:solidFill>
              <a:latin typeface="Times New Roman"/>
              <a:ea typeface="Times New Roman"/>
              <a:cs typeface="Times New Roman"/>
              <a:sym typeface="Times New Roman"/>
            </a:endParaRPr>
          </a:p>
        </p:txBody>
      </p:sp>
      <p:pic>
        <p:nvPicPr>
          <p:cNvPr id="100" name="Google Shape;100;p19"/>
          <p:cNvPicPr preferRelativeResize="0"/>
          <p:nvPr/>
        </p:nvPicPr>
        <p:blipFill>
          <a:blip r:embed="rId3">
            <a:alphaModFix/>
          </a:blip>
          <a:stretch>
            <a:fillRect/>
          </a:stretch>
        </p:blipFill>
        <p:spPr>
          <a:xfrm>
            <a:off x="3345900" y="372500"/>
            <a:ext cx="5486400" cy="399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500" u="sng">
                <a:solidFill>
                  <a:srgbClr val="4A86E8"/>
                </a:solidFill>
                <a:latin typeface="Times New Roman"/>
                <a:ea typeface="Times New Roman"/>
                <a:cs typeface="Times New Roman"/>
                <a:sym typeface="Times New Roman"/>
              </a:rPr>
              <a:t>Final Deployment Model</a:t>
            </a:r>
            <a:endParaRPr b="1" sz="2500" u="sng">
              <a:solidFill>
                <a:srgbClr val="4A86E8"/>
              </a:solidFill>
              <a:latin typeface="Times New Roman"/>
              <a:ea typeface="Times New Roman"/>
              <a:cs typeface="Times New Roman"/>
              <a:sym typeface="Times New Roman"/>
            </a:endParaRPr>
          </a:p>
        </p:txBody>
      </p:sp>
      <p:sp>
        <p:nvSpPr>
          <p:cNvPr id="106" name="Google Shape;106;p2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0"/>
          <p:cNvPicPr preferRelativeResize="0"/>
          <p:nvPr/>
        </p:nvPicPr>
        <p:blipFill>
          <a:blip r:embed="rId3">
            <a:alphaModFix/>
          </a:blip>
          <a:stretch>
            <a:fillRect/>
          </a:stretch>
        </p:blipFill>
        <p:spPr>
          <a:xfrm>
            <a:off x="311700" y="1468825"/>
            <a:ext cx="8475125" cy="309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6725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3200">
                <a:solidFill>
                  <a:srgbClr val="2A3990"/>
                </a:solidFill>
                <a:latin typeface="Times New Roman"/>
                <a:ea typeface="Times New Roman"/>
                <a:cs typeface="Times New Roman"/>
                <a:sym typeface="Times New Roman"/>
              </a:rPr>
              <a:t>HARDWARE &amp; SOFTWARE </a:t>
            </a:r>
            <a:r>
              <a:rPr b="1" lang="en" sz="3200">
                <a:solidFill>
                  <a:srgbClr val="2A3990"/>
                </a:solidFill>
                <a:latin typeface="Times New Roman"/>
                <a:ea typeface="Times New Roman"/>
                <a:cs typeface="Times New Roman"/>
                <a:sym typeface="Times New Roman"/>
              </a:rPr>
              <a:t>REQUIREMENTS </a:t>
            </a:r>
            <a:endParaRPr b="1" sz="3200">
              <a:solidFill>
                <a:srgbClr val="2A3990"/>
              </a:solidFill>
              <a:latin typeface="Times New Roman"/>
              <a:ea typeface="Times New Roman"/>
              <a:cs typeface="Times New Roman"/>
              <a:sym typeface="Times New Roman"/>
            </a:endParaRPr>
          </a:p>
        </p:txBody>
      </p:sp>
      <p:graphicFrame>
        <p:nvGraphicFramePr>
          <p:cNvPr id="113" name="Google Shape;113;p21"/>
          <p:cNvGraphicFramePr/>
          <p:nvPr/>
        </p:nvGraphicFramePr>
        <p:xfrm>
          <a:off x="311700" y="1602940"/>
          <a:ext cx="3000000" cy="3000000"/>
        </p:xfrm>
        <a:graphic>
          <a:graphicData uri="http://schemas.openxmlformats.org/drawingml/2006/table">
            <a:tbl>
              <a:tblPr>
                <a:noFill/>
                <a:tableStyleId>{3E86D178-4C29-4A10-B326-821FABBEDEE0}</a:tableStyleId>
              </a:tblPr>
              <a:tblGrid>
                <a:gridCol w="823175"/>
                <a:gridCol w="1459575"/>
                <a:gridCol w="1793775"/>
              </a:tblGrid>
              <a:tr h="676900">
                <a:tc>
                  <a:txBody>
                    <a:bodyPr/>
                    <a:lstStyle/>
                    <a:p>
                      <a:pPr indent="0" lvl="0" marL="0" rtl="0" algn="ctr">
                        <a:spcBef>
                          <a:spcPts val="0"/>
                        </a:spcBef>
                        <a:spcAft>
                          <a:spcPts val="0"/>
                        </a:spcAft>
                        <a:buNone/>
                      </a:pPr>
                      <a:r>
                        <a:rPr b="1" lang="en" u="sng">
                          <a:latin typeface="Times New Roman"/>
                          <a:ea typeface="Times New Roman"/>
                          <a:cs typeface="Times New Roman"/>
                          <a:sym typeface="Times New Roman"/>
                        </a:rPr>
                        <a:t>SNO.</a:t>
                      </a:r>
                      <a:endParaRPr b="1" u="sng">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u="sng">
                          <a:latin typeface="Times New Roman"/>
                          <a:ea typeface="Times New Roman"/>
                          <a:cs typeface="Times New Roman"/>
                          <a:sym typeface="Times New Roman"/>
                        </a:rPr>
                        <a:t>HARDWARE</a:t>
                      </a:r>
                      <a:endParaRPr b="1" u="sng">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u="sng">
                          <a:latin typeface="Times New Roman"/>
                          <a:ea typeface="Times New Roman"/>
                          <a:cs typeface="Times New Roman"/>
                          <a:sym typeface="Times New Roman"/>
                        </a:rPr>
                        <a:t>SPECIFICATIONS</a:t>
                      </a:r>
                      <a:endParaRPr b="1" u="sng">
                        <a:latin typeface="Times New Roman"/>
                        <a:ea typeface="Times New Roman"/>
                        <a:cs typeface="Times New Roman"/>
                        <a:sym typeface="Times New Roman"/>
                      </a:endParaRPr>
                    </a:p>
                  </a:txBody>
                  <a:tcPr marT="91425" marB="91425" marR="91425" marL="91425"/>
                </a:tc>
              </a:tr>
              <a:tr h="609275">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1</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Processor</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Intel core i3</a:t>
                      </a:r>
                      <a:endParaRPr>
                        <a:latin typeface="Times New Roman"/>
                        <a:ea typeface="Times New Roman"/>
                        <a:cs typeface="Times New Roman"/>
                        <a:sym typeface="Times New Roman"/>
                      </a:endParaRPr>
                    </a:p>
                  </a:txBody>
                  <a:tcPr marT="91425" marB="91425" marR="91425" marL="91425"/>
                </a:tc>
              </a:tr>
              <a:tr h="609275">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2</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RAM</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4 GB</a:t>
                      </a:r>
                      <a:endParaRPr>
                        <a:latin typeface="Times New Roman"/>
                        <a:ea typeface="Times New Roman"/>
                        <a:cs typeface="Times New Roman"/>
                        <a:sym typeface="Times New Roman"/>
                      </a:endParaRPr>
                    </a:p>
                  </a:txBody>
                  <a:tcPr marT="91425" marB="91425" marR="91425" marL="91425"/>
                </a:tc>
              </a:tr>
              <a:tr h="609275">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3</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Hard disk</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15 GB</a:t>
                      </a:r>
                      <a:endParaRPr>
                        <a:latin typeface="Times New Roman"/>
                        <a:ea typeface="Times New Roman"/>
                        <a:cs typeface="Times New Roman"/>
                        <a:sym typeface="Times New Roman"/>
                      </a:endParaRPr>
                    </a:p>
                  </a:txBody>
                  <a:tcPr marT="91425" marB="91425" marR="91425" marL="91425"/>
                </a:tc>
              </a:tr>
            </a:tbl>
          </a:graphicData>
        </a:graphic>
      </p:graphicFrame>
      <p:graphicFrame>
        <p:nvGraphicFramePr>
          <p:cNvPr id="114" name="Google Shape;114;p21"/>
          <p:cNvGraphicFramePr/>
          <p:nvPr/>
        </p:nvGraphicFramePr>
        <p:xfrm>
          <a:off x="4572000" y="1602933"/>
          <a:ext cx="3000000" cy="3000000"/>
        </p:xfrm>
        <a:graphic>
          <a:graphicData uri="http://schemas.openxmlformats.org/drawingml/2006/table">
            <a:tbl>
              <a:tblPr>
                <a:noFill/>
                <a:tableStyleId>{3E86D178-4C29-4A10-B326-821FABBEDEE0}</a:tableStyleId>
              </a:tblPr>
              <a:tblGrid>
                <a:gridCol w="691100"/>
                <a:gridCol w="1477925"/>
                <a:gridCol w="1705000"/>
              </a:tblGrid>
              <a:tr h="539125">
                <a:tc>
                  <a:txBody>
                    <a:bodyPr/>
                    <a:lstStyle/>
                    <a:p>
                      <a:pPr indent="0" lvl="0" marL="0" rtl="0" algn="ctr">
                        <a:spcBef>
                          <a:spcPts val="0"/>
                        </a:spcBef>
                        <a:spcAft>
                          <a:spcPts val="0"/>
                        </a:spcAft>
                        <a:buNone/>
                      </a:pPr>
                      <a:r>
                        <a:rPr b="1" lang="en" u="sng">
                          <a:latin typeface="Times New Roman"/>
                          <a:ea typeface="Times New Roman"/>
                          <a:cs typeface="Times New Roman"/>
                          <a:sym typeface="Times New Roman"/>
                        </a:rPr>
                        <a:t>SNO.</a:t>
                      </a:r>
                      <a:endParaRPr b="1" u="sng">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u="sng">
                          <a:latin typeface="Times New Roman"/>
                          <a:ea typeface="Times New Roman"/>
                          <a:cs typeface="Times New Roman"/>
                          <a:sym typeface="Times New Roman"/>
                        </a:rPr>
                        <a:t>SOFTWARE</a:t>
                      </a:r>
                      <a:endParaRPr b="1" u="sng">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u="sng">
                          <a:latin typeface="Times New Roman"/>
                          <a:ea typeface="Times New Roman"/>
                          <a:cs typeface="Times New Roman"/>
                          <a:sym typeface="Times New Roman"/>
                        </a:rPr>
                        <a:t>SPECIFICATION</a:t>
                      </a:r>
                      <a:endParaRPr b="1" u="sng">
                        <a:latin typeface="Times New Roman"/>
                        <a:ea typeface="Times New Roman"/>
                        <a:cs typeface="Times New Roman"/>
                        <a:sym typeface="Times New Roman"/>
                      </a:endParaRPr>
                    </a:p>
                  </a:txBody>
                  <a:tcPr marT="91425" marB="91425" marR="91425" marL="91425"/>
                </a:tc>
              </a:tr>
              <a:tr h="666325">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1</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Designing frontend</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HTML, CSS</a:t>
                      </a:r>
                      <a:endParaRPr>
                        <a:latin typeface="Times New Roman"/>
                        <a:ea typeface="Times New Roman"/>
                        <a:cs typeface="Times New Roman"/>
                        <a:sym typeface="Times New Roman"/>
                      </a:endParaRPr>
                    </a:p>
                  </a:txBody>
                  <a:tcPr marT="91425" marB="91425" marR="91425" marL="91425"/>
                </a:tc>
              </a:tr>
              <a:tr h="43310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2</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Scripting</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Python 3.7</a:t>
                      </a:r>
                      <a:endParaRPr>
                        <a:latin typeface="Times New Roman"/>
                        <a:ea typeface="Times New Roman"/>
                        <a:cs typeface="Times New Roman"/>
                        <a:sym typeface="Times New Roman"/>
                      </a:endParaRPr>
                    </a:p>
                  </a:txBody>
                  <a:tcPr marT="91425" marB="91425" marR="91425" marL="91425"/>
                </a:tc>
              </a:tr>
              <a:tr h="43310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3</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Web Server</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Flask</a:t>
                      </a:r>
                      <a:endParaRPr>
                        <a:latin typeface="Times New Roman"/>
                        <a:ea typeface="Times New Roman"/>
                        <a:cs typeface="Times New Roman"/>
                        <a:sym typeface="Times New Roman"/>
                      </a:endParaRPr>
                    </a:p>
                  </a:txBody>
                  <a:tcPr marT="91425" marB="91425" marR="91425" marL="91425"/>
                </a:tc>
              </a:tr>
              <a:tr h="43310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4</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Database Server</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MySQL 8.0 (GA)</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