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75c7b3ac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75c7b3ac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75c7b3ac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75c7b3ac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75c7b3acb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75c7b3acb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75c7b3acb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75c7b3acb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75c7b3ac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75c7b3ac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75c7b3ac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75c7b3ac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75c7b3ac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75c7b3ac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75c7b3ac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75c7b3ac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75c7b3ac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75c7b3ac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75c7b3ac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75c7b3ac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75c7b3ac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75c7b3ac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75c7b3ac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75c7b3ac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75c7b3ac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75c7b3ac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75c7b3ac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75c7b3ac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75c7b3ac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75c7b3ac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75c7b3ac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75c7b3ac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75c7b3ac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75c7b3ac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75c7b3ac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75c7b3ac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75c7b3ac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75c7b3ac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75c7b3acb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75c7b3acb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75c7b3ac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75c7b3ac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75c7b3ac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75c7b3ac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75c7b3ac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75c7b3ac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75c7b3ac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75c7b3ac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75c7b3ac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75c7b3ac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75c7b3ac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75c7b3ac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75c7b3ac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75c7b3ac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75c7b3ac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75c7b3ac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idx="1" type="subTitle"/>
          </p:nvPr>
        </p:nvSpPr>
        <p:spPr>
          <a:xfrm>
            <a:off x="5083950" y="3713275"/>
            <a:ext cx="3470700" cy="585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PRESENTATION BY:</a:t>
            </a:r>
            <a:endParaRPr>
              <a:latin typeface="Times New Roman"/>
              <a:ea typeface="Times New Roman"/>
              <a:cs typeface="Times New Roman"/>
              <a:sym typeface="Times New Roman"/>
            </a:endParaRPr>
          </a:p>
          <a:p>
            <a:pPr indent="0" lvl="0" marL="0" rtl="0" algn="l">
              <a:spcBef>
                <a:spcPts val="0"/>
              </a:spcBef>
              <a:spcAft>
                <a:spcPts val="0"/>
              </a:spcAft>
              <a:buNone/>
            </a:pPr>
            <a:r>
              <a:rPr b="1" lang="en-GB">
                <a:latin typeface="Times New Roman"/>
                <a:ea typeface="Times New Roman"/>
                <a:cs typeface="Times New Roman"/>
                <a:sym typeface="Times New Roman"/>
              </a:rPr>
              <a:t>ARPIT SHAH</a:t>
            </a:r>
            <a:endParaRPr b="1">
              <a:latin typeface="Times New Roman"/>
              <a:ea typeface="Times New Roman"/>
              <a:cs typeface="Times New Roman"/>
              <a:sym typeface="Times New Roman"/>
            </a:endParaRPr>
          </a:p>
        </p:txBody>
      </p:sp>
      <p:sp>
        <p:nvSpPr>
          <p:cNvPr id="135" name="Google Shape;135;p13"/>
          <p:cNvSpPr txBox="1"/>
          <p:nvPr>
            <p:ph type="ctrTitle"/>
          </p:nvPr>
        </p:nvSpPr>
        <p:spPr>
          <a:xfrm>
            <a:off x="3537150" y="11550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DEVELOPER INSIGHTS: SALARIES AND PYTHON TRENDS</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CLEANING DATASET</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(REMOVING OUTLIERS)</a:t>
            </a:r>
            <a:endParaRPr>
              <a:latin typeface="Times New Roman"/>
              <a:ea typeface="Times New Roman"/>
              <a:cs typeface="Times New Roman"/>
              <a:sym typeface="Times New Roman"/>
            </a:endParaRPr>
          </a:p>
        </p:txBody>
      </p:sp>
      <p:sp>
        <p:nvSpPr>
          <p:cNvPr id="191" name="Google Shape;191;p22"/>
          <p:cNvSpPr txBox="1"/>
          <p:nvPr>
            <p:ph idx="1" type="body"/>
          </p:nvPr>
        </p:nvSpPr>
        <p:spPr>
          <a:xfrm>
            <a:off x="482125" y="1567550"/>
            <a:ext cx="7854300" cy="33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As it can be seen by the box plot and the statistical </a:t>
            </a:r>
            <a:endParaRPr sz="1600"/>
          </a:p>
          <a:p>
            <a:pPr indent="0" lvl="0" marL="0" rtl="0" algn="l">
              <a:spcBef>
                <a:spcPts val="1200"/>
              </a:spcBef>
              <a:spcAft>
                <a:spcPts val="0"/>
              </a:spcAft>
              <a:buNone/>
            </a:pPr>
            <a:r>
              <a:rPr lang="en-GB" sz="1600"/>
              <a:t>analysis of the 'Salary (USD)' column, there are</a:t>
            </a:r>
            <a:endParaRPr sz="1600"/>
          </a:p>
          <a:p>
            <a:pPr indent="0" lvl="0" marL="0" rtl="0" algn="l">
              <a:spcBef>
                <a:spcPts val="1200"/>
              </a:spcBef>
              <a:spcAft>
                <a:spcPts val="0"/>
              </a:spcAft>
              <a:buNone/>
            </a:pPr>
            <a:r>
              <a:rPr lang="en-GB" sz="1600"/>
              <a:t> </a:t>
            </a:r>
            <a:r>
              <a:rPr lang="en-GB" sz="1600"/>
              <a:t>outliers</a:t>
            </a:r>
            <a:r>
              <a:rPr lang="en-GB" sz="1600"/>
              <a:t> present in this column i.e., salaries more </a:t>
            </a:r>
            <a:endParaRPr sz="1600"/>
          </a:p>
          <a:p>
            <a:pPr indent="0" lvl="0" marL="0" rtl="0" algn="l">
              <a:spcBef>
                <a:spcPts val="1200"/>
              </a:spcBef>
              <a:spcAft>
                <a:spcPts val="0"/>
              </a:spcAft>
              <a:buNone/>
            </a:pPr>
            <a:r>
              <a:rPr lang="en-GB" sz="1600"/>
              <a:t>than 1.5 times the </a:t>
            </a:r>
            <a:r>
              <a:rPr lang="en-GB" sz="1600"/>
              <a:t>interquartile</a:t>
            </a:r>
            <a:r>
              <a:rPr lang="en-GB" sz="1600"/>
              <a:t> range. There are</a:t>
            </a:r>
            <a:endParaRPr sz="1600"/>
          </a:p>
          <a:p>
            <a:pPr indent="0" lvl="0" marL="0" rtl="0" algn="l">
              <a:spcBef>
                <a:spcPts val="1200"/>
              </a:spcBef>
              <a:spcAft>
                <a:spcPts val="0"/>
              </a:spcAft>
              <a:buNone/>
            </a:pPr>
            <a:r>
              <a:rPr lang="en-GB" sz="1600"/>
              <a:t>About 3629 outlier points which accounts for about</a:t>
            </a:r>
            <a:endParaRPr sz="1600"/>
          </a:p>
          <a:p>
            <a:pPr indent="0" lvl="0" marL="0" rtl="0" algn="l">
              <a:spcBef>
                <a:spcPts val="1200"/>
              </a:spcBef>
              <a:spcAft>
                <a:spcPts val="0"/>
              </a:spcAft>
              <a:buNone/>
            </a:pPr>
            <a:r>
              <a:rPr lang="en-GB" sz="1600"/>
              <a:t>8.31% of the data in these columns.</a:t>
            </a:r>
            <a:endParaRPr sz="1600"/>
          </a:p>
          <a:p>
            <a:pPr indent="0" lvl="0" marL="0" rtl="0" algn="l">
              <a:spcBef>
                <a:spcPts val="1200"/>
              </a:spcBef>
              <a:spcAft>
                <a:spcPts val="1200"/>
              </a:spcAft>
              <a:buNone/>
            </a:pPr>
            <a:r>
              <a:t/>
            </a:r>
            <a:endParaRPr sz="1600"/>
          </a:p>
        </p:txBody>
      </p:sp>
      <p:pic>
        <p:nvPicPr>
          <p:cNvPr id="192" name="Google Shape;192;p22"/>
          <p:cNvPicPr preferRelativeResize="0"/>
          <p:nvPr/>
        </p:nvPicPr>
        <p:blipFill>
          <a:blip r:embed="rId3">
            <a:alphaModFix/>
          </a:blip>
          <a:stretch>
            <a:fillRect/>
          </a:stretch>
        </p:blipFill>
        <p:spPr>
          <a:xfrm>
            <a:off x="5206750" y="1622652"/>
            <a:ext cx="3269875" cy="3222174"/>
          </a:xfrm>
          <a:prstGeom prst="rect">
            <a:avLst/>
          </a:prstGeom>
          <a:noFill/>
          <a:ln>
            <a:noFill/>
          </a:ln>
        </p:spPr>
      </p:pic>
      <p:pic>
        <p:nvPicPr>
          <p:cNvPr id="193" name="Google Shape;193;p22"/>
          <p:cNvPicPr preferRelativeResize="0"/>
          <p:nvPr/>
        </p:nvPicPr>
        <p:blipFill>
          <a:blip r:embed="rId4">
            <a:alphaModFix/>
          </a:blip>
          <a:stretch>
            <a:fillRect/>
          </a:stretch>
        </p:blipFill>
        <p:spPr>
          <a:xfrm>
            <a:off x="809788" y="4247150"/>
            <a:ext cx="4067175"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Times New Roman"/>
                <a:ea typeface="Times New Roman"/>
                <a:cs typeface="Times New Roman"/>
                <a:sym typeface="Times New Roman"/>
              </a:rPr>
              <a:t>CLEANING DATASET</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(REMOVING OUTLIERS)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9" name="Google Shape;199;p23"/>
          <p:cNvSpPr txBox="1"/>
          <p:nvPr>
            <p:ph idx="1" type="body"/>
          </p:nvPr>
        </p:nvSpPr>
        <p:spPr>
          <a:xfrm>
            <a:off x="799200" y="1567500"/>
            <a:ext cx="80262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I have tried to update this by removing the outliers by not considering all the rows that have value for this column greater than or less than 1.5 times interquartile range and this can be seen by the shape, statistical analysis and the box plot in the figures attached below.</a:t>
            </a:r>
            <a:endParaRPr sz="1700"/>
          </a:p>
          <a:p>
            <a:pPr indent="0" lvl="0" marL="0" rtl="0" algn="l">
              <a:spcBef>
                <a:spcPts val="1200"/>
              </a:spcBef>
              <a:spcAft>
                <a:spcPts val="1200"/>
              </a:spcAft>
              <a:buNone/>
            </a:pPr>
            <a:r>
              <a:t/>
            </a:r>
            <a:endParaRPr sz="1700"/>
          </a:p>
        </p:txBody>
      </p:sp>
      <p:pic>
        <p:nvPicPr>
          <p:cNvPr id="200" name="Google Shape;200;p23"/>
          <p:cNvPicPr preferRelativeResize="0"/>
          <p:nvPr/>
        </p:nvPicPr>
        <p:blipFill>
          <a:blip r:embed="rId3">
            <a:alphaModFix/>
          </a:blip>
          <a:stretch>
            <a:fillRect/>
          </a:stretch>
        </p:blipFill>
        <p:spPr>
          <a:xfrm>
            <a:off x="872238" y="3965513"/>
            <a:ext cx="5000625" cy="866775"/>
          </a:xfrm>
          <a:prstGeom prst="rect">
            <a:avLst/>
          </a:prstGeom>
          <a:noFill/>
          <a:ln>
            <a:noFill/>
          </a:ln>
        </p:spPr>
      </p:pic>
      <p:pic>
        <p:nvPicPr>
          <p:cNvPr id="201" name="Google Shape;201;p23"/>
          <p:cNvPicPr preferRelativeResize="0"/>
          <p:nvPr/>
        </p:nvPicPr>
        <p:blipFill>
          <a:blip r:embed="rId4">
            <a:alphaModFix/>
          </a:blip>
          <a:stretch>
            <a:fillRect/>
          </a:stretch>
        </p:blipFill>
        <p:spPr>
          <a:xfrm>
            <a:off x="872238" y="2850675"/>
            <a:ext cx="3971925" cy="1009650"/>
          </a:xfrm>
          <a:prstGeom prst="rect">
            <a:avLst/>
          </a:prstGeom>
          <a:noFill/>
          <a:ln>
            <a:noFill/>
          </a:ln>
        </p:spPr>
      </p:pic>
      <p:pic>
        <p:nvPicPr>
          <p:cNvPr id="202" name="Google Shape;202;p23"/>
          <p:cNvPicPr preferRelativeResize="0"/>
          <p:nvPr/>
        </p:nvPicPr>
        <p:blipFill>
          <a:blip r:embed="rId5">
            <a:alphaModFix/>
          </a:blip>
          <a:stretch>
            <a:fillRect/>
          </a:stretch>
        </p:blipFill>
        <p:spPr>
          <a:xfrm>
            <a:off x="5996350" y="2571750"/>
            <a:ext cx="2716375" cy="226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62225" y="1560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CATEGORICAL DATA</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(GENDER AND CODING - US)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8" name="Google Shape;208;p24"/>
          <p:cNvSpPr txBox="1"/>
          <p:nvPr>
            <p:ph idx="1" type="body"/>
          </p:nvPr>
        </p:nvSpPr>
        <p:spPr>
          <a:xfrm>
            <a:off x="1063625" y="5356350"/>
            <a:ext cx="74361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t/>
            </a:r>
            <a:endParaRPr/>
          </a:p>
        </p:txBody>
      </p:sp>
      <p:pic>
        <p:nvPicPr>
          <p:cNvPr id="209" name="Google Shape;209;p24"/>
          <p:cNvPicPr preferRelativeResize="0"/>
          <p:nvPr/>
        </p:nvPicPr>
        <p:blipFill>
          <a:blip r:embed="rId3">
            <a:alphaModFix/>
          </a:blip>
          <a:stretch>
            <a:fillRect/>
          </a:stretch>
        </p:blipFill>
        <p:spPr>
          <a:xfrm>
            <a:off x="1117125" y="1115750"/>
            <a:ext cx="3189451" cy="3270449"/>
          </a:xfrm>
          <a:prstGeom prst="rect">
            <a:avLst/>
          </a:prstGeom>
          <a:noFill/>
          <a:ln>
            <a:noFill/>
          </a:ln>
        </p:spPr>
      </p:pic>
      <p:pic>
        <p:nvPicPr>
          <p:cNvPr id="210" name="Google Shape;210;p24"/>
          <p:cNvPicPr preferRelativeResize="0"/>
          <p:nvPr/>
        </p:nvPicPr>
        <p:blipFill>
          <a:blip r:embed="rId4">
            <a:alphaModFix/>
          </a:blip>
          <a:stretch>
            <a:fillRect/>
          </a:stretch>
        </p:blipFill>
        <p:spPr>
          <a:xfrm>
            <a:off x="4571995" y="1354525"/>
            <a:ext cx="3981280" cy="291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CATEGORICAL DATA</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(GENDER AND CODING - INDIA)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16" name="Google Shape;216;p25"/>
          <p:cNvSpPr txBox="1"/>
          <p:nvPr>
            <p:ph idx="1" type="body"/>
          </p:nvPr>
        </p:nvSpPr>
        <p:spPr>
          <a:xfrm>
            <a:off x="1297500" y="4121625"/>
            <a:ext cx="3171000" cy="35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t/>
            </a:r>
            <a:endParaRPr/>
          </a:p>
        </p:txBody>
      </p:sp>
      <p:pic>
        <p:nvPicPr>
          <p:cNvPr id="217" name="Google Shape;217;p25"/>
          <p:cNvPicPr preferRelativeResize="0"/>
          <p:nvPr/>
        </p:nvPicPr>
        <p:blipFill>
          <a:blip r:embed="rId3">
            <a:alphaModFix/>
          </a:blip>
          <a:stretch>
            <a:fillRect/>
          </a:stretch>
        </p:blipFill>
        <p:spPr>
          <a:xfrm>
            <a:off x="1297500" y="1567550"/>
            <a:ext cx="3309501" cy="3356474"/>
          </a:xfrm>
          <a:prstGeom prst="rect">
            <a:avLst/>
          </a:prstGeom>
          <a:noFill/>
          <a:ln>
            <a:noFill/>
          </a:ln>
        </p:spPr>
      </p:pic>
      <p:pic>
        <p:nvPicPr>
          <p:cNvPr id="218" name="Google Shape;218;p25"/>
          <p:cNvPicPr preferRelativeResize="0"/>
          <p:nvPr/>
        </p:nvPicPr>
        <p:blipFill>
          <a:blip r:embed="rId4">
            <a:alphaModFix/>
          </a:blip>
          <a:stretch>
            <a:fillRect/>
          </a:stretch>
        </p:blipFill>
        <p:spPr>
          <a:xfrm>
            <a:off x="4801550" y="1633825"/>
            <a:ext cx="3534850" cy="322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idx="1" type="body"/>
          </p:nvPr>
        </p:nvSpPr>
        <p:spPr>
          <a:xfrm>
            <a:off x="1297500" y="1567550"/>
            <a:ext cx="7038900" cy="2696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GB" sz="1600"/>
              <a:t>The bar plots provides insights into the gender distribution among survey respondents and the number of individuals who participate in coding as a hobby. </a:t>
            </a:r>
            <a:endParaRPr sz="1600"/>
          </a:p>
          <a:p>
            <a:pPr indent="-330200" lvl="0" marL="457200" rtl="0" algn="l">
              <a:spcBef>
                <a:spcPts val="0"/>
              </a:spcBef>
              <a:spcAft>
                <a:spcPts val="0"/>
              </a:spcAft>
              <a:buSzPts val="1600"/>
              <a:buChar char="●"/>
            </a:pPr>
            <a:r>
              <a:rPr lang="en-GB" sz="1600"/>
              <a:t>From the plots given for US and India (code also has data for Germany, UK and Canada), it can be concluded that the dataset was mostly answered by Men who consider coding as a Hobby.</a:t>
            </a:r>
            <a:endParaRPr sz="1600"/>
          </a:p>
          <a:p>
            <a:pPr indent="-330200" lvl="0" marL="457200" rtl="0" algn="l">
              <a:spcBef>
                <a:spcPts val="0"/>
              </a:spcBef>
              <a:spcAft>
                <a:spcPts val="0"/>
              </a:spcAft>
              <a:buSzPts val="1600"/>
              <a:buChar char="●"/>
            </a:pPr>
            <a:r>
              <a:rPr lang="en-GB" sz="1600"/>
              <a:t>This information can be used by organizations or communities to target their audiences in these countries where they want to launch Python based programs/activities.</a:t>
            </a:r>
            <a:endParaRPr sz="1600"/>
          </a:p>
        </p:txBody>
      </p:sp>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CATEGORICAL DATA</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(GENDER AND CODING)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PYTHON RANKING AMONG PROGRAMMING LANGUAGES</a:t>
            </a:r>
            <a:endParaRPr>
              <a:latin typeface="Times New Roman"/>
              <a:ea typeface="Times New Roman"/>
              <a:cs typeface="Times New Roman"/>
              <a:sym typeface="Times New Roman"/>
            </a:endParaRPr>
          </a:p>
        </p:txBody>
      </p:sp>
      <p:sp>
        <p:nvSpPr>
          <p:cNvPr id="230" name="Google Shape;230;p27"/>
          <p:cNvSpPr txBox="1"/>
          <p:nvPr>
            <p:ph idx="1" type="body"/>
          </p:nvPr>
        </p:nvSpPr>
        <p:spPr>
          <a:xfrm>
            <a:off x="429225" y="1567550"/>
            <a:ext cx="8272500" cy="34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GB" sz="1600"/>
              <a:t>As it can be seen through the </a:t>
            </a:r>
            <a:endParaRPr sz="1600"/>
          </a:p>
          <a:p>
            <a:pPr indent="0" lvl="0" marL="0" rtl="0" algn="l">
              <a:spcBef>
                <a:spcPts val="1200"/>
              </a:spcBef>
              <a:spcAft>
                <a:spcPts val="0"/>
              </a:spcAft>
              <a:buNone/>
            </a:pPr>
            <a:r>
              <a:rPr lang="en-GB" sz="1600"/>
              <a:t>heatmap, 'Python' is the 5th most </a:t>
            </a:r>
            <a:endParaRPr sz="1600"/>
          </a:p>
          <a:p>
            <a:pPr indent="0" lvl="0" marL="0" rtl="0" algn="l">
              <a:spcBef>
                <a:spcPts val="1200"/>
              </a:spcBef>
              <a:spcAft>
                <a:spcPts val="0"/>
              </a:spcAft>
              <a:buNone/>
            </a:pPr>
            <a:r>
              <a:rPr lang="en-GB" sz="1600"/>
              <a:t>worked with language in countries </a:t>
            </a:r>
            <a:endParaRPr sz="1600"/>
          </a:p>
          <a:p>
            <a:pPr indent="0" lvl="0" marL="0" rtl="0" algn="l">
              <a:spcBef>
                <a:spcPts val="1200"/>
              </a:spcBef>
              <a:spcAft>
                <a:spcPts val="0"/>
              </a:spcAft>
              <a:buNone/>
            </a:pPr>
            <a:r>
              <a:rPr lang="en-GB" sz="1600"/>
              <a:t>like United States, United Kingdom,</a:t>
            </a:r>
            <a:endParaRPr sz="1600"/>
          </a:p>
          <a:p>
            <a:pPr indent="0" lvl="0" marL="0" rtl="0" algn="l">
              <a:spcBef>
                <a:spcPts val="1200"/>
              </a:spcBef>
              <a:spcAft>
                <a:spcPts val="1200"/>
              </a:spcAft>
              <a:buNone/>
            </a:pPr>
            <a:r>
              <a:rPr lang="en-GB" sz="1600"/>
              <a:t>India, Canada and Germany.</a:t>
            </a:r>
            <a:endParaRPr sz="1600"/>
          </a:p>
        </p:txBody>
      </p:sp>
      <p:pic>
        <p:nvPicPr>
          <p:cNvPr id="231" name="Google Shape;231;p27"/>
          <p:cNvPicPr preferRelativeResize="0"/>
          <p:nvPr/>
        </p:nvPicPr>
        <p:blipFill>
          <a:blip r:embed="rId3">
            <a:alphaModFix/>
          </a:blip>
          <a:stretch>
            <a:fillRect/>
          </a:stretch>
        </p:blipFill>
        <p:spPr>
          <a:xfrm>
            <a:off x="3631648" y="1567550"/>
            <a:ext cx="5265677" cy="327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PYTHON RANKING AMONG PROGRAMMING LANGUAGES</a:t>
            </a:r>
            <a:endParaRPr>
              <a:latin typeface="Times New Roman"/>
              <a:ea typeface="Times New Roman"/>
              <a:cs typeface="Times New Roman"/>
              <a:sym typeface="Times New Roman"/>
            </a:endParaRPr>
          </a:p>
        </p:txBody>
      </p:sp>
      <p:sp>
        <p:nvSpPr>
          <p:cNvPr id="237" name="Google Shape;237;p28"/>
          <p:cNvSpPr txBox="1"/>
          <p:nvPr>
            <p:ph idx="1" type="body"/>
          </p:nvPr>
        </p:nvSpPr>
        <p:spPr>
          <a:xfrm>
            <a:off x="482125" y="1567550"/>
            <a:ext cx="8325600" cy="3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Also, it is the 2nd most desired language </a:t>
            </a:r>
            <a:endParaRPr sz="1400"/>
          </a:p>
          <a:p>
            <a:pPr indent="0" lvl="0" marL="0" rtl="0" algn="l">
              <a:spcBef>
                <a:spcPts val="1200"/>
              </a:spcBef>
              <a:spcAft>
                <a:spcPts val="0"/>
              </a:spcAft>
              <a:buNone/>
            </a:pPr>
            <a:r>
              <a:rPr lang="en-GB" sz="1400"/>
              <a:t>that the developers want to learn </a:t>
            </a:r>
            <a:endParaRPr sz="1400"/>
          </a:p>
          <a:p>
            <a:pPr indent="0" lvl="0" marL="0" rtl="0" algn="l">
              <a:spcBef>
                <a:spcPts val="1200"/>
              </a:spcBef>
              <a:spcAft>
                <a:spcPts val="0"/>
              </a:spcAft>
              <a:buNone/>
            </a:pPr>
            <a:r>
              <a:rPr lang="en-GB" sz="1400"/>
              <a:t>from these countries.</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GB" sz="1400"/>
              <a:t>Hence, it can be concluded that Python is</a:t>
            </a:r>
            <a:endParaRPr sz="1400"/>
          </a:p>
          <a:p>
            <a:pPr indent="0" lvl="0" marL="0" rtl="0" algn="l">
              <a:spcBef>
                <a:spcPts val="1200"/>
              </a:spcBef>
              <a:spcAft>
                <a:spcPts val="0"/>
              </a:spcAft>
              <a:buNone/>
            </a:pPr>
            <a:r>
              <a:rPr lang="en-GB" sz="1400"/>
              <a:t>a popular programming language in these </a:t>
            </a:r>
            <a:endParaRPr sz="1400"/>
          </a:p>
          <a:p>
            <a:pPr indent="0" lvl="0" marL="0" rtl="0" algn="l">
              <a:spcBef>
                <a:spcPts val="1200"/>
              </a:spcBef>
              <a:spcAft>
                <a:spcPts val="0"/>
              </a:spcAft>
              <a:buNone/>
            </a:pPr>
            <a:r>
              <a:rPr lang="en-GB" sz="1400"/>
              <a:t>countries and its popularity is increasing in</a:t>
            </a:r>
            <a:endParaRPr sz="1400"/>
          </a:p>
          <a:p>
            <a:pPr indent="0" lvl="0" marL="0" rtl="0" algn="l">
              <a:spcBef>
                <a:spcPts val="1200"/>
              </a:spcBef>
              <a:spcAft>
                <a:spcPts val="0"/>
              </a:spcAft>
              <a:buNone/>
            </a:pPr>
            <a:r>
              <a:rPr lang="en-GB" sz="1400"/>
              <a:t>these countries as more developers desire</a:t>
            </a:r>
            <a:endParaRPr sz="1400"/>
          </a:p>
          <a:p>
            <a:pPr indent="0" lvl="0" marL="0" rtl="0" algn="l">
              <a:spcBef>
                <a:spcPts val="1200"/>
              </a:spcBef>
              <a:spcAft>
                <a:spcPts val="1200"/>
              </a:spcAft>
              <a:buNone/>
            </a:pPr>
            <a:r>
              <a:rPr lang="en-GB" sz="1400"/>
              <a:t>to learn about this language.</a:t>
            </a:r>
            <a:endParaRPr sz="1400"/>
          </a:p>
        </p:txBody>
      </p:sp>
      <p:pic>
        <p:nvPicPr>
          <p:cNvPr id="238" name="Google Shape;238;p28"/>
          <p:cNvPicPr preferRelativeResize="0"/>
          <p:nvPr/>
        </p:nvPicPr>
        <p:blipFill>
          <a:blip r:embed="rId3">
            <a:alphaModFix/>
          </a:blip>
          <a:stretch>
            <a:fillRect/>
          </a:stretch>
        </p:blipFill>
        <p:spPr>
          <a:xfrm>
            <a:off x="4380325" y="1307850"/>
            <a:ext cx="4529374" cy="371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idx="1" type="body"/>
          </p:nvPr>
        </p:nvSpPr>
        <p:spPr>
          <a:xfrm>
            <a:off x="2775175" y="1439825"/>
            <a:ext cx="39510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t/>
            </a:r>
            <a:endParaRPr/>
          </a:p>
        </p:txBody>
      </p:sp>
      <p:sp>
        <p:nvSpPr>
          <p:cNvPr id="244" name="Google Shape;244;p29"/>
          <p:cNvSpPr txBox="1"/>
          <p:nvPr>
            <p:ph type="title"/>
          </p:nvPr>
        </p:nvSpPr>
        <p:spPr>
          <a:xfrm>
            <a:off x="1297500" y="146825"/>
            <a:ext cx="70389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CORRELATION BETWEEN NUMERIC VARIABLES (</a:t>
            </a:r>
            <a:r>
              <a:rPr lang="en-GB">
                <a:latin typeface="Times New Roman"/>
                <a:ea typeface="Times New Roman"/>
                <a:cs typeface="Times New Roman"/>
                <a:sym typeface="Times New Roman"/>
              </a:rPr>
              <a:t>CORRELATION</a:t>
            </a:r>
            <a:r>
              <a:rPr lang="en-GB">
                <a:latin typeface="Times New Roman"/>
                <a:ea typeface="Times New Roman"/>
                <a:cs typeface="Times New Roman"/>
                <a:sym typeface="Times New Roman"/>
              </a:rPr>
              <a:t> HEATMAP)</a:t>
            </a:r>
            <a:endParaRPr>
              <a:latin typeface="Times New Roman"/>
              <a:ea typeface="Times New Roman"/>
              <a:cs typeface="Times New Roman"/>
              <a:sym typeface="Times New Roman"/>
            </a:endParaRPr>
          </a:p>
        </p:txBody>
      </p:sp>
      <p:pic>
        <p:nvPicPr>
          <p:cNvPr id="245" name="Google Shape;245;p29"/>
          <p:cNvPicPr preferRelativeResize="0"/>
          <p:nvPr/>
        </p:nvPicPr>
        <p:blipFill>
          <a:blip r:embed="rId3">
            <a:alphaModFix/>
          </a:blip>
          <a:stretch>
            <a:fillRect/>
          </a:stretch>
        </p:blipFill>
        <p:spPr>
          <a:xfrm>
            <a:off x="1575375" y="1430125"/>
            <a:ext cx="5993250" cy="351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052550" y="433300"/>
            <a:ext cx="70389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CORRELATION BETWEEN NUMERIC VARIABLES (CORRELATION HEATMAP)</a:t>
            </a:r>
            <a:endParaRPr>
              <a:latin typeface="Times New Roman"/>
              <a:ea typeface="Times New Roman"/>
              <a:cs typeface="Times New Roman"/>
              <a:sym typeface="Times New Roman"/>
            </a:endParaRPr>
          </a:p>
        </p:txBody>
      </p:sp>
      <p:sp>
        <p:nvSpPr>
          <p:cNvPr id="251" name="Google Shape;251;p30"/>
          <p:cNvSpPr txBox="1"/>
          <p:nvPr>
            <p:ph idx="1" type="body"/>
          </p:nvPr>
        </p:nvSpPr>
        <p:spPr>
          <a:xfrm>
            <a:off x="464475" y="1726300"/>
            <a:ext cx="8466600" cy="3333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50"/>
              <a:t>Since 'LanguageWorkedWith' was a text column, I have used a different </a:t>
            </a:r>
            <a:r>
              <a:rPr lang="en-GB" sz="1450"/>
              <a:t>dataframe</a:t>
            </a:r>
            <a:r>
              <a:rPr lang="en-GB" sz="1450"/>
              <a:t> in which this column is updated to hold 0 if ‘Python’ is not a part of the String entered and 1 if it is a part of string entered.</a:t>
            </a:r>
            <a:endParaRPr sz="1450"/>
          </a:p>
          <a:p>
            <a:pPr indent="0" lvl="0" marL="0" rtl="0" algn="l">
              <a:spcBef>
                <a:spcPts val="1200"/>
              </a:spcBef>
              <a:spcAft>
                <a:spcPts val="0"/>
              </a:spcAft>
              <a:buNone/>
            </a:pPr>
            <a:r>
              <a:rPr lang="en-GB" sz="1450"/>
              <a:t>Even though the correlation heatmap does not provide significant insights into relation between numeric values, it can be implied that:</a:t>
            </a:r>
            <a:endParaRPr sz="1450"/>
          </a:p>
          <a:p>
            <a:pPr indent="0" lvl="0" marL="0" rtl="0" algn="l">
              <a:spcBef>
                <a:spcPts val="1200"/>
              </a:spcBef>
              <a:spcAft>
                <a:spcPts val="0"/>
              </a:spcAft>
              <a:buNone/>
            </a:pPr>
            <a:r>
              <a:rPr lang="en-GB" sz="1450"/>
              <a:t>Salary is slightly correlated with:</a:t>
            </a:r>
            <a:endParaRPr sz="1450"/>
          </a:p>
          <a:p>
            <a:pPr indent="-320675" lvl="0" marL="457200" rtl="0" algn="l">
              <a:spcBef>
                <a:spcPts val="1200"/>
              </a:spcBef>
              <a:spcAft>
                <a:spcPts val="0"/>
              </a:spcAft>
              <a:buSzPts val="1450"/>
              <a:buChar char="●"/>
            </a:pPr>
            <a:r>
              <a:rPr lang="en-GB" sz="1450"/>
              <a:t>The Years of coding experience (correlational value being 0.40).</a:t>
            </a:r>
            <a:endParaRPr sz="1450"/>
          </a:p>
          <a:p>
            <a:pPr indent="-320675" lvl="0" marL="457200" rtl="0" algn="l">
              <a:spcBef>
                <a:spcPts val="0"/>
              </a:spcBef>
              <a:spcAft>
                <a:spcPts val="0"/>
              </a:spcAft>
              <a:buSzPts val="1450"/>
              <a:buChar char="●"/>
            </a:pPr>
            <a:r>
              <a:rPr lang="en-GB" sz="1450"/>
              <a:t>'Knows Python' (correlational value being 0.08) </a:t>
            </a:r>
            <a:endParaRPr sz="1450"/>
          </a:p>
          <a:p>
            <a:pPr indent="0" lvl="0" marL="0" rtl="0" algn="l">
              <a:spcBef>
                <a:spcPts val="1200"/>
              </a:spcBef>
              <a:spcAft>
                <a:spcPts val="1200"/>
              </a:spcAft>
              <a:buNone/>
            </a:pPr>
            <a:r>
              <a:rPr lang="en-GB" sz="1450"/>
              <a:t>Additionally, the age and years of experience are correlated with each other with the correlational value being 0.79 indicating a strong positive correlation between these two variables i.e., as age increases, years of experience also tend to increase, and vice versa. </a:t>
            </a:r>
            <a:endParaRPr sz="14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idx="1" type="body"/>
          </p:nvPr>
        </p:nvSpPr>
        <p:spPr>
          <a:xfrm>
            <a:off x="235175" y="1458150"/>
            <a:ext cx="8466600" cy="356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700"/>
              <a:t>The observations made by the </a:t>
            </a:r>
            <a:endParaRPr sz="1700"/>
          </a:p>
          <a:p>
            <a:pPr indent="0" lvl="0" marL="0" rtl="0" algn="l">
              <a:spcBef>
                <a:spcPts val="1200"/>
              </a:spcBef>
              <a:spcAft>
                <a:spcPts val="0"/>
              </a:spcAft>
              <a:buNone/>
            </a:pPr>
            <a:r>
              <a:rPr lang="en-GB" sz="1700"/>
              <a:t>correlational heatmap can </a:t>
            </a:r>
            <a:endParaRPr sz="1700"/>
          </a:p>
          <a:p>
            <a:pPr indent="0" lvl="0" marL="0" rtl="0" algn="l">
              <a:spcBef>
                <a:spcPts val="1200"/>
              </a:spcBef>
              <a:spcAft>
                <a:spcPts val="0"/>
              </a:spcAft>
              <a:buNone/>
            </a:pPr>
            <a:r>
              <a:rPr lang="en-GB" sz="1700"/>
              <a:t>also be confirmed by the </a:t>
            </a:r>
            <a:endParaRPr sz="1700"/>
          </a:p>
          <a:p>
            <a:pPr indent="0" lvl="0" marL="0" rtl="0" algn="l">
              <a:spcBef>
                <a:spcPts val="1200"/>
              </a:spcBef>
              <a:spcAft>
                <a:spcPts val="0"/>
              </a:spcAft>
              <a:buNone/>
            </a:pPr>
            <a:r>
              <a:rPr lang="en-GB" sz="1700"/>
              <a:t>alongside pair plots that plots </a:t>
            </a:r>
            <a:endParaRPr sz="1700"/>
          </a:p>
          <a:p>
            <a:pPr indent="0" lvl="0" marL="0" rtl="0" algn="l">
              <a:spcBef>
                <a:spcPts val="1200"/>
              </a:spcBef>
              <a:spcAft>
                <a:spcPts val="0"/>
              </a:spcAft>
              <a:buNone/>
            </a:pPr>
            <a:r>
              <a:rPr lang="en-GB" sz="1700"/>
              <a:t>the numeric values for each </a:t>
            </a:r>
            <a:endParaRPr sz="1700"/>
          </a:p>
          <a:p>
            <a:pPr indent="0" lvl="0" marL="0" rtl="0" algn="l">
              <a:spcBef>
                <a:spcPts val="1200"/>
              </a:spcBef>
              <a:spcAft>
                <a:spcPts val="0"/>
              </a:spcAft>
              <a:buNone/>
            </a:pPr>
            <a:r>
              <a:rPr lang="en-GB" sz="1700"/>
              <a:t>numeric variable against </a:t>
            </a:r>
            <a:endParaRPr sz="1700"/>
          </a:p>
          <a:p>
            <a:pPr indent="0" lvl="0" marL="0" rtl="0" algn="l">
              <a:spcBef>
                <a:spcPts val="1200"/>
              </a:spcBef>
              <a:spcAft>
                <a:spcPts val="0"/>
              </a:spcAft>
              <a:buNone/>
            </a:pPr>
            <a:r>
              <a:rPr lang="en-GB" sz="1700"/>
              <a:t>the other ones present in the</a:t>
            </a:r>
            <a:endParaRPr sz="1700"/>
          </a:p>
          <a:p>
            <a:pPr indent="0" lvl="0" marL="0" rtl="0" algn="l">
              <a:spcBef>
                <a:spcPts val="1200"/>
              </a:spcBef>
              <a:spcAft>
                <a:spcPts val="1200"/>
              </a:spcAft>
              <a:buNone/>
            </a:pPr>
            <a:r>
              <a:rPr lang="en-GB" sz="1700"/>
              <a:t>dataset.</a:t>
            </a:r>
            <a:endParaRPr sz="1700"/>
          </a:p>
        </p:txBody>
      </p:sp>
      <p:sp>
        <p:nvSpPr>
          <p:cNvPr id="257" name="Google Shape;257;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RELATION BETWEEN NUMERIC VARIABLES USING PAIR PLOTS</a:t>
            </a:r>
            <a:endParaRPr>
              <a:latin typeface="Times New Roman"/>
              <a:ea typeface="Times New Roman"/>
              <a:cs typeface="Times New Roman"/>
              <a:sym typeface="Times New Roman"/>
            </a:endParaRPr>
          </a:p>
        </p:txBody>
      </p:sp>
      <p:pic>
        <p:nvPicPr>
          <p:cNvPr id="258" name="Google Shape;258;p31"/>
          <p:cNvPicPr preferRelativeResize="0"/>
          <p:nvPr/>
        </p:nvPicPr>
        <p:blipFill>
          <a:blip r:embed="rId3">
            <a:alphaModFix/>
          </a:blip>
          <a:stretch>
            <a:fillRect/>
          </a:stretch>
        </p:blipFill>
        <p:spPr>
          <a:xfrm>
            <a:off x="3202202" y="1516088"/>
            <a:ext cx="5624300" cy="344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371600" rtl="0" algn="just">
              <a:spcBef>
                <a:spcPts val="0"/>
              </a:spcBef>
              <a:spcAft>
                <a:spcPts val="0"/>
              </a:spcAft>
              <a:buNone/>
            </a:pPr>
            <a:r>
              <a:rPr lang="en-GB">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a:p>
            <a:pPr indent="0" lvl="0" marL="0" rtl="0" algn="just">
              <a:spcBef>
                <a:spcPts val="0"/>
              </a:spcBef>
              <a:spcAft>
                <a:spcPts val="0"/>
              </a:spcAft>
              <a:buNone/>
            </a:pPr>
            <a:r>
              <a:rPr lang="en-GB">
                <a:latin typeface="Times New Roman"/>
                <a:ea typeface="Times New Roman"/>
                <a:cs typeface="Times New Roman"/>
                <a:sym typeface="Times New Roman"/>
              </a:rPr>
              <a:t>     (Analyzing Developer Salaries and Python Trends)</a:t>
            </a:r>
            <a:endParaRPr>
              <a:latin typeface="Times New Roman"/>
              <a:ea typeface="Times New Roman"/>
              <a:cs typeface="Times New Roman"/>
              <a:sym typeface="Times New Roman"/>
            </a:endParaRPr>
          </a:p>
        </p:txBody>
      </p:sp>
      <p:sp>
        <p:nvSpPr>
          <p:cNvPr id="141" name="Google Shape;141;p14"/>
          <p:cNvSpPr txBox="1"/>
          <p:nvPr>
            <p:ph idx="1" type="body"/>
          </p:nvPr>
        </p:nvSpPr>
        <p:spPr>
          <a:xfrm>
            <a:off x="1297500" y="1567550"/>
            <a:ext cx="7038900" cy="31545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GB" sz="1700"/>
              <a:t>This study would help to analyze and extract insights related to developer salaries and trends in Python usage especially in countries like United States, India, United Kingdom, Canada and Germany. </a:t>
            </a:r>
            <a:endParaRPr sz="1700"/>
          </a:p>
          <a:p>
            <a:pPr indent="-336550" lvl="0" marL="457200" rtl="0" algn="l">
              <a:spcBef>
                <a:spcPts val="0"/>
              </a:spcBef>
              <a:spcAft>
                <a:spcPts val="0"/>
              </a:spcAft>
              <a:buSzPts val="1700"/>
              <a:buChar char="●"/>
            </a:pPr>
            <a:r>
              <a:rPr lang="en-GB" sz="1700"/>
              <a:t>This includes tasks such as cleaning the dataset, identifying outliers in salary data, visualizing Python awareness among developers, comparing salaries between Python and non-Python users, and examining the relationship between Python knowledge and salary. </a:t>
            </a:r>
            <a:endParaRPr sz="1700"/>
          </a:p>
          <a:p>
            <a:pPr indent="-336550" lvl="0" marL="457200" rtl="0" algn="l">
              <a:spcBef>
                <a:spcPts val="0"/>
              </a:spcBef>
              <a:spcAft>
                <a:spcPts val="0"/>
              </a:spcAft>
              <a:buSzPts val="1700"/>
              <a:buChar char="●"/>
            </a:pPr>
            <a:r>
              <a:rPr lang="en-GB" sz="1700"/>
              <a:t>It also involves exploring correlations between different features and identifying factors that influence developer salaries.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idx="1" type="body"/>
          </p:nvPr>
        </p:nvSpPr>
        <p:spPr>
          <a:xfrm>
            <a:off x="993650" y="2463575"/>
            <a:ext cx="3492300" cy="160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4" name="Google Shape;264;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AWARENESS AND DESIRE TO LEARN PYTHON </a:t>
            </a:r>
            <a:endParaRPr>
              <a:latin typeface="Times New Roman"/>
              <a:ea typeface="Times New Roman"/>
              <a:cs typeface="Times New Roman"/>
              <a:sym typeface="Times New Roman"/>
            </a:endParaRPr>
          </a:p>
        </p:txBody>
      </p:sp>
      <p:pic>
        <p:nvPicPr>
          <p:cNvPr id="265" name="Google Shape;265;p32"/>
          <p:cNvPicPr preferRelativeResize="0"/>
          <p:nvPr/>
        </p:nvPicPr>
        <p:blipFill>
          <a:blip r:embed="rId3">
            <a:alphaModFix/>
          </a:blip>
          <a:stretch>
            <a:fillRect/>
          </a:stretch>
        </p:blipFill>
        <p:spPr>
          <a:xfrm>
            <a:off x="5773800" y="1567588"/>
            <a:ext cx="3144776" cy="3332025"/>
          </a:xfrm>
          <a:prstGeom prst="rect">
            <a:avLst/>
          </a:prstGeom>
          <a:noFill/>
          <a:ln>
            <a:noFill/>
          </a:ln>
        </p:spPr>
      </p:pic>
      <p:pic>
        <p:nvPicPr>
          <p:cNvPr id="266" name="Google Shape;266;p32"/>
          <p:cNvPicPr preferRelativeResize="0"/>
          <p:nvPr/>
        </p:nvPicPr>
        <p:blipFill>
          <a:blip r:embed="rId4">
            <a:alphaModFix/>
          </a:blip>
          <a:stretch>
            <a:fillRect/>
          </a:stretch>
        </p:blipFill>
        <p:spPr>
          <a:xfrm>
            <a:off x="199900" y="1605175"/>
            <a:ext cx="5221126" cy="3332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AWARENESS AND DESIRE TO LEARN PYTHON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72" name="Google Shape;272;p33"/>
          <p:cNvSpPr txBox="1"/>
          <p:nvPr>
            <p:ph idx="1" type="body"/>
          </p:nvPr>
        </p:nvSpPr>
        <p:spPr>
          <a:xfrm>
            <a:off x="1297500" y="1497025"/>
            <a:ext cx="7038900" cy="330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700"/>
              <a:t>Through the graph and the corresponding readings displayed in the previous slide, it can be concluded that in the countries like United States, United Kingdom, India, Germany and Canada, the people who know Python and the People who desire to learn Python are relatively high i.e., about 50% of the entire </a:t>
            </a:r>
            <a:r>
              <a:rPr lang="en-GB" sz="1700"/>
              <a:t>population</a:t>
            </a:r>
            <a:r>
              <a:rPr lang="en-GB" sz="1700"/>
              <a:t> that answered the survey.</a:t>
            </a:r>
            <a:endParaRPr sz="1700"/>
          </a:p>
          <a:p>
            <a:pPr indent="0" lvl="0" marL="0" rtl="0" algn="l">
              <a:spcBef>
                <a:spcPts val="1200"/>
              </a:spcBef>
              <a:spcAft>
                <a:spcPts val="1200"/>
              </a:spcAft>
              <a:buNone/>
            </a:pPr>
            <a:r>
              <a:rPr lang="en-GB" sz="1700"/>
              <a:t>It can be implied from these </a:t>
            </a:r>
            <a:r>
              <a:rPr lang="en-GB" sz="1700"/>
              <a:t>readings that there are a lot of developers who answered the survey know Python and most of these developers desire to learn Python in the coming years</a:t>
            </a:r>
            <a:r>
              <a:rPr lang="en-GB" sz="1700"/>
              <a:t>. Hence, Python is a fastly growing popular programming language among developers from these </a:t>
            </a:r>
            <a:r>
              <a:rPr lang="en-GB" sz="1700"/>
              <a:t>countries</a:t>
            </a:r>
            <a:r>
              <a:rPr lang="en-GB" sz="1700"/>
              <a:t>.</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SALARY DISTRIBUTION BETWEEN PYTHON AND NON-PYTHON DEVELOPERS</a:t>
            </a:r>
            <a:endParaRPr>
              <a:latin typeface="Times New Roman"/>
              <a:ea typeface="Times New Roman"/>
              <a:cs typeface="Times New Roman"/>
              <a:sym typeface="Times New Roman"/>
            </a:endParaRPr>
          </a:p>
        </p:txBody>
      </p:sp>
      <p:sp>
        <p:nvSpPr>
          <p:cNvPr id="278" name="Google Shape;278;p34"/>
          <p:cNvSpPr txBox="1"/>
          <p:nvPr>
            <p:ph idx="1" type="body"/>
          </p:nvPr>
        </p:nvSpPr>
        <p:spPr>
          <a:xfrm>
            <a:off x="2457675" y="1740375"/>
            <a:ext cx="4056900" cy="282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9" name="Google Shape;279;p34"/>
          <p:cNvPicPr preferRelativeResize="0"/>
          <p:nvPr/>
        </p:nvPicPr>
        <p:blipFill>
          <a:blip r:embed="rId3">
            <a:alphaModFix/>
          </a:blip>
          <a:stretch>
            <a:fillRect/>
          </a:stretch>
        </p:blipFill>
        <p:spPr>
          <a:xfrm>
            <a:off x="2045175" y="1568763"/>
            <a:ext cx="5543550" cy="3324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SALARY DISTRIBUTION BETWEEN PYTHON AND NON-PYTHON DEVELOPERS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85" name="Google Shape;285;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700"/>
              <a:t>Through the salary analysis of the developers, it can be concluded that the average salary of developers who know Python is comparatively more than the average salaries of the developers who don't know Python. </a:t>
            </a:r>
            <a:endParaRPr sz="1700"/>
          </a:p>
          <a:p>
            <a:pPr indent="0" lvl="0" marL="0" rtl="0" algn="l">
              <a:spcBef>
                <a:spcPts val="1200"/>
              </a:spcBef>
              <a:spcAft>
                <a:spcPts val="0"/>
              </a:spcAft>
              <a:buNone/>
            </a:pPr>
            <a:r>
              <a:rPr lang="en-GB" sz="1700"/>
              <a:t>This indicates that Python can be a programming language that companies look for in the applicants of these countries and aspiring developers might want to learn about this language.</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286" name="Google Shape;286;p35"/>
          <p:cNvPicPr preferRelativeResize="0"/>
          <p:nvPr/>
        </p:nvPicPr>
        <p:blipFill>
          <a:blip r:embed="rId3">
            <a:alphaModFix/>
          </a:blip>
          <a:stretch>
            <a:fillRect/>
          </a:stretch>
        </p:blipFill>
        <p:spPr>
          <a:xfrm>
            <a:off x="2440025" y="3699598"/>
            <a:ext cx="4057425" cy="126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PYTHON TREND AMONG STUDENTS</a:t>
            </a:r>
            <a:endParaRPr>
              <a:latin typeface="Times New Roman"/>
              <a:ea typeface="Times New Roman"/>
              <a:cs typeface="Times New Roman"/>
              <a:sym typeface="Times New Roman"/>
            </a:endParaRPr>
          </a:p>
        </p:txBody>
      </p:sp>
      <p:sp>
        <p:nvSpPr>
          <p:cNvPr id="292" name="Google Shape;292;p36"/>
          <p:cNvSpPr txBox="1"/>
          <p:nvPr>
            <p:ph idx="1" type="body"/>
          </p:nvPr>
        </p:nvSpPr>
        <p:spPr>
          <a:xfrm>
            <a:off x="2916300" y="1567550"/>
            <a:ext cx="2716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3" name="Google Shape;293;p36"/>
          <p:cNvPicPr preferRelativeResize="0"/>
          <p:nvPr/>
        </p:nvPicPr>
        <p:blipFill>
          <a:blip r:embed="rId3">
            <a:alphaModFix/>
          </a:blip>
          <a:stretch>
            <a:fillRect/>
          </a:stretch>
        </p:blipFill>
        <p:spPr>
          <a:xfrm>
            <a:off x="2194650" y="1424500"/>
            <a:ext cx="4895850" cy="3352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PYTHON TREND AMONG STUDENTS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99" name="Google Shape;29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t>Through the analysis from the graph created for Students who know Python and those who desire to know Python, it can be concluded that about 55% of the students in the countries United States, United Kingdom, India, Germany and Canada  are interested in Python.</a:t>
            </a:r>
            <a:endParaRPr sz="1700"/>
          </a:p>
        </p:txBody>
      </p:sp>
      <p:pic>
        <p:nvPicPr>
          <p:cNvPr id="300" name="Google Shape;300;p37"/>
          <p:cNvPicPr preferRelativeResize="0"/>
          <p:nvPr/>
        </p:nvPicPr>
        <p:blipFill>
          <a:blip r:embed="rId3">
            <a:alphaModFix/>
          </a:blip>
          <a:stretch>
            <a:fillRect/>
          </a:stretch>
        </p:blipFill>
        <p:spPr>
          <a:xfrm>
            <a:off x="1597500" y="3188563"/>
            <a:ext cx="6438900" cy="1800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idx="1" type="body"/>
          </p:nvPr>
        </p:nvSpPr>
        <p:spPr>
          <a:xfrm>
            <a:off x="5809075" y="2198975"/>
            <a:ext cx="2527200" cy="227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38"/>
          <p:cNvPicPr preferRelativeResize="0"/>
          <p:nvPr/>
        </p:nvPicPr>
        <p:blipFill>
          <a:blip r:embed="rId3">
            <a:alphaModFix/>
          </a:blip>
          <a:stretch>
            <a:fillRect/>
          </a:stretch>
        </p:blipFill>
        <p:spPr>
          <a:xfrm>
            <a:off x="5217050" y="1747325"/>
            <a:ext cx="3885525" cy="3396175"/>
          </a:xfrm>
          <a:prstGeom prst="rect">
            <a:avLst/>
          </a:prstGeom>
          <a:noFill/>
          <a:ln>
            <a:noFill/>
          </a:ln>
        </p:spPr>
      </p:pic>
      <p:pic>
        <p:nvPicPr>
          <p:cNvPr id="307" name="Google Shape;307;p38"/>
          <p:cNvPicPr preferRelativeResize="0"/>
          <p:nvPr/>
        </p:nvPicPr>
        <p:blipFill>
          <a:blip r:embed="rId4">
            <a:alphaModFix/>
          </a:blip>
          <a:stretch>
            <a:fillRect/>
          </a:stretch>
        </p:blipFill>
        <p:spPr>
          <a:xfrm>
            <a:off x="382448" y="2357725"/>
            <a:ext cx="4640575" cy="1602200"/>
          </a:xfrm>
          <a:prstGeom prst="rect">
            <a:avLst/>
          </a:prstGeom>
          <a:noFill/>
          <a:ln>
            <a:noFill/>
          </a:ln>
        </p:spPr>
      </p:pic>
      <p:sp>
        <p:nvSpPr>
          <p:cNvPr id="308" name="Google Shape;308;p38"/>
          <p:cNvSpPr txBox="1"/>
          <p:nvPr>
            <p:ph type="title"/>
          </p:nvPr>
        </p:nvSpPr>
        <p:spPr>
          <a:xfrm>
            <a:off x="1297500" y="393750"/>
            <a:ext cx="7038900" cy="1293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SOCIAL MEDIA PLATFORMS USED BY DEVELOPERS BASED ON COUNTRY ENTERED</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297500" y="393750"/>
            <a:ext cx="7038900" cy="1662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ANALYZING SOCIAL MEDIA PLATFORMS USED BY DEVELOPERS BASED ON COUNTRY ENTERED</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14" name="Google Shape;314;p39"/>
          <p:cNvSpPr txBox="1"/>
          <p:nvPr>
            <p:ph idx="1" type="body"/>
          </p:nvPr>
        </p:nvSpPr>
        <p:spPr>
          <a:xfrm>
            <a:off x="1297500" y="1708675"/>
            <a:ext cx="7192800" cy="327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Based on the country entered, it can be concluded that the most popular social media site varies from country to country. </a:t>
            </a:r>
            <a:endParaRPr sz="1700"/>
          </a:p>
          <a:p>
            <a:pPr indent="-336550" lvl="0" marL="457200" rtl="0" algn="l">
              <a:spcBef>
                <a:spcPts val="0"/>
              </a:spcBef>
              <a:spcAft>
                <a:spcPts val="0"/>
              </a:spcAft>
              <a:buSzPts val="1700"/>
              <a:buChar char="●"/>
            </a:pPr>
            <a:r>
              <a:rPr lang="en-GB" sz="1700"/>
              <a:t>While US has most active site as Reddit, India has Whatsapp while China has WeChat 微信  as the most popular social media site among developers. </a:t>
            </a:r>
            <a:endParaRPr sz="1700"/>
          </a:p>
          <a:p>
            <a:pPr indent="-336550" lvl="0" marL="457200" rtl="0" algn="l">
              <a:spcBef>
                <a:spcPts val="0"/>
              </a:spcBef>
              <a:spcAft>
                <a:spcPts val="0"/>
              </a:spcAft>
              <a:buSzPts val="1700"/>
              <a:buChar char="●"/>
            </a:pPr>
            <a:r>
              <a:rPr lang="en-GB" sz="1700"/>
              <a:t>Hence, developers from each country prefer to choose social media as per the trends in their country.</a:t>
            </a:r>
            <a:endParaRPr sz="1700"/>
          </a:p>
          <a:p>
            <a:pPr indent="-336550" lvl="0" marL="457200" rtl="0" algn="l">
              <a:spcBef>
                <a:spcPts val="0"/>
              </a:spcBef>
              <a:spcAft>
                <a:spcPts val="0"/>
              </a:spcAft>
              <a:buSzPts val="1700"/>
              <a:buChar char="●"/>
            </a:pPr>
            <a:r>
              <a:rPr lang="en-GB" sz="1700"/>
              <a:t>This information can be used by organizations to target these </a:t>
            </a:r>
            <a:r>
              <a:rPr lang="en-GB" sz="1700"/>
              <a:t>people by focusing their marketing strategies through the most popular social media site used in each country to achieve greater reach.</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1297500" y="640675"/>
            <a:ext cx="70389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CONCLUSIONS</a:t>
            </a:r>
            <a:endParaRPr>
              <a:latin typeface="Times New Roman"/>
              <a:ea typeface="Times New Roman"/>
              <a:cs typeface="Times New Roman"/>
              <a:sym typeface="Times New Roman"/>
            </a:endParaRPr>
          </a:p>
        </p:txBody>
      </p:sp>
      <p:sp>
        <p:nvSpPr>
          <p:cNvPr id="320" name="Google Shape;320;p40"/>
          <p:cNvSpPr txBox="1"/>
          <p:nvPr>
            <p:ph idx="1" type="body"/>
          </p:nvPr>
        </p:nvSpPr>
        <p:spPr>
          <a:xfrm>
            <a:off x="1297500" y="1426450"/>
            <a:ext cx="7038900" cy="34557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GB" sz="1700"/>
              <a:t> Data collections is a very tedious task.</a:t>
            </a:r>
            <a:endParaRPr sz="1700"/>
          </a:p>
          <a:p>
            <a:pPr indent="-336550" lvl="0" marL="457200" rtl="0" algn="l">
              <a:spcBef>
                <a:spcPts val="0"/>
              </a:spcBef>
              <a:spcAft>
                <a:spcPts val="0"/>
              </a:spcAft>
              <a:buSzPts val="1700"/>
              <a:buChar char="●"/>
            </a:pPr>
            <a:r>
              <a:rPr lang="en-GB" sz="1700"/>
              <a:t>The popularity of Python is going to increasing in the coming years as more and more students are willing to learn Python and it can have a direct impact on the salaries of the developers who know it and those who don't.</a:t>
            </a:r>
            <a:endParaRPr sz="1700"/>
          </a:p>
          <a:p>
            <a:pPr indent="-336550" lvl="0" marL="457200" rtl="0" algn="l">
              <a:spcBef>
                <a:spcPts val="0"/>
              </a:spcBef>
              <a:spcAft>
                <a:spcPts val="0"/>
              </a:spcAft>
              <a:buSzPts val="1700"/>
              <a:buChar char="●"/>
            </a:pPr>
            <a:r>
              <a:rPr lang="en-GB" sz="1700"/>
              <a:t>Most developers also desire to learn Python to enhance their skill set indicating</a:t>
            </a:r>
            <a:r>
              <a:rPr lang="en-GB" sz="1700"/>
              <a:t> a shift towards this language.</a:t>
            </a:r>
            <a:endParaRPr sz="1700"/>
          </a:p>
          <a:p>
            <a:pPr indent="-336550" lvl="0" marL="457200" rtl="0" algn="l">
              <a:spcBef>
                <a:spcPts val="0"/>
              </a:spcBef>
              <a:spcAft>
                <a:spcPts val="0"/>
              </a:spcAft>
              <a:buSzPts val="1700"/>
              <a:buChar char="●"/>
            </a:pPr>
            <a:r>
              <a:rPr lang="en-GB" sz="1700"/>
              <a:t>Social Media usage changes based on the countries and if we have to do marketing regarding Python, it has to be done on a different website in each of the above countries for it to be efficient and profitable.</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rot="10800000">
            <a:off x="1275875" y="-5678775"/>
            <a:ext cx="88200" cy="572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6" name="Google Shape;326;p41"/>
          <p:cNvSpPr txBox="1"/>
          <p:nvPr>
            <p:ph idx="1" type="body"/>
          </p:nvPr>
        </p:nvSpPr>
        <p:spPr>
          <a:xfrm>
            <a:off x="1138750" y="2184900"/>
            <a:ext cx="7038900" cy="6465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GB" sz="3000">
                <a:latin typeface="Times New Roman"/>
                <a:ea typeface="Times New Roman"/>
                <a:cs typeface="Times New Roman"/>
                <a:sym typeface="Times New Roman"/>
              </a:rPr>
              <a:t>THANK YOU</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567550"/>
            <a:ext cx="7038900" cy="40644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GB" sz="1700"/>
              <a:t>The dataset utilized in this project is sourced from a survey conducted by StackOverflow, comprising responses from individuals across various countries.</a:t>
            </a:r>
            <a:endParaRPr sz="1700"/>
          </a:p>
          <a:p>
            <a:pPr indent="-336550" lvl="0" marL="457200" rtl="0" algn="l">
              <a:spcBef>
                <a:spcPts val="0"/>
              </a:spcBef>
              <a:spcAft>
                <a:spcPts val="0"/>
              </a:spcAft>
              <a:buSzPts val="1700"/>
              <a:buChar char="●"/>
            </a:pPr>
            <a:r>
              <a:rPr lang="en-GB" sz="1700"/>
              <a:t>Specifically, the data analyzed pertains to surveys conducted by StackOverflow in 2019 from January 13 to February 24.</a:t>
            </a:r>
            <a:endParaRPr sz="1700"/>
          </a:p>
          <a:p>
            <a:pPr indent="-336550" lvl="0" marL="457200" rtl="0" algn="l">
              <a:spcBef>
                <a:spcPts val="0"/>
              </a:spcBef>
              <a:spcAft>
                <a:spcPts val="0"/>
              </a:spcAft>
              <a:buSzPts val="1700"/>
              <a:buChar char="●"/>
            </a:pPr>
            <a:r>
              <a:rPr lang="en-GB" sz="1700"/>
              <a:t>Initially comprising over 88,000 rows and approximately 85 columns, </a:t>
            </a:r>
            <a:r>
              <a:rPr lang="en-GB" sz="1700"/>
              <a:t>which</a:t>
            </a:r>
            <a:r>
              <a:rPr lang="en-GB" sz="1700"/>
              <a:t> included sections like Basic Information, Education, Work, and Career, Technology and Tech Culture, the dataset was trimmed down to around 40,000 rows and 15 columns to meet specific project requirements.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
        <p:nvSpPr>
          <p:cNvPr id="147" name="Google Shape;147;p15"/>
          <p:cNvSpPr txBox="1"/>
          <p:nvPr>
            <p:ph type="title"/>
          </p:nvPr>
        </p:nvSpPr>
        <p:spPr>
          <a:xfrm>
            <a:off x="1191650" y="644150"/>
            <a:ext cx="7038900" cy="554100"/>
          </a:xfrm>
          <a:prstGeom prst="rect">
            <a:avLst/>
          </a:prstGeom>
        </p:spPr>
        <p:txBody>
          <a:bodyPr anchorCtr="0" anchor="t" bIns="91425" lIns="91425" spcFirstLastPara="1" rIns="91425" wrap="square" tIns="91425">
            <a:spAutoFit/>
          </a:bodyPr>
          <a:lstStyle/>
          <a:p>
            <a:pPr indent="457200" lvl="0" marL="1371600" rtl="0" algn="just">
              <a:spcBef>
                <a:spcPts val="0"/>
              </a:spcBef>
              <a:spcAft>
                <a:spcPts val="0"/>
              </a:spcAft>
              <a:buNone/>
            </a:pPr>
            <a:r>
              <a:rPr lang="en-GB">
                <a:latin typeface="Times New Roman"/>
                <a:ea typeface="Times New Roman"/>
                <a:cs typeface="Times New Roman"/>
                <a:sym typeface="Times New Roman"/>
              </a:rPr>
              <a:t>DATASET DESCRIPTION</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252625"/>
            <a:ext cx="70389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RESEARCH QUESTIONS</a:t>
            </a:r>
            <a:endParaRPr>
              <a:latin typeface="Times New Roman"/>
              <a:ea typeface="Times New Roman"/>
              <a:cs typeface="Times New Roman"/>
              <a:sym typeface="Times New Roman"/>
            </a:endParaRPr>
          </a:p>
        </p:txBody>
      </p:sp>
      <p:sp>
        <p:nvSpPr>
          <p:cNvPr id="153" name="Google Shape;153;p16"/>
          <p:cNvSpPr txBox="1"/>
          <p:nvPr>
            <p:ph idx="1" type="body"/>
          </p:nvPr>
        </p:nvSpPr>
        <p:spPr>
          <a:xfrm>
            <a:off x="1297500" y="806725"/>
            <a:ext cx="7038900" cy="3910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700"/>
              <a:t>For Countries like United States, United Kingdom, India, Germany and Canada:</a:t>
            </a:r>
            <a:endParaRPr sz="1700"/>
          </a:p>
          <a:p>
            <a:pPr indent="-336550" lvl="0" marL="457200" rtl="0" algn="l">
              <a:spcBef>
                <a:spcPts val="1200"/>
              </a:spcBef>
              <a:spcAft>
                <a:spcPts val="0"/>
              </a:spcAft>
              <a:buSzPts val="1700"/>
              <a:buChar char="●"/>
            </a:pPr>
            <a:r>
              <a:rPr lang="en-GB" sz="1700"/>
              <a:t>What are the most desired programming languages among developers who participated in the survey, and how does Python rank among them?</a:t>
            </a:r>
            <a:endParaRPr sz="1700"/>
          </a:p>
          <a:p>
            <a:pPr indent="-336550" lvl="0" marL="457200" rtl="0" algn="l">
              <a:spcBef>
                <a:spcPts val="0"/>
              </a:spcBef>
              <a:spcAft>
                <a:spcPts val="0"/>
              </a:spcAft>
              <a:buSzPts val="1700"/>
              <a:buChar char="●"/>
            </a:pPr>
            <a:r>
              <a:rPr lang="en-GB" sz="1700"/>
              <a:t>Is there a correlation between developers' proficiency in Python and their average salary across different countries?</a:t>
            </a:r>
            <a:endParaRPr sz="1700"/>
          </a:p>
          <a:p>
            <a:pPr indent="-336550" lvl="0" marL="457200" rtl="0" algn="l">
              <a:spcBef>
                <a:spcPts val="0"/>
              </a:spcBef>
              <a:spcAft>
                <a:spcPts val="0"/>
              </a:spcAft>
              <a:buSzPts val="1700"/>
              <a:buChar char="●"/>
            </a:pPr>
            <a:r>
              <a:rPr lang="en-GB" sz="1700"/>
              <a:t>How does the distribution of average salaries differ between developers who know Python and those who don't across various countries?</a:t>
            </a:r>
            <a:endParaRPr sz="1700"/>
          </a:p>
          <a:p>
            <a:pPr indent="-336550" lvl="0" marL="457200" rtl="0" algn="l">
              <a:spcBef>
                <a:spcPts val="0"/>
              </a:spcBef>
              <a:spcAft>
                <a:spcPts val="0"/>
              </a:spcAft>
              <a:buSzPts val="1700"/>
              <a:buChar char="●"/>
            </a:pPr>
            <a:r>
              <a:rPr lang="en-GB" sz="1700"/>
              <a:t>How does the awareness and desire to learn Python differ among developers from these countries?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RESEARCH QUESTIONS</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(CONTINUED)</a:t>
            </a:r>
            <a:endParaRPr>
              <a:latin typeface="Times New Roman"/>
              <a:ea typeface="Times New Roman"/>
              <a:cs typeface="Times New Roman"/>
              <a:sym typeface="Times New Roman"/>
            </a:endParaRPr>
          </a:p>
        </p:txBody>
      </p:sp>
      <p:sp>
        <p:nvSpPr>
          <p:cNvPr id="159" name="Google Shape;159;p17"/>
          <p:cNvSpPr txBox="1"/>
          <p:nvPr>
            <p:ph idx="1" type="body"/>
          </p:nvPr>
        </p:nvSpPr>
        <p:spPr>
          <a:xfrm>
            <a:off x="1297500" y="1567550"/>
            <a:ext cx="7038900" cy="300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700"/>
              <a:t>For Countries like United States, United Kingdom, India, Germany and Canada:</a:t>
            </a:r>
            <a:endParaRPr sz="1700"/>
          </a:p>
          <a:p>
            <a:pPr indent="-336550" lvl="0" marL="457200" rtl="0" algn="l">
              <a:spcBef>
                <a:spcPts val="1200"/>
              </a:spcBef>
              <a:spcAft>
                <a:spcPts val="0"/>
              </a:spcAft>
              <a:buSzPts val="1700"/>
              <a:buChar char="●"/>
            </a:pPr>
            <a:r>
              <a:rPr lang="en-GB" sz="1700"/>
              <a:t>How do students' interest in learning Python vary across these countries?</a:t>
            </a:r>
            <a:endParaRPr sz="1700"/>
          </a:p>
          <a:p>
            <a:pPr indent="-336550" lvl="0" marL="457200" rtl="0" algn="l">
              <a:spcBef>
                <a:spcPts val="0"/>
              </a:spcBef>
              <a:spcAft>
                <a:spcPts val="0"/>
              </a:spcAft>
              <a:buSzPts val="1700"/>
              <a:buChar char="●"/>
            </a:pPr>
            <a:r>
              <a:rPr lang="en-GB" sz="1700"/>
              <a:t>What are the predominant social media platforms used by developers/students in these countries?</a:t>
            </a:r>
            <a:endParaRPr sz="1700"/>
          </a:p>
          <a:p>
            <a:pPr indent="-336550" lvl="0" marL="457200" rtl="0" algn="l">
              <a:spcBef>
                <a:spcPts val="0"/>
              </a:spcBef>
              <a:spcAft>
                <a:spcPts val="0"/>
              </a:spcAft>
              <a:buSzPts val="1700"/>
              <a:buChar char="●"/>
            </a:pPr>
            <a:r>
              <a:rPr lang="en-GB" sz="1700"/>
              <a:t>Are there any noticeable trends in the usage and desire to learn Python among developers over time, as indicated by survey responses?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DATASET VARIABLES DESCRIPTION</a:t>
            </a:r>
            <a:endParaRPr>
              <a:latin typeface="Times New Roman"/>
              <a:ea typeface="Times New Roman"/>
              <a:cs typeface="Times New Roman"/>
              <a:sym typeface="Times New Roman"/>
            </a:endParaRPr>
          </a:p>
        </p:txBody>
      </p:sp>
      <p:sp>
        <p:nvSpPr>
          <p:cNvPr id="165" name="Google Shape;165;p18"/>
          <p:cNvSpPr txBox="1"/>
          <p:nvPr>
            <p:ph idx="1" type="body"/>
          </p:nvPr>
        </p:nvSpPr>
        <p:spPr>
          <a:xfrm>
            <a:off x="1297500" y="1160100"/>
            <a:ext cx="7038900" cy="39834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GB" sz="1600"/>
              <a:t>Respondent: Randomized response ID number assigned to each respondent. (Numeric)</a:t>
            </a:r>
            <a:endParaRPr sz="1600"/>
          </a:p>
          <a:p>
            <a:pPr indent="-330200" lvl="0" marL="457200" rtl="0" algn="l">
              <a:spcBef>
                <a:spcPts val="0"/>
              </a:spcBef>
              <a:spcAft>
                <a:spcPts val="0"/>
              </a:spcAft>
              <a:buSzPts val="1600"/>
              <a:buChar char="●"/>
            </a:pPr>
            <a:r>
              <a:rPr lang="en-GB" sz="1600"/>
              <a:t>MainBranch: Indicates the primary professional status of the respondent, whether they are a developer or not. Options include "I am a developer by profession" and others. (Categorical)</a:t>
            </a:r>
            <a:endParaRPr sz="1600"/>
          </a:p>
          <a:p>
            <a:pPr indent="-330200" lvl="0" marL="457200" rtl="0" algn="l">
              <a:spcBef>
                <a:spcPts val="0"/>
              </a:spcBef>
              <a:spcAft>
                <a:spcPts val="0"/>
              </a:spcAft>
              <a:buSzPts val="1600"/>
              <a:buChar char="●"/>
            </a:pPr>
            <a:r>
              <a:rPr lang="en-GB" sz="1600"/>
              <a:t>Coding (Hobby): Indicates whether the respondent codes as a hobby. Options include "Yes" and "No". (Categorical)</a:t>
            </a:r>
            <a:endParaRPr sz="1600"/>
          </a:p>
          <a:p>
            <a:pPr indent="-330200" lvl="0" marL="457200" rtl="0" algn="l">
              <a:spcBef>
                <a:spcPts val="0"/>
              </a:spcBef>
              <a:spcAft>
                <a:spcPts val="0"/>
              </a:spcAft>
              <a:buSzPts val="1600"/>
              <a:buChar char="●"/>
            </a:pPr>
            <a:r>
              <a:rPr lang="en-GB" sz="1600"/>
              <a:t>Employment: Indicates the current employment status of the respondent, whether they are employed or unemployed. Options include "Yes, full-time", "Yes, part-time", and others. (Categorical)</a:t>
            </a:r>
            <a:endParaRPr sz="1600"/>
          </a:p>
          <a:p>
            <a:pPr indent="-330200" lvl="0" marL="457200" rtl="0" algn="l">
              <a:spcBef>
                <a:spcPts val="0"/>
              </a:spcBef>
              <a:spcAft>
                <a:spcPts val="0"/>
              </a:spcAft>
              <a:buSzPts val="1600"/>
              <a:buChar char="●"/>
            </a:pPr>
            <a:r>
              <a:rPr lang="en-GB" sz="1600"/>
              <a:t>Country: Indicates the country of residence of the respondent. (Categorical)</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270300"/>
            <a:ext cx="70389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DATASET VARIABLES DESCRIPTION</a:t>
            </a:r>
            <a:endParaRPr/>
          </a:p>
        </p:txBody>
      </p:sp>
      <p:sp>
        <p:nvSpPr>
          <p:cNvPr id="171" name="Google Shape;171;p19"/>
          <p:cNvSpPr txBox="1"/>
          <p:nvPr>
            <p:ph idx="1" type="body"/>
          </p:nvPr>
        </p:nvSpPr>
        <p:spPr>
          <a:xfrm>
            <a:off x="1297500" y="1056025"/>
            <a:ext cx="7038900" cy="3546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GB" sz="1600"/>
              <a:t>EdLevel: Indicates the highest level of education completed by the respondent. Examples include "Master's degree (MA, MS, M.Eng., etc.)" and others. (Categorical)</a:t>
            </a:r>
            <a:endParaRPr sz="1600"/>
          </a:p>
          <a:p>
            <a:pPr indent="-330200" lvl="0" marL="457200" rtl="0" algn="l">
              <a:spcBef>
                <a:spcPts val="0"/>
              </a:spcBef>
              <a:spcAft>
                <a:spcPts val="0"/>
              </a:spcAft>
              <a:buSzPts val="1600"/>
              <a:buChar char="●"/>
            </a:pPr>
            <a:r>
              <a:rPr lang="en-GB" sz="1600"/>
              <a:t>UndergradMajor: Indicates the major pursued during undergraduate studies by the respondent. Examples include "Computer Science/Engineering" and others. (Categorical)</a:t>
            </a:r>
            <a:endParaRPr sz="1600"/>
          </a:p>
          <a:p>
            <a:pPr indent="-330200" lvl="0" marL="457200" rtl="0" algn="l">
              <a:spcBef>
                <a:spcPts val="0"/>
              </a:spcBef>
              <a:spcAft>
                <a:spcPts val="0"/>
              </a:spcAft>
              <a:buSzPts val="1600"/>
              <a:buChar char="●"/>
            </a:pPr>
            <a:r>
              <a:rPr lang="en-GB" sz="1600"/>
              <a:t>YearsCode: Indicates the number of years of coding experience of the respondent. (Numeric)</a:t>
            </a:r>
            <a:endParaRPr sz="1600"/>
          </a:p>
          <a:p>
            <a:pPr indent="-330200" lvl="0" marL="457200" rtl="0" algn="l">
              <a:spcBef>
                <a:spcPts val="0"/>
              </a:spcBef>
              <a:spcAft>
                <a:spcPts val="0"/>
              </a:spcAft>
              <a:buSzPts val="1600"/>
              <a:buChar char="●"/>
            </a:pPr>
            <a:r>
              <a:rPr lang="en-GB" sz="1600"/>
              <a:t>Salary (USD): Indicates the annual salary in USD of the respondent. (Numeric)</a:t>
            </a:r>
            <a:endParaRPr sz="1600"/>
          </a:p>
          <a:p>
            <a:pPr indent="-330200" lvl="0" marL="457200" rtl="0" algn="l">
              <a:spcBef>
                <a:spcPts val="0"/>
              </a:spcBef>
              <a:spcAft>
                <a:spcPts val="0"/>
              </a:spcAft>
              <a:buSzPts val="1600"/>
              <a:buChar char="●"/>
            </a:pPr>
            <a:r>
              <a:rPr lang="en-GB" sz="1600"/>
              <a:t>WorkWeekHrs: Indicates the number of hours worked per week by the respondent. (Numeric)</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DATASET VARIABLES DESCRIPTION</a:t>
            </a:r>
            <a:endParaRPr/>
          </a:p>
        </p:txBody>
      </p:sp>
      <p:sp>
        <p:nvSpPr>
          <p:cNvPr id="177" name="Google Shape;177;p20"/>
          <p:cNvSpPr txBox="1"/>
          <p:nvPr>
            <p:ph idx="1" type="body"/>
          </p:nvPr>
        </p:nvSpPr>
        <p:spPr>
          <a:xfrm>
            <a:off x="1297500" y="1116150"/>
            <a:ext cx="7038900" cy="35463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GB" sz="1600"/>
              <a:t>LanguageWorkedWith: Indicates the programming languages with which the respondent has worked. (Text/String)</a:t>
            </a:r>
            <a:endParaRPr sz="1600"/>
          </a:p>
          <a:p>
            <a:pPr indent="-330200" lvl="0" marL="457200" rtl="0" algn="l">
              <a:spcBef>
                <a:spcPts val="0"/>
              </a:spcBef>
              <a:spcAft>
                <a:spcPts val="0"/>
              </a:spcAft>
              <a:buSzPts val="1600"/>
              <a:buChar char="●"/>
            </a:pPr>
            <a:r>
              <a:rPr lang="en-GB" sz="1600"/>
              <a:t>LanguageDesireNextYear: Indicates the programming languages the respondent wants to learn in the next year. (Text/String)</a:t>
            </a:r>
            <a:endParaRPr sz="1600"/>
          </a:p>
          <a:p>
            <a:pPr indent="-330200" lvl="0" marL="457200" rtl="0" algn="l">
              <a:spcBef>
                <a:spcPts val="0"/>
              </a:spcBef>
              <a:spcAft>
                <a:spcPts val="0"/>
              </a:spcAft>
              <a:buSzPts val="1600"/>
              <a:buChar char="●"/>
            </a:pPr>
            <a:r>
              <a:rPr lang="en-GB" sz="1600"/>
              <a:t>Social Media: Indicates the most commonly used social media platform by the respondent. Examples include "Reddit", "Twitter", etc. (Categorical)</a:t>
            </a:r>
            <a:endParaRPr sz="1600"/>
          </a:p>
          <a:p>
            <a:pPr indent="-330200" lvl="0" marL="457200" rtl="0" algn="l">
              <a:spcBef>
                <a:spcPts val="0"/>
              </a:spcBef>
              <a:spcAft>
                <a:spcPts val="0"/>
              </a:spcAft>
              <a:buSzPts val="1600"/>
              <a:buChar char="●"/>
            </a:pPr>
            <a:r>
              <a:rPr lang="en-GB" sz="1600"/>
              <a:t>Age: Indicates the age of the respondent. (Numeric)</a:t>
            </a:r>
            <a:endParaRPr sz="1600"/>
          </a:p>
          <a:p>
            <a:pPr indent="-330200" lvl="0" marL="457200" rtl="0" algn="l">
              <a:spcBef>
                <a:spcPts val="0"/>
              </a:spcBef>
              <a:spcAft>
                <a:spcPts val="0"/>
              </a:spcAft>
              <a:buSzPts val="1600"/>
              <a:buChar char="●"/>
            </a:pPr>
            <a:r>
              <a:rPr lang="en-GB" sz="1600"/>
              <a:t>Gender: Indicates the gender of the respondent. Examples include "Man", "Woman", etc. (Categorical)</a:t>
            </a:r>
            <a:endParaRPr sz="1600"/>
          </a:p>
          <a:p>
            <a:pPr indent="-330200" lvl="0" marL="457200" rtl="0" algn="l">
              <a:spcBef>
                <a:spcPts val="0"/>
              </a:spcBef>
              <a:spcAft>
                <a:spcPts val="0"/>
              </a:spcAft>
              <a:buSzPts val="1600"/>
              <a:buChar char="●"/>
            </a:pPr>
            <a:r>
              <a:rPr lang="en-GB" sz="1600"/>
              <a:t>Student: Indicates whether the respondent is currently a student. Options include "Yes" and "No". (Categorical)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Times New Roman"/>
                <a:ea typeface="Times New Roman"/>
                <a:cs typeface="Times New Roman"/>
                <a:sym typeface="Times New Roman"/>
              </a:rPr>
              <a:t>CLEANING DATASET</a:t>
            </a:r>
            <a:endParaRPr>
              <a:latin typeface="Times New Roman"/>
              <a:ea typeface="Times New Roman"/>
              <a:cs typeface="Times New Roman"/>
              <a:sym typeface="Times New Roman"/>
            </a:endParaRPr>
          </a:p>
        </p:txBody>
      </p:sp>
      <p:pic>
        <p:nvPicPr>
          <p:cNvPr id="183" name="Google Shape;183;p21"/>
          <p:cNvPicPr preferRelativeResize="0"/>
          <p:nvPr/>
        </p:nvPicPr>
        <p:blipFill>
          <a:blip r:embed="rId3">
            <a:alphaModFix/>
          </a:blip>
          <a:stretch>
            <a:fillRect/>
          </a:stretch>
        </p:blipFill>
        <p:spPr>
          <a:xfrm>
            <a:off x="5007750" y="1158275"/>
            <a:ext cx="3328649" cy="3398815"/>
          </a:xfrm>
          <a:prstGeom prst="rect">
            <a:avLst/>
          </a:prstGeom>
          <a:noFill/>
          <a:ln>
            <a:noFill/>
          </a:ln>
        </p:spPr>
      </p:pic>
      <p:sp>
        <p:nvSpPr>
          <p:cNvPr id="184" name="Google Shape;184;p21"/>
          <p:cNvSpPr txBox="1"/>
          <p:nvPr>
            <p:ph idx="1" type="body"/>
          </p:nvPr>
        </p:nvSpPr>
        <p:spPr>
          <a:xfrm>
            <a:off x="1205325" y="876075"/>
            <a:ext cx="7302300" cy="436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As it can be seen </a:t>
            </a:r>
            <a:r>
              <a:rPr lang="en-GB" sz="1600"/>
              <a:t>through</a:t>
            </a:r>
            <a:r>
              <a:rPr lang="en-GB" sz="1600"/>
              <a:t> the </a:t>
            </a:r>
            <a:endParaRPr sz="1600"/>
          </a:p>
          <a:p>
            <a:pPr indent="0" lvl="0" marL="0" rtl="0" algn="l">
              <a:spcBef>
                <a:spcPts val="1200"/>
              </a:spcBef>
              <a:spcAft>
                <a:spcPts val="0"/>
              </a:spcAft>
              <a:buNone/>
            </a:pPr>
            <a:r>
              <a:rPr lang="en-GB" sz="1600"/>
              <a:t>s</a:t>
            </a:r>
            <a:r>
              <a:rPr lang="en-GB" sz="1600"/>
              <a:t>creenshot attached, there are</a:t>
            </a:r>
            <a:endParaRPr sz="1600"/>
          </a:p>
          <a:p>
            <a:pPr indent="0" lvl="0" marL="0" rtl="0" algn="l">
              <a:spcBef>
                <a:spcPts val="1200"/>
              </a:spcBef>
              <a:spcAft>
                <a:spcPts val="0"/>
              </a:spcAft>
              <a:buNone/>
            </a:pPr>
            <a:r>
              <a:rPr lang="en-GB" sz="1600"/>
              <a:t>NULL/Missing values present in the</a:t>
            </a:r>
            <a:endParaRPr sz="1600"/>
          </a:p>
          <a:p>
            <a:pPr indent="0" lvl="0" marL="0" rtl="0" algn="l">
              <a:spcBef>
                <a:spcPts val="1200"/>
              </a:spcBef>
              <a:spcAft>
                <a:spcPts val="0"/>
              </a:spcAft>
              <a:buNone/>
            </a:pPr>
            <a:r>
              <a:rPr lang="en-GB" sz="1600"/>
              <a:t>original dataset. Hence, we would be</a:t>
            </a:r>
            <a:endParaRPr sz="1600"/>
          </a:p>
          <a:p>
            <a:pPr indent="0" lvl="0" marL="0" rtl="0" algn="l">
              <a:spcBef>
                <a:spcPts val="1200"/>
              </a:spcBef>
              <a:spcAft>
                <a:spcPts val="0"/>
              </a:spcAft>
              <a:buNone/>
            </a:pPr>
            <a:r>
              <a:rPr lang="en-GB" sz="1600"/>
              <a:t>dropping all such cells that have </a:t>
            </a:r>
            <a:endParaRPr sz="1600"/>
          </a:p>
          <a:p>
            <a:pPr indent="0" lvl="0" marL="0" rtl="0" algn="l">
              <a:spcBef>
                <a:spcPts val="1200"/>
              </a:spcBef>
              <a:spcAft>
                <a:spcPts val="0"/>
              </a:spcAft>
              <a:buNone/>
            </a:pPr>
            <a:r>
              <a:rPr lang="en-GB" sz="1600"/>
              <a:t>NULL/Missing values for better</a:t>
            </a:r>
            <a:endParaRPr sz="1600"/>
          </a:p>
          <a:p>
            <a:pPr indent="0" lvl="0" marL="0" rtl="0" algn="l">
              <a:spcBef>
                <a:spcPts val="1200"/>
              </a:spcBef>
              <a:spcAft>
                <a:spcPts val="0"/>
              </a:spcAft>
              <a:buNone/>
            </a:pPr>
            <a:r>
              <a:rPr lang="en-GB" sz="1600"/>
              <a:t>accuracy in our analysis. In doing so,</a:t>
            </a:r>
            <a:endParaRPr sz="1600"/>
          </a:p>
          <a:p>
            <a:pPr indent="0" lvl="0" marL="0" rtl="0" algn="l">
              <a:spcBef>
                <a:spcPts val="1200"/>
              </a:spcBef>
              <a:spcAft>
                <a:spcPts val="0"/>
              </a:spcAft>
              <a:buNone/>
            </a:pPr>
            <a:r>
              <a:rPr lang="en-GB" sz="1600"/>
              <a:t>we would be left with about 40,000 </a:t>
            </a:r>
            <a:endParaRPr sz="1600"/>
          </a:p>
          <a:p>
            <a:pPr indent="0" lvl="0" marL="0" rtl="0" algn="l">
              <a:spcBef>
                <a:spcPts val="1200"/>
              </a:spcBef>
              <a:spcAft>
                <a:spcPts val="0"/>
              </a:spcAft>
              <a:buNone/>
            </a:pPr>
            <a:r>
              <a:rPr lang="en-GB" sz="1600"/>
              <a:t>rows of data and about 15 columns as </a:t>
            </a:r>
            <a:endParaRPr sz="1600"/>
          </a:p>
          <a:p>
            <a:pPr indent="0" lvl="0" marL="0" rtl="0" algn="l">
              <a:spcBef>
                <a:spcPts val="1200"/>
              </a:spcBef>
              <a:spcAft>
                <a:spcPts val="1200"/>
              </a:spcAft>
              <a:buNone/>
            </a:pPr>
            <a:r>
              <a:rPr lang="en-GB" sz="1600"/>
              <a:t>per analysis requirements. </a:t>
            </a:r>
            <a:endParaRPr sz="1600"/>
          </a:p>
        </p:txBody>
      </p:sp>
      <p:pic>
        <p:nvPicPr>
          <p:cNvPr id="185" name="Google Shape;185;p21"/>
          <p:cNvPicPr preferRelativeResize="0"/>
          <p:nvPr/>
        </p:nvPicPr>
        <p:blipFill>
          <a:blip r:embed="rId4">
            <a:alphaModFix/>
          </a:blip>
          <a:stretch>
            <a:fillRect/>
          </a:stretch>
        </p:blipFill>
        <p:spPr>
          <a:xfrm>
            <a:off x="5007750" y="4866025"/>
            <a:ext cx="3112025" cy="12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